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6" r:id="rId2"/>
    <p:sldId id="257" r:id="rId3"/>
    <p:sldId id="296" r:id="rId4"/>
    <p:sldId id="259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7" r:id="rId17"/>
    <p:sldId id="309" r:id="rId18"/>
    <p:sldId id="310" r:id="rId19"/>
    <p:sldId id="311" r:id="rId20"/>
    <p:sldId id="261" r:id="rId21"/>
    <p:sldId id="312" r:id="rId22"/>
    <p:sldId id="316" r:id="rId23"/>
    <p:sldId id="317" r:id="rId24"/>
    <p:sldId id="318" r:id="rId25"/>
    <p:sldId id="315" r:id="rId26"/>
    <p:sldId id="314" r:id="rId27"/>
    <p:sldId id="313" r:id="rId28"/>
    <p:sldId id="319" r:id="rId29"/>
    <p:sldId id="320" r:id="rId30"/>
    <p:sldId id="321" r:id="rId31"/>
    <p:sldId id="322" r:id="rId32"/>
    <p:sldId id="323" r:id="rId33"/>
    <p:sldId id="274" r:id="rId34"/>
  </p:sldIdLst>
  <p:sldSz cx="9144000" cy="5143500" type="screen16x9"/>
  <p:notesSz cx="6858000" cy="9144000"/>
  <p:embeddedFontLst>
    <p:embeddedFont>
      <p:font typeface="Lora" pitchFamily="2" charset="0"/>
      <p:regular r:id="rId36"/>
      <p:bold r:id="rId37"/>
      <p:italic r:id="rId38"/>
      <p:boldItalic r:id="rId39"/>
    </p:embeddedFont>
    <p:embeddedFont>
      <p:font typeface="Quattrocento Sans" panose="020B05020500000200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钰翔" initials="林" lastIdx="1" clrIdx="0">
    <p:extLst>
      <p:ext uri="{19B8F6BF-5375-455C-9EA6-DF929625EA0E}">
        <p15:presenceInfo xmlns:p15="http://schemas.microsoft.com/office/powerpoint/2012/main" userId="b93e489a860e6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5637" autoAdjust="0"/>
  </p:normalViewPr>
  <p:slideViewPr>
    <p:cSldViewPr snapToGrid="0">
      <p:cViewPr varScale="1">
        <p:scale>
          <a:sx n="175" d="100"/>
          <a:sy n="175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969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685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85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55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71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3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3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76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9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65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14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拿到数据集的第一步我首先进行探索性数据分析，看看我能够从数据集中获得什么信息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8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68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66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29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inyux1104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基于</a:t>
            </a:r>
            <a:r>
              <a:rPr lang="en" dirty="0"/>
              <a:t> </a:t>
            </a:r>
            <a:r>
              <a:rPr lang="zh-CN" altLang="en-US" dirty="0">
                <a:highlight>
                  <a:schemeClr val="accent1"/>
                </a:highlight>
              </a:rPr>
              <a:t>机器学习</a:t>
            </a:r>
            <a:r>
              <a:rPr lang="en" dirty="0"/>
              <a:t> </a:t>
            </a:r>
            <a:r>
              <a:rPr lang="zh-CN" altLang="en-US" dirty="0"/>
              <a:t>的驾驶员安全行为检测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0EA4E6A-CD50-8596-7C54-23F04FADF2BF}"/>
              </a:ext>
            </a:extLst>
          </p:cNvPr>
          <p:cNvSpPr txBox="1"/>
          <p:nvPr/>
        </p:nvSpPr>
        <p:spPr>
          <a:xfrm>
            <a:off x="4308143" y="309349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</a:t>
            </a:r>
            <a:r>
              <a:rPr lang="en-US" altLang="zh-CN" dirty="0"/>
              <a:t>:   </a:t>
            </a:r>
            <a:r>
              <a:rPr lang="zh-CN" altLang="en-US" dirty="0"/>
              <a:t>林钰翔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构建元数据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竞赛发布者对原始数据进行了脱敏操作，只在特征的名字中留下以下信息供参考：</a:t>
            </a:r>
            <a:endParaRPr lang="en-US" altLang="zh-CN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列名里有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bin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的或者这一列是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target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，我们归类为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binary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列名里有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cat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的或者这一列是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，归类为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nominal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数据类型为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float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的是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interval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4.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数据类型是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int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的是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ordinal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327C90-2E4C-1869-1B89-FFCD2F9A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74"/>
            <a:ext cx="9144000" cy="4885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18C66-E29D-6A6D-A38B-85945D15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835" y="0"/>
            <a:ext cx="5620329" cy="5143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9C8DF5-F255-CAB7-8C16-4897FC1EC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79663"/>
            <a:ext cx="9144000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基于元数据分析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对于连续型变量做统计分析，例如找到其中存在缺失值的特征、找到它们里面标准差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方差最小的特征。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8DED17-B046-1A55-7E2E-AF5F4E53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998"/>
            <a:ext cx="9144000" cy="2481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02980E-5E9C-FD85-DA2F-85792AF30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54" y="1729667"/>
            <a:ext cx="8664691" cy="1684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6AB59E-A853-E5E4-048E-DAAF6200A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7922"/>
            <a:ext cx="9144000" cy="32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不平衡类学习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pandas</a:t>
            </a:r>
            <a:r>
              <a:rPr lang="zh-CN" altLang="en-US" dirty="0"/>
              <a:t>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sklearn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45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不平衡样本学习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在样本中发现，有危险行为的驾驶员数量要远远高于无危险驾驶行为的驾驶员，这也和常识相符，但是重要的是我们想要研究的是危险的驾驶员他为什么危险，而不是正常的驾驶员为什么正常，因此有危险行为的驾驶员才是我们应该关注的重点。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1DFAB8-58D1-0AB8-E48B-36D72AA0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763"/>
            <a:ext cx="9144000" cy="4441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F2CD49-90B6-B48B-0FBD-3ED2629F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7386"/>
            <a:ext cx="9144000" cy="31287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E0658A-F23C-04A3-8F14-599A38AC8254}"/>
              </a:ext>
            </a:extLst>
          </p:cNvPr>
          <p:cNvSpPr txBox="1"/>
          <p:nvPr/>
        </p:nvSpPr>
        <p:spPr>
          <a:xfrm>
            <a:off x="4694830" y="141026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对未经过处理的数据集利用逻辑回归模型预测</a:t>
            </a:r>
            <a:endParaRPr lang="en-US" altLang="zh-CN" dirty="0"/>
          </a:p>
          <a:p>
            <a:r>
              <a:rPr lang="zh-CN" altLang="en-US" dirty="0"/>
              <a:t>这时候准确率达到了</a:t>
            </a:r>
            <a:r>
              <a:rPr lang="en-US" altLang="zh-CN" dirty="0"/>
              <a:t>96.34%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C31070-8D93-996E-84D9-74AA622F1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74" y="1904942"/>
            <a:ext cx="7986452" cy="13336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E78C1DF-A6F3-9F0D-1D1B-18C69CEE1F93}"/>
              </a:ext>
            </a:extLst>
          </p:cNvPr>
          <p:cNvSpPr txBox="1"/>
          <p:nvPr/>
        </p:nvSpPr>
        <p:spPr>
          <a:xfrm>
            <a:off x="5008728" y="2356513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但是当随便选择一个样本喂进模型以后</a:t>
            </a:r>
            <a:endParaRPr lang="en-US" altLang="zh-CN" dirty="0"/>
          </a:p>
          <a:p>
            <a:r>
              <a:rPr lang="zh-CN" altLang="en-US" dirty="0"/>
              <a:t>发现准确率还是一样的，有可能模型直接</a:t>
            </a:r>
            <a:endParaRPr lang="en-US" altLang="zh-CN" dirty="0"/>
          </a:p>
          <a:p>
            <a:r>
              <a:rPr lang="zh-CN" altLang="en-US" dirty="0"/>
              <a:t>将所有的预测都预测为了安全驾驶</a:t>
            </a:r>
          </a:p>
        </p:txBody>
      </p:sp>
    </p:spTree>
    <p:extLst>
      <p:ext uri="{BB962C8B-B14F-4D97-AF65-F5344CB8AC3E}">
        <p14:creationId xmlns:p14="http://schemas.microsoft.com/office/powerpoint/2010/main" val="33825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不平衡数据处理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将样本多的那一类数据进行下采样使两个样本均衡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将样本少的一类进行上采样使两个样本均衡</a:t>
            </a:r>
            <a:endParaRPr lang="en-US" altLang="zh-CN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8FBEC6-54A7-080A-D57F-F2D73ACF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64" y="2571750"/>
            <a:ext cx="5498598" cy="1008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A0524A-759A-D60F-092D-BE51BB9E4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69" y="1365300"/>
            <a:ext cx="6041987" cy="3517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ECC95F1-2EDD-6E68-E9C9-55FF3755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50" y="561218"/>
            <a:ext cx="9144000" cy="39930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76C925-8DB8-52C4-D84F-D75B0AD2578C}"/>
              </a:ext>
            </a:extLst>
          </p:cNvPr>
          <p:cNvSpPr txBox="1"/>
          <p:nvPr/>
        </p:nvSpPr>
        <p:spPr>
          <a:xfrm>
            <a:off x="4326340" y="10794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上采样的代码实现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F16DE7-098D-57D4-AA48-021E7D0E5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04" y="412091"/>
            <a:ext cx="8698173" cy="437504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A523FD4-68BD-8BE8-B34C-32F350D2D088}"/>
              </a:ext>
            </a:extLst>
          </p:cNvPr>
          <p:cNvSpPr txBox="1"/>
          <p:nvPr/>
        </p:nvSpPr>
        <p:spPr>
          <a:xfrm>
            <a:off x="3735798" y="46850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下采样完毕以后的结果</a:t>
            </a:r>
          </a:p>
        </p:txBody>
      </p:sp>
    </p:spTree>
    <p:extLst>
      <p:ext uri="{BB962C8B-B14F-4D97-AF65-F5344CB8AC3E}">
        <p14:creationId xmlns:p14="http://schemas.microsoft.com/office/powerpoint/2010/main" val="18333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缺失值填补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pandas </a:t>
            </a:r>
            <a:r>
              <a:rPr lang="en-US" altLang="zh-CN" dirty="0" err="1"/>
              <a:t>sklearn</a:t>
            </a:r>
            <a:r>
              <a:rPr lang="en-US" altLang="zh-CN" dirty="0"/>
              <a:t> matplotlib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86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缺失值填补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E2F4C0-EFAF-3B0D-A191-5BF8E2E5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4" y="1314442"/>
            <a:ext cx="7723612" cy="3264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28E60E-7D91-C874-17A7-3966B073C1C3}"/>
              </a:ext>
            </a:extLst>
          </p:cNvPr>
          <p:cNvSpPr txBox="1"/>
          <p:nvPr/>
        </p:nvSpPr>
        <p:spPr>
          <a:xfrm>
            <a:off x="3043704" y="193092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Lora" pitchFamily="2" charset="0"/>
              </a:rPr>
              <a:t>利用上一步中构建的元数据来进行缺失值分析</a:t>
            </a:r>
            <a:endParaRPr lang="en-US" altLang="zh-CN" dirty="0">
              <a:latin typeface="Lora" pitchFamily="2" charset="0"/>
            </a:endParaRPr>
          </a:p>
          <a:p>
            <a:r>
              <a:rPr lang="zh-CN" altLang="en-US" dirty="0">
                <a:latin typeface="Lora" pitchFamily="2" charset="0"/>
              </a:rPr>
              <a:t>对于排名前二的特征可以发现，它们的缺失值</a:t>
            </a:r>
            <a:endParaRPr lang="en-US" altLang="zh-CN" dirty="0">
              <a:latin typeface="Lora" pitchFamily="2" charset="0"/>
            </a:endParaRPr>
          </a:p>
          <a:p>
            <a:r>
              <a:rPr lang="zh-CN" altLang="en-US" dirty="0">
                <a:latin typeface="Lora" pitchFamily="2" charset="0"/>
              </a:rPr>
              <a:t>数量都达到了接近百分之五十的缺失，对此我</a:t>
            </a:r>
            <a:endParaRPr lang="en-US" altLang="zh-CN" dirty="0">
              <a:latin typeface="Lora" pitchFamily="2" charset="0"/>
            </a:endParaRPr>
          </a:p>
          <a:p>
            <a:r>
              <a:rPr lang="zh-CN" altLang="en-US" dirty="0">
                <a:latin typeface="Lora" pitchFamily="2" charset="0"/>
              </a:rPr>
              <a:t>采用直接删除这个特征的方式进行处理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51103-9599-13AC-F0C1-AA0959AB6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9" y="1059049"/>
            <a:ext cx="7407282" cy="3025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202729-EC40-4ACA-2D2D-A4B5642A94FE}"/>
              </a:ext>
            </a:extLst>
          </p:cNvPr>
          <p:cNvSpPr txBox="1"/>
          <p:nvPr/>
        </p:nvSpPr>
        <p:spPr>
          <a:xfrm>
            <a:off x="4139821" y="1815152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第三第四名的特征是</a:t>
            </a:r>
            <a:r>
              <a:rPr lang="en-US" altLang="zh-CN" dirty="0"/>
              <a:t>interval</a:t>
            </a:r>
            <a:r>
              <a:rPr lang="zh-CN" altLang="en-US" dirty="0"/>
              <a:t>连续型的，首先利用</a:t>
            </a:r>
            <a:endParaRPr lang="en-US" altLang="zh-CN" dirty="0"/>
          </a:p>
          <a:p>
            <a:r>
              <a:rPr lang="zh-CN" altLang="en-US" dirty="0"/>
              <a:t>直方图观察它们的分布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72B09F-960C-30F7-BBBD-5839C19141A6}"/>
              </a:ext>
            </a:extLst>
          </p:cNvPr>
          <p:cNvGrpSpPr/>
          <p:nvPr/>
        </p:nvGrpSpPr>
        <p:grpSpPr>
          <a:xfrm>
            <a:off x="-111592" y="974041"/>
            <a:ext cx="9132904" cy="3314286"/>
            <a:chOff x="-66099" y="1255264"/>
            <a:chExt cx="9132904" cy="331428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0C5CC0-BFE1-F1F8-BFE2-07678AD3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6099" y="1267963"/>
              <a:ext cx="4926984" cy="330158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8F61B18-D3B2-B786-BEAB-91925102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9821" y="1255264"/>
              <a:ext cx="4926984" cy="3314286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17BAF38-6262-C108-7023-F022A88AA8AD}"/>
              </a:ext>
            </a:extLst>
          </p:cNvPr>
          <p:cNvSpPr txBox="1"/>
          <p:nvPr/>
        </p:nvSpPr>
        <p:spPr>
          <a:xfrm>
            <a:off x="258326" y="214488"/>
            <a:ext cx="55707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由中心极限定理：当进行次数足够多时，随机变量</a:t>
            </a:r>
            <a:r>
              <a:rPr lang="en-US" altLang="zh-CN" dirty="0"/>
              <a:t>X</a:t>
            </a:r>
            <a:r>
              <a:rPr lang="zh-CN" altLang="en-US" dirty="0"/>
              <a:t>会接近正态分布</a:t>
            </a:r>
            <a:endParaRPr lang="en-US" altLang="zh-CN" dirty="0"/>
          </a:p>
          <a:p>
            <a:r>
              <a:rPr lang="zh-CN" altLang="en-US" dirty="0"/>
              <a:t>而左边特征的分布也与正态分布十分类似，因此对于缺失的值可以</a:t>
            </a:r>
            <a:endParaRPr lang="en-US" altLang="zh-CN" dirty="0"/>
          </a:p>
          <a:p>
            <a:r>
              <a:rPr lang="zh-CN" altLang="en-US" dirty="0"/>
              <a:t>直接使用众数来进行填补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BE7E2E-D7B3-4271-0EA7-CD87EDCA9555}"/>
              </a:ext>
            </a:extLst>
          </p:cNvPr>
          <p:cNvSpPr txBox="1"/>
          <p:nvPr/>
        </p:nvSpPr>
        <p:spPr>
          <a:xfrm>
            <a:off x="5125731" y="771641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而右边的没有那么明显，因此采用平均值来填补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21C97E7-AE64-6421-BBB5-F01A115F5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2073" y="1751320"/>
            <a:ext cx="9144000" cy="16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分类型特征的缺失值填补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Google Shape;92;p13">
            <a:extLst>
              <a:ext uri="{FF2B5EF4-FFF2-40B4-BE49-F238E27FC236}">
                <a16:creationId xmlns:a16="http://schemas.microsoft.com/office/drawing/2014/main" id="{0784184D-01CF-F02B-C21A-4C9C68747D5C}"/>
              </a:ext>
            </a:extLst>
          </p:cNvPr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有没有可能缺失值是一个非常特别的类：例如这是指司机的家庭情况等等比较敏感的类，因此有些司机不愿意对公司提供这些资料，但是一般情况下，如果是一家人一同出门旅行，那么这时候司机应该会更加注重驾驶安全才对，因此我首先判断缺失值类和有危险驾驶的情况相关性有多大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1B0C6B-64C3-3592-BFAC-54B25EE3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" y="1493426"/>
            <a:ext cx="9076207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各类别发起索赔的影响程度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D8B89F-3671-F611-7469-4EE8BC7B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36" y="2812966"/>
            <a:ext cx="6339210" cy="1877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7E2336-EBA0-E6B6-A218-42E06F528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6" y="1193592"/>
            <a:ext cx="5770993" cy="1709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CACAC3-B079-BB11-9C1F-4E9ACB7CF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73" y="1862168"/>
            <a:ext cx="5700215" cy="1701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DF4A9B-D363-D3A6-871B-92411AC1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913" y="2073975"/>
            <a:ext cx="6191163" cy="18338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D581C6A-49D9-78BC-893A-F68D400F7618}"/>
              </a:ext>
            </a:extLst>
          </p:cNvPr>
          <p:cNvSpPr txBox="1"/>
          <p:nvPr/>
        </p:nvSpPr>
        <p:spPr>
          <a:xfrm>
            <a:off x="4469398" y="213949"/>
            <a:ext cx="4674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对于这些含缺失值的变量，他们的缺失值对应</a:t>
            </a:r>
            <a:r>
              <a:rPr lang="en-US" altLang="zh-CN" dirty="0"/>
              <a:t>target=1</a:t>
            </a:r>
            <a:r>
              <a:rPr lang="zh-CN" altLang="en-US" dirty="0"/>
              <a:t>的占比反而是最高的，最高的一个甚至超过百分之六十，因此对于这些变量，不能简单的用众数来填充，选择把缺失值作为一个特别的类来处理。</a:t>
            </a:r>
          </a:p>
        </p:txBody>
      </p:sp>
    </p:spTree>
    <p:extLst>
      <p:ext uri="{BB962C8B-B14F-4D97-AF65-F5344CB8AC3E}">
        <p14:creationId xmlns:p14="http://schemas.microsoft.com/office/powerpoint/2010/main" val="35689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特征工程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pandas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sklearn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项目背景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8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汽车保险业务贵！</a:t>
            </a:r>
            <a:endParaRPr sz="18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当你买了一架新车以后，最让人难过的瞬间就是：</a:t>
            </a:r>
            <a:endParaRPr lang="en-US" altLang="zh-CN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       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你明明知道自己是一个好司机，但是你也不得不购买一份保险。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Porto </a:t>
            </a:r>
            <a:r>
              <a:rPr lang="en-US" altLang="zh-CN" dirty="0" err="1">
                <a:latin typeface="Quattrocento Sans"/>
                <a:ea typeface="Quattrocento Sans"/>
                <a:cs typeface="Quattrocento Sans"/>
                <a:sym typeface="Quattrocento Sans"/>
              </a:rPr>
              <a:t>Segruo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公司是巴西最大的汽车和房屋保险公司之一，它认为汽车保险公司的索赔预测不准确增加了好司机的保险成本，同时也降低了坏司机的成本。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常用的</a:t>
            </a:r>
            <a:r>
              <a:rPr lang="zh-CN" altLang="en-US" dirty="0">
                <a:highlight>
                  <a:schemeClr val="accent1"/>
                </a:highlight>
              </a:rPr>
              <a:t>特征编码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altLang="zh-CN" dirty="0"/>
              <a:t>One-hot encoding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altLang="zh-CN" dirty="0"/>
              <a:t>Label encoding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-US" altLang="zh-CN" dirty="0"/>
              <a:t>Target encoding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976819-8C42-5C41-D781-E3CAD0D82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81" y="1395483"/>
            <a:ext cx="62198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E033-F4B4-594D-D9C7-4FA2C1A0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encoding</a:t>
            </a:r>
            <a:r>
              <a:rPr lang="zh-CN" altLang="en-US" dirty="0"/>
              <a:t>代码实现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EC641-57E0-9EFD-8F46-1F1E1332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315" y="1843457"/>
            <a:ext cx="6809700" cy="3112200"/>
          </a:xfrm>
        </p:spPr>
        <p:txBody>
          <a:bodyPr/>
          <a:lstStyle/>
          <a:p>
            <a:pPr algn="l"/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+mj-lt"/>
              </a:rPr>
              <a:t>实现方法，先将每一类聚合起来，然后计算每一组的平均值，最后进行替换，这样一来好处是能够在不增加维度的情况下建立特征和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+mj-lt"/>
              </a:rPr>
              <a:t>target</a:t>
            </a: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+mj-lt"/>
              </a:rPr>
              <a:t>之间的关系，缺点是由于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+mj-lt"/>
              </a:rPr>
              <a:t>target</a:t>
            </a: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+mj-lt"/>
              </a:rPr>
              <a:t>信息泄露到了特征里面，所以有可能会产生数据泄露，甚至产生过拟合，另一方面，如果两个类关于</a:t>
            </a:r>
            <a:r>
              <a:rPr lang="en-US" altLang="zh-CN" sz="1400" b="0" i="0" u="none" strike="noStrike" baseline="0" dirty="0">
                <a:solidFill>
                  <a:srgbClr val="333333"/>
                </a:solidFill>
                <a:latin typeface="+mj-lt"/>
              </a:rPr>
              <a:t>target</a:t>
            </a: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+mj-lt"/>
              </a:rPr>
              <a:t>的平均值类似，有可能会出现数据丢失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01CDC-68A9-E3F2-E05F-ED39E30E3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AD406E-531E-8461-C53A-F8E0DE5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85" y="36058"/>
            <a:ext cx="7113036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97618E-0133-6CF8-0291-251D0F5E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58"/>
            <a:ext cx="9144000" cy="2729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52D858-12EA-5E47-2D61-0A799C968003}"/>
              </a:ext>
            </a:extLst>
          </p:cNvPr>
          <p:cNvSpPr txBox="1"/>
          <p:nvPr/>
        </p:nvSpPr>
        <p:spPr>
          <a:xfrm>
            <a:off x="4139821" y="76427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编码前，含有的类别数量非常多</a:t>
            </a:r>
            <a:endParaRPr lang="en-US" altLang="zh-CN" dirty="0"/>
          </a:p>
          <a:p>
            <a:r>
              <a:rPr lang="zh-CN" altLang="en-US" dirty="0"/>
              <a:t>编码后，明显的维数降低了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B4D6962-F0CD-9E20-26B8-323A2B78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956" y="1340718"/>
            <a:ext cx="2922571" cy="2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900F-4D99-3337-1B84-F58A0C7F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分箱算法编码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8FF22-E5FE-D127-A5E1-D465AF6F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zh-CN" altLang="en-US" sz="1400" dirty="0"/>
              <a:t>连续型特征中发现有几个特征虽然是连续型的，但是却聚集在某些区间内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DA14-5B04-6AA2-3660-756E3641A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8D18AE2-E144-384A-AA61-122507D29477}"/>
              </a:ext>
            </a:extLst>
          </p:cNvPr>
          <p:cNvGrpSpPr/>
          <p:nvPr/>
        </p:nvGrpSpPr>
        <p:grpSpPr>
          <a:xfrm>
            <a:off x="1381250" y="2182864"/>
            <a:ext cx="5566440" cy="2677944"/>
            <a:chOff x="1381250" y="2182864"/>
            <a:chExt cx="5566440" cy="26779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13CB197-461F-41E5-4246-71276FCFF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250" y="2182864"/>
              <a:ext cx="2611181" cy="267794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1CB152-A6FE-3449-FADB-ECB2B661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1510" y="2218760"/>
              <a:ext cx="2576180" cy="2642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138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900F-4D99-3337-1B84-F58A0C7F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分箱算法编码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8FF22-E5FE-D127-A5E1-D465AF6F0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zh-CN" altLang="en-US" sz="1400" dirty="0"/>
              <a:t>这些出现许多尖峰，尝试使用分箱算法来使这些特征离散化，优点是：可以强化特征的关键信息，因为他们都集中在某一个小区间内，同时这种算法也可以避免丢失离群值，因为在这里的数据没有办法知道离群值不是异常值，所以都做保留。</a:t>
            </a: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endParaRPr lang="en-US" altLang="zh-CN" sz="1400" dirty="0"/>
          </a:p>
          <a:p>
            <a:pPr marL="76200" indent="0">
              <a:buNone/>
            </a:pPr>
            <a:r>
              <a:rPr lang="en-US" altLang="zh-CN" sz="1400" dirty="0"/>
              <a:t>IV</a:t>
            </a:r>
            <a:r>
              <a:rPr lang="zh-CN" altLang="en-US" sz="1400" dirty="0"/>
              <a:t>指示特征上的信息量以及特征对预测函数的贡献</a:t>
            </a:r>
            <a:endParaRPr lang="en-US" altLang="zh-CN" sz="1400" dirty="0"/>
          </a:p>
          <a:p>
            <a:pPr marL="76200" indent="0">
              <a:buNone/>
            </a:pPr>
            <a:r>
              <a:rPr lang="en-US" altLang="zh-CN" sz="1400" dirty="0"/>
              <a:t>WOE</a:t>
            </a:r>
            <a:r>
              <a:rPr lang="zh-CN" altLang="en-US" sz="1400" dirty="0"/>
              <a:t>指这个箱中优质司机与劣质司机的比率</a:t>
            </a:r>
            <a:endParaRPr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DA14-5B04-6AA2-3660-756E3641A7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047882-84BB-5ED9-2603-9D5D627E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65" y="2536749"/>
            <a:ext cx="6584555" cy="15560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F9A64B-5738-ABC6-0250-E00461A8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8126"/>
            <a:ext cx="9144000" cy="3927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CB5926-B3F3-FE4B-A013-F84C74B1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0" y="693532"/>
            <a:ext cx="7629581" cy="12763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B3EEDB-EFE6-E8A8-18A2-260D41A0D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80" y="1481870"/>
            <a:ext cx="5534065" cy="3381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A1D9E1-C506-D3AA-10B4-CDD2E91160BE}"/>
              </a:ext>
            </a:extLst>
          </p:cNvPr>
          <p:cNvSpPr txBox="1"/>
          <p:nvPr/>
        </p:nvSpPr>
        <p:spPr>
          <a:xfrm>
            <a:off x="3895812" y="2135058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分箱完毕之后特征情况如下</a:t>
            </a:r>
          </a:p>
        </p:txBody>
      </p:sp>
    </p:spTree>
    <p:extLst>
      <p:ext uri="{BB962C8B-B14F-4D97-AF65-F5344CB8AC3E}">
        <p14:creationId xmlns:p14="http://schemas.microsoft.com/office/powerpoint/2010/main" val="199163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487A-3BDE-71C4-35A6-A563BEC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剔除信息量特别小的变量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27994-EF87-0A78-7758-9BEFFA1ED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分别计算各特征它们各自的方差值，如果方差值特别小的话意味着这一个特征对于样本的区分度不大，可以考虑把他从训练集中剔除</a:t>
            </a:r>
            <a:endParaRPr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3A601-E118-A205-34DF-CFE4CD008D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D36726-C99A-ADDE-A037-CDCAA8B6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6" y="2271202"/>
            <a:ext cx="7791507" cy="24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9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3B802-19BB-9DC2-B71F-36E5337C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相关性和交互性的区别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1AA86-92E8-702F-0E3B-9C905E326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zh-CN" altLang="en-US" sz="1400" dirty="0"/>
              <a:t>相关性：指两个特征是相互依赖的，增加或减少另外一个的适合，另一个也会发生线性的变化</a:t>
            </a:r>
            <a:endParaRPr lang="en-US" altLang="zh-CN" sz="1400" dirty="0"/>
          </a:p>
          <a:p>
            <a:pPr marL="76200" indent="0">
              <a:buNone/>
            </a:pPr>
            <a:r>
              <a:rPr lang="zh-CN" altLang="en-US" sz="1400" dirty="0"/>
              <a:t>交互性：两个不相关的特征，比如房子的位置和房子的层数（例如房子在深圳、房子有三层），二者并不相关，但是如果组合起来，就可以得到</a:t>
            </a:r>
            <a:r>
              <a:rPr lang="en-US" altLang="zh-CN" sz="1400" dirty="0"/>
              <a:t>1+1&gt;2</a:t>
            </a:r>
            <a:r>
              <a:rPr lang="zh-CN" altLang="en-US" sz="1400" dirty="0"/>
              <a:t>的效果</a:t>
            </a:r>
            <a:endParaRPr lang="en-US" altLang="zh-CN" sz="1400" dirty="0"/>
          </a:p>
          <a:p>
            <a:pPr marL="76200" indent="0">
              <a:buNone/>
            </a:pPr>
            <a:r>
              <a:rPr lang="zh-CN" altLang="en-US" sz="1400" dirty="0"/>
              <a:t>但是因为在本数据集中，并没有给出很多的关于特征的实际意义的信息，所以我没有采用特征交互，而是单纯的将强相关性的特征进行了筛选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5F9D3-4178-019C-63B1-D8A30BE25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FE9147C-63EB-C714-3092-F9A055B2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50" y="1331712"/>
            <a:ext cx="4424731" cy="37692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E80600-B2AF-0C40-7B9A-4F37D423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构建热力图查看相关性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6B6D9-5D38-E1D8-7A4E-04E109F9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l">
              <a:buNone/>
            </a:pP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MicrosoftYaHei"/>
              </a:rPr>
              <a:t>对于具有强相关性的变量，我们不能把他们都带入模型中：</a:t>
            </a:r>
            <a:endParaRPr lang="en-US" altLang="zh-CN" sz="1400" b="0" i="0" u="none" strike="noStrike" baseline="0" dirty="0">
              <a:solidFill>
                <a:srgbClr val="333333"/>
              </a:solidFill>
              <a:latin typeface="MicrosoftYaHei"/>
            </a:endParaRPr>
          </a:p>
          <a:p>
            <a:pPr marL="76200" indent="0" algn="l">
              <a:buNone/>
            </a:pP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MicrosoftYaHei"/>
              </a:rPr>
              <a:t>对于线性模型，这会出现多重共线性的问题，导致解的波动、方差较大，不稳定</a:t>
            </a:r>
            <a:endParaRPr lang="en-US" altLang="zh-CN" sz="1400" b="0" i="0" u="none" strike="noStrike" baseline="0" dirty="0">
              <a:solidFill>
                <a:srgbClr val="333333"/>
              </a:solidFill>
              <a:latin typeface="MicrosoftYaHei"/>
            </a:endParaRPr>
          </a:p>
          <a:p>
            <a:pPr marL="76200" indent="0" algn="l">
              <a:buNone/>
            </a:pPr>
            <a:r>
              <a:rPr lang="zh-CN" altLang="en-US" sz="1400" b="0" i="0" u="none" strike="noStrike" baseline="0" dirty="0">
                <a:solidFill>
                  <a:srgbClr val="333333"/>
                </a:solidFill>
                <a:latin typeface="MicrosoftYaHei"/>
              </a:rPr>
              <a:t>对于树形模型，树形模型是基于各特征的信息增益来进行分割，适合处理不同特征之间的交互性，然而高相关性会掩盖其中的交互性</a:t>
            </a: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F9B7A-F03F-C6B7-6ED9-E3273AEFB7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8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数学建模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seaborn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en-US" altLang="zh-CN" dirty="0" err="1"/>
              <a:t>sklearn</a:t>
            </a:r>
            <a:r>
              <a:rPr lang="en-US" altLang="zh-CN" dirty="0"/>
              <a:t> matplotlib pandas </a:t>
            </a:r>
            <a:r>
              <a:rPr lang="en-US" altLang="zh-CN" dirty="0" err="1"/>
              <a:t>xgboost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474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F09C0-4C06-59EE-B009-FBD821D0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97E7A-6B99-B12F-67F7-411498C82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采用基尼系数来进行评估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3DCF2-F56B-BF05-7104-4F4B3F4B8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F1BD84-B402-A4CC-CD7A-FC39CAB10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2"/>
          <a:stretch/>
        </p:blipFill>
        <p:spPr>
          <a:xfrm>
            <a:off x="658368" y="1981033"/>
            <a:ext cx="7884859" cy="31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11F35-584E-A45B-33FC-C616AE19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3C5FC-0228-1AAF-472D-BB4D9AF09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与经济学上的基尼系数类似，</a:t>
            </a:r>
            <a:r>
              <a:rPr lang="en-US" altLang="zh-CN" sz="1400" dirty="0"/>
              <a:t>Gini</a:t>
            </a:r>
            <a:r>
              <a:rPr lang="zh-CN" altLang="en-US" sz="1400" dirty="0"/>
              <a:t>系数越大，表明模型对正、负例样本的评估差异性越大，模型的区分能力越强。</a:t>
            </a:r>
          </a:p>
          <a:p>
            <a:pPr marL="76200" indent="0"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Gini</a:t>
            </a:r>
            <a:r>
              <a:rPr lang="zh-CN" altLang="en-US" sz="1400" dirty="0"/>
              <a:t>系数小于</a:t>
            </a:r>
            <a:r>
              <a:rPr lang="en-US" altLang="zh-CN" sz="1400" dirty="0"/>
              <a:t>0.2</a:t>
            </a:r>
            <a:r>
              <a:rPr lang="zh-CN" altLang="en-US" sz="1400" dirty="0"/>
              <a:t>时，我们通常认为模型的区分能力较差。</a:t>
            </a:r>
          </a:p>
          <a:p>
            <a:pPr marL="76200" indent="0"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Gini</a:t>
            </a:r>
            <a:r>
              <a:rPr lang="zh-CN" altLang="en-US" sz="1400" dirty="0"/>
              <a:t>系数在</a:t>
            </a:r>
            <a:r>
              <a:rPr lang="en-US" altLang="zh-CN" sz="1400" dirty="0"/>
              <a:t>0.2-0.4</a:t>
            </a:r>
            <a:r>
              <a:rPr lang="zh-CN" altLang="en-US" sz="1400" dirty="0"/>
              <a:t>时，模型具有了一定的区分能力。</a:t>
            </a:r>
          </a:p>
          <a:p>
            <a:pPr marL="76200" indent="0"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Gini</a:t>
            </a:r>
            <a:r>
              <a:rPr lang="zh-CN" altLang="en-US" sz="1400" dirty="0"/>
              <a:t>系数在</a:t>
            </a:r>
            <a:r>
              <a:rPr lang="en-US" altLang="zh-CN" sz="1400" dirty="0"/>
              <a:t>0.4-0.6</a:t>
            </a:r>
            <a:r>
              <a:rPr lang="zh-CN" altLang="en-US" sz="1400" dirty="0"/>
              <a:t>时，表明具有较强的区分度，模型区分能力良好。</a:t>
            </a:r>
          </a:p>
          <a:p>
            <a:pPr marL="76200" indent="0"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Gini</a:t>
            </a:r>
            <a:r>
              <a:rPr lang="zh-CN" altLang="en-US" sz="1400" dirty="0"/>
              <a:t>系数大于</a:t>
            </a:r>
            <a:r>
              <a:rPr lang="en-US" altLang="zh-CN" sz="1400" dirty="0"/>
              <a:t>0.6</a:t>
            </a:r>
            <a:r>
              <a:rPr lang="zh-CN" altLang="en-US" sz="1400" dirty="0"/>
              <a:t>时，表明具有很强的区分度，模型区分能力优秀。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5C0C3-A888-C27C-553D-F2CF8D36B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50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项目意义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建立一个模型，预测驾驶员在明年提出汽车保险索赔的可能性</a:t>
            </a:r>
            <a:endParaRPr lang="en-US" altLang="zh-CN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准确的预测可以使他们能够进一步调整价格，有望使更多的司机更加便宜的购买到汽车保险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9269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73B0C-D78C-B0DF-D35C-A83BD1F2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F81D59-77C5-2CC3-9C69-FE5D71E92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zh-CN" altLang="en-US" sz="1400" dirty="0"/>
              <a:t>因为是表格型的数据，所以我采用的</a:t>
            </a:r>
            <a:r>
              <a:rPr lang="en-US" altLang="zh-CN" sz="1400" dirty="0" err="1"/>
              <a:t>xgboost</a:t>
            </a:r>
            <a:r>
              <a:rPr lang="zh-CN" altLang="en-US" sz="1400" dirty="0"/>
              <a:t>树型模型来进行建模，其中有许多的超参数，我是使用网格搜索的方法来找最优解，找最优解的方法还有遗传算法和模拟退火算法等等，但是网格搜索最为简单粗暴。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776B-0916-89C4-1825-2CA914C06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99F14-1484-0901-AA31-7DF0C2AB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8" y="1277864"/>
            <a:ext cx="8001058" cy="36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8F72A-176D-C02F-28F7-47D1B2A7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AB454-0BA0-413F-62B3-8F5FB0D21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A16B71-35EB-84A0-B5F3-9CF34EEA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8" y="368065"/>
            <a:ext cx="7286678" cy="38386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2103C75-E16A-A546-C06F-53CFDB33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73" y="468285"/>
            <a:ext cx="9144000" cy="42815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CADCB5-4590-B962-471F-10B1A0C9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0936"/>
            <a:ext cx="9144000" cy="38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9A2C-8089-85D8-C908-FBC6ED8A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/>
              <a:t>Kaggle</a:t>
            </a:r>
            <a:r>
              <a:rPr lang="zh-CN" altLang="en-US" dirty="0"/>
              <a:t>排行榜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D6148-12F7-56F3-C5E6-3507CD5B0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1ADA2F-90C8-2C60-E5FE-8E9C9D8F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" y="1435966"/>
            <a:ext cx="9144000" cy="2901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D3A50F-7F85-4CFD-190C-62300AFB065A}"/>
              </a:ext>
            </a:extLst>
          </p:cNvPr>
          <p:cNvSpPr txBox="1"/>
          <p:nvPr/>
        </p:nvSpPr>
        <p:spPr>
          <a:xfrm>
            <a:off x="1920678" y="4475747"/>
            <a:ext cx="403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交叉验证之后基尼系数得分大约在</a:t>
            </a:r>
            <a:r>
              <a:rPr lang="en-US" altLang="zh-CN" dirty="0"/>
              <a:t>0.28~0.29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3985758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4825625" y="2459700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-US" altLang="zh-CN" sz="1800" dirty="0">
                <a:solidFill>
                  <a:schemeClr val="dk1"/>
                </a:solidFill>
                <a:hlinkClick r:id="rId3"/>
              </a:rPr>
              <a:t>linyux1104</a:t>
            </a:r>
            <a:r>
              <a:rPr lang="en" sz="1800" dirty="0">
                <a:solidFill>
                  <a:schemeClr val="dk1"/>
                </a:solidFill>
                <a:hlinkClick r:id="rId3"/>
              </a:rPr>
              <a:t>@gmail.com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探索性数据分析 </a:t>
            </a:r>
            <a:r>
              <a:rPr lang="en-US" altLang="zh-CN" dirty="0"/>
              <a:t>EDA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pandas </a:t>
            </a:r>
            <a:r>
              <a:rPr lang="en-US" altLang="zh-CN" dirty="0" err="1"/>
              <a:t>jupyter</a:t>
            </a:r>
            <a:r>
              <a:rPr lang="en-US" altLang="zh-CN" dirty="0"/>
              <a:t>-lab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查看数据各项意义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项目所给的特征没有标明明确的含义（可能出于对客户的保护），但是给出了对应的变量类型，属于类似分组的特征被标记为类似的名字（</a:t>
            </a:r>
            <a:r>
              <a:rPr lang="en-US" altLang="zh-CN" dirty="0" err="1">
                <a:latin typeface="Quattrocento Sans"/>
                <a:ea typeface="Quattrocento Sans"/>
                <a:cs typeface="Quattrocento Sans"/>
                <a:sym typeface="Quattrocento Sans"/>
              </a:rPr>
              <a:t>ind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、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reg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、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car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、</a:t>
            </a:r>
            <a:r>
              <a:rPr lang="en-US" altLang="zh-CN" dirty="0" err="1">
                <a:latin typeface="Quattrocento Sans"/>
                <a:ea typeface="Quattrocento Sans"/>
                <a:cs typeface="Quattrocento Sans"/>
                <a:sym typeface="Quattrocento Sans"/>
              </a:rPr>
              <a:t>carc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）特征后缀如果有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bin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则是二分类特征，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cat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则是分类特征，缺失值用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-1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表示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5EB51-8E31-86A0-E3C6-339D3083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293" y="63690"/>
            <a:ext cx="3267282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864D95-A91A-11BE-7710-399B2FB5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2680"/>
            <a:ext cx="9144000" cy="2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元数据 </a:t>
            </a:r>
            <a:r>
              <a:rPr lang="en-US" altLang="zh-CN" dirty="0" err="1"/>
              <a:t>MetaData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主要使用工具：</a:t>
            </a:r>
            <a:r>
              <a:rPr lang="en-US" altLang="zh-CN" dirty="0"/>
              <a:t>Python pandas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6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什么是</a:t>
            </a:r>
            <a:r>
              <a:rPr lang="en" dirty="0"/>
              <a:t> </a:t>
            </a:r>
            <a:r>
              <a:rPr lang="zh-CN" altLang="en-US" dirty="0">
                <a:highlight>
                  <a:schemeClr val="accent1"/>
                </a:highlight>
              </a:rPr>
              <a:t>元数据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789341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zh-CN" altLang="en-US" b="1" dirty="0">
                <a:latin typeface="Lora" pitchFamily="2" charset="0"/>
                <a:ea typeface="新宋体" panose="02010609030101010101" pitchFamily="49" charset="-122"/>
              </a:rPr>
              <a:t>什么是元数据？</a:t>
            </a:r>
            <a:endParaRPr lang="en-US" altLang="zh-CN" b="1" dirty="0">
              <a:latin typeface="Lora" pitchFamily="2" charset="0"/>
              <a:ea typeface="新宋体" panose="02010609030101010101" pitchFamily="49" charset="-122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zh-CN" altLang="en-US" b="1" dirty="0">
                <a:latin typeface="Lora" pitchFamily="2" charset="0"/>
                <a:ea typeface="新宋体" panose="02010609030101010101" pitchFamily="49" charset="-122"/>
              </a:rPr>
              <a:t>元数据的用途</a:t>
            </a:r>
            <a:endParaRPr lang="en-US" altLang="zh-CN" b="1" dirty="0">
              <a:latin typeface="Lora" pitchFamily="2" charset="0"/>
              <a:ea typeface="新宋体" panose="02010609030101010101" pitchFamily="49" charset="-122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zh-CN" altLang="en-US" b="1" dirty="0">
                <a:latin typeface="Lora" pitchFamily="2" charset="0"/>
                <a:ea typeface="新宋体" panose="02010609030101010101" pitchFamily="49" charset="-122"/>
              </a:rPr>
              <a:t>构建元数据</a:t>
            </a:r>
            <a:endParaRPr lang="en-US" altLang="zh-CN" b="1" dirty="0">
              <a:latin typeface="Lora" pitchFamily="2" charset="0"/>
              <a:ea typeface="新宋体" panose="02010609030101010101" pitchFamily="49" charset="-122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zh-CN" altLang="en-US" b="1" dirty="0">
                <a:latin typeface="Lora" pitchFamily="2" charset="0"/>
                <a:ea typeface="新宋体" panose="02010609030101010101" pitchFamily="49" charset="-122"/>
              </a:rPr>
              <a:t>基于元数据分析</a:t>
            </a:r>
            <a:endParaRPr b="1" dirty="0">
              <a:latin typeface="Lora" pitchFamily="2" charset="0"/>
              <a:ea typeface="新宋体" panose="02010609030101010101" pitchFamily="49" charset="-122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8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什么是元数据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元数据（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metadata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），也叫做中介数据，或者叫数据的数据（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data about data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）。在本项目中，数据的维度很高、特征很多，为了方便进一步的分析，必须对数据进行结构化的梳理，元数据就是一种很好的方式。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7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30972"/>
            <a:ext cx="9144000" cy="712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元数据的用途</a:t>
            </a:r>
            <a:endParaRPr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832725"/>
            <a:ext cx="6689126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元数据主要用来描述数据的属性（</a:t>
            </a:r>
            <a:r>
              <a:rPr lang="en-US" altLang="zh-CN" dirty="0">
                <a:latin typeface="Quattrocento Sans"/>
                <a:ea typeface="Quattrocento Sans"/>
                <a:cs typeface="Quattrocento Sans"/>
                <a:sym typeface="Quattrocento Sans"/>
              </a:rPr>
              <a:t>property</a:t>
            </a:r>
            <a:r>
              <a:rPr lang="zh-CN" alt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），关于数据的组织、结构梳理，以及为以后的数据分析、数据可视化、数据建模都有很重要的意义</a:t>
            </a:r>
            <a:endParaRPr lang="en-US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97027" y="4464560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100" i="1" dirty="0">
                <a:latin typeface="Lora"/>
                <a:ea typeface="Lora"/>
                <a:cs typeface="Lora"/>
                <a:sym typeface="Lora"/>
              </a:rPr>
              <a:t>数据集下载地址：</a:t>
            </a:r>
            <a:r>
              <a:rPr lang="en-US" altLang="zh-CN" sz="1100" b="0" i="0" u="none" strike="noStrike" baseline="0" dirty="0">
                <a:solidFill>
                  <a:srgbClr val="4184C5"/>
                </a:solidFill>
                <a:latin typeface="OpenSans-Regular"/>
              </a:rPr>
              <a:t>https://www.kaggle.com/competitions/porto-seguro-safe-driver-prediction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99947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1831</Words>
  <Application>Microsoft Office PowerPoint</Application>
  <PresentationFormat>全屏显示(16:9)</PresentationFormat>
  <Paragraphs>168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</vt:lpstr>
      <vt:lpstr>OpenSans-Regular</vt:lpstr>
      <vt:lpstr>Lora</vt:lpstr>
      <vt:lpstr>MicrosoftYaHei</vt:lpstr>
      <vt:lpstr>Quattrocento Sans</vt:lpstr>
      <vt:lpstr>Viola template</vt:lpstr>
      <vt:lpstr>基于 机器学习 的驾驶员安全行为检测</vt:lpstr>
      <vt:lpstr>项目背景</vt:lpstr>
      <vt:lpstr>项目意义</vt:lpstr>
      <vt:lpstr>探索性数据分析 EDA</vt:lpstr>
      <vt:lpstr>查看数据各项意义</vt:lpstr>
      <vt:lpstr>元数据 MetaData</vt:lpstr>
      <vt:lpstr>什么是 元数据</vt:lpstr>
      <vt:lpstr>什么是元数据</vt:lpstr>
      <vt:lpstr>元数据的用途</vt:lpstr>
      <vt:lpstr>构建元数据</vt:lpstr>
      <vt:lpstr>基于元数据分析</vt:lpstr>
      <vt:lpstr>不平衡类学习</vt:lpstr>
      <vt:lpstr>不平衡样本学习</vt:lpstr>
      <vt:lpstr>不平衡数据处理</vt:lpstr>
      <vt:lpstr>缺失值填补</vt:lpstr>
      <vt:lpstr>缺失值填补</vt:lpstr>
      <vt:lpstr>分类型特征的缺失值填补</vt:lpstr>
      <vt:lpstr>各类别发起索赔的影响程度</vt:lpstr>
      <vt:lpstr>特征工程</vt:lpstr>
      <vt:lpstr>常用的特征编码</vt:lpstr>
      <vt:lpstr>Target encoding代码实现</vt:lpstr>
      <vt:lpstr>分箱算法编码</vt:lpstr>
      <vt:lpstr>分箱算法编码</vt:lpstr>
      <vt:lpstr>剔除信息量特别小的变量</vt:lpstr>
      <vt:lpstr>相关性和交互性的区别</vt:lpstr>
      <vt:lpstr>构建热力图查看相关性</vt:lpstr>
      <vt:lpstr>数学建模</vt:lpstr>
      <vt:lpstr>评价指标</vt:lpstr>
      <vt:lpstr>评价指标</vt:lpstr>
      <vt:lpstr>模型训练</vt:lpstr>
      <vt:lpstr>交叉验证</vt:lpstr>
      <vt:lpstr>对比Kaggle排行榜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机器学习 的驾驶员安全行为检测</dc:title>
  <dc:creator>林钰翔</dc:creator>
  <cp:lastModifiedBy>林 钰翔</cp:lastModifiedBy>
  <cp:revision>6</cp:revision>
  <dcterms:modified xsi:type="dcterms:W3CDTF">2022-06-23T08:30:51Z</dcterms:modified>
</cp:coreProperties>
</file>