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14.xml" ContentType="application/inkml+xml"/>
  <Override PartName="/ppt/notesSlides/notesSlide52.xml" ContentType="application/vnd.openxmlformats-officedocument.presentationml.notesSlide+xml"/>
  <Override PartName="/ppt/ink/ink15.xml" ContentType="application/inkml+xml"/>
  <Override PartName="/ppt/notesSlides/notesSlide53.xml" ContentType="application/vnd.openxmlformats-officedocument.presentationml.notesSlide+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5"/>
  </p:notesMasterIdLst>
  <p:handoutMasterIdLst>
    <p:handoutMasterId r:id="rId66"/>
  </p:handoutMasterIdLst>
  <p:sldIdLst>
    <p:sldId id="256" r:id="rId5"/>
    <p:sldId id="276" r:id="rId6"/>
    <p:sldId id="257" r:id="rId7"/>
    <p:sldId id="272" r:id="rId8"/>
    <p:sldId id="273" r:id="rId9"/>
    <p:sldId id="274" r:id="rId10"/>
    <p:sldId id="330" r:id="rId11"/>
    <p:sldId id="277" r:id="rId12"/>
    <p:sldId id="283" r:id="rId13"/>
    <p:sldId id="262" r:id="rId14"/>
    <p:sldId id="278" r:id="rId15"/>
    <p:sldId id="280" r:id="rId16"/>
    <p:sldId id="279" r:id="rId17"/>
    <p:sldId id="281" r:id="rId18"/>
    <p:sldId id="282" r:id="rId19"/>
    <p:sldId id="284"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23" r:id="rId37"/>
    <p:sldId id="302" r:id="rId38"/>
    <p:sldId id="304" r:id="rId39"/>
    <p:sldId id="303" r:id="rId40"/>
    <p:sldId id="305" r:id="rId41"/>
    <p:sldId id="306" r:id="rId42"/>
    <p:sldId id="307" r:id="rId43"/>
    <p:sldId id="308" r:id="rId44"/>
    <p:sldId id="309" r:id="rId45"/>
    <p:sldId id="310" r:id="rId46"/>
    <p:sldId id="311" r:id="rId47"/>
    <p:sldId id="312" r:id="rId48"/>
    <p:sldId id="324" r:id="rId49"/>
    <p:sldId id="314" r:id="rId50"/>
    <p:sldId id="326" r:id="rId51"/>
    <p:sldId id="315" r:id="rId52"/>
    <p:sldId id="316" r:id="rId53"/>
    <p:sldId id="317" r:id="rId54"/>
    <p:sldId id="318" r:id="rId55"/>
    <p:sldId id="319" r:id="rId56"/>
    <p:sldId id="320" r:id="rId57"/>
    <p:sldId id="321" r:id="rId58"/>
    <p:sldId id="322" r:id="rId59"/>
    <p:sldId id="325" r:id="rId60"/>
    <p:sldId id="327" r:id="rId61"/>
    <p:sldId id="328" r:id="rId62"/>
    <p:sldId id="329" r:id="rId63"/>
    <p:sldId id="27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0704" autoAdjust="0"/>
  </p:normalViewPr>
  <p:slideViewPr>
    <p:cSldViewPr snapToGrid="0">
      <p:cViewPr varScale="1">
        <p:scale>
          <a:sx n="144" d="100"/>
          <a:sy n="144" d="100"/>
        </p:scale>
        <p:origin x="864"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2024-02-24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2:43:54.817"/>
    </inkml:context>
    <inkml:brush xml:id="br0">
      <inkml:brushProperty name="width" value="0.035" units="cm"/>
      <inkml:brushProperty name="height" value="0.035" units="cm"/>
    </inkml:brush>
  </inkml:definitions>
  <inkml:trace contextRef="#ctx0" brushRef="#br0">0 756 24575,'5'-1'0,"-1"0"0,1-1 0,-1 0 0,0 0 0,1 0 0,-1-1 0,0 1 0,-1-1 0,1 0 0,5-6 0,6-2 0,361-240 0,-275 186 0,-60 40 0,63-50 0,-30 17 0,-36 29 0,39-39 0,-51 44 0,38-27 0,-3 3 0,-60 46 0,1 0 0,-1 1 0,1-1 0,-1 1 0,1 0 0,0-1 0,-1 1 0,1 0 0,0 0 0,0 0 0,0 0 0,0 0 0,0 0 0,0 1 0,0-1 0,0 1 0,0-1 0,0 1 0,0 0 0,1 0 0,-1 0 0,0 0 0,0 0 0,0 0 0,0 1 0,0-1 0,0 1 0,0-1 0,0 1 0,0 0 0,0 0 0,0 0 0,0 0 0,0 0 0,0 0 0,-1 1 0,1-1 0,0 0 0,-1 1 0,0-1 0,1 1 0,-1 0 0,2 3 0,5 9 0,0 0 0,-2 0 0,0 1 0,-1 0 0,4 16 0,0-5 0,107 328 0,-100-308 0,-2 0 0,13 81 0,-14-63 60,-7-42-773,4 46 1,-9-43-6114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4T23:58:50.594"/>
    </inkml:context>
    <inkml:brush xml:id="br0">
      <inkml:brushProperty name="width" value="0.05" units="cm"/>
      <inkml:brushProperty name="height" value="0.05" units="cm"/>
      <inkml:brushProperty name="color" value="#00B050"/>
    </inkml:brush>
  </inkml:definitions>
  <inkml:trace contextRef="#ctx0" brushRef="#br0">1387 912 24575,'-128'-18'0,"94"15"0,1-2 0,1-1 0,-36-11 0,-42-8 0,35 10 0,-107-37 0,129 35 0,-9-1 0,1-4 0,-78-38 0,125 51 0,1-1 0,0-1 0,1 0 0,0-1 0,1 0 0,0-1 0,0 0 0,-15-27 0,-29-35 0,28 41 0,1-2 0,-22-40 0,16 23 0,20 34 0,1 1 0,1-1 0,1-1 0,1 1 0,1-1 0,0-1 0,-4-26 0,10 40-195,-1-1 0,1 1 0,-1 0 0,-1 0 0,1 0 0,-4-6 0,0 3-6631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5:48:39.206"/>
    </inkml:context>
    <inkml:brush xml:id="br0">
      <inkml:brushProperty name="width" value="0.035" units="cm"/>
      <inkml:brushProperty name="height" value="0.035" units="cm"/>
      <inkml:brushProperty name="color" value="#E71224"/>
    </inkml:brush>
  </inkml:definitions>
  <inkml:trace contextRef="#ctx0" brushRef="#br0">251 249 24575,'-2'29'0,"-2"0"0,-1-1 0,-1 1 0,-13 35 0,-6 35 0,-22 87 0,0 1 0,34-130 0,7-36 0,1 0 0,-3 37 0,6-34 0,-11 45 0,-3 24 0,1 8 0,9-73 0,1 0 0,0 30 0,4-26 0,3 184 0,0-205 0,0 0 0,0-1 0,1 1 0,0-1 0,1 0 0,0 0 0,0 0 0,1 0 0,1-1 0,12 17 0,3 0 0,2-1 0,30 25 0,-9-8 0,-32-32 0,0-2 0,1 1 0,0-2 0,0 0 0,1 0 0,0-1 0,22 6 0,46 22 0,-47-17 0,-1-1 0,2-2 0,0-2 0,1-1 0,39 6 0,85 8 0,-109-17 0,0-2 0,0-2 0,99-7 0,-36 0 0,-15 4 0,109-3 0,-182-2 0,0-1 0,45-16 0,-45 13 0,-1 0 0,46-5 0,111-20 0,-162 28 0,0 0 0,0-1 0,-1-1 0,0-1 0,20-11 0,92-58 0,-124 72 0,149-107 0,-40 14 0,-108 89 0,0-1 0,-1 0 0,0-1 0,-1 1 0,0-1 0,0-1 0,-1 1 0,7-20 0,0-9 0,11-54 0,-22 84 0,4-17 0,-2 0 0,-1-1 0,-1 1 0,-1-1 0,-2 0 0,-1 1 0,0-1 0,-11-39 0,-1 24 0,-24-48 0,19 48 0,-12-20 0,-3 2 0,-55-77 0,40 65 0,13 26 0,-1 1 0,-3 2 0,-62-54 0,22 21 0,45 40 0,-2 2 0,-1 2 0,-2 1 0,-48-28 0,53 41 0,-57-20 0,25 12 0,8 4 0,-1 2 0,-1 3 0,0 2 0,-1 4 0,-1 2 0,0 2 0,-107 2 0,-543 7 0,696 0-243,1 1 1,-1 1-1,1 0 0,-20 7 0,34-10 92,-19 6-6675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5:48:42.798"/>
    </inkml:context>
    <inkml:brush xml:id="br0">
      <inkml:brushProperty name="width" value="0.035" units="cm"/>
      <inkml:brushProperty name="height" value="0.035" units="cm"/>
      <inkml:brushProperty name="color" value="#E71224"/>
    </inkml:brush>
  </inkml:definitions>
  <inkml:trace contextRef="#ctx0" brushRef="#br0">2575 250 24575,'-22'0'0,"-1"2"0,1 1 0,0 0 0,0 2 0,0 0 0,-37 15 0,15 0 0,1 1 0,-45 31 0,-228 157 0,269-181 0,18-11 0,1 2 0,-29 23 0,-316 310 0,357-338 0,0-1 0,-28 17 0,-16 13 0,21-13 0,-61 35 0,-26 20 0,67-42 0,34-25 0,0 1 0,-23 23 0,12-2 0,3 1 0,-49 77 0,-30 38 0,80-114 0,-46 80 0,19-26 0,-58 105 0,75-127 0,4 2 0,-33 94 0,57-134 0,-5 9 0,3 2 0,2-1 0,2 2 0,-7 61 0,15-65 0,2 0 0,6 75 0,-1-98 0,1 1 0,0 0 0,1-1 0,2 0 0,0 0 0,1-1 0,15 27 0,16 21 0,3-1 0,3-3 0,2-1 0,84 83 0,-113-129 0,1-2 0,1 0 0,1-1 0,31 16 0,96 38 0,-128-60 0,27 12 0,0-1 0,66 15 0,34 9 0,-103-28 0,1-2 0,58 10 0,125 22 0,8 2 0,43 9 0,-152-20 0,-100-30 0,7 2 0,1-1 0,0-2 0,47 1 0,-27-6 0,-1 2 0,86 14 0,-102-11 0,-1-1 0,58-2 0,13 1 0,-23 11 0,-61-8 0,0-2 0,29 2 0,664-5 0,-349-3 0,345 2 0,-690-1 0,1-2 0,40-9 0,-39 7 0,1 0 0,28 0 0,-21 4 0,18 0 0,0-2 0,94-17 0,-71 3 0,105-40 0,-154 47 0,-1-1 0,1-1 0,-2-2 0,0 0 0,-1-1 0,0-2 0,33-31 0,-13-1 0,-1-2 0,62-103 0,-81 119 0,-6 9 0,-1-1 0,-2 0 0,0-1 0,-2-1 0,13-50 0,-5-2 0,-6 31 0,-2 0 0,-3-1 0,4-87 0,-14 101 0,-13-65 0,9 66 0,-4-68 0,9 72 0,2-26 0,-4 1 0,-11-76 0,-19-34 0,26 135 0,-1 1 0,-2 0 0,-1 0 0,-26-49 0,23 51 0,1-1 0,1 0 0,-9-36 0,-12-32 0,26 82 0,-76-173 0,68 161 0,0 2 0,-2 0 0,-1 1 0,-36-40 0,-71-89 0,17 15 0,-44-13 0,-104-112 0,61 71 0,69 75 0,93 82 0,-2 2 0,-2 2 0,-1 1 0,-55-33 0,-82-40 0,150 88 0,-1 1 0,-1 1 0,0 2 0,-1 1 0,-55-15 0,-23-2 0,61 14 0,-51-7 0,34 8 0,40 7 0,0 2 0,-28-2 0,21 3 0,-45-10 0,47 7 0,0 1 0,-32-1 0,24 5 0,0-1 0,-63-13 0,73 11 0,-1 1 0,-44-1 0,47 4 0,-1-1 0,1-1 0,-40-8 0,30 2 0,0 2 0,-46-2 0,40 5 0,-49-10 0,7 2-1365,56 10-5461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5:48:56.775"/>
    </inkml:context>
    <inkml:brush xml:id="br0">
      <inkml:brushProperty name="width" value="0.035" units="cm"/>
      <inkml:brushProperty name="height" value="0.035" units="cm"/>
      <inkml:brushProperty name="color" value="#E71224"/>
    </inkml:brush>
  </inkml:definitions>
  <inkml:trace contextRef="#ctx0" brushRef="#br0">3471 213 24575,'-2'0'0,"-1"1"0,0 0 0,1-1 0,-1 1 0,1 0 0,0 0 0,-1 1 0,1-1 0,0 0 0,0 1 0,0-1 0,0 1 0,0 0 0,0 0 0,0-1 0,-2 4 0,-29 40 0,22-28 0,-241 374 0,110-166 0,103-172 0,25-35 0,0 1 0,-20 36 0,20-25 0,-1 0 0,-2-2 0,0 0 0,-2 0 0,-1-2 0,-1 0 0,-31 27 0,31-33 0,1 0 0,-21 29 0,-14 13 0,28-33 0,-22 34 0,26-33 0,-34 35 0,-80 88 0,-5 4 0,120-132 0,1 2 0,2 0 0,0 1 0,-23 48 0,-4 4 0,-96 156 0,135-223 0,-21 38 0,-2 0 0,-3-2 0,-53 62 0,72-94 0,0 2 0,0 0 0,-12 24 0,12-19 0,-27 36 0,-67 94 0,61-82 0,-128 182 0,160-233 0,-14 18 0,2 1 0,2 1 0,-23 52 0,4-1 0,-70 107 0,61-111 0,-40 60 0,40-68 0,-43 92 0,33-65 0,22-39 0,-52 87 0,-3-4 0,30-50 0,7-1 0,-50 117 0,101-202 0,2 1 0,0 0 0,0 1 0,2-1 0,0 1 0,1 0 0,0 0 0,1 26 0,0-16 0,-1 0 0,-7 29 0,5-27 0,-4 49 0,8-45 0,3 213 0,-1-240 0,0 1 0,0-1 0,1 1 0,0-1 0,0 0 0,1 0 0,-1 0 0,1 0 0,1 0 0,-1 0 0,1-1 0,0 0 0,0 0 0,1 0 0,-1 0 0,1-1 0,0 1 0,7 3 0,9 6 0,2-1 0,-1-1 0,37 13 0,22 12 0,-43-18 0,0-2 0,2-2 0,44 11 0,19 7 0,13-1 0,-84-25 0,30 7 0,1-3 0,0-2 0,110 0 0,-121-10 0,1 3 0,89 14 0,-104-11 0,0-1 0,53-2 0,20 1 0,-26 12 0,-62-10 0,0-1 0,32 3 0,-26-5 0,49 11 0,-50-7 0,54 3 0,-60-7 0,0 1 0,32 7 0,35 6 0,12-1 0,-73-9 0,0-1 0,31 0 0,90-7 0,73 4 0,-138 14 0,-62-11 0,1-1 0,35 3 0,-12-5 0,0-2 0,0-1 0,0-3 0,61-13 0,47-15 0,-107 24 0,1 3 0,-1 2 0,96 5 0,-37 1 0,2187-3 0,-2263-2 0,0 0 0,38-10 0,-35 6 0,53-4 0,70 11 0,60-2 0,-113-14 0,-64 8 0,67-2 0,-73 7 0,61-12 0,-59 8 0,51-3 0,-63 7 0,0-1 0,27-7 0,40-5 0,-54 11 0,-1-2 0,-1-1 0,41-15 0,-10 3 0,-41 14 0,0-2 0,-1-1 0,-1-1 0,38-21 0,-49 24 0,-2-1 0,1 0 0,-1-1 0,0 0 0,-1-1 0,1 1 0,-2-2 0,1 1 0,-2-1 0,1 0 0,8-18 0,24-46 0,-22 44 0,21-51 0,-24 45 0,-7 20 0,-1 0 0,0 0 0,-1 0 0,-1-1 0,-1 1 0,2-19 0,-1-61 0,-10-117 0,1 179 0,-1 2 0,-2-1 0,-1 1 0,-14-34 0,-4 9 0,-3 1 0,-2 1 0,-42-54 0,-22-37 0,27 50 0,33 49 0,-59-109 0,40 59 0,-25-55 0,1 2 0,42 88 0,8 11 0,-3 1 0,-1 1 0,-81-88 0,99 121 0,1-1 0,-15-24 0,-21-23 0,30 39 0,1-1 0,1 0 0,-18-37 0,17 29 0,-37-49 0,-15-19 0,47 65 0,-53-62 0,54 71 0,-39-60 0,-8-11 0,-29-30 0,61 77 0,-73-80 0,86 104 0,2-1 0,-35-54 0,-7-10 0,-14-14 0,-27-34 0,33 38 0,51 71 0,0 0 0,-32-33 0,-39-58 0,0 0 0,-31-33 0,73 89 0,38 48 0,0 1 0,-18-17 0,-403-398 0,366 377 0,48 36 0,-41-32 0,-7-6 0,52 44 0,0 1 0,-22-14 0,-32-27 0,33 18 0,-75-57 0,-51-42 0,15 23 0,103 78 0,25 18 0,0 1 0,-41-22 0,41 27 0,-32-15 0,1-1 0,1-4 0,-51-38 0,63 44-1365,20 16-5461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8T06:40:08.459"/>
    </inkml:context>
    <inkml:brush xml:id="br0">
      <inkml:brushProperty name="width" value="0.035" units="cm"/>
      <inkml:brushProperty name="height" value="0.035" units="cm"/>
      <inkml:brushProperty name="color" value="#E71224"/>
    </inkml:brush>
  </inkml:definitions>
  <inkml:trace contextRef="#ctx0" brushRef="#br0">1706 96 24575,'-30'0'0,"-1"2"0,1 1 0,-44 10 0,-136 46 0,183-49 0,1 0 0,0 3 0,1 0 0,1 1 0,-39 29 0,9-4 0,-16 13 0,-39 41 0,-23 20 0,51-45 0,0-1 0,13-1 0,9-9 0,3 1 0,-55 75 0,95-112 0,2 0 0,1 1 0,0 0 0,-14 38 0,-30 63 0,43-98 0,1 0 0,2 0 0,0 1 0,2 1 0,0-1 0,-7 49 0,8-21 0,-22 80 0,7-40 0,11-43 0,6-26 0,0 0 0,2 0 0,-2 33 0,5-21 0,4 174 0,5-162 0,2 0 0,24 68 0,-26-93 0,2-1 0,1 0 0,1 0 0,1-1 0,0-1 0,2 0 0,1-1 0,21 21 0,-28-31 0,2 0 0,-1-1 0,1-1 0,0 0 0,1 0 0,0-1 0,0-1 0,1 0 0,18 7 0,43 16 0,-1 0 0,82 45 0,30 18 0,-131-64 0,2-3 0,0-2 0,90 24 0,44 17 0,-82-32 0,-76-24 0,-1 1 0,31 13 0,40 14 0,-23-9 0,273 82 0,-260-83 0,65 14 0,30-8 0,-116-18 0,-46-8 0,-1-2 0,41 3 0,-20-4 0,45 10 0,-48-7 0,61 3 0,-52-8 0,0 1 0,64 12 0,-42-4 0,1-4 0,140-7 0,-79-2 0,639 3 0,-750-1 0,-1-1 0,41-10 0,-39 6 0,1 2 0,28-2 0,-32 6 0,14-1 0,1-1 0,67-13 0,81-17 0,142-36 0,-278 55 0,60-11 0,-28 8 0,-1-3 0,-1-3 0,110-48 0,-87 18 0,-73 40 0,0 0 0,0-2 0,-2 0 0,1-3 0,-2 0 0,-1-1 0,0-2 0,-1 0 0,-1-2 0,-1 0 0,-1-2 0,-1 0 0,-1-1 0,-2-1 0,0-1 0,17-38 0,-4-6 0,34-117 0,3-173 0,-60 295 0,-3 0 0,-3 0 0,-8-76 0,2 109 0,-2 0 0,-10-33 0,-4-18 0,-3-3 0,-3 2 0,-3 1 0,-50-95 0,65 146 0,-20-44 0,-88-144 0,107 201 0,-1 0 0,0 1 0,-1 1 0,-1 0 0,-29-20 0,2 6 0,-70-36 0,34 26 0,-119-43 0,-76 4 0,60 19 0,80 21 0,-3-1 0,-18 1 0,49 14 0,-58-10 0,12 7 0,-1-1 0,83 18 0,36 6 0,-69-4 0,62 8 0,-47-10 0,50 7 0,-62-3 0,78 9 0,-11 0 0,-1-1 0,1-1 0,-59-13 0,66 10 0,1 1 0,0 2 0,-58 2 0,59 1 0,0-1 0,0-1 0,1-1 0,-43-10 0,32 5 0,0 1 0,0 2 0,-1 2 0,-69 4 0,-53-4 0,64-13 0,64 9 0,-56-4 0,-339 9 85,204 2-1535,197-1-5376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8T06:42:07.495"/>
    </inkml:context>
    <inkml:brush xml:id="br0">
      <inkml:brushProperty name="width" value="0.035" units="cm"/>
      <inkml:brushProperty name="height" value="0.035" units="cm"/>
      <inkml:brushProperty name="color" value="#E71224"/>
    </inkml:brush>
  </inkml:definitions>
  <inkml:trace contextRef="#ctx0" brushRef="#br0">10318 95 24575,'-36'-12'0,"6"0"0,-29 5 0,0 3 0,-109 6 0,52 0 0,-905-2 0,997 2 0,0 0 0,-39 10 0,37-7 0,1 0 0,-30 0 0,-125-6 0,-74 3 0,159 13 0,62-9 0,-56 4 0,87-10 0,-56 2 0,-99 14 0,-90 16 0,141-19 0,-18 5 0,98-14 0,-1-1 0,0-1 0,-29-1 0,32-2 0,0 2 0,0 1 0,0 0 0,-29 8 0,26-4 0,0-2 0,0 0 0,-47-1 0,2 0 0,-13 12 0,61-10 0,-1-1 0,-28 2 0,9-6 0,9 1 0,-1 0 0,1 2 0,-45 10 0,-40 7 0,37-8 0,-57 3 0,0 0 0,-58 17 0,174-28 0,0-1 0,-36 1 0,37-4 0,0 2 0,1 0 0,-25 7 0,-90 15 0,46-10 0,-127 17 0,19 0 0,-52 7 0,206-33 0,-111 26 0,95-18 0,40-8 0,0 0 0,-31 2 0,21-4 0,-50 12 0,7-1 0,-110 16 0,124-18 0,-67 23 0,91-25 0,-242 83 0,162-54 0,-74 19 0,99-34 0,-173 73 0,124-42 0,-355 165 0,276-97 0,96-52 0,13 0 0,74-46 0,-1-1 0,-47 22 0,36-21 0,-77 52 0,9-4 0,-36 23 0,51-30 0,66-44 0,8-7 0,1 2 0,-45 38 0,4-3 0,-5 3 0,34-17 0,15-14 0,-1-1 0,-32 23 0,37-29 0,1 0 0,0 1 0,1 0 0,1 2 0,-17 25 0,14-14 0,2 1 0,1 0 0,-16 50 0,9-26 0,-100 255 0,98-257 0,17-40 0,1 1 0,0 0 0,1 1 0,1 0 0,1 0 0,0 0 0,-3 27 0,6-14 0,2 0 0,1 0 0,1 0 0,1 0 0,2-1 0,1 0 0,1 0 0,1-1 0,2 0 0,0 0 0,23 36 0,-2-2 0,-21-39 0,0-1 0,1 0 0,1-1 0,1-1 0,23 27 0,-11-18 0,25 35 0,-28-33 0,33 34 0,-12-25 0,2-3 0,1-1 0,70 38 0,14 11 0,-85-52 0,33 23 0,137 73 0,-25-47 0,-113-44 0,2-4 0,151 42 0,-45-44 0,-147-25 0,-1-2 0,1-1 0,74-4 0,-73-1 0,0 1 0,-1 3 0,66 10 0,-30-1 0,1-3 0,-1-3 0,115-8 0,-48 0 0,-13 6 0,144-6 0,-190-12 0,-59 10 0,-1 0 0,33-1 0,391 5 0,-212 3 0,-212-3 0,0-2 0,42-9 0,-41 6 0,1 2 0,31-2 0,392 5 0,-214 2 0,-210-2 0,0-1 0,39-10 0,-37 6 0,-1 2 0,29-2 0,3 5 0,104-16 0,-112 10 0,1 3 0,-1 1 0,53 6 0,81-5 0,-100-13 0,-60 10 0,1 0 0,32-1 0,-22 5 0,0-1 0,65-13 0,162-26 0,-225 37 0,35-10 0,-51 9 0,0 1 0,26-2 0,55-10 0,-73 10 0,0 2 0,30-2 0,124-13 0,-84 6 0,87-17 0,-36-4 0,-49 8 0,9-1 0,58-11 0,-10 8 0,-32 3 0,-87 16 0,2 3 0,66-7 0,-73 12 0,55-13 0,-23 3 0,89-18 0,2 0 0,52-17 0,-107 21 0,57-20 0,-57 20 0,42-8 0,44 2 0,-19-4 0,-89 18 0,233-60 0,-146 40 0,-79 17 0,121-27 0,-150 34 0,102-38 0,-6 0 0,75-24 0,8-2 0,41-13 0,-127 38 0,-84 28 0,253-105 0,78-34 0,-322 133 0,139-66 0,16-33 0,-126 76 0,126-87 0,-121 71 0,-41 27 0,71-58 0,-106 76 0,72-40 0,-7 4 0,61-46 0,80-59 0,-182 128 0,-39 27 0,0 0 0,24-23 0,-17 14 0,1 0 0,43-25 0,28-21 0,-71 46 0,15-12 0,55-56 0,-87 79 0,-1 0 0,0-1 0,0-1 0,-1 0 0,-1 0 0,0 0 0,0-1 0,-1 0 0,-1 0 0,6-23 0,-11 30 0,0 1 0,0-1 0,0 0 0,-1 1 0,0-1 0,0 1 0,0-1 0,-1 1 0,0-1 0,0 1 0,-1 0 0,1 0 0,-1 0 0,0 0 0,-4-4 0,-8-13 0,-32-33 0,17 19 0,-34-52 0,-14-17 0,37 46 0,-10-10 0,-42-54 0,47 68 0,36 40 0,-1 2 0,0-1 0,-1 2 0,-1-1 0,-15-11 0,-177-107 0,108 89 0,36 18 0,-11-3 0,0 4 0,-2 3 0,-88-12 0,160 32 0,-215-43 0,151 30 0,40 7 0,-1 1 0,-39-2 0,30 5 0,-53-11 0,53 6 0,-52-2 0,44 6 0,-45-9 0,47 5 0,-60-2 0,-1479 10 0,1558-2 0,0-1 0,-42-11 0,40 8 0,0 0 0,-31-1 0,-60 7 0,-46-2 0,78-14 0,61 10 0,-1 1 0,-31-2 0,-310 5 87,172 2-1539,166-1-5374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8T06:43:18.272"/>
    </inkml:context>
    <inkml:brush xml:id="br0">
      <inkml:brushProperty name="width" value="0.035" units="cm"/>
      <inkml:brushProperty name="height" value="0.035" units="cm"/>
      <inkml:brushProperty name="color" value="#E71224"/>
    </inkml:brush>
  </inkml:definitions>
  <inkml:trace contextRef="#ctx0" brushRef="#br0">12303 157 24575,'-35'0'0,"0"1"0,-1 2 0,-55 12 0,65-9 0,-155 32 0,-97 24 0,214-48 0,44-9 0,-1 0 0,-30 1 0,-135 25 0,156-28 0,-42 10 0,45-7 0,0-2 0,-33 2 0,17-5 0,6-1 0,0 2 0,1 1 0,-41 9 0,35-4 0,-47 2 0,-15 3 0,-13 0 0,78-10 0,-66 12 0,-79 17 0,158-28 0,1-1 0,-46 0 0,48-3 0,0 1 0,0 1 0,-41 8 0,24-1 0,-75 7 0,10-3 0,-112 19 0,18-1 0,-4 0 0,141-19 0,-124 20 0,117-18 0,48-9 0,0-1 0,-24 2 0,11-3 0,-44 12 0,4-2 0,-235 50 0,32-3 0,220-47 0,36-7 0,0-2 0,-38 4 0,7-2 0,0 2 0,-53 14 0,-26 5 0,68-13 0,43-9 0,-1 0 0,-30 2 0,14-3 0,-47 11 0,20-3 0,1 2 0,43-9 0,-1 0 0,-31 2 0,-87 12 0,62-7 0,3 2 0,42-8 0,-48 5 0,46-8 0,-46 12 0,7-2 0,-110 18 0,117-17 0,45-9 0,1-1 0,-30 3 0,13-3 0,-47 11 0,20-2 0,-92 18 0,-109 20 0,66-11 0,80-12 0,80-18 0,-1 0 0,-72 6 0,78-13 0,-52 13 0,21-4 0,-1 1 0,40-7 0,0-1 0,-42 2 0,46-5 0,0 1 0,0 1 0,0 1 0,-34 12 0,34-9 0,-1-2 0,0 0 0,-44 5 0,26-7 0,-1 3 0,-57 16 0,-28 5 0,65-15 0,40-7 0,0-2 0,-28 3 0,16-4 0,-51 13 0,19-3 0,-213 49 0,217-49 0,41-7 0,-1-2 0,-29 3 0,28-5 0,-47 11 0,46-7 0,-45 4 0,-23 5 0,-1 1 0,59-13 0,-50 13 0,16-3 0,-79 21 0,45-9 0,-142 38 0,28-8 0,208-52 0,-56 18 0,1 2 0,-79 43 0,-111 77 0,249-140 0,-48 26 0,1 3 0,1 3 0,-49 44 0,-40 30 0,101-73 0,-74 56 0,72-60 0,0 3 0,-60 67 0,27-26 0,54-53 0,0 1 0,1 0 0,2 1 0,-16 31 0,-2 4 0,-12 11 0,21-34 0,1 1 0,2 1 0,1 1 0,-15 45 0,-71 207 0,102-276 0,0-1 0,1 1 0,1 0 0,1 0 0,-1 29 0,2-24 0,-1 1 0,-7 29 0,1-9 0,1 1 0,3-1 0,1 1 0,2 0 0,8 66 0,0-69 0,2 0 0,1-1 0,3 0 0,32 69 0,-37-89 0,16 34 0,1-2 0,4-2 0,1 0 0,2-2 0,3-1 0,77 79 0,-94-107 0,1 3 0,1-2 0,1 0 0,1-1 0,0-2 0,44 25 0,-4-11 0,119 38 0,-109-43 0,-47-16 0,-1-1 0,1-1 0,0 0 0,47 4 0,-34-7 0,48 11 0,-24-4 0,92 21 0,-118-25 0,52 19 0,7 1 0,58 6 0,-84-19 0,-44-8 0,0-2 0,42 3 0,-39-5 0,52 11 0,-52-7 0,53 4 0,283-10 0,-170-1 0,-171 2 0,0 2 0,42 9 0,-40-6 0,-1-2 0,32 2 0,56-7 0,-70-1 0,0 2 0,0 2 0,62 10 0,-29 0 0,1-4 0,0-4 0,112-6 0,-45-1 0,1653 3 0,-1772 1 0,-1 2 0,41 8 0,-39-5 0,1-2 0,28 2 0,-24-5 0,-1 0 0,0 3 0,0 0 0,0 2 0,0 1 0,33 12 0,178 52 0,-210-65 0,52 4 0,23 4 0,-77-9 0,0-1 0,0-2 0,41-2 0,-43-1 0,0 1 0,0 2 0,0 0 0,34 8 0,-16 2 0,20 5 0,73 30 0,-116-39 0,-1 2 0,0 0 0,-1 2 0,-1 0 0,0 1 0,0 0 0,23 25 0,-26-19 0,-2 0 0,0 0 0,-1 2 0,-1-1 0,-1 1 0,13 38 0,8 15 0,-16-42 0,15 31 0,34 104 0,29 81 0,-68-164 0,16 106 0,-10-35 0,-20-107 0,1 1 0,3-2 0,30 67 0,-40-102 0,2 0 0,0 0 0,0-1 0,1 0 0,0 0 0,1-1 0,0 0 0,1-1 0,0 0 0,0 0 0,16 9 0,13 6 0,86 37 0,-22-12 0,-57-26 0,56 18 0,-27-12 0,51 13 0,-22-10 0,38 7 0,-56-17 0,29 2 0,-31-9 0,119 16 0,-130-22 0,1-3 0,140-7 0,-78-2 0,917 3 0,-1023-1 0,0-2 0,38-9 0,-35 6 0,54-4 0,-24 9 0,-26 1 0,0-1 0,0-2 0,49-10 0,-57 8 0,0 1 0,49 0 0,-47 3 0,0-1 0,37-7 0,99-29 0,205-54 0,-367 90 0,240-66 0,-188 49 0,-1-3 0,65-34 0,-74 27 0,77-62 0,-79 56 0,-22 14 0,-1-2 0,-1 0 0,-2-2 0,0 0 0,-1-1 0,16-32 0,-28 49 0,6-16 0,20-50 0,-11 23 0,-2 9 0,-3-1 0,-1-1 0,11-56 0,-16 47 0,1-5 0,-3 1 0,1-74 0,-8 42 0,-4-100 0,-2 162 0,-1-1 0,-1 1 0,-20-51 0,-2-5 0,-78-286 0,45 122 0,53 207 0,0 6 0,2-1 0,-5-71 0,9 64 0,-9-49 0,5 50 0,-2-59 0,9 39 0,3-123 0,-1 166 0,2 0 0,0 0 0,1 1 0,1-1 0,14-30 0,54-86 0,-13 28 0,0 3 0,-19 35 0,-33 54 0,2 1 0,0 0 0,17-17 0,23-31 0,-40 47 0,1 2 0,1 0 0,-1 0 0,2 1 0,15-11 0,25-23 0,-37 32 0,1 0 0,1 2 0,0 0 0,1 1 0,0 0 0,24-7 0,39-22 0,2-2 0,101-35 0,-2 0 0,-84 37 0,-61 26 0,-1-2 0,37-21 0,-75 37 0,59-34 0,-2-2 0,54-47 0,-52 41 0,9-9 0,56-42 0,-82 56 0,62-39 0,15-12 0,36-36 0,-91 72 0,72-67 0,-122 106 0,1 0 0,26-16 0,-30 22 0,1-1 0,-2 0 0,1 0 0,-1-1 0,-1 0 0,1-1 0,13-19 0,0-5 0,30-33 0,-29 38 0,37-58 0,-37 47 0,-2-1 0,-2-1 0,-2 0 0,-1-1 0,11-50 0,3-59 0,-17 83 0,-8 44 0,-2-1 0,3-40 0,-6 44 0,-2 0 0,-1-1 0,-1 1 0,0 0 0,-2 0 0,0 1 0,-2 0 0,0 0 0,-17-32 0,-2-6 0,14 30 0,-2 1 0,0 1 0,-29-40 0,16 31 0,-2-4 0,-67-68 0,59 73 0,-63-43 0,-31 2 0,47 30 0,-7-12 0,32 20 0,-64-30 0,97 55 0,-61-28 0,-104-35 0,48 19 0,102 38 0,-1 3 0,-70-19 0,-40 2 0,-127-29 0,244 55 0,-55-19 0,-4-1 0,-8 1 0,-73-12 0,-135-24 0,244 49 0,40 7 0,-1 1 0,-39-2 0,-336 7 0,183 1 0,193 1 0,0 1 0,0 1 0,0 1 0,1 1 0,0 1 0,0 1 0,0 2 0,-35 18 0,-36 34-1365,79-52-5461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2:43:56.864"/>
    </inkml:context>
    <inkml:brush xml:id="br0">
      <inkml:brushProperty name="width" value="0.035" units="cm"/>
      <inkml:brushProperty name="height" value="0.035" units="cm"/>
    </inkml:brush>
  </inkml:definitions>
  <inkml:trace contextRef="#ctx0" brushRef="#br0">470 0 24575,'-2'9'0,"-1"-1"0,0 1 0,-1-1 0,0 0 0,0 0 0,-1 0 0,-8 10 0,11-15 0,-94 125 0,-53 117 0,123-199 0,-12 17 0,27-48 0,1 1 0,0 0 0,1 1 0,1-1 0,0 2 0,2-1 0,0 1 0,0 0 0,2 0 0,-3 27 0,7-43 0,-2 36 0,0-1 0,-12 54 0,5-39 0,4 0 0,1 1 0,7 99 0,0-38 0,-4-94 0,1 1 0,1 0 0,1-1 0,1 1 0,1-1 0,1 0 0,11 29 0,14 32 0,-14-35 0,44 84 0,-44-108 0,0-1 0,1 0 0,1-2 0,1 0 0,1-1 0,1-1 0,26 17 0,20 18 0,-39-32 0,1-1 0,1-1 0,0-2 0,40 15 0,4 3 0,-39-19 0,2-1 0,0-3 0,58 12 0,43 12 0,10 4 0,7-8 0,-103-23-1365,-28-6-5461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3:10:58.421"/>
    </inkml:context>
    <inkml:brush xml:id="br0">
      <inkml:brushProperty name="width" value="0.035" units="cm"/>
      <inkml:brushProperty name="height" value="0.035" units="cm"/>
    </inkml:brush>
  </inkml:definitions>
  <inkml:trace contextRef="#ctx0" brushRef="#br0">1 550 24575,'12'-34'0,"0"3"0,-4 1 0,20-55 0,5-16 0,28-116 0,-61 215 0,0-1 0,1 1 0,-1-1 0,1 1 0,0-1 0,0 1 0,0-1 0,0 1 0,0 0 0,0 0 0,1 0 0,-1 0 0,1 0 0,-1 0 0,1 0 0,0 0 0,0 0 0,0 1 0,0-1 0,0 1 0,0-1 0,0 1 0,5-2 0,-3 2 0,0 1 0,0 0 0,0-1 0,0 1 0,0 1 0,0-1 0,0 1 0,0-1 0,0 1 0,-1 0 0,1 1 0,0-1 0,6 4 0,9 5 0,-1 1 0,0 1 0,-1 1 0,24 23 0,-27-21 0,0 2 0,-1 0 0,-1 0 0,14 29 0,-5-10 0,79 143 0,-37-56 0,-9-19-1365,-42-81-5461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3:11:00.515"/>
    </inkml:context>
    <inkml:brush xml:id="br0">
      <inkml:brushProperty name="width" value="0.035" units="cm"/>
      <inkml:brushProperty name="height" value="0.035" units="cm"/>
    </inkml:brush>
  </inkml:definitions>
  <inkml:trace contextRef="#ctx0" brushRef="#br0">1 0 24575,'0'653'0,"1"-630"0,1-1 0,11 44 0,-8-41 0,0-1 0,1 32 0,-7 61 0,2 45 0,14-78 0,-10-61 0,-1 0 0,2 32 0,-6 68-1365,0-96-5461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4T23:50:40.702"/>
    </inkml:context>
    <inkml:brush xml:id="br0">
      <inkml:brushProperty name="width" value="0.05" units="cm"/>
      <inkml:brushProperty name="height" value="0.05" units="cm"/>
      <inkml:brushProperty name="color" value="#00B0F0"/>
    </inkml:brush>
  </inkml:definitions>
  <inkml:trace contextRef="#ctx0" brushRef="#br0">0 39 24575,'46'0'0,"-1"-2"0,54-10 0,-74 9 0,0 1 0,29 1 0,-32 1 0,0 0 0,0-2 0,32-5 0,-41 4 0,1 0 0,0 2 0,0-1 0,0 2 0,0 0 0,-1 1 0,1 0 0,0 1 0,0 0 0,-1 1 0,1 1 0,-1 0 0,0 1 0,15 8 0,-9-3 0,0 1 0,-1 2 0,0 0 0,-1 0 0,-1 2 0,0 0 0,-1 1 0,17 22 0,-7-7 0,-16-21 0,0 0 0,-1 1 0,0 0 0,0 0 0,-1 1 0,-1 0 0,0 0 0,7 23 0,4 34 0,18 86 0,-32-129 0,-1 1 0,-1 32 0,-2-36 0,1 0 0,1 0 0,8 39 0,4 32 0,-4-26 0,9 98 0,-15-134 0,-1 0 0,-3 54 0,-1-47 0,4 44 0,7-24 0,-5-39 0,-1 1 0,0 26 0,-5 65 0,4 126 0,7-179 0,-6-38 0,0 1 0,0 23 0,-4 32 0,2 85 0,8-103 0,-5-38 0,-1-1 0,0 27 0,6 98 0,0 5 0,-8-104 0,11 74 0,-6-53 0,-2 1 0,-7 68 0,0-20 0,4-58 0,0-11 0,-2 0 0,-10 77 0,5-85 0,3 1 0,1 0 0,5 50 0,-1-38 0,-4 54 0,-7-46 0,5-39 0,2 0 0,-1 24 0,1 33 0,5 84 0,6-107 0,0 18 0,-9-62 0,1 0 0,0 0 0,0 0 0,1-1 0,0 1 0,8 19 0,-8-25 0,1 1 0,0-1 0,0 0 0,0 0 0,1 0 0,-1 0 0,1 0 0,1-1 0,-1 0 0,0 0 0,1 0 0,0 0 0,9 4 0,21 12 0,1-1 0,1-2 0,1-2 0,0-2 0,52 12 0,-74-23 0,-13-3 0,0 1 0,0 1 0,-1-1 0,1 0 0,0 1 0,0-1 0,0 1 0,-1 0 0,1 0 0,0 0 0,-1 0 0,4 2 0,-6-2 0,0-1 0,-1 1 0,1-1 0,0 0 0,0 1 0,0-1 0,-1 1 0,1-1 0,0 0 0,-1 1 0,1-1 0,0 0 0,-1 1 0,1-1 0,-1 0 0,1 0 0,0 1 0,-1-1 0,1 0 0,-1 0 0,1 0 0,-1 1 0,1-1 0,-1 0 0,1 0 0,0 0 0,-1 0 0,1 0 0,-1 0 0,1 0 0,-1 0 0,1 0 0,-2-1 0,-19 4 0,6-3 0,0-1 0,0 0 0,-21-6 0,-36-3 0,46 10 0,1-1 0,0 1 0,-35 5 0,54-4 0,1 0 0,-1 0 0,0 0 0,1 1 0,-1 0 0,1 0 0,-1 0 0,1 1 0,0 0 0,0 0 0,0 0 0,0 1 0,1 0 0,0-1 0,-8 10 0,6-3 0,1 1 0,0-1 0,1 1 0,1 0 0,-1 0 0,2 1 0,-1-1 0,2 1 0,-1-1 0,2 1 0,-1 0 0,3 11 0,-3-2 0,0-1 0,-5 34 0,0-16 0,2 1 0,1-1 0,2 1 0,5 39 0,-2 14 0,0-59 0,0-1 0,8 36 0,-4 8 0,-5-57 0,0 1 0,7 34 0,-2-19 0,-2 0 0,-2 1 0,-1-1 0,-4 43 0,0 8 0,2-8 0,3 83 0,6-101 0,-4-39 0,-1 0 0,0 24 0,-2-24 0,2-1 0,0 0 0,10 34 0,4 34 0,1 41 0,0-45 0,-13-64 0,0 1 0,-1-1 0,1 37 0,-3-30 0,1-1 0,1 1 0,1-1 0,10 29 0,-4-19 0,5 43 0,-7 2 0,-1 96 0,2-68 0,-6-76 0,1 46 0,-3 37 0,-5 99 0,-15-104 0,-1 35 0,14-119 0,0 0 0,-2 0 0,-1-1 0,-1 0 0,-1-1 0,-1 0 0,-1 0 0,-31 45 0,23-29 0,18-34 0,-1 0 0,0 0 0,-1-1 0,1 1 0,-1-1 0,-7 9 0,-47 60 0,43-53 0,-1 0 0,-25 24 0,18-22 0,4-4 0,-2-1 0,-29 22 0,43-36 0,-1 0 0,0-1 0,0 0 0,-1 0 0,1 0 0,-1-1 0,0-1 0,0 1 0,0-1 0,0-1 0,-10 1 0,-12 1 0,-1 2 0,-31 8 0,-14 3 0,19-2-1365,44-12-5461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4T23:52:13.746"/>
    </inkml:context>
    <inkml:brush xml:id="br0">
      <inkml:brushProperty name="width" value="0.05" units="cm"/>
      <inkml:brushProperty name="height" value="0.05" units="cm"/>
      <inkml:brushProperty name="color" value="#FF0000"/>
    </inkml:brush>
  </inkml:definitions>
  <inkml:trace contextRef="#ctx0" brushRef="#br0">0 1 24575,'10'126'0,"-1"6"0,-9-118 0,0-1 0,1 0 0,0 1 0,1-1 0,1 0 0,0 0 0,1 0 0,0 0 0,1-1 0,1 0 0,0 0 0,0 0 0,1-1 0,1 0 0,0 0 0,0 0 0,1-1 0,0-1 0,1 1 0,0-2 0,0 1 0,1-1 0,0-1 0,19 9 0,19 4 0,1-2 0,0-3 0,60 11 0,-55-13 0,-7-4 0,93 5 0,-98-11 0,30 5 0,-39-4 0,44 1 0,-35-4 0,79 12 0,-91-10 0,49-1 0,-55-2 0,-1 0 0,1 2 0,37 6 0,-27-2 0,1-2 0,0-2 0,-1-1 0,42-4 0,10 0 0,649 4 0,-552 18 0,-121-20 0,-29-1 0,0 2 0,0 1 0,66 11 0,-11-1 0,-74-10 0,-1-1 0,1 2 0,-1 0 0,1 1 0,-1 0 0,0 1 0,24 11 0,-25-8 0,0 0 0,0 1 0,-1 1 0,-1 0 0,1 1 0,-1 0 0,-1 1 0,0 0 0,-1 0 0,0 1 0,0 0 0,-1 1 0,-1 0 0,9 20 0,42 85 0,-58-161 0,-3 31 0,0 1 0,1-1 0,0 0 0,1-1 0,1 1 0,0 0 0,0 0 0,1 0 0,1 0 0,0 0 0,0 0 0,1 0 0,1 1 0,0-1 0,1 1 0,0 0 0,0 0 0,2 1 0,7-13 0,-7 13 0,-1 0 0,2 1 0,-1 0 0,1 0 0,0 0 0,1 1 0,0 1 0,0-1 0,1 1 0,0 1 0,0 0 0,1 0 0,0 1 0,0 0 0,0 1 0,0 1 0,0-1 0,1 2 0,0 0 0,14-1 0,103-17 0,-70 13 0,-29 2 0,47 0 0,-28 6 0,91 13 0,-46-9 0,-74-5 0,1 1 0,0 0 0,29 7 0,-28-4 0,1-1 0,0 0 0,22-2 0,-18-1 0,46 8 0,130 13 0,-153-12 0,-18-4 0,0 0 0,37-1 0,78 15 0,19-1 0,-121-17 0,76 12 0,-56-7 0,0-3 0,76-5 0,-25-1 0,-27 5 0,97-4 0,-76-18 0,-82 16-170,-1-1-1,1-1 0,-2-2 1,1-1-1,-1-1 0,0-1 1,44-27-1,-61 31-6655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4T23:52:17.779"/>
    </inkml:context>
    <inkml:brush xml:id="br0">
      <inkml:brushProperty name="width" value="0.05" units="cm"/>
      <inkml:brushProperty name="height" value="0.05" units="cm"/>
      <inkml:brushProperty name="color" value="#FF0000"/>
    </inkml:brush>
  </inkml:definitions>
  <inkml:trace contextRef="#ctx0" brushRef="#br0">2 1 24575,'-1'84'0,"3"90"0,-2-172 0,1 0 0,-1 0 0,1 0 0,-1 0 0,1 0 0,0 0 0,0 0 0,0-1 0,0 1 0,0 0 0,1-1 0,-1 1 0,0 0 0,1-1 0,-1 0 0,1 1 0,-1-1 0,1 0 0,0 0 0,0 0 0,-1 0 0,1 0 0,0 0 0,0 0 0,3 0 0,61 11 0,-24-5 0,17 8 0,76 10 0,-82-17 0,14 4 0,-8-1 0,1-2 0,81 0 0,6 10 0,-75-20 0,-41-1 0,1 2 0,0 1 0,-1 1 0,37 8 0,-34-4 0,0-2 0,1-1 0,0-2 0,46-5 0,5 2 0,834 2 0,-754 19 0,-70-8 0,-45-3 0,151 29 0,-168-33 0,-1 3 0,0 0 0,58 23 0,-76-25 0,-1 1 0,1 1 0,-1 0 0,-1 1 0,1 1 0,-1 0 0,-1 1 0,0 0 0,11 12 0,-9-5 0,-2 0 0,0 1 0,-1 1 0,-1 0 0,0 0 0,-2 1 0,11 36 0,15 34 0,-25-66 0,-5-16 0,-3-30 0,-1 7 0,2 0 0,0 0 0,0 1 0,2-1 0,0 1 0,0 0 0,9-18 0,1 2 0,1 0 0,22-32 0,-33 58 0,0 0 0,0 0 0,0 0 0,1 0 0,-1 1 0,1 0 0,0 0 0,0 0 0,0 0 0,0 1 0,0 0 0,1 0 0,-1 1 0,7-2 0,83-12 0,-88 15 0,193-21 0,-141 12 0,-37 6 0,0 0 0,22 0 0,0 3 0,-15 2 0,-1-2 0,1-2 0,52-8 0,84-9 0,-145 15 0,1 2 0,40-1 0,-41 3 0,1-1 0,39-7 0,-36 4 0,0 1 0,0 1 0,41 2 0,-41 1 0,0-1 0,1-2 0,41-6 0,-41 4 0,0 1 0,-1 1 0,1 1 0,34 3 0,51-2 0,-50-9 0,-40 5 0,1 1 0,25 0 0,-14 2 0,0-1 0,38-8 0,-40 6 0,1 2 0,46 2 0,-52 2 0,1-2 0,0-1 0,0-1 0,31-7 0,-36 5 0,0 2 0,0 0 0,36 1 0,-35 1 0,0 0 0,0-2 0,31-5 0,-31 3 0,-1 1 0,1 1 0,31 2 0,-31 0 0,0 0 0,-1-1 0,35-8 0,-31 4 0,-22 5 0,0 0 0,0 0 0,0-1 0,1 1 0,-1-1 0,0 0 0,0 0 0,0 0 0,0 0 0,-1 0 0,1-1 0,0 0 0,0 1 0,-1-1 0,1 0 0,-1 0 0,0 0 0,1-1 0,-1 1 0,0 0 0,0-1 0,-1 0 0,1 1 0,0-1 0,-1 0 0,2-4 0,18-45-1365,-18 39-5461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4T23:54:08.639"/>
    </inkml:context>
    <inkml:brush xml:id="br0">
      <inkml:brushProperty name="width" value="0.05" units="cm"/>
      <inkml:brushProperty name="height" value="0.05" units="cm"/>
      <inkml:brushProperty name="color" value="#E71224"/>
    </inkml:brush>
  </inkml:definitions>
  <inkml:trace contextRef="#ctx0" brushRef="#br0">2 1 24575,'-2'77'0,"4"86"0,-1-159 0,0 1 0,0-1 0,1 0 0,-1 1 0,1-1 0,0 0 0,0 0 0,0 0 0,1 0 0,-1-1 0,1 1 0,0 0 0,0-1 0,0 0 0,1 0 0,-1 0 0,1 0 0,6 3 0,10 6 0,1-1 0,33 13 0,1 2 0,-35-17 0,0-1 0,1-1 0,38 8 0,-24-6 0,-7-4 0,0-1 0,0-2 0,0-1 0,52-4 0,-3 0 0,1874 3 0,-1767-18 0,-112 19 0,77-2 0,-90-8 0,-39 5 0,1 1 0,26 0 0,5 3 0,-8 2 0,-1-3 0,76-10 0,-91 7 0,0 1 0,41 2 0,-44 2 0,0-2 0,-1 0 0,42-9 0,-32 5 0,1 0 0,-1 3 0,1 1 0,47 4 0,4 0 0,39-6 0,136 6 0,-225 3 0,1 1 0,65 23 0,-72-20 0,-19-5 0,0 0 0,-1 1 0,0 0 0,0 1 0,0 0 0,-1 1 0,0 0 0,0 0 0,13 19 0,7 4 0,-20-20 0,-1 0 0,0 0 0,-1 1 0,-1 0 0,1 0 0,-2 1 0,8 22 0,1 3 0,-14-38 0,1 1 0,-1-1 0,0 0 0,1 0 0,-1 1 0,0-1 0,1 0 0,-1 0 0,0 1 0,1-1 0,-1 0 0,0 0 0,1 0 0,-1 0 0,1 1 0,-1-1 0,1 0 0,-1 0 0,0 0 0,1 0 0,-1 0 0,1 0 0,-1 0 0,0 0 0,1 0 0,-1 0 0,1 0 0,-1-1 0,0 1 0,1 0 0,-1 0 0,1 0 0,-1 0 0,0-1 0,1 1 0,-1 0 0,0 0 0,1-1 0,-1 1 0,0 0 0,1-1 0,-1 1 0,0 0 0,0-1 0,0 1 0,1 0 0,-1-1 0,0 1 0,0-1 0,0 1 0,1-1 0,18-27 0,-15 22 0,33-39 0,1 2 0,57-49 0,-24 25 0,-66 63 0,1 0 0,0 1 0,0 0 0,0 0 0,1 1 0,-1-1 0,1 1 0,0 1 0,-1-1 0,1 1 0,0 0 0,0 1 0,11 0 0,31-5 0,-9-1 0,0 2 0,1 1 0,70 6 0,-19 0 0,-47-3 0,0 2 0,53 10 0,-65-8 0,0-1 0,44-3 0,-45 0 0,-1 0 0,54 8 0,-51-3 0,0-2 0,0-2 0,42-3 0,-32 1 0,46 3 0,-31 7 0,-38-5 0,0-1 0,25 0 0,5-4 0,-21 0 0,1 1 0,-1 1 0,57 10 0,-52-5 0,1-2 0,-1-2 0,1-1 0,41-4 0,10 0 0,-47 4 0,0 1 0,49 10 0,-59-8 0,0-2 0,50-2 0,-53-2 0,-1 2 0,0 1 0,1 1 0,25 6 0,-32-4 0,0-2 0,40 1 0,-39-3 0,-1 1 0,0 1 0,21 5 0,-21-4 0,-1 0 0,35 0 0,-34-2 0,1 0 0,30 6 0,-30-3 0,0-2 0,0 0 0,24-1 0,-24-1 0,0 0 0,0 2 0,28 6 0,-14-3 0,0-1 0,0-1 0,-1-2 0,47-4 0,5 0 0,356 3 0,-314-19 0,-51 10 0,12-1 0,77-8 0,-59 7 0,-49 3 0,53-10 0,-85 14 0,1-1 0,34-10 0,-49 11 0,0 0 0,0-1 0,-1 0 0,0-1 0,0 0 0,0-1 0,12-10 0,-20 13 0,0 0 0,0 0 0,-1 0 0,1-1 0,-1 1 0,0-1 0,0 1 0,0-1 0,-1 0 0,0 0 0,0 0 0,0 0 0,0 0 0,-1 0 0,0-7 0,-5-80 0,4 86 0,-2-10-1365,-1 4-5461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4T23:58:49.040"/>
    </inkml:context>
    <inkml:brush xml:id="br0">
      <inkml:brushProperty name="width" value="0.05" units="cm"/>
      <inkml:brushProperty name="height" value="0.05" units="cm"/>
      <inkml:brushProperty name="color" value="#00B050"/>
    </inkml:brush>
  </inkml:definitions>
  <inkml:trace contextRef="#ctx0" brushRef="#br0">119 1 24575,'2'6'0,"-1"1"0,1-1 0,1 0 0,-1 0 0,1 0 0,0 0 0,1 0 0,-1-1 0,1 1 0,8 8 0,8 15 0,4 13 0,2 0 0,36 43 0,-2-7 0,-38-48 0,43 47 0,-30-46 0,69 48 0,-88-68 0,-15-10 0,0 0 0,1 0 0,-1 0 0,0 0 0,0 0 0,0 0 0,0 0 0,0 0 0,0 0 0,0 1 0,0-1 0,-1 0 0,1 1 0,0-1 0,-1 0 0,1 1 0,-1-1 0,0 1 0,1-1 0,-1 1 0,0-1 0,0 1 0,0 2 0,-1-1 0,1 0 0,-1 0 0,0 0 0,0 0 0,-1 0 0,1 0 0,-1-1 0,1 1 0,-1 0 0,0-1 0,-3 4 0,-7 6 0,-1 1 0,-1-2 0,-20 14 0,22-16 0,-243 188 0,235-181 0,-1-1 0,0-1 0,-1-1 0,-1 0 0,0-2 0,0-1 0,-48 14 0,57-21-1365,3 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2024-02-24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1Intro slide 12</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861168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is Dr. Mitra for first two bullet points, 2ProblemSolving slide 17</a:t>
            </a:r>
          </a:p>
          <a:p>
            <a:endParaRPr lang="en-US" dirty="0"/>
          </a:p>
          <a:p>
            <a:r>
              <a:rPr lang="en-US" dirty="0"/>
              <a:t>- Because of the operations it takes to use/allocate memory, memory usage is never going to outpace time complexity.</a:t>
            </a:r>
          </a:p>
          <a:p>
            <a:r>
              <a:rPr lang="en-US" dirty="0"/>
              <a:t>- Also from an intuitive sense it just really doesn’t make sense to use more memory than time spent to solve the problem.</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464767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AE606-A782-7C4F-72E4-9E287E62B9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A23E1-3B17-E32C-2940-1148F392C3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5BAE6A-CC35-5FD0-FB4A-6D4D76894D19}"/>
              </a:ext>
            </a:extLst>
          </p:cNvPr>
          <p:cNvSpPr>
            <a:spLocks noGrp="1"/>
          </p:cNvSpPr>
          <p:nvPr>
            <p:ph type="body" idx="1"/>
          </p:nvPr>
        </p:nvSpPr>
        <p:spPr/>
        <p:txBody>
          <a:bodyPr/>
          <a:lstStyle/>
          <a:p>
            <a:r>
              <a:rPr lang="en-US" dirty="0"/>
              <a:t>2ProblemSolving slide 17</a:t>
            </a:r>
          </a:p>
        </p:txBody>
      </p:sp>
      <p:sp>
        <p:nvSpPr>
          <p:cNvPr id="4" name="Slide Number Placeholder 3">
            <a:extLst>
              <a:ext uri="{FF2B5EF4-FFF2-40B4-BE49-F238E27FC236}">
                <a16:creationId xmlns:a16="http://schemas.microsoft.com/office/drawing/2014/main" id="{9F906BCB-AF80-A52E-B44F-6BD11E0069A2}"/>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307421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A69C7-FA95-86F2-8B0F-54A6E92C51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6B38A3-6CB3-A948-C020-7DE4A77151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47F497-F714-F120-39BF-97B660DDA0B3}"/>
              </a:ext>
            </a:extLst>
          </p:cNvPr>
          <p:cNvSpPr>
            <a:spLocks noGrp="1"/>
          </p:cNvSpPr>
          <p:nvPr>
            <p:ph type="body" idx="1"/>
          </p:nvPr>
        </p:nvSpPr>
        <p:spPr/>
        <p:txBody>
          <a:bodyPr/>
          <a:lstStyle/>
          <a:p>
            <a:r>
              <a:rPr lang="en-US" dirty="0"/>
              <a:t>2ProblemSolving slide 18, Book pgs. 98-100</a:t>
            </a:r>
          </a:p>
        </p:txBody>
      </p:sp>
      <p:sp>
        <p:nvSpPr>
          <p:cNvPr id="4" name="Slide Number Placeholder 3">
            <a:extLst>
              <a:ext uri="{FF2B5EF4-FFF2-40B4-BE49-F238E27FC236}">
                <a16:creationId xmlns:a16="http://schemas.microsoft.com/office/drawing/2014/main" id="{926FE26C-1580-886B-0F0C-CB23E8826289}"/>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14435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8D1AB-B0DA-9C63-6261-9B890CE5B8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D61C66-B623-A8AC-BAE3-9A5D7120E7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07527F-8BDE-D552-2069-95B63F46A702}"/>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085D91DC-2A36-9EA5-44FE-A130B8DAA3E5}"/>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463972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F1FCE-F455-CCFF-3711-87D192F129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B88748-E0C2-757A-BCC4-A4F6CB160C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A80D00-CD65-9959-9E70-F2C80EC1E2BE}"/>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0A87202D-0096-EC65-9AE8-655D6785C27B}"/>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360185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5A26E-569F-80FD-DB90-B4A95FF612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17EC06-FEED-022E-C2B9-79A0465170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F41DED-6FCE-F707-0206-93CA92CF8885}"/>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2EB6A90E-7241-80F3-85CF-C52372D6196A}"/>
              </a:ext>
            </a:extLst>
          </p:cNvPr>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807931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E572F-A2E4-7BEE-E532-8595087DA4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539043-B3F5-64D2-A192-DCD80AC5E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413F31-C9E6-F264-B30C-AB97C7CCF630}"/>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F0C13E49-8712-6818-F109-7B1BA146176B}"/>
              </a:ext>
            </a:extLst>
          </p:cNvPr>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4189440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6F76F-C9C3-559B-91F6-F39FD655AF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D324BC-C1F9-F8A9-B085-7A49F9C142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20C26D-9778-EF2E-5327-C463F201B3CA}"/>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CC9E62EE-28D7-237E-4D95-68BE70FA29BE}"/>
              </a:ext>
            </a:extLst>
          </p:cNvPr>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838572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8E619-3693-0509-B58E-8935274A11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F7DF-DC41-17DB-BE5B-325CBD41AC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344F66-1B97-2831-BD06-B77EDBC04C13}"/>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5E29AF2C-670C-960E-571C-5F4C4D101DBF}"/>
              </a:ext>
            </a:extLst>
          </p:cNvPr>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4253311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E6F4F-42BD-B0FF-AA93-1A4E3AA70E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60AE0-2D34-B2DF-A2D9-34988F27DB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1FADC9-A51E-16BE-2D3D-7ECD84FE2E23}"/>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6664376A-B1EE-45A5-274B-054020C76FC0}"/>
              </a:ext>
            </a:extLst>
          </p:cNvPr>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7261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ask myself the title every day.</a:t>
            </a:r>
          </a:p>
          <a:p>
            <a:r>
              <a:rPr lang="en-US" dirty="0"/>
              <a:t>- Example: You’re on the 3</a:t>
            </a:r>
            <a:r>
              <a:rPr lang="en-US" baseline="30000" dirty="0"/>
              <a:t>rd</a:t>
            </a:r>
            <a:r>
              <a:rPr lang="en-US" dirty="0"/>
              <a:t> floor of the library and you’re trying to get to this room.</a:t>
            </a:r>
          </a:p>
          <a:p>
            <a:endParaRPr lang="en-US" dirty="0"/>
          </a:p>
          <a:p>
            <a:r>
              <a:rPr lang="en-US" dirty="0"/>
              <a:t>Book (pg. 83):</a:t>
            </a:r>
          </a:p>
          <a:p>
            <a:r>
              <a:rPr lang="en-US" dirty="0"/>
              <a:t>- A set of possible states that the environment can be in. We call this the state space.</a:t>
            </a:r>
          </a:p>
          <a:p>
            <a:r>
              <a:rPr lang="en-US" dirty="0"/>
              <a:t>- The initial state that the agent starts in. For example: Arad.</a:t>
            </a:r>
          </a:p>
          <a:p>
            <a:r>
              <a:rPr lang="en-US" dirty="0"/>
              <a:t>- A set of one or more goal states.</a:t>
            </a:r>
          </a:p>
          <a:p>
            <a:r>
              <a:rPr lang="en-US" dirty="0"/>
              <a:t>- The actions available to the agent. Given a state </a:t>
            </a:r>
            <a:r>
              <a:rPr lang="en-US" i="1" dirty="0"/>
              <a:t>s</a:t>
            </a:r>
            <a:r>
              <a:rPr lang="en-US" i="0" dirty="0"/>
              <a:t>, ACTIONS(</a:t>
            </a:r>
            <a:r>
              <a:rPr lang="en-US" i="1" dirty="0"/>
              <a:t>s</a:t>
            </a:r>
            <a:r>
              <a:rPr lang="en-US" i="0" dirty="0"/>
              <a:t>) returns a finite set of actions that can be executed in </a:t>
            </a:r>
            <a:r>
              <a:rPr lang="en-US" i="1" dirty="0"/>
              <a:t>s</a:t>
            </a:r>
            <a:r>
              <a:rPr lang="en-US" i="0" dirty="0"/>
              <a:t>. We say that each of these actions is </a:t>
            </a:r>
            <a:r>
              <a:rPr lang="en-US" b="1" i="0" dirty="0"/>
              <a:t>applicable </a:t>
            </a:r>
            <a:r>
              <a:rPr lang="en-US" b="0" i="0" dirty="0"/>
              <a:t>in </a:t>
            </a:r>
            <a:r>
              <a:rPr lang="en-US" b="0" i="1" dirty="0"/>
              <a:t>s</a:t>
            </a:r>
            <a:r>
              <a:rPr lang="en-US" b="0" i="0" dirty="0"/>
              <a:t>.</a:t>
            </a:r>
          </a:p>
          <a:p>
            <a:r>
              <a:rPr lang="en-US" b="0" i="0" dirty="0"/>
              <a:t>- An </a:t>
            </a:r>
            <a:r>
              <a:rPr lang="en-US" b="1" i="0" dirty="0"/>
              <a:t>action cost function</a:t>
            </a:r>
            <a:r>
              <a:rPr lang="en-US" b="0" i="0" dirty="0"/>
              <a:t>, denoted by ACTION-COST(</a:t>
            </a:r>
            <a:r>
              <a:rPr lang="en-US" b="0" i="1" dirty="0"/>
              <a:t>s</a:t>
            </a:r>
            <a:r>
              <a:rPr lang="en-US" b="0" i="0" dirty="0"/>
              <a:t>, </a:t>
            </a:r>
            <a:r>
              <a:rPr lang="en-US" b="0" i="1" dirty="0"/>
              <a:t>a</a:t>
            </a:r>
            <a:r>
              <a:rPr lang="en-US" b="0" i="0" dirty="0"/>
              <a:t>, </a:t>
            </a:r>
            <a:r>
              <a:rPr lang="en-US" b="0" i="1" dirty="0"/>
              <a:t>s’</a:t>
            </a:r>
            <a:r>
              <a:rPr lang="en-US" b="0" i="0" dirty="0"/>
              <a:t>) when we are programming or </a:t>
            </a:r>
            <a:r>
              <a:rPr lang="en-US" b="0" i="1" dirty="0"/>
              <a:t>c</a:t>
            </a:r>
            <a:r>
              <a:rPr lang="en-US" b="0" i="0" dirty="0"/>
              <a:t>(</a:t>
            </a:r>
            <a:r>
              <a:rPr lang="en-US" b="0" i="1" dirty="0"/>
              <a:t>s</a:t>
            </a:r>
            <a:r>
              <a:rPr lang="en-US" b="0" i="0" dirty="0"/>
              <a:t>, </a:t>
            </a:r>
            <a:r>
              <a:rPr lang="en-US" b="0" i="1" dirty="0"/>
              <a:t>a</a:t>
            </a:r>
            <a:r>
              <a:rPr lang="en-US" b="0" i="0" dirty="0"/>
              <a:t>, </a:t>
            </a:r>
            <a:r>
              <a:rPr lang="en-US" b="0" i="1" dirty="0"/>
              <a:t>s’</a:t>
            </a:r>
            <a:r>
              <a:rPr lang="en-US" b="0" i="0" dirty="0"/>
              <a:t>) when we are doing math, that gives the numeric cost of applying action </a:t>
            </a:r>
            <a:r>
              <a:rPr lang="en-US" b="0" i="1" dirty="0"/>
              <a:t>a</a:t>
            </a:r>
            <a:r>
              <a:rPr lang="en-US" b="0" i="0" dirty="0"/>
              <a:t> in state </a:t>
            </a:r>
            <a:r>
              <a:rPr lang="en-US" b="0" i="1" dirty="0"/>
              <a:t>s</a:t>
            </a:r>
            <a:r>
              <a:rPr lang="en-US" b="0" i="0" dirty="0"/>
              <a:t> to reach state </a:t>
            </a:r>
            <a:r>
              <a:rPr lang="en-US" b="0" i="1" dirty="0"/>
              <a:t>s’</a:t>
            </a:r>
            <a:r>
              <a:rPr lang="en-US" b="0" i="0" dirty="0"/>
              <a:t>.</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4228794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0F089-FB3C-6F9E-09D2-865BF580AC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A4132-F94C-027F-21AA-C2DCA1AFE7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510EB4-BB90-F6E1-5366-6390BBA4FA8F}"/>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56704AAF-9D6C-E4F9-45C2-765234C258B4}"/>
              </a:ext>
            </a:extLst>
          </p:cNvPr>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3864168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7A14-4366-77B3-143B-913FDF909C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25227D-8EDB-734B-02E9-BD254AE4F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4C949-B1B1-C011-5619-B0C8580EDC55}"/>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EC35FD98-2F07-1630-5D8B-874F413AEC38}"/>
              </a:ext>
            </a:extLst>
          </p:cNvPr>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272273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48B73-0856-3B3E-BEC2-0FF804660E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252054-8A1A-6F9D-64E9-EB2F71D0D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59835C-CCA3-25E0-3753-B1EBBC3C38AB}"/>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95ACD79C-6F0D-F3C0-5142-DA158B5A5E50}"/>
              </a:ext>
            </a:extLst>
          </p:cNvPr>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2870346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DB8B2-0C00-2856-226D-D553386681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188E46-22D5-4894-775D-935EAEC75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EF328-D1BC-9C09-64C9-6A576B50F624}"/>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B1451C46-EB7F-C5A4-1F73-B38BE6F8371A}"/>
              </a:ext>
            </a:extLst>
          </p:cNvPr>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1890154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6B61B-0814-C9D6-7FC8-9763695093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C6D7E-800E-3154-3FE4-5D7B4C78B6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B868B3-48DC-B4A3-E711-452A6F178528}"/>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16DCD0CC-2B41-A40D-9D7A-59C47D12261A}"/>
              </a:ext>
            </a:extLst>
          </p:cNvPr>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1581282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CDA42-3654-7EED-1615-E8F175499A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A9DE19-A1EF-B773-2D7B-267BA2500A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C383D3-6455-7971-241D-C1CA638EA578}"/>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D6ED8362-994A-DA15-ACE3-9E0C861A22DE}"/>
              </a:ext>
            </a:extLst>
          </p:cNvPr>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1199870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50A67-0061-F297-98AD-D8FB3A323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81F57-09D4-70C2-BD77-E4FAAABF04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7DBA20-D447-D71A-64CA-73D5EB6E3309}"/>
              </a:ext>
            </a:extLst>
          </p:cNvPr>
          <p:cNvSpPr>
            <a:spLocks noGrp="1"/>
          </p:cNvSpPr>
          <p:nvPr>
            <p:ph type="body" idx="1"/>
          </p:nvPr>
        </p:nvSpPr>
        <p:spPr/>
        <p:txBody>
          <a:bodyPr/>
          <a:lstStyle/>
          <a:p>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81A7D0A4-02F5-EC02-6B2A-57FEDDB519A2}"/>
              </a:ext>
            </a:extLst>
          </p:cNvPr>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3725086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644F2-C0C3-33C3-32BB-9FFADF537B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CAA1B-AACD-1DC9-64F2-D45FC75D8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53A7DB-5465-BF1E-4E52-45EA7972F59D}"/>
              </a:ext>
            </a:extLst>
          </p:cNvPr>
          <p:cNvSpPr>
            <a:spLocks noGrp="1"/>
          </p:cNvSpPr>
          <p:nvPr>
            <p:ph type="body" idx="1"/>
          </p:nvPr>
        </p:nvSpPr>
        <p:spPr/>
        <p:txBody>
          <a:bodyPr/>
          <a:lstStyle/>
          <a:p>
            <a:r>
              <a:rPr lang="en-US" dirty="0"/>
              <a:t>2ProblemSolving slide 20</a:t>
            </a:r>
          </a:p>
        </p:txBody>
      </p:sp>
      <p:sp>
        <p:nvSpPr>
          <p:cNvPr id="4" name="Slide Number Placeholder 3">
            <a:extLst>
              <a:ext uri="{FF2B5EF4-FFF2-40B4-BE49-F238E27FC236}">
                <a16:creationId xmlns:a16="http://schemas.microsoft.com/office/drawing/2014/main" id="{E9F76D23-9FF7-CED6-3195-87D5459085E1}"/>
              </a:ext>
            </a:extLst>
          </p:cNvPr>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891505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licensed from </a:t>
            </a:r>
            <a:r>
              <a:rPr lang="en-US" dirty="0" err="1"/>
              <a:t>Waithamai</a:t>
            </a:r>
            <a:r>
              <a:rPr lang="en-US" dirty="0"/>
              <a:t> (https://commons.wikimedia.org/wiki/User:Waithamai ) under the Creative Commons Attribution-Share Alike 3.0 </a:t>
            </a:r>
            <a:r>
              <a:rPr lang="en-US" dirty="0" err="1"/>
              <a:t>Unported</a:t>
            </a:r>
            <a:r>
              <a:rPr lang="en-US" dirty="0"/>
              <a:t> license ( https://creativecommons.org/licenses/by-sa/3.0/deed.en ).</a:t>
            </a:r>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636644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37BA7-43F8-3C43-67AB-BBFCC173FB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FC5456-46AF-4B9F-9DDD-1CAED9BD20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2890B0-0BA0-3EB8-B071-952E3A0AAEE1}"/>
              </a:ext>
            </a:extLst>
          </p:cNvPr>
          <p:cNvSpPr>
            <a:spLocks noGrp="1"/>
          </p:cNvSpPr>
          <p:nvPr>
            <p:ph type="body" idx="1"/>
          </p:nvPr>
        </p:nvSpPr>
        <p:spPr/>
        <p:txBody>
          <a:bodyPr/>
          <a:lstStyle/>
          <a:p>
            <a:r>
              <a:rPr lang="en-US" dirty="0"/>
              <a:t>2ProblemSolving 20-22, chapter04a slides 4-15, book pgs. 103</a:t>
            </a:r>
          </a:p>
          <a:p>
            <a:endParaRPr lang="en-US" dirty="0"/>
          </a:p>
          <a:p>
            <a:r>
              <a:rPr lang="en-US" dirty="0"/>
              <a:t>- </a:t>
            </a:r>
          </a:p>
        </p:txBody>
      </p:sp>
      <p:sp>
        <p:nvSpPr>
          <p:cNvPr id="4" name="Slide Number Placeholder 3">
            <a:extLst>
              <a:ext uri="{FF2B5EF4-FFF2-40B4-BE49-F238E27FC236}">
                <a16:creationId xmlns:a16="http://schemas.microsoft.com/office/drawing/2014/main" id="{35E0DCBB-3BFC-A439-73D6-65389D8F8484}"/>
              </a:ext>
            </a:extLst>
          </p:cNvPr>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261891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Assuming each edge (action) costs 1.</a:t>
            </a:r>
          </a:p>
          <a:p>
            <a:endParaRPr lang="en-US" dirty="0"/>
          </a:p>
          <a:p>
            <a:r>
              <a:rPr lang="en-US" dirty="0"/>
              <a:t>Book (pg. 83):</a:t>
            </a:r>
          </a:p>
          <a:p>
            <a:r>
              <a:rPr lang="en-US" dirty="0"/>
              <a:t>- A path is any sequence of actions</a:t>
            </a:r>
          </a:p>
          <a:p>
            <a:r>
              <a:rPr lang="en-US" dirty="0"/>
              <a:t>- A solution is a path from the initial state to the goal state</a:t>
            </a:r>
          </a:p>
          <a:p>
            <a:r>
              <a:rPr lang="en-US" dirty="0"/>
              <a:t>- The optimal solution has the lowest cost across al solutions.</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218850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3F8E9-325A-2FF2-61C9-A822993D82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505FFA-55BF-7D1F-574D-15BB7FFE93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A05EF9-1F1C-A376-D664-7E0E599BB36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62BA7CA7-089D-1DA2-19C0-786AD145CF0C}"/>
              </a:ext>
            </a:extLst>
          </p:cNvPr>
          <p:cNvSpPr>
            <a:spLocks noGrp="1"/>
          </p:cNvSpPr>
          <p:nvPr>
            <p:ph type="sldNum" sz="quarter" idx="5"/>
          </p:nvPr>
        </p:nvSpPr>
        <p:spPr/>
        <p:txBody>
          <a:bodyPr/>
          <a:lstStyle/>
          <a:p>
            <a:fld id="{22289C57-55D7-40A4-A101-E74FAC7A092B}" type="slidenum">
              <a:rPr lang="en-US" smtClean="0"/>
              <a:t>35</a:t>
            </a:fld>
            <a:endParaRPr lang="en-US" dirty="0"/>
          </a:p>
        </p:txBody>
      </p:sp>
    </p:spTree>
    <p:extLst>
      <p:ext uri="{BB962C8B-B14F-4D97-AF65-F5344CB8AC3E}">
        <p14:creationId xmlns:p14="http://schemas.microsoft.com/office/powerpoint/2010/main" val="2357052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18B8A-FFA0-E5EE-4F23-54FC66BE1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07C4A5-6200-41B9-4BB9-94E2220CFB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62EADE-BC9D-914E-1FFC-7D30C814B34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D0909408-92A9-8AE7-C639-31C89F92FEC0}"/>
              </a:ext>
            </a:extLst>
          </p:cNvPr>
          <p:cNvSpPr>
            <a:spLocks noGrp="1"/>
          </p:cNvSpPr>
          <p:nvPr>
            <p:ph type="sldNum" sz="quarter" idx="5"/>
          </p:nvPr>
        </p:nvSpPr>
        <p:spPr/>
        <p:txBody>
          <a:bodyPr/>
          <a:lstStyle/>
          <a:p>
            <a:fld id="{22289C57-55D7-40A4-A101-E74FAC7A092B}" type="slidenum">
              <a:rPr lang="en-US" smtClean="0"/>
              <a:t>36</a:t>
            </a:fld>
            <a:endParaRPr lang="en-US" dirty="0"/>
          </a:p>
        </p:txBody>
      </p:sp>
    </p:spTree>
    <p:extLst>
      <p:ext uri="{BB962C8B-B14F-4D97-AF65-F5344CB8AC3E}">
        <p14:creationId xmlns:p14="http://schemas.microsoft.com/office/powerpoint/2010/main" val="592117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52CAC-5746-53E7-5DB1-40E1405A95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08D3A6-1BBC-5DE0-5909-4885A3DFBD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06F29F-21BB-5441-A0CD-D08A5B73A93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766BEC33-FFB6-EAAD-0AD4-24FCF699002E}"/>
              </a:ext>
            </a:extLst>
          </p:cNvPr>
          <p:cNvSpPr>
            <a:spLocks noGrp="1"/>
          </p:cNvSpPr>
          <p:nvPr>
            <p:ph type="sldNum" sz="quarter" idx="5"/>
          </p:nvPr>
        </p:nvSpPr>
        <p:spPr/>
        <p:txBody>
          <a:bodyPr/>
          <a:lstStyle/>
          <a:p>
            <a:fld id="{22289C57-55D7-40A4-A101-E74FAC7A092B}" type="slidenum">
              <a:rPr lang="en-US" smtClean="0"/>
              <a:t>37</a:t>
            </a:fld>
            <a:endParaRPr lang="en-US" dirty="0"/>
          </a:p>
        </p:txBody>
      </p:sp>
    </p:spTree>
    <p:extLst>
      <p:ext uri="{BB962C8B-B14F-4D97-AF65-F5344CB8AC3E}">
        <p14:creationId xmlns:p14="http://schemas.microsoft.com/office/powerpoint/2010/main" val="1090306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F39EE-5AC1-D7E9-9A5D-93C1D5D3E3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D48045-EAC2-01AB-67C2-CFEBDCF97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687A48-E115-55F2-612D-768A6AC9AC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43090EF7-903E-2E7E-A07F-B68277AD21B1}"/>
              </a:ext>
            </a:extLst>
          </p:cNvPr>
          <p:cNvSpPr>
            <a:spLocks noGrp="1"/>
          </p:cNvSpPr>
          <p:nvPr>
            <p:ph type="sldNum" sz="quarter" idx="5"/>
          </p:nvPr>
        </p:nvSpPr>
        <p:spPr/>
        <p:txBody>
          <a:bodyPr/>
          <a:lstStyle/>
          <a:p>
            <a:fld id="{22289C57-55D7-40A4-A101-E74FAC7A092B}" type="slidenum">
              <a:rPr lang="en-US" smtClean="0"/>
              <a:t>38</a:t>
            </a:fld>
            <a:endParaRPr lang="en-US" dirty="0"/>
          </a:p>
        </p:txBody>
      </p:sp>
    </p:spTree>
    <p:extLst>
      <p:ext uri="{BB962C8B-B14F-4D97-AF65-F5344CB8AC3E}">
        <p14:creationId xmlns:p14="http://schemas.microsoft.com/office/powerpoint/2010/main" val="4183988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A3155-8602-441A-3A28-0E480D04D6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B8566C-78FC-DDDC-7628-935D941E84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EF7C3-22C6-CB99-E7B1-33F075CA3CA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2C02B3AC-C0DB-2B5C-5EBC-3899612D4710}"/>
              </a:ext>
            </a:extLst>
          </p:cNvPr>
          <p:cNvSpPr>
            <a:spLocks noGrp="1"/>
          </p:cNvSpPr>
          <p:nvPr>
            <p:ph type="sldNum" sz="quarter" idx="5"/>
          </p:nvPr>
        </p:nvSpPr>
        <p:spPr/>
        <p:txBody>
          <a:bodyPr/>
          <a:lstStyle/>
          <a:p>
            <a:fld id="{22289C57-55D7-40A4-A101-E74FAC7A092B}" type="slidenum">
              <a:rPr lang="en-US" smtClean="0"/>
              <a:t>39</a:t>
            </a:fld>
            <a:endParaRPr lang="en-US" dirty="0"/>
          </a:p>
        </p:txBody>
      </p:sp>
    </p:spTree>
    <p:extLst>
      <p:ext uri="{BB962C8B-B14F-4D97-AF65-F5344CB8AC3E}">
        <p14:creationId xmlns:p14="http://schemas.microsoft.com/office/powerpoint/2010/main" val="2706851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A66CA-0033-2AA6-3C3C-9008563B05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9161D-CE13-B7C2-C9CC-4E69349FE2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37346-7974-ECB9-6C46-C5C72AAA697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B826E673-8F9E-B2DD-E7F4-E6BCFC996D67}"/>
              </a:ext>
            </a:extLst>
          </p:cNvPr>
          <p:cNvSpPr>
            <a:spLocks noGrp="1"/>
          </p:cNvSpPr>
          <p:nvPr>
            <p:ph type="sldNum" sz="quarter" idx="5"/>
          </p:nvPr>
        </p:nvSpPr>
        <p:spPr/>
        <p:txBody>
          <a:bodyPr/>
          <a:lstStyle/>
          <a:p>
            <a:fld id="{22289C57-55D7-40A4-A101-E74FAC7A092B}" type="slidenum">
              <a:rPr lang="en-US" smtClean="0"/>
              <a:t>40</a:t>
            </a:fld>
            <a:endParaRPr lang="en-US" dirty="0"/>
          </a:p>
        </p:txBody>
      </p:sp>
    </p:spTree>
    <p:extLst>
      <p:ext uri="{BB962C8B-B14F-4D97-AF65-F5344CB8AC3E}">
        <p14:creationId xmlns:p14="http://schemas.microsoft.com/office/powerpoint/2010/main" val="999174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1D545-BA93-2871-CA08-27AFAD7F65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65EBD-1665-CA4C-03E6-F0F78499F8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992511-1893-7A45-FEA1-D0E2380E16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DBE6C650-3C80-21E7-5131-828DF300D63C}"/>
              </a:ext>
            </a:extLst>
          </p:cNvPr>
          <p:cNvSpPr>
            <a:spLocks noGrp="1"/>
          </p:cNvSpPr>
          <p:nvPr>
            <p:ph type="sldNum" sz="quarter" idx="5"/>
          </p:nvPr>
        </p:nvSpPr>
        <p:spPr/>
        <p:txBody>
          <a:bodyPr/>
          <a:lstStyle/>
          <a:p>
            <a:fld id="{22289C57-55D7-40A4-A101-E74FAC7A092B}" type="slidenum">
              <a:rPr lang="en-US" smtClean="0"/>
              <a:t>41</a:t>
            </a:fld>
            <a:endParaRPr lang="en-US" dirty="0"/>
          </a:p>
        </p:txBody>
      </p:sp>
    </p:spTree>
    <p:extLst>
      <p:ext uri="{BB962C8B-B14F-4D97-AF65-F5344CB8AC3E}">
        <p14:creationId xmlns:p14="http://schemas.microsoft.com/office/powerpoint/2010/main" val="1660075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7362B-16C0-1FD1-5F97-ADB7606213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4EAE58-3A78-771B-6FAB-7038DB0741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DAFF69-88A0-3957-6501-050CE896C84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2D8FF84B-E589-73B2-DD1D-9863B3655377}"/>
              </a:ext>
            </a:extLst>
          </p:cNvPr>
          <p:cNvSpPr>
            <a:spLocks noGrp="1"/>
          </p:cNvSpPr>
          <p:nvPr>
            <p:ph type="sldNum" sz="quarter" idx="5"/>
          </p:nvPr>
        </p:nvSpPr>
        <p:spPr/>
        <p:txBody>
          <a:bodyPr/>
          <a:lstStyle/>
          <a:p>
            <a:fld id="{22289C57-55D7-40A4-A101-E74FAC7A092B}" type="slidenum">
              <a:rPr lang="en-US" smtClean="0"/>
              <a:t>42</a:t>
            </a:fld>
            <a:endParaRPr lang="en-US" dirty="0"/>
          </a:p>
        </p:txBody>
      </p:sp>
    </p:spTree>
    <p:extLst>
      <p:ext uri="{BB962C8B-B14F-4D97-AF65-F5344CB8AC3E}">
        <p14:creationId xmlns:p14="http://schemas.microsoft.com/office/powerpoint/2010/main" val="36844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1F040-18E4-DEFD-B7FB-EE653B1DD6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C3751-A0ED-5A7C-11FB-686E988DAB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31789D-B253-DF14-10B2-9D8D4AEB2C8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p:txBody>
      </p:sp>
      <p:sp>
        <p:nvSpPr>
          <p:cNvPr id="4" name="Slide Number Placeholder 3">
            <a:extLst>
              <a:ext uri="{FF2B5EF4-FFF2-40B4-BE49-F238E27FC236}">
                <a16:creationId xmlns:a16="http://schemas.microsoft.com/office/drawing/2014/main" id="{2ABD33C9-60FA-6CB5-2C2B-E3AE528A2DD5}"/>
              </a:ext>
            </a:extLst>
          </p:cNvPr>
          <p:cNvSpPr>
            <a:spLocks noGrp="1"/>
          </p:cNvSpPr>
          <p:nvPr>
            <p:ph type="sldNum" sz="quarter" idx="5"/>
          </p:nvPr>
        </p:nvSpPr>
        <p:spPr/>
        <p:txBody>
          <a:bodyPr/>
          <a:lstStyle/>
          <a:p>
            <a:fld id="{22289C57-55D7-40A4-A101-E74FAC7A092B}" type="slidenum">
              <a:rPr lang="en-US" smtClean="0"/>
              <a:t>43</a:t>
            </a:fld>
            <a:endParaRPr lang="en-US" dirty="0"/>
          </a:p>
        </p:txBody>
      </p:sp>
    </p:spTree>
    <p:extLst>
      <p:ext uri="{BB962C8B-B14F-4D97-AF65-F5344CB8AC3E}">
        <p14:creationId xmlns:p14="http://schemas.microsoft.com/office/powerpoint/2010/main" val="4286896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70F54-03D5-F583-DC62-04E199DC12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DE0F1A-6084-8E64-A6E1-41581D5AE1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DB073B-735B-679D-C6F2-8302F3CEA84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provided by Dr. Mitra. Solution copied from my 100% Search Quiz.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Note that in this case, GBFS actually performs worse than regular BFS.</a:t>
            </a:r>
          </a:p>
        </p:txBody>
      </p:sp>
      <p:sp>
        <p:nvSpPr>
          <p:cNvPr id="4" name="Slide Number Placeholder 3">
            <a:extLst>
              <a:ext uri="{FF2B5EF4-FFF2-40B4-BE49-F238E27FC236}">
                <a16:creationId xmlns:a16="http://schemas.microsoft.com/office/drawing/2014/main" id="{A8619DDB-21BE-3C75-28F0-07D4B9E0CF1B}"/>
              </a:ext>
            </a:extLst>
          </p:cNvPr>
          <p:cNvSpPr>
            <a:spLocks noGrp="1"/>
          </p:cNvSpPr>
          <p:nvPr>
            <p:ph type="sldNum" sz="quarter" idx="5"/>
          </p:nvPr>
        </p:nvSpPr>
        <p:spPr/>
        <p:txBody>
          <a:bodyPr/>
          <a:lstStyle/>
          <a:p>
            <a:fld id="{22289C57-55D7-40A4-A101-E74FAC7A092B}" type="slidenum">
              <a:rPr lang="en-US" smtClean="0"/>
              <a:t>44</a:t>
            </a:fld>
            <a:endParaRPr lang="en-US" dirty="0"/>
          </a:p>
        </p:txBody>
      </p:sp>
    </p:spTree>
    <p:extLst>
      <p:ext uri="{BB962C8B-B14F-4D97-AF65-F5344CB8AC3E}">
        <p14:creationId xmlns:p14="http://schemas.microsoft.com/office/powerpoint/2010/main" val="395604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14C4D-43DC-F095-427C-C3E98EB7B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1406E-AA9D-F1F0-C371-E8B23146B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8A97A7-3D22-6CE5-D485-FB0ADB144EA4}"/>
              </a:ext>
            </a:extLst>
          </p:cNvPr>
          <p:cNvSpPr>
            <a:spLocks noGrp="1"/>
          </p:cNvSpPr>
          <p:nvPr>
            <p:ph type="body" idx="1"/>
          </p:nvPr>
        </p:nvSpPr>
        <p:spPr/>
        <p:txBody>
          <a:bodyPr/>
          <a:lstStyle/>
          <a:p>
            <a:r>
              <a:rPr lang="en-US" dirty="0"/>
              <a:t>2ProblemSolving slides 1-9</a:t>
            </a:r>
          </a:p>
        </p:txBody>
      </p:sp>
      <p:sp>
        <p:nvSpPr>
          <p:cNvPr id="4" name="Slide Number Placeholder 3">
            <a:extLst>
              <a:ext uri="{FF2B5EF4-FFF2-40B4-BE49-F238E27FC236}">
                <a16:creationId xmlns:a16="http://schemas.microsoft.com/office/drawing/2014/main" id="{CB556606-BA7B-64D9-922D-EB7B0C4903F9}"/>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582263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Chapter04a slide 16, 2ProblemSolving slides 26-27, Book pgs. 104-106</a:t>
            </a:r>
          </a:p>
        </p:txBody>
      </p:sp>
      <p:sp>
        <p:nvSpPr>
          <p:cNvPr id="4" name="Slide Number Placeholder 3"/>
          <p:cNvSpPr>
            <a:spLocks noGrp="1"/>
          </p:cNvSpPr>
          <p:nvPr>
            <p:ph type="sldNum" sz="quarter" idx="5"/>
          </p:nvPr>
        </p:nvSpPr>
        <p:spPr/>
        <p:txBody>
          <a:bodyPr/>
          <a:lstStyle/>
          <a:p>
            <a:fld id="{22289C57-55D7-40A4-A101-E74FAC7A092B}" type="slidenum">
              <a:rPr lang="en-US" smtClean="0"/>
              <a:t>46</a:t>
            </a:fld>
            <a:endParaRPr lang="en-US" dirty="0"/>
          </a:p>
        </p:txBody>
      </p:sp>
    </p:spTree>
    <p:extLst>
      <p:ext uri="{BB962C8B-B14F-4D97-AF65-F5344CB8AC3E}">
        <p14:creationId xmlns:p14="http://schemas.microsoft.com/office/powerpoint/2010/main" val="1986370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chapter04a slides 34-35</a:t>
            </a:r>
          </a:p>
        </p:txBody>
      </p:sp>
      <p:sp>
        <p:nvSpPr>
          <p:cNvPr id="4" name="Slide Number Placeholder 3"/>
          <p:cNvSpPr>
            <a:spLocks noGrp="1"/>
          </p:cNvSpPr>
          <p:nvPr>
            <p:ph type="sldNum" sz="quarter" idx="5"/>
          </p:nvPr>
        </p:nvSpPr>
        <p:spPr/>
        <p:txBody>
          <a:bodyPr/>
          <a:lstStyle/>
          <a:p>
            <a:fld id="{22289C57-55D7-40A4-A101-E74FAC7A092B}" type="slidenum">
              <a:rPr lang="en-US" smtClean="0"/>
              <a:t>47</a:t>
            </a:fld>
            <a:endParaRPr lang="en-US" dirty="0"/>
          </a:p>
        </p:txBody>
      </p:sp>
    </p:spTree>
    <p:extLst>
      <p:ext uri="{BB962C8B-B14F-4D97-AF65-F5344CB8AC3E}">
        <p14:creationId xmlns:p14="http://schemas.microsoft.com/office/powerpoint/2010/main" val="11121997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68C2B-8DCA-50FB-CEC7-DCD8DEBF37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E36C6C-355C-D763-AC67-323B73FD85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33176D-52AA-EC38-845C-B2EF0B3D5F6A}"/>
              </a:ext>
            </a:extLst>
          </p:cNvPr>
          <p:cNvSpPr>
            <a:spLocks noGrp="1"/>
          </p:cNvSpPr>
          <p:nvPr>
            <p:ph type="body" idx="1"/>
          </p:nvPr>
        </p:nvSpPr>
        <p:spPr/>
        <p:txBody>
          <a:bodyPr/>
          <a:lstStyle/>
          <a:p>
            <a:r>
              <a:rPr lang="en-US" dirty="0"/>
              <a:t>Chapter04a slide 30, 2ProblemSolving slides 29-30, Book pg. 106</a:t>
            </a:r>
          </a:p>
          <a:p>
            <a:endParaRPr lang="en-US" dirty="0"/>
          </a:p>
          <a:p>
            <a:r>
              <a:rPr lang="en-US" dirty="0"/>
              <a:t>- All consistent heuristics are admissible because consistency is a harder property to satisfy than admissibility. Another way of thinking of it is a “tighter bound.” For instance, O(n) is a tighter bound than O(n^2), but O(n) is still in O(n^2).</a:t>
            </a:r>
          </a:p>
          <a:p>
            <a:r>
              <a:rPr lang="en-US" dirty="0"/>
              <a:t>- Consistent heuristics are incredibly difficult to find.</a:t>
            </a:r>
          </a:p>
        </p:txBody>
      </p:sp>
      <p:sp>
        <p:nvSpPr>
          <p:cNvPr id="4" name="Slide Number Placeholder 3">
            <a:extLst>
              <a:ext uri="{FF2B5EF4-FFF2-40B4-BE49-F238E27FC236}">
                <a16:creationId xmlns:a16="http://schemas.microsoft.com/office/drawing/2014/main" id="{EF171FCC-9E65-D15C-BE40-CF7008BADC18}"/>
              </a:ext>
            </a:extLst>
          </p:cNvPr>
          <p:cNvSpPr>
            <a:spLocks noGrp="1"/>
          </p:cNvSpPr>
          <p:nvPr>
            <p:ph type="sldNum" sz="quarter" idx="5"/>
          </p:nvPr>
        </p:nvSpPr>
        <p:spPr/>
        <p:txBody>
          <a:bodyPr/>
          <a:lstStyle/>
          <a:p>
            <a:fld id="{22289C57-55D7-40A4-A101-E74FAC7A092B}" type="slidenum">
              <a:rPr lang="en-US" smtClean="0"/>
              <a:t>48</a:t>
            </a:fld>
            <a:endParaRPr lang="en-US" dirty="0"/>
          </a:p>
        </p:txBody>
      </p:sp>
    </p:spTree>
    <p:extLst>
      <p:ext uri="{BB962C8B-B14F-4D97-AF65-F5344CB8AC3E}">
        <p14:creationId xmlns:p14="http://schemas.microsoft.com/office/powerpoint/2010/main" val="22069448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48B48-DB1D-3D1F-CD94-05921A505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8746F7-E1D5-3CF3-CD39-5CF3FE001B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5E38E2-3382-1312-8779-53B8082F2AE9}"/>
              </a:ext>
            </a:extLst>
          </p:cNvPr>
          <p:cNvSpPr>
            <a:spLocks noGrp="1"/>
          </p:cNvSpPr>
          <p:nvPr>
            <p:ph type="body" idx="1"/>
          </p:nvPr>
        </p:nvSpPr>
        <p:spPr/>
        <p:txBody>
          <a:bodyPr/>
          <a:lstStyle/>
          <a:p>
            <a:r>
              <a:rPr lang="en-US" dirty="0"/>
              <a:t>2ProblemSolving slides 23-29, chapter04a slides 16-29, book pgs. 103-108</a:t>
            </a:r>
          </a:p>
          <a:p>
            <a:endParaRPr lang="en-US" dirty="0"/>
          </a:p>
          <a:p>
            <a:r>
              <a:rPr lang="en-US" dirty="0"/>
              <a:t>- If it’s not clear, for A* to work properly, the heuristic MUST BE ADMISSIBLE</a:t>
            </a:r>
          </a:p>
          <a:p>
            <a:endParaRPr lang="en-US" dirty="0"/>
          </a:p>
        </p:txBody>
      </p:sp>
      <p:sp>
        <p:nvSpPr>
          <p:cNvPr id="4" name="Slide Number Placeholder 3">
            <a:extLst>
              <a:ext uri="{FF2B5EF4-FFF2-40B4-BE49-F238E27FC236}">
                <a16:creationId xmlns:a16="http://schemas.microsoft.com/office/drawing/2014/main" id="{DA98232D-97E7-6E45-DED3-D881DEADBD15}"/>
              </a:ext>
            </a:extLst>
          </p:cNvPr>
          <p:cNvSpPr>
            <a:spLocks noGrp="1"/>
          </p:cNvSpPr>
          <p:nvPr>
            <p:ph type="sldNum" sz="quarter" idx="5"/>
          </p:nvPr>
        </p:nvSpPr>
        <p:spPr/>
        <p:txBody>
          <a:bodyPr/>
          <a:lstStyle/>
          <a:p>
            <a:fld id="{22289C57-55D7-40A4-A101-E74FAC7A092B}" type="slidenum">
              <a:rPr lang="en-US" smtClean="0"/>
              <a:t>49</a:t>
            </a:fld>
            <a:endParaRPr lang="en-US" dirty="0"/>
          </a:p>
        </p:txBody>
      </p:sp>
    </p:spTree>
    <p:extLst>
      <p:ext uri="{BB962C8B-B14F-4D97-AF65-F5344CB8AC3E}">
        <p14:creationId xmlns:p14="http://schemas.microsoft.com/office/powerpoint/2010/main" val="34337519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F4A4-7DB9-B4F2-C733-96F23CB8AB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F0973E-7407-F995-60A1-39A546E40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6C001-30AB-A771-0FBD-19F42611F993}"/>
              </a:ext>
            </a:extLst>
          </p:cNvPr>
          <p:cNvSpPr>
            <a:spLocks noGrp="1"/>
          </p:cNvSpPr>
          <p:nvPr>
            <p:ph type="body" idx="1"/>
          </p:nvPr>
        </p:nvSpPr>
        <p:spPr/>
        <p:txBody>
          <a:bodyPr/>
          <a:lstStyle/>
          <a:p>
            <a:r>
              <a:rPr lang="en-US" dirty="0"/>
              <a:t>Figures from chapter04a slides 17-22</a:t>
            </a:r>
          </a:p>
        </p:txBody>
      </p:sp>
      <p:sp>
        <p:nvSpPr>
          <p:cNvPr id="4" name="Slide Number Placeholder 3">
            <a:extLst>
              <a:ext uri="{FF2B5EF4-FFF2-40B4-BE49-F238E27FC236}">
                <a16:creationId xmlns:a16="http://schemas.microsoft.com/office/drawing/2014/main" id="{347E3BDE-03C7-153F-104C-175F4BFA6D43}"/>
              </a:ext>
            </a:extLst>
          </p:cNvPr>
          <p:cNvSpPr>
            <a:spLocks noGrp="1"/>
          </p:cNvSpPr>
          <p:nvPr>
            <p:ph type="sldNum" sz="quarter" idx="5"/>
          </p:nvPr>
        </p:nvSpPr>
        <p:spPr/>
        <p:txBody>
          <a:bodyPr/>
          <a:lstStyle/>
          <a:p>
            <a:fld id="{22289C57-55D7-40A4-A101-E74FAC7A092B}" type="slidenum">
              <a:rPr lang="en-US" smtClean="0"/>
              <a:t>50</a:t>
            </a:fld>
            <a:endParaRPr lang="en-US" dirty="0"/>
          </a:p>
        </p:txBody>
      </p:sp>
    </p:spTree>
    <p:extLst>
      <p:ext uri="{BB962C8B-B14F-4D97-AF65-F5344CB8AC3E}">
        <p14:creationId xmlns:p14="http://schemas.microsoft.com/office/powerpoint/2010/main" val="35208233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D6666-ECEF-97A3-533C-05D3E54E3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C337D4-6D31-681E-84A6-5A08865FBE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F9DECA-4239-3CE7-057F-0C1BC715C9B9}"/>
              </a:ext>
            </a:extLst>
          </p:cNvPr>
          <p:cNvSpPr>
            <a:spLocks noGrp="1"/>
          </p:cNvSpPr>
          <p:nvPr>
            <p:ph type="body" idx="1"/>
          </p:nvPr>
        </p:nvSpPr>
        <p:spPr/>
        <p:txBody>
          <a:bodyPr/>
          <a:lstStyle/>
          <a:p>
            <a:r>
              <a:rPr lang="en-US" dirty="0"/>
              <a:t>Figures from chapter04a slides 17-22</a:t>
            </a:r>
          </a:p>
        </p:txBody>
      </p:sp>
      <p:sp>
        <p:nvSpPr>
          <p:cNvPr id="4" name="Slide Number Placeholder 3">
            <a:extLst>
              <a:ext uri="{FF2B5EF4-FFF2-40B4-BE49-F238E27FC236}">
                <a16:creationId xmlns:a16="http://schemas.microsoft.com/office/drawing/2014/main" id="{928D83C0-849B-8D7C-A8CC-C1AE0D56AAA7}"/>
              </a:ext>
            </a:extLst>
          </p:cNvPr>
          <p:cNvSpPr>
            <a:spLocks noGrp="1"/>
          </p:cNvSpPr>
          <p:nvPr>
            <p:ph type="sldNum" sz="quarter" idx="5"/>
          </p:nvPr>
        </p:nvSpPr>
        <p:spPr/>
        <p:txBody>
          <a:bodyPr/>
          <a:lstStyle/>
          <a:p>
            <a:fld id="{22289C57-55D7-40A4-A101-E74FAC7A092B}" type="slidenum">
              <a:rPr lang="en-US" smtClean="0"/>
              <a:t>51</a:t>
            </a:fld>
            <a:endParaRPr lang="en-US" dirty="0"/>
          </a:p>
        </p:txBody>
      </p:sp>
    </p:spTree>
    <p:extLst>
      <p:ext uri="{BB962C8B-B14F-4D97-AF65-F5344CB8AC3E}">
        <p14:creationId xmlns:p14="http://schemas.microsoft.com/office/powerpoint/2010/main" val="27157561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8B2CB-1931-1384-B70A-C7A3487084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94D79-632C-921D-C7F7-A8C9F5B06A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5A3808-0EEB-4E6F-F9A9-FAA483BCE526}"/>
              </a:ext>
            </a:extLst>
          </p:cNvPr>
          <p:cNvSpPr>
            <a:spLocks noGrp="1"/>
          </p:cNvSpPr>
          <p:nvPr>
            <p:ph type="body" idx="1"/>
          </p:nvPr>
        </p:nvSpPr>
        <p:spPr/>
        <p:txBody>
          <a:bodyPr/>
          <a:lstStyle/>
          <a:p>
            <a:r>
              <a:rPr lang="en-US" dirty="0"/>
              <a:t>Figures from chapter04a slides 17-22</a:t>
            </a:r>
          </a:p>
        </p:txBody>
      </p:sp>
      <p:sp>
        <p:nvSpPr>
          <p:cNvPr id="4" name="Slide Number Placeholder 3">
            <a:extLst>
              <a:ext uri="{FF2B5EF4-FFF2-40B4-BE49-F238E27FC236}">
                <a16:creationId xmlns:a16="http://schemas.microsoft.com/office/drawing/2014/main" id="{714F0493-DC42-69D5-6A6A-569E6C3C55D8}"/>
              </a:ext>
            </a:extLst>
          </p:cNvPr>
          <p:cNvSpPr>
            <a:spLocks noGrp="1"/>
          </p:cNvSpPr>
          <p:nvPr>
            <p:ph type="sldNum" sz="quarter" idx="5"/>
          </p:nvPr>
        </p:nvSpPr>
        <p:spPr/>
        <p:txBody>
          <a:bodyPr/>
          <a:lstStyle/>
          <a:p>
            <a:fld id="{22289C57-55D7-40A4-A101-E74FAC7A092B}" type="slidenum">
              <a:rPr lang="en-US" smtClean="0"/>
              <a:t>52</a:t>
            </a:fld>
            <a:endParaRPr lang="en-US" dirty="0"/>
          </a:p>
        </p:txBody>
      </p:sp>
    </p:spTree>
    <p:extLst>
      <p:ext uri="{BB962C8B-B14F-4D97-AF65-F5344CB8AC3E}">
        <p14:creationId xmlns:p14="http://schemas.microsoft.com/office/powerpoint/2010/main" val="2082826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7B203-E63F-6EBE-6ADB-28D38F370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6F1777-4164-0FC2-9209-4AB67A6B7A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BB1769-0954-A60F-5A3C-C2D28E7E5A56}"/>
              </a:ext>
            </a:extLst>
          </p:cNvPr>
          <p:cNvSpPr>
            <a:spLocks noGrp="1"/>
          </p:cNvSpPr>
          <p:nvPr>
            <p:ph type="body" idx="1"/>
          </p:nvPr>
        </p:nvSpPr>
        <p:spPr/>
        <p:txBody>
          <a:bodyPr/>
          <a:lstStyle/>
          <a:p>
            <a:r>
              <a:rPr lang="en-US" dirty="0"/>
              <a:t>Figures from chapter04a slides 17-22</a:t>
            </a:r>
          </a:p>
        </p:txBody>
      </p:sp>
      <p:sp>
        <p:nvSpPr>
          <p:cNvPr id="4" name="Slide Number Placeholder 3">
            <a:extLst>
              <a:ext uri="{FF2B5EF4-FFF2-40B4-BE49-F238E27FC236}">
                <a16:creationId xmlns:a16="http://schemas.microsoft.com/office/drawing/2014/main" id="{9A8B555A-37FA-D7F7-408D-CB2B7C7E83A7}"/>
              </a:ext>
            </a:extLst>
          </p:cNvPr>
          <p:cNvSpPr>
            <a:spLocks noGrp="1"/>
          </p:cNvSpPr>
          <p:nvPr>
            <p:ph type="sldNum" sz="quarter" idx="5"/>
          </p:nvPr>
        </p:nvSpPr>
        <p:spPr/>
        <p:txBody>
          <a:bodyPr/>
          <a:lstStyle/>
          <a:p>
            <a:fld id="{22289C57-55D7-40A4-A101-E74FAC7A092B}" type="slidenum">
              <a:rPr lang="en-US" smtClean="0"/>
              <a:t>53</a:t>
            </a:fld>
            <a:endParaRPr lang="en-US" dirty="0"/>
          </a:p>
        </p:txBody>
      </p:sp>
    </p:spTree>
    <p:extLst>
      <p:ext uri="{BB962C8B-B14F-4D97-AF65-F5344CB8AC3E}">
        <p14:creationId xmlns:p14="http://schemas.microsoft.com/office/powerpoint/2010/main" val="1356151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C2ADE-6036-8718-7568-15DAD639BF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804568-9B17-BEE9-1ED8-796E930904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A6590F-7010-C345-F728-0FFA7BEA1904}"/>
              </a:ext>
            </a:extLst>
          </p:cNvPr>
          <p:cNvSpPr>
            <a:spLocks noGrp="1"/>
          </p:cNvSpPr>
          <p:nvPr>
            <p:ph type="body" idx="1"/>
          </p:nvPr>
        </p:nvSpPr>
        <p:spPr/>
        <p:txBody>
          <a:bodyPr/>
          <a:lstStyle/>
          <a:p>
            <a:r>
              <a:rPr lang="en-US" dirty="0"/>
              <a:t>Figures from chapter04a slides 17-22</a:t>
            </a:r>
          </a:p>
        </p:txBody>
      </p:sp>
      <p:sp>
        <p:nvSpPr>
          <p:cNvPr id="4" name="Slide Number Placeholder 3">
            <a:extLst>
              <a:ext uri="{FF2B5EF4-FFF2-40B4-BE49-F238E27FC236}">
                <a16:creationId xmlns:a16="http://schemas.microsoft.com/office/drawing/2014/main" id="{96251904-B9B6-8934-150B-A6A7778902FD}"/>
              </a:ext>
            </a:extLst>
          </p:cNvPr>
          <p:cNvSpPr>
            <a:spLocks noGrp="1"/>
          </p:cNvSpPr>
          <p:nvPr>
            <p:ph type="sldNum" sz="quarter" idx="5"/>
          </p:nvPr>
        </p:nvSpPr>
        <p:spPr/>
        <p:txBody>
          <a:bodyPr/>
          <a:lstStyle/>
          <a:p>
            <a:fld id="{22289C57-55D7-40A4-A101-E74FAC7A092B}" type="slidenum">
              <a:rPr lang="en-US" smtClean="0"/>
              <a:t>54</a:t>
            </a:fld>
            <a:endParaRPr lang="en-US" dirty="0"/>
          </a:p>
        </p:txBody>
      </p:sp>
    </p:spTree>
    <p:extLst>
      <p:ext uri="{BB962C8B-B14F-4D97-AF65-F5344CB8AC3E}">
        <p14:creationId xmlns:p14="http://schemas.microsoft.com/office/powerpoint/2010/main" val="2257667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53EEA-BDB3-F317-F7F4-FBC8F200AD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B36E3-0758-A4B0-3A93-715019E892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7B2B5F-D305-7865-9BA7-5D2D37F9B2DE}"/>
              </a:ext>
            </a:extLst>
          </p:cNvPr>
          <p:cNvSpPr>
            <a:spLocks noGrp="1"/>
          </p:cNvSpPr>
          <p:nvPr>
            <p:ph type="body" idx="1"/>
          </p:nvPr>
        </p:nvSpPr>
        <p:spPr/>
        <p:txBody>
          <a:bodyPr/>
          <a:lstStyle/>
          <a:p>
            <a:r>
              <a:rPr lang="en-US" dirty="0"/>
              <a:t>Figures from chapter04a slides 17-22</a:t>
            </a:r>
          </a:p>
        </p:txBody>
      </p:sp>
      <p:sp>
        <p:nvSpPr>
          <p:cNvPr id="4" name="Slide Number Placeholder 3">
            <a:extLst>
              <a:ext uri="{FF2B5EF4-FFF2-40B4-BE49-F238E27FC236}">
                <a16:creationId xmlns:a16="http://schemas.microsoft.com/office/drawing/2014/main" id="{BD7C8174-FEDB-7059-298C-F9C247A2FB2C}"/>
              </a:ext>
            </a:extLst>
          </p:cNvPr>
          <p:cNvSpPr>
            <a:spLocks noGrp="1"/>
          </p:cNvSpPr>
          <p:nvPr>
            <p:ph type="sldNum" sz="quarter" idx="5"/>
          </p:nvPr>
        </p:nvSpPr>
        <p:spPr/>
        <p:txBody>
          <a:bodyPr/>
          <a:lstStyle/>
          <a:p>
            <a:fld id="{22289C57-55D7-40A4-A101-E74FAC7A092B}" type="slidenum">
              <a:rPr lang="en-US" smtClean="0"/>
              <a:t>55</a:t>
            </a:fld>
            <a:endParaRPr lang="en-US" dirty="0"/>
          </a:p>
        </p:txBody>
      </p:sp>
    </p:spTree>
    <p:extLst>
      <p:ext uri="{BB962C8B-B14F-4D97-AF65-F5344CB8AC3E}">
        <p14:creationId xmlns:p14="http://schemas.microsoft.com/office/powerpoint/2010/main" val="776534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pg. 93</a:t>
            </a:r>
          </a:p>
          <a:p>
            <a:endParaRPr lang="en-US" dirty="0"/>
          </a:p>
          <a:p>
            <a:r>
              <a:rPr lang="en-US" dirty="0"/>
              <a:t>- A good example for this may be a Rubik’s cube solving algorithm. How many details do you need to keep track of during the algorithm (space complexity), do you solve the Rubik’s cube in the lowest number of turns ((cost) optimality), how many turns do you need to do as a factor of the size of the Rubik’s cube (time complexity), and is the algorithm guaranteed to solve the Rubik’s cube (completeness)</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7528511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22EBC-A1C4-2A99-5CCF-DF8CBD78A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0EDCA9-0EED-8E9D-BF56-780B5E9A85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1F3B5E-9CC3-7988-12F1-9493292568C0}"/>
              </a:ext>
            </a:extLst>
          </p:cNvPr>
          <p:cNvSpPr>
            <a:spLocks noGrp="1"/>
          </p:cNvSpPr>
          <p:nvPr>
            <p:ph type="body" idx="1"/>
          </p:nvPr>
        </p:nvSpPr>
        <p:spPr/>
        <p:txBody>
          <a:bodyPr/>
          <a:lstStyle/>
          <a:p>
            <a:r>
              <a:rPr lang="en-US" dirty="0"/>
              <a:t>Book pg. 111, 2ProblemSolving slides 30-31</a:t>
            </a:r>
          </a:p>
        </p:txBody>
      </p:sp>
      <p:sp>
        <p:nvSpPr>
          <p:cNvPr id="4" name="Slide Number Placeholder 3">
            <a:extLst>
              <a:ext uri="{FF2B5EF4-FFF2-40B4-BE49-F238E27FC236}">
                <a16:creationId xmlns:a16="http://schemas.microsoft.com/office/drawing/2014/main" id="{2B0182E0-5F3F-C006-B0C8-08CED0973745}"/>
              </a:ext>
            </a:extLst>
          </p:cNvPr>
          <p:cNvSpPr>
            <a:spLocks noGrp="1"/>
          </p:cNvSpPr>
          <p:nvPr>
            <p:ph type="sldNum" sz="quarter" idx="5"/>
          </p:nvPr>
        </p:nvSpPr>
        <p:spPr/>
        <p:txBody>
          <a:bodyPr/>
          <a:lstStyle/>
          <a:p>
            <a:fld id="{22289C57-55D7-40A4-A101-E74FAC7A092B}" type="slidenum">
              <a:rPr lang="en-US" smtClean="0"/>
              <a:t>56</a:t>
            </a:fld>
            <a:endParaRPr lang="en-US" dirty="0"/>
          </a:p>
        </p:txBody>
      </p:sp>
    </p:spTree>
    <p:extLst>
      <p:ext uri="{BB962C8B-B14F-4D97-AF65-F5344CB8AC3E}">
        <p14:creationId xmlns:p14="http://schemas.microsoft.com/office/powerpoint/2010/main" val="32239282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94B8-814C-5AC7-2FA8-FC276C1E4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7C943B-2029-C2A2-31C0-194FF24D1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374598-0F94-5914-F5FB-4A6A1A6767D1}"/>
              </a:ext>
            </a:extLst>
          </p:cNvPr>
          <p:cNvSpPr>
            <a:spLocks noGrp="1"/>
          </p:cNvSpPr>
          <p:nvPr>
            <p:ph type="body" idx="1"/>
          </p:nvPr>
        </p:nvSpPr>
        <p:spPr/>
        <p:txBody>
          <a:bodyPr/>
          <a:lstStyle/>
          <a:p>
            <a:r>
              <a:rPr lang="en-US" dirty="0"/>
              <a:t>Figures from chapter04a slides 17-22, modified by Joshua Sheldon</a:t>
            </a:r>
          </a:p>
          <a:p>
            <a:endParaRPr lang="en-US" dirty="0"/>
          </a:p>
          <a:p>
            <a:r>
              <a:rPr lang="en-US" dirty="0"/>
              <a:t>- IDA* finds its efficiency when multiple nodes have the same value</a:t>
            </a:r>
          </a:p>
        </p:txBody>
      </p:sp>
      <p:sp>
        <p:nvSpPr>
          <p:cNvPr id="4" name="Slide Number Placeholder 3">
            <a:extLst>
              <a:ext uri="{FF2B5EF4-FFF2-40B4-BE49-F238E27FC236}">
                <a16:creationId xmlns:a16="http://schemas.microsoft.com/office/drawing/2014/main" id="{5D906E5C-1A49-D5CF-D30F-0ACB0C64B619}"/>
              </a:ext>
            </a:extLst>
          </p:cNvPr>
          <p:cNvSpPr>
            <a:spLocks noGrp="1"/>
          </p:cNvSpPr>
          <p:nvPr>
            <p:ph type="sldNum" sz="quarter" idx="5"/>
          </p:nvPr>
        </p:nvSpPr>
        <p:spPr/>
        <p:txBody>
          <a:bodyPr/>
          <a:lstStyle/>
          <a:p>
            <a:fld id="{22289C57-55D7-40A4-A101-E74FAC7A092B}" type="slidenum">
              <a:rPr lang="en-US" smtClean="0"/>
              <a:t>57</a:t>
            </a:fld>
            <a:endParaRPr lang="en-US" dirty="0"/>
          </a:p>
        </p:txBody>
      </p:sp>
    </p:spTree>
    <p:extLst>
      <p:ext uri="{BB962C8B-B14F-4D97-AF65-F5344CB8AC3E}">
        <p14:creationId xmlns:p14="http://schemas.microsoft.com/office/powerpoint/2010/main" val="513843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FD1E8-D4FF-8F16-FC2F-C25F59F171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86216E-0306-86E3-87A7-C7AACBD2AE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866E50-303F-380F-A2D8-104E80434EDC}"/>
              </a:ext>
            </a:extLst>
          </p:cNvPr>
          <p:cNvSpPr>
            <a:spLocks noGrp="1"/>
          </p:cNvSpPr>
          <p:nvPr>
            <p:ph type="body" idx="1"/>
          </p:nvPr>
        </p:nvSpPr>
        <p:spPr/>
        <p:txBody>
          <a:bodyPr/>
          <a:lstStyle/>
          <a:p>
            <a:r>
              <a:rPr lang="en-US" dirty="0"/>
              <a:t>Figures from chapter04a slides 17-22, modified by Joshua Sheldon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IDA* finds its efficiency when multiple nodes have the same value</a:t>
            </a:r>
          </a:p>
        </p:txBody>
      </p:sp>
      <p:sp>
        <p:nvSpPr>
          <p:cNvPr id="4" name="Slide Number Placeholder 3">
            <a:extLst>
              <a:ext uri="{FF2B5EF4-FFF2-40B4-BE49-F238E27FC236}">
                <a16:creationId xmlns:a16="http://schemas.microsoft.com/office/drawing/2014/main" id="{B2998094-1632-FA9E-19F9-FB52D1AA8774}"/>
              </a:ext>
            </a:extLst>
          </p:cNvPr>
          <p:cNvSpPr>
            <a:spLocks noGrp="1"/>
          </p:cNvSpPr>
          <p:nvPr>
            <p:ph type="sldNum" sz="quarter" idx="5"/>
          </p:nvPr>
        </p:nvSpPr>
        <p:spPr/>
        <p:txBody>
          <a:bodyPr/>
          <a:lstStyle/>
          <a:p>
            <a:fld id="{22289C57-55D7-40A4-A101-E74FAC7A092B}" type="slidenum">
              <a:rPr lang="en-US" smtClean="0"/>
              <a:t>58</a:t>
            </a:fld>
            <a:endParaRPr lang="en-US" dirty="0"/>
          </a:p>
        </p:txBody>
      </p:sp>
    </p:spTree>
    <p:extLst>
      <p:ext uri="{BB962C8B-B14F-4D97-AF65-F5344CB8AC3E}">
        <p14:creationId xmlns:p14="http://schemas.microsoft.com/office/powerpoint/2010/main" val="18981450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8AFB3-70F4-C899-2B71-FD55170C20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5311D3-C14C-6CFC-CB14-591C55F452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B8561-BD55-2EED-9616-37EDFF7227AE}"/>
              </a:ext>
            </a:extLst>
          </p:cNvPr>
          <p:cNvSpPr>
            <a:spLocks noGrp="1"/>
          </p:cNvSpPr>
          <p:nvPr>
            <p:ph type="body" idx="1"/>
          </p:nvPr>
        </p:nvSpPr>
        <p:spPr/>
        <p:txBody>
          <a:bodyPr/>
          <a:lstStyle/>
          <a:p>
            <a:r>
              <a:rPr lang="en-US" dirty="0"/>
              <a:t>Figures from chapter04a slides 17-22, modified by Joshua Sheldon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IDA* finds its efficiency when multiple nodes have the same value</a:t>
            </a:r>
          </a:p>
        </p:txBody>
      </p:sp>
      <p:sp>
        <p:nvSpPr>
          <p:cNvPr id="4" name="Slide Number Placeholder 3">
            <a:extLst>
              <a:ext uri="{FF2B5EF4-FFF2-40B4-BE49-F238E27FC236}">
                <a16:creationId xmlns:a16="http://schemas.microsoft.com/office/drawing/2014/main" id="{A540D3B4-BA63-E5CF-4621-7064B5CEC0E6}"/>
              </a:ext>
            </a:extLst>
          </p:cNvPr>
          <p:cNvSpPr>
            <a:spLocks noGrp="1"/>
          </p:cNvSpPr>
          <p:nvPr>
            <p:ph type="sldNum" sz="quarter" idx="5"/>
          </p:nvPr>
        </p:nvSpPr>
        <p:spPr/>
        <p:txBody>
          <a:bodyPr/>
          <a:lstStyle/>
          <a:p>
            <a:fld id="{22289C57-55D7-40A4-A101-E74FAC7A092B}" type="slidenum">
              <a:rPr lang="en-US" smtClean="0"/>
              <a:t>59</a:t>
            </a:fld>
            <a:endParaRPr lang="en-US" dirty="0"/>
          </a:p>
        </p:txBody>
      </p:sp>
    </p:spTree>
    <p:extLst>
      <p:ext uri="{BB962C8B-B14F-4D97-AF65-F5344CB8AC3E}">
        <p14:creationId xmlns:p14="http://schemas.microsoft.com/office/powerpoint/2010/main" val="6590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pgs. 92-93, 2ProblemSolving slides 5-7</a:t>
            </a:r>
          </a:p>
          <a:p>
            <a:endParaRPr lang="en-US" dirty="0"/>
          </a:p>
          <a:p>
            <a:r>
              <a:rPr lang="en-US" dirty="0"/>
              <a:t>- In a </a:t>
            </a:r>
            <a:r>
              <a:rPr lang="en-US" b="1" dirty="0"/>
              <a:t>graph search</a:t>
            </a:r>
            <a:r>
              <a:rPr lang="en-US" dirty="0"/>
              <a:t>, we remember all nodes/</a:t>
            </a:r>
            <a:r>
              <a:rPr lang="en-US" b="1" dirty="0"/>
              <a:t>states</a:t>
            </a:r>
            <a:r>
              <a:rPr lang="en-US" dirty="0"/>
              <a:t> we’ve previously visited, and when we consider searching a new node, we check to see if we’ve already searched it (checks redundant paths). This uses a lot of memory but reduces time complexity.</a:t>
            </a:r>
          </a:p>
          <a:p>
            <a:r>
              <a:rPr lang="en-US" dirty="0"/>
              <a:t>- In a </a:t>
            </a:r>
            <a:r>
              <a:rPr lang="en-US" b="1" dirty="0"/>
              <a:t>tree search</a:t>
            </a:r>
            <a:r>
              <a:rPr lang="en-US" dirty="0"/>
              <a:t>, we do not check redundant paths. This uses less memory than graph search but inflates time complexity.</a:t>
            </a:r>
          </a:p>
          <a:p>
            <a:r>
              <a:rPr lang="en-US" dirty="0"/>
              <a:t>- A good example for this may be a botanist going through a jungle, there may be one who takes detailed notes and never revisits (high memory, low time, graph search), and one who takes very lightweight notes, but may get confused and re-catalogue existing plants (low memory, high time, tree search)</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291711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going to go into significant detail because these are basic CS algorithms</a:t>
            </a:r>
          </a:p>
          <a:p>
            <a:r>
              <a:rPr lang="en-US" dirty="0"/>
              <a:t>- Red lines are traversal order, black lines are relationships</a:t>
            </a:r>
          </a:p>
          <a:p>
            <a:r>
              <a:rPr lang="en-US" dirty="0"/>
              <a:t>- Breadth first search goes layer by layer</a:t>
            </a:r>
          </a:p>
          <a:p>
            <a:r>
              <a:rPr lang="en-US" dirty="0"/>
              <a:t>- Depth first search goes left to right (roughly)</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969677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Completeness, (Cost) Optimality, Space Complexity, Time Complexity</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674029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2ProblemSolving, slides 15-16, Book pgs. 94-98</a:t>
            </a:r>
          </a:p>
          <a:p>
            <a:endParaRPr lang="en-US" dirty="0"/>
          </a:p>
          <a:p>
            <a:r>
              <a:rPr lang="en-US" dirty="0"/>
              <a:t>- BFS is cost optimal if all actions have the same cost because each level represents one action, and breadth first search investigates earlier levels first</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033678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250.png"/><Relationship Id="rId7" Type="http://schemas.openxmlformats.org/officeDocument/2006/relationships/image" Target="../media/image27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customXml" Target="../ink/ink12.xml"/><Relationship Id="rId5" Type="http://schemas.openxmlformats.org/officeDocument/2006/relationships/image" Target="../media/image260.png"/><Relationship Id="rId4" Type="http://schemas.openxmlformats.org/officeDocument/2006/relationships/customXml" Target="../ink/ink11.xml"/><Relationship Id="rId9" Type="http://schemas.openxmlformats.org/officeDocument/2006/relationships/image" Target="../media/image280.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customXml" Target="../ink/ink2.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4.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customXml" Target="../ink/ink14.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customXml" Target="../ink/ink15.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customXml" Target="../ink/ink1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22.sv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customXml" Target="../ink/ink9.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customXml" Target="../ink/ink6.xml"/><Relationship Id="rId15" Type="http://schemas.openxmlformats.org/officeDocument/2006/relationships/image" Target="../media/image29.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customXml" Target="../ink/ink8.xml"/><Relationship Id="rId14" Type="http://schemas.openxmlformats.org/officeDocument/2006/relationships/customXml" Target="../ink/ink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latin typeface="Heebo Medium" pitchFamily="2" charset="-79"/>
                <a:cs typeface="Heebo Medium" pitchFamily="2" charset="-79"/>
              </a:rPr>
              <a:t>Artificial intelligence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Blind &amp; Guided Search Algorithms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Blind Search Algorithms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BFS/DFS/DLS/IDS</a:t>
            </a:r>
          </a:p>
        </p:txBody>
      </p:sp>
    </p:spTree>
    <p:extLst>
      <p:ext uri="{BB962C8B-B14F-4D97-AF65-F5344CB8AC3E}">
        <p14:creationId xmlns:p14="http://schemas.microsoft.com/office/powerpoint/2010/main" val="37972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CAD5771-06AB-A67A-4CDE-9F38BED2DB0E}"/>
              </a:ext>
            </a:extLst>
          </p:cNvPr>
          <p:cNvCxnSpPr>
            <a:cxnSpLocks/>
          </p:cNvCxnSpPr>
          <p:nvPr/>
        </p:nvCxnSpPr>
        <p:spPr>
          <a:xfrm>
            <a:off x="6096000"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A8CEA07A-7055-3AA0-C020-15FD9E243BC0}"/>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4" name="Footer Placeholder 3">
            <a:extLst>
              <a:ext uri="{FF2B5EF4-FFF2-40B4-BE49-F238E27FC236}">
                <a16:creationId xmlns:a16="http://schemas.microsoft.com/office/drawing/2014/main" id="{4EF441D1-E7BA-4237-223E-7D9EDABD4FF4}"/>
              </a:ext>
            </a:extLst>
          </p:cNvPr>
          <p:cNvSpPr>
            <a:spLocks noGrp="1"/>
          </p:cNvSpPr>
          <p:nvPr>
            <p:ph type="ftr" sz="quarter" idx="11"/>
          </p:nvPr>
        </p:nvSpPr>
        <p:spPr/>
        <p:txBody>
          <a:bodyPr/>
          <a:lstStyle/>
          <a:p>
            <a:r>
              <a:rPr lang="en-US" b="1" dirty="0">
                <a:highlight>
                  <a:srgbClr val="FFFFFF"/>
                </a:highlight>
              </a:rPr>
              <a:t>Artificial Intelligence</a:t>
            </a:r>
          </a:p>
          <a:p>
            <a:r>
              <a:rPr lang="en-US" b="1" dirty="0">
                <a:highlight>
                  <a:srgbClr val="FFFFFF"/>
                </a:highlight>
              </a:rPr>
              <a:t>Blind &amp; Guided Search Algorithms</a:t>
            </a:r>
          </a:p>
        </p:txBody>
      </p:sp>
      <p:sp>
        <p:nvSpPr>
          <p:cNvPr id="15" name="TextBox 14">
            <a:extLst>
              <a:ext uri="{FF2B5EF4-FFF2-40B4-BE49-F238E27FC236}">
                <a16:creationId xmlns:a16="http://schemas.microsoft.com/office/drawing/2014/main" id="{32117C93-B78F-A836-8A00-14585C6232FE}"/>
              </a:ext>
            </a:extLst>
          </p:cNvPr>
          <p:cNvSpPr txBox="1"/>
          <p:nvPr/>
        </p:nvSpPr>
        <p:spPr>
          <a:xfrm>
            <a:off x="2" y="721076"/>
            <a:ext cx="6096000" cy="523220"/>
          </a:xfrm>
          <a:prstGeom prst="rect">
            <a:avLst/>
          </a:prstGeom>
          <a:noFill/>
        </p:spPr>
        <p:txBody>
          <a:bodyPr wrap="square" rtlCol="0">
            <a:spAutoFit/>
          </a:bodyPr>
          <a:lstStyle/>
          <a:p>
            <a:pPr algn="ctr"/>
            <a:r>
              <a:rPr lang="en-US" sz="2800" cap="all" spc="150" dirty="0">
                <a:solidFill>
                  <a:prstClr val="black"/>
                </a:solidFill>
                <a:latin typeface="Tenorite"/>
                <a:ea typeface="+mj-ea"/>
                <a:cs typeface="+mj-cs"/>
              </a:rPr>
              <a:t>Breadth-First Search</a:t>
            </a:r>
            <a:endParaRPr lang="en-US" dirty="0"/>
          </a:p>
        </p:txBody>
      </p:sp>
      <p:sp>
        <p:nvSpPr>
          <p:cNvPr id="16" name="TextBox 15">
            <a:extLst>
              <a:ext uri="{FF2B5EF4-FFF2-40B4-BE49-F238E27FC236}">
                <a16:creationId xmlns:a16="http://schemas.microsoft.com/office/drawing/2014/main" id="{C1BED22E-5630-8996-79EE-1D5363B6DD2B}"/>
              </a:ext>
            </a:extLst>
          </p:cNvPr>
          <p:cNvSpPr txBox="1"/>
          <p:nvPr/>
        </p:nvSpPr>
        <p:spPr>
          <a:xfrm>
            <a:off x="6096002" y="721076"/>
            <a:ext cx="6096000" cy="523220"/>
          </a:xfrm>
          <a:prstGeom prst="rect">
            <a:avLst/>
          </a:prstGeom>
          <a:noFill/>
        </p:spPr>
        <p:txBody>
          <a:bodyPr wrap="square" rtlCol="0">
            <a:spAutoFit/>
          </a:bodyPr>
          <a:lstStyle/>
          <a:p>
            <a:pPr algn="ctr"/>
            <a:r>
              <a:rPr lang="en-US" sz="2800" cap="all" spc="150" dirty="0">
                <a:solidFill>
                  <a:prstClr val="black"/>
                </a:solidFill>
                <a:latin typeface="Tenorite"/>
                <a:ea typeface="+mj-ea"/>
                <a:cs typeface="+mj-cs"/>
              </a:rPr>
              <a:t>Depth-First Search</a:t>
            </a:r>
            <a:endParaRPr lang="en-US" dirty="0"/>
          </a:p>
        </p:txBody>
      </p:sp>
      <p:grpSp>
        <p:nvGrpSpPr>
          <p:cNvPr id="38" name="Group 37">
            <a:extLst>
              <a:ext uri="{FF2B5EF4-FFF2-40B4-BE49-F238E27FC236}">
                <a16:creationId xmlns:a16="http://schemas.microsoft.com/office/drawing/2014/main" id="{1F6BC6EC-5622-67D0-0945-94149F34B814}"/>
              </a:ext>
            </a:extLst>
          </p:cNvPr>
          <p:cNvGrpSpPr/>
          <p:nvPr/>
        </p:nvGrpSpPr>
        <p:grpSpPr>
          <a:xfrm>
            <a:off x="762000" y="1813991"/>
            <a:ext cx="4572000" cy="3449444"/>
            <a:chOff x="762000" y="1813991"/>
            <a:chExt cx="4572000" cy="3449444"/>
          </a:xfrm>
        </p:grpSpPr>
        <p:sp>
          <p:nvSpPr>
            <p:cNvPr id="17" name="Oval 16">
              <a:extLst>
                <a:ext uri="{FF2B5EF4-FFF2-40B4-BE49-F238E27FC236}">
                  <a16:creationId xmlns:a16="http://schemas.microsoft.com/office/drawing/2014/main" id="{02DD7396-E825-ACB3-5F02-66C037E8736E}"/>
                </a:ext>
              </a:extLst>
            </p:cNvPr>
            <p:cNvSpPr/>
            <p:nvPr/>
          </p:nvSpPr>
          <p:spPr>
            <a:xfrm>
              <a:off x="2590800" y="1813991"/>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094810A1-C8D3-DB4F-955C-A09AAF306D09}"/>
                </a:ext>
              </a:extLst>
            </p:cNvPr>
            <p:cNvSpPr/>
            <p:nvPr/>
          </p:nvSpPr>
          <p:spPr>
            <a:xfrm>
              <a:off x="16764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F201468D-312B-26CC-992E-270251BA3189}"/>
                </a:ext>
              </a:extLst>
            </p:cNvPr>
            <p:cNvSpPr/>
            <p:nvPr/>
          </p:nvSpPr>
          <p:spPr>
            <a:xfrm>
              <a:off x="35052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DF279791-4682-3A41-245B-E041FC18B062}"/>
                </a:ext>
              </a:extLst>
            </p:cNvPr>
            <p:cNvSpPr/>
            <p:nvPr/>
          </p:nvSpPr>
          <p:spPr>
            <a:xfrm>
              <a:off x="7620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1" name="Oval 20">
              <a:extLst>
                <a:ext uri="{FF2B5EF4-FFF2-40B4-BE49-F238E27FC236}">
                  <a16:creationId xmlns:a16="http://schemas.microsoft.com/office/drawing/2014/main" id="{2106C623-BE16-12F5-3085-417A3179E099}"/>
                </a:ext>
              </a:extLst>
            </p:cNvPr>
            <p:cNvSpPr/>
            <p:nvPr/>
          </p:nvSpPr>
          <p:spPr>
            <a:xfrm>
              <a:off x="25908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22" name="Oval 21">
              <a:extLst>
                <a:ext uri="{FF2B5EF4-FFF2-40B4-BE49-F238E27FC236}">
                  <a16:creationId xmlns:a16="http://schemas.microsoft.com/office/drawing/2014/main" id="{848E78C1-F8B4-B6CE-55AA-A00EB9D707B7}"/>
                </a:ext>
              </a:extLst>
            </p:cNvPr>
            <p:cNvSpPr/>
            <p:nvPr/>
          </p:nvSpPr>
          <p:spPr>
            <a:xfrm>
              <a:off x="44196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24" name="Straight Connector 23">
              <a:extLst>
                <a:ext uri="{FF2B5EF4-FFF2-40B4-BE49-F238E27FC236}">
                  <a16:creationId xmlns:a16="http://schemas.microsoft.com/office/drawing/2014/main" id="{27BCCE9F-0BED-BAF1-0AD9-19B7356AE3CC}"/>
                </a:ext>
              </a:extLst>
            </p:cNvPr>
            <p:cNvCxnSpPr>
              <a:stCxn id="17" idx="3"/>
              <a:endCxn id="18" idx="0"/>
            </p:cNvCxnSpPr>
            <p:nvPr/>
          </p:nvCxnSpPr>
          <p:spPr>
            <a:xfrm flipH="1">
              <a:off x="2133600"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9B007D4-BC63-4C2B-BE44-A909F5055464}"/>
                </a:ext>
              </a:extLst>
            </p:cNvPr>
            <p:cNvCxnSpPr>
              <a:cxnSpLocks/>
              <a:stCxn id="17" idx="5"/>
              <a:endCxn id="19" idx="0"/>
            </p:cNvCxnSpPr>
            <p:nvPr/>
          </p:nvCxnSpPr>
          <p:spPr>
            <a:xfrm>
              <a:off x="3371289"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A260D78-9B6C-A64F-A48D-D4ED70B745B9}"/>
                </a:ext>
              </a:extLst>
            </p:cNvPr>
            <p:cNvCxnSpPr>
              <a:cxnSpLocks/>
              <a:stCxn id="18" idx="3"/>
              <a:endCxn id="20" idx="0"/>
            </p:cNvCxnSpPr>
            <p:nvPr/>
          </p:nvCxnSpPr>
          <p:spPr>
            <a:xfrm flipH="1">
              <a:off x="1219200"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45DB4DA-1D9A-1D35-9883-82AE005AB008}"/>
                </a:ext>
              </a:extLst>
            </p:cNvPr>
            <p:cNvCxnSpPr>
              <a:cxnSpLocks/>
              <a:stCxn id="21" idx="0"/>
              <a:endCxn id="18" idx="5"/>
            </p:cNvCxnSpPr>
            <p:nvPr/>
          </p:nvCxnSpPr>
          <p:spPr>
            <a:xfrm flipH="1" flipV="1">
              <a:off x="2456889"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3D48502E-51D6-A73C-9BD6-FED6C935C36E}"/>
                </a:ext>
              </a:extLst>
            </p:cNvPr>
            <p:cNvCxnSpPr>
              <a:cxnSpLocks/>
              <a:stCxn id="19" idx="5"/>
              <a:endCxn id="22" idx="0"/>
            </p:cNvCxnSpPr>
            <p:nvPr/>
          </p:nvCxnSpPr>
          <p:spPr>
            <a:xfrm>
              <a:off x="4285689" y="3862002"/>
              <a:ext cx="591111" cy="487033"/>
            </a:xfrm>
            <a:prstGeom prst="line">
              <a:avLst/>
            </a:prstGeom>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AA4AD24B-6E0E-227F-B901-4283D92E6A63}"/>
              </a:ext>
            </a:extLst>
          </p:cNvPr>
          <p:cNvGrpSpPr/>
          <p:nvPr/>
        </p:nvGrpSpPr>
        <p:grpSpPr>
          <a:xfrm>
            <a:off x="6858002" y="1813991"/>
            <a:ext cx="4572000" cy="3449444"/>
            <a:chOff x="762000" y="1813991"/>
            <a:chExt cx="4572000" cy="3449444"/>
          </a:xfrm>
        </p:grpSpPr>
        <p:sp>
          <p:nvSpPr>
            <p:cNvPr id="40" name="Oval 39">
              <a:extLst>
                <a:ext uri="{FF2B5EF4-FFF2-40B4-BE49-F238E27FC236}">
                  <a16:creationId xmlns:a16="http://schemas.microsoft.com/office/drawing/2014/main" id="{EFD4B72A-1C15-5F42-822C-0EF39FAFA6D1}"/>
                </a:ext>
              </a:extLst>
            </p:cNvPr>
            <p:cNvSpPr/>
            <p:nvPr/>
          </p:nvSpPr>
          <p:spPr>
            <a:xfrm>
              <a:off x="2590800" y="1813991"/>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1" name="Oval 40">
              <a:extLst>
                <a:ext uri="{FF2B5EF4-FFF2-40B4-BE49-F238E27FC236}">
                  <a16:creationId xmlns:a16="http://schemas.microsoft.com/office/drawing/2014/main" id="{82577686-C53C-B175-4B1E-31421A92B974}"/>
                </a:ext>
              </a:extLst>
            </p:cNvPr>
            <p:cNvSpPr/>
            <p:nvPr/>
          </p:nvSpPr>
          <p:spPr>
            <a:xfrm>
              <a:off x="16764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2" name="Oval 41">
              <a:extLst>
                <a:ext uri="{FF2B5EF4-FFF2-40B4-BE49-F238E27FC236}">
                  <a16:creationId xmlns:a16="http://schemas.microsoft.com/office/drawing/2014/main" id="{1C3B105B-69FE-2743-475F-8AECE2507274}"/>
                </a:ext>
              </a:extLst>
            </p:cNvPr>
            <p:cNvSpPr/>
            <p:nvPr/>
          </p:nvSpPr>
          <p:spPr>
            <a:xfrm>
              <a:off x="35052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3" name="Oval 42">
              <a:extLst>
                <a:ext uri="{FF2B5EF4-FFF2-40B4-BE49-F238E27FC236}">
                  <a16:creationId xmlns:a16="http://schemas.microsoft.com/office/drawing/2014/main" id="{3CAE6EFA-299F-22F5-4BD0-DED4629AC11D}"/>
                </a:ext>
              </a:extLst>
            </p:cNvPr>
            <p:cNvSpPr/>
            <p:nvPr/>
          </p:nvSpPr>
          <p:spPr>
            <a:xfrm>
              <a:off x="7620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4" name="Oval 43">
              <a:extLst>
                <a:ext uri="{FF2B5EF4-FFF2-40B4-BE49-F238E27FC236}">
                  <a16:creationId xmlns:a16="http://schemas.microsoft.com/office/drawing/2014/main" id="{6E4D914D-6671-68B5-DBD4-DADFC065D76A}"/>
                </a:ext>
              </a:extLst>
            </p:cNvPr>
            <p:cNvSpPr/>
            <p:nvPr/>
          </p:nvSpPr>
          <p:spPr>
            <a:xfrm>
              <a:off x="25908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45" name="Oval 44">
              <a:extLst>
                <a:ext uri="{FF2B5EF4-FFF2-40B4-BE49-F238E27FC236}">
                  <a16:creationId xmlns:a16="http://schemas.microsoft.com/office/drawing/2014/main" id="{9F88E92B-5809-F982-1254-466F9C9A91E6}"/>
                </a:ext>
              </a:extLst>
            </p:cNvPr>
            <p:cNvSpPr/>
            <p:nvPr/>
          </p:nvSpPr>
          <p:spPr>
            <a:xfrm>
              <a:off x="44196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46" name="Straight Connector 45">
              <a:extLst>
                <a:ext uri="{FF2B5EF4-FFF2-40B4-BE49-F238E27FC236}">
                  <a16:creationId xmlns:a16="http://schemas.microsoft.com/office/drawing/2014/main" id="{854E95E1-975A-2474-FAAB-D028D5AB516F}"/>
                </a:ext>
              </a:extLst>
            </p:cNvPr>
            <p:cNvCxnSpPr>
              <a:stCxn id="40" idx="3"/>
              <a:endCxn id="41" idx="0"/>
            </p:cNvCxnSpPr>
            <p:nvPr/>
          </p:nvCxnSpPr>
          <p:spPr>
            <a:xfrm flipH="1">
              <a:off x="2133600"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1F7FCD6-2582-CAC2-1134-D64B2CD938C3}"/>
                </a:ext>
              </a:extLst>
            </p:cNvPr>
            <p:cNvCxnSpPr>
              <a:cxnSpLocks/>
              <a:stCxn id="40" idx="5"/>
              <a:endCxn id="42" idx="0"/>
            </p:cNvCxnSpPr>
            <p:nvPr/>
          </p:nvCxnSpPr>
          <p:spPr>
            <a:xfrm>
              <a:off x="3371289"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215EE78-B2DB-E6BC-0D39-716C5A4DCF35}"/>
                </a:ext>
              </a:extLst>
            </p:cNvPr>
            <p:cNvCxnSpPr>
              <a:cxnSpLocks/>
              <a:stCxn id="41" idx="3"/>
              <a:endCxn id="43" idx="0"/>
            </p:cNvCxnSpPr>
            <p:nvPr/>
          </p:nvCxnSpPr>
          <p:spPr>
            <a:xfrm flipH="1">
              <a:off x="1219200"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B7F70BB7-9EAE-D264-7C71-046DE30CBC03}"/>
                </a:ext>
              </a:extLst>
            </p:cNvPr>
            <p:cNvCxnSpPr>
              <a:cxnSpLocks/>
              <a:stCxn id="44" idx="0"/>
              <a:endCxn id="41" idx="5"/>
            </p:cNvCxnSpPr>
            <p:nvPr/>
          </p:nvCxnSpPr>
          <p:spPr>
            <a:xfrm flipH="1" flipV="1">
              <a:off x="2456889"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287CF218-490F-7F16-30F2-2E9C2AFD56E4}"/>
                </a:ext>
              </a:extLst>
            </p:cNvPr>
            <p:cNvCxnSpPr>
              <a:cxnSpLocks/>
              <a:stCxn id="42" idx="5"/>
              <a:endCxn id="45" idx="0"/>
            </p:cNvCxnSpPr>
            <p:nvPr/>
          </p:nvCxnSpPr>
          <p:spPr>
            <a:xfrm>
              <a:off x="4285689" y="3862002"/>
              <a:ext cx="591111" cy="487033"/>
            </a:xfrm>
            <a:prstGeom prst="line">
              <a:avLst/>
            </a:prstGeom>
          </p:spPr>
          <p:style>
            <a:lnRef idx="1">
              <a:schemeClr val="dk1"/>
            </a:lnRef>
            <a:fillRef idx="0">
              <a:schemeClr val="dk1"/>
            </a:fillRef>
            <a:effectRef idx="0">
              <a:schemeClr val="dk1"/>
            </a:effectRef>
            <a:fontRef idx="minor">
              <a:schemeClr val="tx1"/>
            </a:fontRef>
          </p:style>
        </p:cxnSp>
      </p:grpSp>
      <p:cxnSp>
        <p:nvCxnSpPr>
          <p:cNvPr id="52" name="Straight Arrow Connector 51">
            <a:extLst>
              <a:ext uri="{FF2B5EF4-FFF2-40B4-BE49-F238E27FC236}">
                <a16:creationId xmlns:a16="http://schemas.microsoft.com/office/drawing/2014/main" id="{7991EBB8-792D-9FDA-CD64-9580353A1323}"/>
              </a:ext>
            </a:extLst>
          </p:cNvPr>
          <p:cNvCxnSpPr>
            <a:stCxn id="17" idx="3"/>
            <a:endCxn id="18" idx="0"/>
          </p:cNvCxnSpPr>
          <p:nvPr/>
        </p:nvCxnSpPr>
        <p:spPr>
          <a:xfrm flipH="1">
            <a:off x="2133600" y="2594480"/>
            <a:ext cx="591111" cy="4870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2A09DA0-FA41-A08F-8A80-0EC92F32B25D}"/>
              </a:ext>
            </a:extLst>
          </p:cNvPr>
          <p:cNvCxnSpPr>
            <a:cxnSpLocks/>
            <a:stCxn id="18" idx="6"/>
            <a:endCxn id="19" idx="2"/>
          </p:cNvCxnSpPr>
          <p:nvPr/>
        </p:nvCxnSpPr>
        <p:spPr>
          <a:xfrm>
            <a:off x="2590800" y="3538713"/>
            <a:ext cx="914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4541003-BC75-912B-4840-0FF0F633296C}"/>
              </a:ext>
            </a:extLst>
          </p:cNvPr>
          <p:cNvCxnSpPr>
            <a:cxnSpLocks/>
            <a:stCxn id="19" idx="3"/>
            <a:endCxn id="20" idx="7"/>
          </p:cNvCxnSpPr>
          <p:nvPr/>
        </p:nvCxnSpPr>
        <p:spPr>
          <a:xfrm flipH="1">
            <a:off x="1542489" y="3862002"/>
            <a:ext cx="2096622" cy="6209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3D979C2-2997-FB57-C991-8BB6C4EEC330}"/>
              </a:ext>
            </a:extLst>
          </p:cNvPr>
          <p:cNvCxnSpPr>
            <a:cxnSpLocks/>
            <a:stCxn id="20" idx="6"/>
            <a:endCxn id="21" idx="2"/>
          </p:cNvCxnSpPr>
          <p:nvPr/>
        </p:nvCxnSpPr>
        <p:spPr>
          <a:xfrm>
            <a:off x="1676400" y="4806235"/>
            <a:ext cx="914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14236B3-825E-B88E-4533-131E352A1408}"/>
              </a:ext>
            </a:extLst>
          </p:cNvPr>
          <p:cNvCxnSpPr>
            <a:cxnSpLocks/>
            <a:stCxn id="21" idx="6"/>
            <a:endCxn id="22" idx="2"/>
          </p:cNvCxnSpPr>
          <p:nvPr/>
        </p:nvCxnSpPr>
        <p:spPr>
          <a:xfrm>
            <a:off x="3505200" y="4806235"/>
            <a:ext cx="914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210C33-3632-CCBB-FBB8-85861BE4AE3C}"/>
              </a:ext>
            </a:extLst>
          </p:cNvPr>
          <p:cNvCxnSpPr>
            <a:cxnSpLocks/>
            <a:stCxn id="40" idx="3"/>
            <a:endCxn id="41" idx="0"/>
          </p:cNvCxnSpPr>
          <p:nvPr/>
        </p:nvCxnSpPr>
        <p:spPr>
          <a:xfrm flipH="1">
            <a:off x="8229602" y="2594480"/>
            <a:ext cx="591111" cy="4870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08E5997-62E5-0AF7-C8AA-5C5B5657656D}"/>
              </a:ext>
            </a:extLst>
          </p:cNvPr>
          <p:cNvCxnSpPr>
            <a:cxnSpLocks/>
            <a:stCxn id="41" idx="3"/>
            <a:endCxn id="43" idx="0"/>
          </p:cNvCxnSpPr>
          <p:nvPr/>
        </p:nvCxnSpPr>
        <p:spPr>
          <a:xfrm flipH="1">
            <a:off x="7315202" y="3862002"/>
            <a:ext cx="591111" cy="4870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BAD4B18-B973-DA0D-C97E-B31E399CFA98}"/>
              </a:ext>
            </a:extLst>
          </p:cNvPr>
          <p:cNvCxnSpPr>
            <a:cxnSpLocks/>
            <a:stCxn id="43" idx="6"/>
            <a:endCxn id="44" idx="2"/>
          </p:cNvCxnSpPr>
          <p:nvPr/>
        </p:nvCxnSpPr>
        <p:spPr>
          <a:xfrm>
            <a:off x="7772402" y="4806235"/>
            <a:ext cx="914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0576AC4-3729-9CF8-7FD5-04332C53C990}"/>
              </a:ext>
            </a:extLst>
          </p:cNvPr>
          <p:cNvCxnSpPr>
            <a:cxnSpLocks/>
            <a:stCxn id="44" idx="0"/>
            <a:endCxn id="42" idx="3"/>
          </p:cNvCxnSpPr>
          <p:nvPr/>
        </p:nvCxnSpPr>
        <p:spPr>
          <a:xfrm flipV="1">
            <a:off x="9144002" y="3862002"/>
            <a:ext cx="591111" cy="4870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AACD502-E699-A12F-C957-E1DDCD4925B3}"/>
              </a:ext>
            </a:extLst>
          </p:cNvPr>
          <p:cNvCxnSpPr>
            <a:cxnSpLocks/>
            <a:stCxn id="42" idx="5"/>
            <a:endCxn id="45" idx="0"/>
          </p:cNvCxnSpPr>
          <p:nvPr/>
        </p:nvCxnSpPr>
        <p:spPr>
          <a:xfrm>
            <a:off x="10381691" y="3862002"/>
            <a:ext cx="591111" cy="4870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2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4F02-463E-D4F1-C683-A8690E9522D2}"/>
              </a:ext>
            </a:extLst>
          </p:cNvPr>
          <p:cNvSpPr>
            <a:spLocks noGrp="1"/>
          </p:cNvSpPr>
          <p:nvPr>
            <p:ph type="title"/>
          </p:nvPr>
        </p:nvSpPr>
        <p:spPr/>
        <p:txBody>
          <a:bodyPr/>
          <a:lstStyle/>
          <a:p>
            <a:r>
              <a:rPr lang="en-US" dirty="0"/>
              <a:t>POP QUIZ!</a:t>
            </a:r>
          </a:p>
        </p:txBody>
      </p:sp>
      <p:sp>
        <p:nvSpPr>
          <p:cNvPr id="4" name="Footer Placeholder 3">
            <a:extLst>
              <a:ext uri="{FF2B5EF4-FFF2-40B4-BE49-F238E27FC236}">
                <a16:creationId xmlns:a16="http://schemas.microsoft.com/office/drawing/2014/main" id="{8514ADF8-3D7F-E64A-3B76-8E6979455334}"/>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93918E58-E473-DAE6-DE1C-C8F81AE36660}"/>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7" name="TextBox 6">
            <a:extLst>
              <a:ext uri="{FF2B5EF4-FFF2-40B4-BE49-F238E27FC236}">
                <a16:creationId xmlns:a16="http://schemas.microsoft.com/office/drawing/2014/main" id="{03CB32C3-D22E-86D7-2900-9B9A172DCF91}"/>
              </a:ext>
            </a:extLst>
          </p:cNvPr>
          <p:cNvSpPr txBox="1"/>
          <p:nvPr/>
        </p:nvSpPr>
        <p:spPr>
          <a:xfrm>
            <a:off x="2443975" y="2459504"/>
            <a:ext cx="7304049" cy="1938992"/>
          </a:xfrm>
          <a:prstGeom prst="rect">
            <a:avLst/>
          </a:prstGeom>
          <a:noFill/>
        </p:spPr>
        <p:txBody>
          <a:bodyPr wrap="square" rtlCol="0">
            <a:spAutoFit/>
          </a:bodyPr>
          <a:lstStyle/>
          <a:p>
            <a:pPr algn="ctr"/>
            <a:r>
              <a:rPr lang="en-US" sz="4000" b="1" dirty="0"/>
              <a:t>What metrics will we use to compare Breadth-First Search with Depth-First Search?</a:t>
            </a:r>
          </a:p>
        </p:txBody>
      </p:sp>
      <p:sp>
        <p:nvSpPr>
          <p:cNvPr id="8" name="TextBox 7">
            <a:extLst>
              <a:ext uri="{FF2B5EF4-FFF2-40B4-BE49-F238E27FC236}">
                <a16:creationId xmlns:a16="http://schemas.microsoft.com/office/drawing/2014/main" id="{59ED3307-0FED-969C-8667-A6430C9B802C}"/>
              </a:ext>
            </a:extLst>
          </p:cNvPr>
          <p:cNvSpPr txBox="1"/>
          <p:nvPr/>
        </p:nvSpPr>
        <p:spPr>
          <a:xfrm>
            <a:off x="4596160" y="4462274"/>
            <a:ext cx="2999678" cy="369332"/>
          </a:xfrm>
          <a:prstGeom prst="rect">
            <a:avLst/>
          </a:prstGeom>
          <a:noFill/>
        </p:spPr>
        <p:txBody>
          <a:bodyPr wrap="square" rtlCol="0">
            <a:spAutoFit/>
          </a:bodyPr>
          <a:lstStyle/>
          <a:p>
            <a:pPr algn="ctr"/>
            <a:r>
              <a:rPr lang="en-US" i="1" dirty="0"/>
              <a:t>(Hint: There’s 4)</a:t>
            </a:r>
          </a:p>
        </p:txBody>
      </p:sp>
    </p:spTree>
    <p:extLst>
      <p:ext uri="{BB962C8B-B14F-4D97-AF65-F5344CB8AC3E}">
        <p14:creationId xmlns:p14="http://schemas.microsoft.com/office/powerpoint/2010/main" val="40466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4DBDE-1678-F622-E4BF-8471C050A2C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A66D5B-F908-9BA4-8B45-EFB12FE4FE97}"/>
              </a:ext>
            </a:extLst>
          </p:cNvPr>
          <p:cNvSpPr>
            <a:spLocks noGrp="1"/>
          </p:cNvSpPr>
          <p:nvPr>
            <p:ph type="title"/>
          </p:nvPr>
        </p:nvSpPr>
        <p:spPr>
          <a:xfrm>
            <a:off x="838200" y="365126"/>
            <a:ext cx="10515600" cy="616181"/>
          </a:xfrm>
        </p:spPr>
        <p:txBody>
          <a:bodyPr/>
          <a:lstStyle/>
          <a:p>
            <a:r>
              <a:rPr lang="en-US" dirty="0"/>
              <a:t>BFS vs. DFS Comparison</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201C4FC-A687-1551-EA8E-E5F28B124201}"/>
                  </a:ext>
                </a:extLst>
              </p:cNvPr>
              <p:cNvGraphicFramePr>
                <a:graphicFrameLocks noGrp="1"/>
              </p:cNvGraphicFramePr>
              <p:nvPr>
                <p:ph type="tbl" sz="quarter" idx="14"/>
                <p:extLst>
                  <p:ext uri="{D42A27DB-BD31-4B8C-83A1-F6EECF244321}">
                    <p14:modId xmlns:p14="http://schemas.microsoft.com/office/powerpoint/2010/main" val="3000842127"/>
                  </p:ext>
                </p:extLst>
              </p:nvPr>
            </p:nvGraphicFramePr>
            <p:xfrm>
              <a:off x="838200" y="1160486"/>
              <a:ext cx="10515600" cy="5016684"/>
            </p:xfrm>
            <a:graphic>
              <a:graphicData uri="http://schemas.openxmlformats.org/drawingml/2006/table">
                <a:tbl>
                  <a:tblPr firstRow="1" bandRow="1">
                    <a:tableStyleId>{7E9639D4-E3E2-4D34-9284-5A2195B3D0D7}</a:tableStyleId>
                  </a:tblPr>
                  <a:tblGrid>
                    <a:gridCol w="3505200">
                      <a:extLst>
                        <a:ext uri="{9D8B030D-6E8A-4147-A177-3AD203B41FA5}">
                          <a16:colId xmlns:a16="http://schemas.microsoft.com/office/drawing/2014/main" val="3261104555"/>
                        </a:ext>
                      </a:extLst>
                    </a:gridCol>
                    <a:gridCol w="3505200">
                      <a:extLst>
                        <a:ext uri="{9D8B030D-6E8A-4147-A177-3AD203B41FA5}">
                          <a16:colId xmlns:a16="http://schemas.microsoft.com/office/drawing/2014/main" val="2547279344"/>
                        </a:ext>
                      </a:extLst>
                    </a:gridCol>
                    <a:gridCol w="3505200">
                      <a:extLst>
                        <a:ext uri="{9D8B030D-6E8A-4147-A177-3AD203B41FA5}">
                          <a16:colId xmlns:a16="http://schemas.microsoft.com/office/drawing/2014/main" val="236622829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Breadth-First Search</a:t>
                          </a:r>
                        </a:p>
                      </a:txBody>
                      <a:tcPr anchor="ctr"/>
                    </a:tc>
                    <a:tc>
                      <a:txBody>
                        <a:bodyPr/>
                        <a:lstStyle/>
                        <a:p>
                          <a:pPr algn="ctr" rtl="0" fontAlgn="base"/>
                          <a:r>
                            <a:rPr lang="en-US" sz="1600" b="0" i="0" dirty="0">
                              <a:solidFill>
                                <a:schemeClr val="accent1"/>
                              </a:solidFill>
                              <a:effectLst/>
                              <a:latin typeface="+mn-lt"/>
                            </a:rPr>
                            <a:t>Depth-First Search</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chemeClr val="tx1"/>
                              </a:solidFill>
                              <a:effectLst/>
                              <a:latin typeface="+mn-lt"/>
                            </a:rPr>
                            <a:t>Completeness</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Yes, if goal exists, BFS will find it!</a:t>
                          </a:r>
                        </a:p>
                      </a:txBody>
                      <a:tcPr anchor="ctr"/>
                    </a:tc>
                    <a:tc>
                      <a:txBody>
                        <a:bodyPr/>
                        <a:lstStyle/>
                        <a:p>
                          <a:pPr algn="ctr" rtl="0" fontAlgn="base"/>
                          <a:r>
                            <a:rPr lang="en-US" sz="1400" b="0" i="0" dirty="0">
                              <a:solidFill>
                                <a:schemeClr val="tx1"/>
                              </a:solidFill>
                              <a:effectLst/>
                              <a:latin typeface="+mn-lt"/>
                            </a:rPr>
                            <a:t>Yes, </a:t>
                          </a:r>
                          <a:r>
                            <a:rPr lang="en-US" sz="1400" b="1" i="0" dirty="0">
                              <a:solidFill>
                                <a:schemeClr val="tx1"/>
                              </a:solidFill>
                              <a:effectLst/>
                              <a:latin typeface="+mn-lt"/>
                            </a:rPr>
                            <a:t>if</a:t>
                          </a:r>
                          <a:r>
                            <a:rPr lang="en-US" sz="1400" b="0" i="0" dirty="0">
                              <a:solidFill>
                                <a:schemeClr val="tx1"/>
                              </a:solidFill>
                              <a:effectLst/>
                              <a:latin typeface="+mn-lt"/>
                            </a:rPr>
                            <a:t> the </a:t>
                          </a:r>
                          <a:r>
                            <a:rPr lang="en-US" sz="1400" b="1" i="0" dirty="0">
                              <a:solidFill>
                                <a:schemeClr val="tx1"/>
                              </a:solidFill>
                              <a:effectLst/>
                              <a:latin typeface="+mn-lt"/>
                            </a:rPr>
                            <a:t>state space</a:t>
                          </a:r>
                          <a:r>
                            <a:rPr lang="en-US" sz="1400" b="0" i="0" dirty="0">
                              <a:solidFill>
                                <a:schemeClr val="tx1"/>
                              </a:solidFill>
                              <a:effectLst/>
                              <a:latin typeface="+mn-lt"/>
                            </a:rPr>
                            <a:t> is </a:t>
                          </a:r>
                        </a:p>
                        <a:p>
                          <a:pPr algn="ctr" rtl="0" fontAlgn="base"/>
                          <a:r>
                            <a:rPr lang="en-US" sz="1400" b="0" i="0" dirty="0">
                              <a:solidFill>
                                <a:schemeClr val="tx1"/>
                              </a:solidFill>
                              <a:effectLst/>
                              <a:latin typeface="+mn-lt"/>
                            </a:rPr>
                            <a:t>finite and has no cycles.</a:t>
                          </a:r>
                        </a:p>
                      </a:txBody>
                      <a:tcPr anchor="ctr"/>
                    </a:tc>
                    <a:extLst>
                      <a:ext uri="{0D108BD9-81ED-4DB2-BD59-A6C34878D82A}">
                        <a16:rowId xmlns:a16="http://schemas.microsoft.com/office/drawing/2014/main" val="3134841754"/>
                      </a:ext>
                    </a:extLst>
                  </a:tr>
                  <a:tr h="714194">
                    <a:tc>
                      <a:txBody>
                        <a:bodyPr/>
                        <a:lstStyle/>
                        <a:p>
                          <a:pPr algn="ctr" rtl="0" fontAlgn="base"/>
                          <a:r>
                            <a:rPr lang="en-US" sz="1400" b="0" i="0" dirty="0">
                              <a:solidFill>
                                <a:schemeClr val="tx1"/>
                              </a:solidFill>
                              <a:effectLst/>
                              <a:latin typeface="+mn-lt"/>
                            </a:rPr>
                            <a:t>(Cost) Optimality</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Yes, </a:t>
                          </a:r>
                          <a:r>
                            <a:rPr lang="en-US" sz="1400" b="1" i="0" dirty="0">
                              <a:solidFill>
                                <a:schemeClr val="tx1"/>
                              </a:solidFill>
                              <a:effectLst/>
                              <a:latin typeface="+mn-lt"/>
                            </a:rPr>
                            <a:t>if</a:t>
                          </a:r>
                          <a:r>
                            <a:rPr lang="en-US" sz="1400" b="0" i="0" dirty="0">
                              <a:solidFill>
                                <a:schemeClr val="tx1"/>
                              </a:solidFill>
                              <a:effectLst/>
                              <a:latin typeface="+mn-lt"/>
                            </a:rPr>
                            <a:t> all actions have the same cost.</a:t>
                          </a:r>
                        </a:p>
                      </a:txBody>
                      <a:tcPr anchor="ctr"/>
                    </a:tc>
                    <a:tc>
                      <a:txBody>
                        <a:bodyPr/>
                        <a:lstStyle/>
                        <a:p>
                          <a:pPr algn="ctr" rtl="0" fontAlgn="base"/>
                          <a:r>
                            <a:rPr lang="en-US" sz="1400" b="0" i="0" dirty="0">
                              <a:solidFill>
                                <a:schemeClr val="tx1"/>
                              </a:solidFill>
                              <a:effectLst/>
                              <a:latin typeface="+mn-lt"/>
                            </a:rPr>
                            <a:t>No, returns first solution found.​</a:t>
                          </a:r>
                        </a:p>
                      </a:txBody>
                      <a:tcPr anchor="ctr"/>
                    </a:tc>
                    <a:extLst>
                      <a:ext uri="{0D108BD9-81ED-4DB2-BD59-A6C34878D82A}">
                        <a16:rowId xmlns:a16="http://schemas.microsoft.com/office/drawing/2014/main" val="4129140390"/>
                      </a:ext>
                    </a:extLst>
                  </a:tr>
                  <a:tr h="714194">
                    <a:tc>
                      <a:txBody>
                        <a:bodyPr/>
                        <a:lstStyle/>
                        <a:p>
                          <a:pPr algn="ctr" rtl="0" fontAlgn="base"/>
                          <a:r>
                            <a:rPr lang="en-US" sz="1400" b="0" i="0" dirty="0">
                              <a:solidFill>
                                <a:schemeClr val="tx1"/>
                              </a:solidFill>
                              <a:effectLst/>
                              <a:latin typeface="+mn-lt"/>
                            </a:rPr>
                            <a:t>Time Complexity</a:t>
                          </a:r>
                        </a:p>
                      </a:txBody>
                      <a:tcPr anchor="ctr">
                        <a:lnL w="12700" cap="flat" cmpd="sng" algn="ctr">
                          <a:noFill/>
                          <a:prstDash val="solid"/>
                          <a:round/>
                          <a:headEnd type="none" w="med" len="med"/>
                          <a:tailEnd type="none" w="med" len="med"/>
                        </a:lnL>
                      </a:tcPr>
                    </a:tc>
                    <a:tc>
                      <a:txBody>
                        <a:bodyPr/>
                        <a:lstStyle/>
                        <a:p>
                          <a:pPr algn="ctr" rtl="0" fontAlgn="base"/>
                          <a14:m>
                            <m:oMath xmlns:m="http://schemas.openxmlformats.org/officeDocument/2006/math">
                              <m:r>
                                <a:rPr lang="en-US" sz="1400" b="0" i="1" smtClean="0">
                                  <a:solidFill>
                                    <a:schemeClr val="tx1"/>
                                  </a:solidFill>
                                  <a:effectLst/>
                                  <a:latin typeface="Cambria Math" panose="02040503050406030204" pitchFamily="18" charset="0"/>
                                </a:rPr>
                                <m:t>𝑂</m:t>
                              </m:r>
                              <m:r>
                                <a:rPr lang="en-US" sz="1400" b="0" i="1" smtClean="0">
                                  <a:solidFill>
                                    <a:schemeClr val="tx1"/>
                                  </a:solidFill>
                                  <a:effectLst/>
                                  <a:latin typeface="Cambria Math" panose="02040503050406030204" pitchFamily="18" charset="0"/>
                                </a:rPr>
                                <m:t>(</m:t>
                              </m:r>
                              <m:sSup>
                                <m:sSupPr>
                                  <m:ctrlPr>
                                    <a:rPr lang="en-US" sz="1400" b="0" i="1" smtClean="0">
                                      <a:solidFill>
                                        <a:schemeClr val="tx1"/>
                                      </a:solidFill>
                                      <a:effectLst/>
                                      <a:latin typeface="Cambria Math" panose="02040503050406030204" pitchFamily="18" charset="0"/>
                                    </a:rPr>
                                  </m:ctrlPr>
                                </m:sSupPr>
                                <m:e>
                                  <m:r>
                                    <a:rPr lang="en-US" sz="1400" b="0" i="1" smtClean="0">
                                      <a:solidFill>
                                        <a:schemeClr val="tx1"/>
                                      </a:solidFill>
                                      <a:effectLst/>
                                      <a:latin typeface="Cambria Math" panose="02040503050406030204" pitchFamily="18" charset="0"/>
                                    </a:rPr>
                                    <m:t>𝑏</m:t>
                                  </m:r>
                                </m:e>
                                <m:sup>
                                  <m:r>
                                    <a:rPr lang="en-US" sz="1400" b="0" i="1" smtClean="0">
                                      <a:solidFill>
                                        <a:schemeClr val="tx1"/>
                                      </a:solidFill>
                                      <a:effectLst/>
                                      <a:latin typeface="Cambria Math" panose="02040503050406030204" pitchFamily="18" charset="0"/>
                                    </a:rPr>
                                    <m:t>𝑑</m:t>
                                  </m:r>
                                </m:sup>
                              </m:sSup>
                              <m:r>
                                <a:rPr lang="en-US" sz="1400" b="0" i="1" smtClean="0">
                                  <a:solidFill>
                                    <a:schemeClr val="tx1"/>
                                  </a:solidFill>
                                  <a:effectLst/>
                                  <a:latin typeface="Cambria Math" panose="02040503050406030204" pitchFamily="18" charset="0"/>
                                </a:rPr>
                                <m:t>)</m:t>
                              </m:r>
                            </m:oMath>
                          </a14:m>
                          <a:r>
                            <a:rPr lang="en-US" sz="1400" b="0" i="0" dirty="0">
                              <a:solidFill>
                                <a:schemeClr val="tx1"/>
                              </a:solidFill>
                              <a:effectLst/>
                              <a:latin typeface="+mn-lt"/>
                            </a:rPr>
                            <a:t>, where </a:t>
                          </a:r>
                          <a:r>
                            <a:rPr lang="en-US" sz="1400" b="0" i="1" dirty="0">
                              <a:solidFill>
                                <a:schemeClr val="tx1"/>
                              </a:solidFill>
                              <a:effectLst/>
                              <a:latin typeface="+mn-lt"/>
                            </a:rPr>
                            <a:t>d</a:t>
                          </a:r>
                          <a:r>
                            <a:rPr lang="en-US" sz="1400" b="0" i="0" dirty="0">
                              <a:solidFill>
                                <a:schemeClr val="tx1"/>
                              </a:solidFill>
                              <a:effectLst/>
                              <a:latin typeface="+mn-lt"/>
                            </a:rPr>
                            <a:t> is the depth of the goal.</a:t>
                          </a:r>
                        </a:p>
                      </a:txBody>
                      <a:tcPr anchor="ctr"/>
                    </a:tc>
                    <a:tc>
                      <a:txBody>
                        <a:bodyPr/>
                        <a:lstStyle/>
                        <a:p>
                          <a:pPr algn="ctr" rtl="0" fontAlgn="base"/>
                          <a14:m>
                            <m:oMath xmlns:m="http://schemas.openxmlformats.org/officeDocument/2006/math">
                              <m:r>
                                <a:rPr lang="en-US" sz="1400" b="0" i="1" smtClean="0">
                                  <a:solidFill>
                                    <a:schemeClr val="tx1"/>
                                  </a:solidFill>
                                  <a:effectLst/>
                                  <a:latin typeface="Cambria Math" panose="02040503050406030204" pitchFamily="18" charset="0"/>
                                </a:rPr>
                                <m:t>𝑂</m:t>
                              </m:r>
                              <m:r>
                                <a:rPr lang="en-US" sz="1400" b="0" i="1" smtClean="0">
                                  <a:solidFill>
                                    <a:schemeClr val="tx1"/>
                                  </a:solidFill>
                                  <a:effectLst/>
                                  <a:latin typeface="Cambria Math" panose="02040503050406030204" pitchFamily="18" charset="0"/>
                                </a:rPr>
                                <m:t>(</m:t>
                              </m:r>
                              <m:sSup>
                                <m:sSupPr>
                                  <m:ctrlPr>
                                    <a:rPr lang="en-US" sz="1400" b="0" i="1" smtClean="0">
                                      <a:solidFill>
                                        <a:schemeClr val="tx1"/>
                                      </a:solidFill>
                                      <a:effectLst/>
                                      <a:latin typeface="Cambria Math" panose="02040503050406030204" pitchFamily="18" charset="0"/>
                                    </a:rPr>
                                  </m:ctrlPr>
                                </m:sSupPr>
                                <m:e>
                                  <m:r>
                                    <a:rPr lang="en-US" sz="1400" b="0" i="1" smtClean="0">
                                      <a:solidFill>
                                        <a:schemeClr val="tx1"/>
                                      </a:solidFill>
                                      <a:effectLst/>
                                      <a:latin typeface="Cambria Math" panose="02040503050406030204" pitchFamily="18" charset="0"/>
                                    </a:rPr>
                                    <m:t>𝑏</m:t>
                                  </m:r>
                                </m:e>
                                <m:sup>
                                  <m:r>
                                    <a:rPr lang="en-US" sz="1400" b="0" i="1" smtClean="0">
                                      <a:solidFill>
                                        <a:schemeClr val="tx1"/>
                                      </a:solidFill>
                                      <a:effectLst/>
                                      <a:latin typeface="Cambria Math" panose="02040503050406030204" pitchFamily="18" charset="0"/>
                                    </a:rPr>
                                    <m:t>𝑑</m:t>
                                  </m:r>
                                </m:sup>
                              </m:sSup>
                              <m:r>
                                <a:rPr lang="en-US" sz="1400" b="0" i="1" smtClean="0">
                                  <a:solidFill>
                                    <a:schemeClr val="tx1"/>
                                  </a:solidFill>
                                  <a:effectLst/>
                                  <a:latin typeface="Cambria Math" panose="02040503050406030204" pitchFamily="18" charset="0"/>
                                </a:rPr>
                                <m:t>)</m:t>
                              </m:r>
                            </m:oMath>
                          </a14:m>
                          <a:r>
                            <a:rPr lang="en-US" sz="1400" b="0" i="0" dirty="0">
                              <a:solidFill>
                                <a:schemeClr val="tx1"/>
                              </a:solidFill>
                              <a:effectLst/>
                              <a:latin typeface="+mn-lt"/>
                            </a:rPr>
                            <a:t>, where </a:t>
                          </a:r>
                          <a:r>
                            <a:rPr lang="en-US" sz="1400" b="0" i="1" dirty="0">
                              <a:solidFill>
                                <a:schemeClr val="tx1"/>
                              </a:solidFill>
                              <a:effectLst/>
                              <a:latin typeface="+mn-lt"/>
                            </a:rPr>
                            <a:t>d</a:t>
                          </a:r>
                          <a:r>
                            <a:rPr lang="en-US" sz="1400" b="0" i="0" dirty="0">
                              <a:solidFill>
                                <a:schemeClr val="tx1"/>
                              </a:solidFill>
                              <a:effectLst/>
                              <a:latin typeface="+mn-lt"/>
                            </a:rPr>
                            <a:t> is the depth of the goal.</a:t>
                          </a:r>
                        </a:p>
                      </a:txBody>
                      <a:tcPr anchor="ctr"/>
                    </a:tc>
                    <a:extLst>
                      <a:ext uri="{0D108BD9-81ED-4DB2-BD59-A6C34878D82A}">
                        <a16:rowId xmlns:a16="http://schemas.microsoft.com/office/drawing/2014/main" val="1699990805"/>
                      </a:ext>
                    </a:extLst>
                  </a:tr>
                  <a:tr h="714194">
                    <a:tc>
                      <a:txBody>
                        <a:bodyPr/>
                        <a:lstStyle/>
                        <a:p>
                          <a:pPr algn="ctr" rtl="0" fontAlgn="base"/>
                          <a:r>
                            <a:rPr lang="en-US" sz="1400" b="0" i="0" dirty="0">
                              <a:solidFill>
                                <a:schemeClr val="tx1"/>
                              </a:solidFill>
                              <a:effectLst/>
                              <a:latin typeface="+mn-lt"/>
                            </a:rPr>
                            <a:t>Space Complexity</a:t>
                          </a:r>
                        </a:p>
                      </a:txBody>
                      <a:tcPr anchor="ctr">
                        <a:lnL w="12700" cap="flat" cmpd="sng" algn="ctr">
                          <a:noFill/>
                          <a:prstDash val="solid"/>
                          <a:round/>
                          <a:headEnd type="none" w="med" len="med"/>
                          <a:tailEnd type="none" w="med" len="med"/>
                        </a:lnL>
                      </a:tcPr>
                    </a:tc>
                    <a:tc>
                      <a:txBody>
                        <a:bodyPr/>
                        <a:lstStyle/>
                        <a:p>
                          <a:pPr algn="ctr" rtl="0" fontAlgn="base"/>
                          <a14:m>
                            <m:oMath xmlns:m="http://schemas.openxmlformats.org/officeDocument/2006/math">
                              <m:r>
                                <a:rPr lang="en-US" sz="1400" b="0" i="1" smtClean="0">
                                  <a:solidFill>
                                    <a:schemeClr val="tx1"/>
                                  </a:solidFill>
                                  <a:effectLst/>
                                  <a:latin typeface="Cambria Math" panose="02040503050406030204" pitchFamily="18" charset="0"/>
                                </a:rPr>
                                <m:t>𝑂</m:t>
                              </m:r>
                              <m:r>
                                <a:rPr lang="en-US" sz="1400" b="0" i="1" smtClean="0">
                                  <a:solidFill>
                                    <a:schemeClr val="tx1"/>
                                  </a:solidFill>
                                  <a:effectLst/>
                                  <a:latin typeface="Cambria Math" panose="02040503050406030204" pitchFamily="18" charset="0"/>
                                </a:rPr>
                                <m:t>(</m:t>
                              </m:r>
                              <m:sSup>
                                <m:sSupPr>
                                  <m:ctrlPr>
                                    <a:rPr lang="en-US" sz="1400" b="0" i="1" smtClean="0">
                                      <a:solidFill>
                                        <a:schemeClr val="tx1"/>
                                      </a:solidFill>
                                      <a:effectLst/>
                                      <a:latin typeface="Cambria Math" panose="02040503050406030204" pitchFamily="18" charset="0"/>
                                    </a:rPr>
                                  </m:ctrlPr>
                                </m:sSupPr>
                                <m:e>
                                  <m:r>
                                    <a:rPr lang="en-US" sz="1400" b="0" i="1" smtClean="0">
                                      <a:solidFill>
                                        <a:schemeClr val="tx1"/>
                                      </a:solidFill>
                                      <a:effectLst/>
                                      <a:latin typeface="Cambria Math" panose="02040503050406030204" pitchFamily="18" charset="0"/>
                                    </a:rPr>
                                    <m:t>𝑏</m:t>
                                  </m:r>
                                </m:e>
                                <m:sup>
                                  <m:r>
                                    <a:rPr lang="en-US" sz="1400" b="0" i="1" smtClean="0">
                                      <a:solidFill>
                                        <a:schemeClr val="tx1"/>
                                      </a:solidFill>
                                      <a:effectLst/>
                                      <a:latin typeface="Cambria Math" panose="02040503050406030204" pitchFamily="18" charset="0"/>
                                    </a:rPr>
                                    <m:t>𝑑</m:t>
                                  </m:r>
                                </m:sup>
                              </m:sSup>
                              <m:r>
                                <a:rPr lang="en-US" sz="1400" b="0" i="1" smtClean="0">
                                  <a:solidFill>
                                    <a:schemeClr val="tx1"/>
                                  </a:solidFill>
                                  <a:effectLst/>
                                  <a:latin typeface="Cambria Math" panose="02040503050406030204" pitchFamily="18" charset="0"/>
                                </a:rPr>
                                <m:t>)</m:t>
                              </m:r>
                            </m:oMath>
                          </a14:m>
                          <a:r>
                            <a:rPr lang="en-US" sz="1400" b="0" i="0" dirty="0">
                              <a:solidFill>
                                <a:schemeClr val="tx1"/>
                              </a:solidFill>
                              <a:effectLst/>
                              <a:latin typeface="+mn-lt"/>
                            </a:rPr>
                            <a:t>, where </a:t>
                          </a:r>
                          <a:r>
                            <a:rPr lang="en-US" sz="1400" b="0" i="1" dirty="0">
                              <a:solidFill>
                                <a:schemeClr val="tx1"/>
                              </a:solidFill>
                              <a:effectLst/>
                              <a:latin typeface="+mn-lt"/>
                            </a:rPr>
                            <a:t>d</a:t>
                          </a:r>
                          <a:r>
                            <a:rPr lang="en-US" sz="1400" b="0" i="0" dirty="0">
                              <a:solidFill>
                                <a:schemeClr val="tx1"/>
                              </a:solidFill>
                              <a:effectLst/>
                              <a:latin typeface="+mn-lt"/>
                            </a:rPr>
                            <a:t> is the depth of the goal</a:t>
                          </a:r>
                          <a:r>
                            <a:rPr lang="en-US" sz="1400" b="0" i="0" baseline="0" dirty="0">
                              <a:solidFill>
                                <a:schemeClr val="tx1"/>
                              </a:solidFill>
                              <a:effectLst/>
                              <a:latin typeface="+mn-lt"/>
                            </a:rPr>
                            <a:t> (remembers all nodes).</a:t>
                          </a:r>
                          <a:endParaRPr lang="en-US" sz="1400" b="0" i="0" dirty="0">
                            <a:solidFill>
                              <a:schemeClr val="tx1"/>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14:m>
                            <m:oMath xmlns:m="http://schemas.openxmlformats.org/officeDocument/2006/math">
                              <m:r>
                                <a:rPr lang="en-US" sz="1400" b="0" i="1" smtClean="0">
                                  <a:solidFill>
                                    <a:schemeClr val="tx1"/>
                                  </a:solidFill>
                                  <a:effectLst/>
                                  <a:latin typeface="Cambria Math" panose="02040503050406030204" pitchFamily="18" charset="0"/>
                                </a:rPr>
                                <m:t>𝑂</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𝑚</m:t>
                              </m:r>
                              <m:r>
                                <a:rPr lang="en-US" sz="1400" b="0" i="1" smtClean="0">
                                  <a:solidFill>
                                    <a:schemeClr val="tx1"/>
                                  </a:solidFill>
                                  <a:effectLst/>
                                  <a:latin typeface="Cambria Math" panose="02040503050406030204" pitchFamily="18" charset="0"/>
                                </a:rPr>
                                <m:t>)</m:t>
                              </m:r>
                            </m:oMath>
                          </a14:m>
                          <a:r>
                            <a:rPr lang="en-US" sz="1400" b="0" i="0" dirty="0">
                              <a:solidFill>
                                <a:schemeClr val="tx1"/>
                              </a:solidFill>
                              <a:effectLst/>
                              <a:latin typeface="+mn-lt"/>
                            </a:rPr>
                            <a:t>, where </a:t>
                          </a:r>
                          <a:r>
                            <a:rPr lang="en-US" sz="1400" b="0" i="1" dirty="0">
                              <a:solidFill>
                                <a:schemeClr val="tx1"/>
                              </a:solidFill>
                              <a:effectLst/>
                              <a:latin typeface="+mn-lt"/>
                            </a:rPr>
                            <a:t>m</a:t>
                          </a:r>
                          <a:r>
                            <a:rPr lang="en-US" sz="1400" b="0" i="0" dirty="0">
                              <a:solidFill>
                                <a:schemeClr val="tx1"/>
                              </a:solidFill>
                              <a:effectLst/>
                              <a:latin typeface="+mn-lt"/>
                            </a:rPr>
                            <a:t> is the max depth </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chemeClr val="tx1"/>
                              </a:solidFill>
                              <a:effectLst/>
                              <a:latin typeface="+mn-lt"/>
                            </a:rPr>
                            <a:t>of the search tree</a:t>
                          </a:r>
                          <a:r>
                            <a:rPr lang="en-US" sz="1400" b="0" i="0" baseline="0" dirty="0">
                              <a:solidFill>
                                <a:schemeClr val="tx1"/>
                              </a:solidFill>
                              <a:effectLst/>
                              <a:latin typeface="+mn-lt"/>
                            </a:rPr>
                            <a:t> (remembers one </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baseline="0" dirty="0">
                              <a:solidFill>
                                <a:schemeClr val="tx1"/>
                              </a:solidFill>
                              <a:effectLst/>
                              <a:latin typeface="+mn-lt"/>
                            </a:rPr>
                            <a:t>set of children per level).</a:t>
                          </a:r>
                          <a:endParaRPr lang="en-US" sz="1400" b="0" i="0" dirty="0">
                            <a:solidFill>
                              <a:schemeClr val="tx1"/>
                            </a:solidFill>
                            <a:effectLst/>
                            <a:latin typeface="+mn-lt"/>
                          </a:endParaRPr>
                        </a:p>
                      </a:txBody>
                      <a:tcPr anchor="ctr"/>
                    </a:tc>
                    <a:extLst>
                      <a:ext uri="{0D108BD9-81ED-4DB2-BD59-A6C34878D82A}">
                        <a16:rowId xmlns:a16="http://schemas.microsoft.com/office/drawing/2014/main" val="3388671141"/>
                      </a:ext>
                    </a:extLst>
                  </a:tr>
                  <a:tr h="714194">
                    <a:tc>
                      <a:txBody>
                        <a:bodyPr/>
                        <a:lstStyle/>
                        <a:p>
                          <a:pPr algn="ctr" rtl="0" fontAlgn="base"/>
                          <a:r>
                            <a:rPr lang="en-US" sz="1400" b="0" i="0" dirty="0">
                              <a:solidFill>
                                <a:schemeClr val="tx1"/>
                              </a:solidFill>
                              <a:effectLst/>
                              <a:latin typeface="+mn-lt"/>
                            </a:rPr>
                            <a:t>Type of Search</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Graph Search</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chemeClr val="tx1"/>
                              </a:solidFill>
                              <a:effectLst/>
                              <a:latin typeface="+mn-lt"/>
                            </a:rPr>
                            <a:t>Tree Search</a:t>
                          </a:r>
                        </a:p>
                      </a:txBody>
                      <a:tcPr anchor="ctr"/>
                    </a:tc>
                    <a:extLst>
                      <a:ext uri="{0D108BD9-81ED-4DB2-BD59-A6C34878D82A}">
                        <a16:rowId xmlns:a16="http://schemas.microsoft.com/office/drawing/2014/main" val="171879192"/>
                      </a:ext>
                    </a:extLst>
                  </a:tr>
                  <a:tr h="714194">
                    <a:tc>
                      <a:txBody>
                        <a:bodyPr/>
                        <a:lstStyle/>
                        <a:p>
                          <a:pPr algn="ctr" rtl="0" fontAlgn="base"/>
                          <a:r>
                            <a:rPr lang="en-US" sz="1400" b="0" i="0" dirty="0">
                              <a:solidFill>
                                <a:schemeClr val="tx1"/>
                              </a:solidFill>
                              <a:effectLst/>
                              <a:latin typeface="+mn-lt"/>
                            </a:rPr>
                            <a:t>Data Structure</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Queue</a:t>
                          </a:r>
                        </a:p>
                      </a:txBody>
                      <a:tcPr anchor="ctr"/>
                    </a:tc>
                    <a:tc>
                      <a:txBody>
                        <a:bodyPr/>
                        <a:lstStyle/>
                        <a:p>
                          <a:pPr algn="ctr" rtl="0" fontAlgn="base"/>
                          <a:r>
                            <a:rPr lang="en-US" sz="1400" b="0" i="0" dirty="0">
                              <a:solidFill>
                                <a:schemeClr val="tx1"/>
                              </a:solidFill>
                              <a:effectLst/>
                              <a:latin typeface="+mn-lt"/>
                            </a:rPr>
                            <a:t>Stack</a:t>
                          </a:r>
                        </a:p>
                      </a:txBody>
                      <a:tcPr anchor="ctr"/>
                    </a:tc>
                    <a:extLst>
                      <a:ext uri="{0D108BD9-81ED-4DB2-BD59-A6C34878D82A}">
                        <a16:rowId xmlns:a16="http://schemas.microsoft.com/office/drawing/2014/main" val="4215265922"/>
                      </a:ext>
                    </a:extLst>
                  </a:tr>
                </a:tbl>
              </a:graphicData>
            </a:graphic>
          </p:graphicFrame>
        </mc:Choice>
        <mc:Fallback xmlns="">
          <p:graphicFrame>
            <p:nvGraphicFramePr>
              <p:cNvPr id="4" name="Table 4">
                <a:extLst>
                  <a:ext uri="{FF2B5EF4-FFF2-40B4-BE49-F238E27FC236}">
                    <a16:creationId xmlns:a16="http://schemas.microsoft.com/office/drawing/2014/main" id="{5201C4FC-A687-1551-EA8E-E5F28B124201}"/>
                  </a:ext>
                </a:extLst>
              </p:cNvPr>
              <p:cNvGraphicFramePr>
                <a:graphicFrameLocks noGrp="1"/>
              </p:cNvGraphicFramePr>
              <p:nvPr>
                <p:ph type="tbl" sz="quarter" idx="14"/>
                <p:extLst>
                  <p:ext uri="{D42A27DB-BD31-4B8C-83A1-F6EECF244321}">
                    <p14:modId xmlns:p14="http://schemas.microsoft.com/office/powerpoint/2010/main" val="3000842127"/>
                  </p:ext>
                </p:extLst>
              </p:nvPr>
            </p:nvGraphicFramePr>
            <p:xfrm>
              <a:off x="838200" y="1160486"/>
              <a:ext cx="10515600" cy="5016684"/>
            </p:xfrm>
            <a:graphic>
              <a:graphicData uri="http://schemas.openxmlformats.org/drawingml/2006/table">
                <a:tbl>
                  <a:tblPr firstRow="1" bandRow="1">
                    <a:tableStyleId>{7E9639D4-E3E2-4D34-9284-5A2195B3D0D7}</a:tableStyleId>
                  </a:tblPr>
                  <a:tblGrid>
                    <a:gridCol w="3505200">
                      <a:extLst>
                        <a:ext uri="{9D8B030D-6E8A-4147-A177-3AD203B41FA5}">
                          <a16:colId xmlns:a16="http://schemas.microsoft.com/office/drawing/2014/main" val="3261104555"/>
                        </a:ext>
                      </a:extLst>
                    </a:gridCol>
                    <a:gridCol w="3505200">
                      <a:extLst>
                        <a:ext uri="{9D8B030D-6E8A-4147-A177-3AD203B41FA5}">
                          <a16:colId xmlns:a16="http://schemas.microsoft.com/office/drawing/2014/main" val="2547279344"/>
                        </a:ext>
                      </a:extLst>
                    </a:gridCol>
                    <a:gridCol w="3505200">
                      <a:extLst>
                        <a:ext uri="{9D8B030D-6E8A-4147-A177-3AD203B41FA5}">
                          <a16:colId xmlns:a16="http://schemas.microsoft.com/office/drawing/2014/main" val="236622829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Breadth-First Search</a:t>
                          </a:r>
                        </a:p>
                      </a:txBody>
                      <a:tcPr anchor="ctr"/>
                    </a:tc>
                    <a:tc>
                      <a:txBody>
                        <a:bodyPr/>
                        <a:lstStyle/>
                        <a:p>
                          <a:pPr algn="ctr" rtl="0" fontAlgn="base"/>
                          <a:r>
                            <a:rPr lang="en-US" sz="1600" b="0" i="0" dirty="0">
                              <a:solidFill>
                                <a:schemeClr val="accent1"/>
                              </a:solidFill>
                              <a:effectLst/>
                              <a:latin typeface="+mn-lt"/>
                            </a:rPr>
                            <a:t>Depth-First Search</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chemeClr val="tx1"/>
                              </a:solidFill>
                              <a:effectLst/>
                              <a:latin typeface="+mn-lt"/>
                            </a:rPr>
                            <a:t>Completeness</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Yes, if goal exists, BFS will find it!</a:t>
                          </a:r>
                        </a:p>
                      </a:txBody>
                      <a:tcPr anchor="ctr"/>
                    </a:tc>
                    <a:tc>
                      <a:txBody>
                        <a:bodyPr/>
                        <a:lstStyle/>
                        <a:p>
                          <a:pPr algn="ctr" rtl="0" fontAlgn="base"/>
                          <a:r>
                            <a:rPr lang="en-US" sz="1400" b="0" i="0" dirty="0">
                              <a:solidFill>
                                <a:schemeClr val="tx1"/>
                              </a:solidFill>
                              <a:effectLst/>
                              <a:latin typeface="+mn-lt"/>
                            </a:rPr>
                            <a:t>Yes, </a:t>
                          </a:r>
                          <a:r>
                            <a:rPr lang="en-US" sz="1400" b="1" i="0" dirty="0">
                              <a:solidFill>
                                <a:schemeClr val="tx1"/>
                              </a:solidFill>
                              <a:effectLst/>
                              <a:latin typeface="+mn-lt"/>
                            </a:rPr>
                            <a:t>if</a:t>
                          </a:r>
                          <a:r>
                            <a:rPr lang="en-US" sz="1400" b="0" i="0" dirty="0">
                              <a:solidFill>
                                <a:schemeClr val="tx1"/>
                              </a:solidFill>
                              <a:effectLst/>
                              <a:latin typeface="+mn-lt"/>
                            </a:rPr>
                            <a:t> the </a:t>
                          </a:r>
                          <a:r>
                            <a:rPr lang="en-US" sz="1400" b="1" i="0" dirty="0">
                              <a:solidFill>
                                <a:schemeClr val="tx1"/>
                              </a:solidFill>
                              <a:effectLst/>
                              <a:latin typeface="+mn-lt"/>
                            </a:rPr>
                            <a:t>state space</a:t>
                          </a:r>
                          <a:r>
                            <a:rPr lang="en-US" sz="1400" b="0" i="0" dirty="0">
                              <a:solidFill>
                                <a:schemeClr val="tx1"/>
                              </a:solidFill>
                              <a:effectLst/>
                              <a:latin typeface="+mn-lt"/>
                            </a:rPr>
                            <a:t> is </a:t>
                          </a:r>
                        </a:p>
                        <a:p>
                          <a:pPr algn="ctr" rtl="0" fontAlgn="base"/>
                          <a:r>
                            <a:rPr lang="en-US" sz="1400" b="0" i="0" dirty="0">
                              <a:solidFill>
                                <a:schemeClr val="tx1"/>
                              </a:solidFill>
                              <a:effectLst/>
                              <a:latin typeface="+mn-lt"/>
                            </a:rPr>
                            <a:t>finite and has no cycles.</a:t>
                          </a:r>
                        </a:p>
                      </a:txBody>
                      <a:tcPr anchor="ctr"/>
                    </a:tc>
                    <a:extLst>
                      <a:ext uri="{0D108BD9-81ED-4DB2-BD59-A6C34878D82A}">
                        <a16:rowId xmlns:a16="http://schemas.microsoft.com/office/drawing/2014/main" val="3134841754"/>
                      </a:ext>
                    </a:extLst>
                  </a:tr>
                  <a:tr h="714194">
                    <a:tc>
                      <a:txBody>
                        <a:bodyPr/>
                        <a:lstStyle/>
                        <a:p>
                          <a:pPr algn="ctr" rtl="0" fontAlgn="base"/>
                          <a:r>
                            <a:rPr lang="en-US" sz="1400" b="0" i="0" dirty="0">
                              <a:solidFill>
                                <a:schemeClr val="tx1"/>
                              </a:solidFill>
                              <a:effectLst/>
                              <a:latin typeface="+mn-lt"/>
                            </a:rPr>
                            <a:t>(Cost) Optimality</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Yes, </a:t>
                          </a:r>
                          <a:r>
                            <a:rPr lang="en-US" sz="1400" b="1" i="0" dirty="0">
                              <a:solidFill>
                                <a:schemeClr val="tx1"/>
                              </a:solidFill>
                              <a:effectLst/>
                              <a:latin typeface="+mn-lt"/>
                            </a:rPr>
                            <a:t>if</a:t>
                          </a:r>
                          <a:r>
                            <a:rPr lang="en-US" sz="1400" b="0" i="0" dirty="0">
                              <a:solidFill>
                                <a:schemeClr val="tx1"/>
                              </a:solidFill>
                              <a:effectLst/>
                              <a:latin typeface="+mn-lt"/>
                            </a:rPr>
                            <a:t> all actions have the same cost.</a:t>
                          </a:r>
                        </a:p>
                      </a:txBody>
                      <a:tcPr anchor="ctr"/>
                    </a:tc>
                    <a:tc>
                      <a:txBody>
                        <a:bodyPr/>
                        <a:lstStyle/>
                        <a:p>
                          <a:pPr algn="ctr" rtl="0" fontAlgn="base"/>
                          <a:r>
                            <a:rPr lang="en-US" sz="1400" b="0" i="0" dirty="0">
                              <a:solidFill>
                                <a:schemeClr val="tx1"/>
                              </a:solidFill>
                              <a:effectLst/>
                              <a:latin typeface="+mn-lt"/>
                            </a:rPr>
                            <a:t>No, returns first solution found.​</a:t>
                          </a:r>
                        </a:p>
                      </a:txBody>
                      <a:tcPr anchor="ctr"/>
                    </a:tc>
                    <a:extLst>
                      <a:ext uri="{0D108BD9-81ED-4DB2-BD59-A6C34878D82A}">
                        <a16:rowId xmlns:a16="http://schemas.microsoft.com/office/drawing/2014/main" val="4129140390"/>
                      </a:ext>
                    </a:extLst>
                  </a:tr>
                  <a:tr h="714194">
                    <a:tc>
                      <a:txBody>
                        <a:bodyPr/>
                        <a:lstStyle/>
                        <a:p>
                          <a:pPr algn="ctr" rtl="0" fontAlgn="base"/>
                          <a:r>
                            <a:rPr lang="en-US" sz="1400" b="0" i="0" dirty="0">
                              <a:solidFill>
                                <a:schemeClr val="tx1"/>
                              </a:solidFill>
                              <a:effectLst/>
                              <a:latin typeface="+mn-lt"/>
                            </a:rPr>
                            <a:t>Time Complexity</a:t>
                          </a:r>
                        </a:p>
                      </a:txBody>
                      <a:tcPr anchor="ctr">
                        <a:lnL w="12700" cap="flat" cmpd="sng" algn="ctr">
                          <a:noFill/>
                          <a:prstDash val="solid"/>
                          <a:round/>
                          <a:headEnd type="none" w="med" len="med"/>
                          <a:tailEnd type="none" w="med" len="med"/>
                        </a:lnL>
                      </a:tcPr>
                    </a:tc>
                    <a:tc>
                      <a:txBody>
                        <a:bodyPr/>
                        <a:lstStyle/>
                        <a:p>
                          <a:endParaRPr lang="en-US"/>
                        </a:p>
                      </a:txBody>
                      <a:tcPr anchor="ctr">
                        <a:blipFill>
                          <a:blip r:embed="rId3"/>
                          <a:stretch>
                            <a:fillRect l="-100000" t="-301709" r="-100000" b="-304274"/>
                          </a:stretch>
                        </a:blipFill>
                      </a:tcPr>
                    </a:tc>
                    <a:tc>
                      <a:txBody>
                        <a:bodyPr/>
                        <a:lstStyle/>
                        <a:p>
                          <a:endParaRPr lang="en-US"/>
                        </a:p>
                      </a:txBody>
                      <a:tcPr anchor="ctr">
                        <a:blipFill>
                          <a:blip r:embed="rId3"/>
                          <a:stretch>
                            <a:fillRect l="-200348" t="-301709" r="-174" b="-304274"/>
                          </a:stretch>
                        </a:blipFill>
                      </a:tcPr>
                    </a:tc>
                    <a:extLst>
                      <a:ext uri="{0D108BD9-81ED-4DB2-BD59-A6C34878D82A}">
                        <a16:rowId xmlns:a16="http://schemas.microsoft.com/office/drawing/2014/main" val="1699990805"/>
                      </a:ext>
                    </a:extLst>
                  </a:tr>
                  <a:tr h="731520">
                    <a:tc>
                      <a:txBody>
                        <a:bodyPr/>
                        <a:lstStyle/>
                        <a:p>
                          <a:pPr algn="ctr" rtl="0" fontAlgn="base"/>
                          <a:r>
                            <a:rPr lang="en-US" sz="1400" b="0" i="0" dirty="0">
                              <a:solidFill>
                                <a:schemeClr val="tx1"/>
                              </a:solidFill>
                              <a:effectLst/>
                              <a:latin typeface="+mn-lt"/>
                            </a:rPr>
                            <a:t>Space Complexity</a:t>
                          </a:r>
                        </a:p>
                      </a:txBody>
                      <a:tcPr anchor="ctr">
                        <a:lnL w="12700" cap="flat" cmpd="sng" algn="ctr">
                          <a:noFill/>
                          <a:prstDash val="solid"/>
                          <a:round/>
                          <a:headEnd type="none" w="med" len="med"/>
                          <a:tailEnd type="none" w="med" len="med"/>
                        </a:lnL>
                      </a:tcPr>
                    </a:tc>
                    <a:tc>
                      <a:txBody>
                        <a:bodyPr/>
                        <a:lstStyle/>
                        <a:p>
                          <a:endParaRPr lang="en-US"/>
                        </a:p>
                      </a:txBody>
                      <a:tcPr anchor="ctr">
                        <a:blipFill>
                          <a:blip r:embed="rId3"/>
                          <a:stretch>
                            <a:fillRect l="-100000" t="-391667" r="-100000" b="-196667"/>
                          </a:stretch>
                        </a:blipFill>
                      </a:tcPr>
                    </a:tc>
                    <a:tc>
                      <a:txBody>
                        <a:bodyPr/>
                        <a:lstStyle/>
                        <a:p>
                          <a:endParaRPr lang="en-US"/>
                        </a:p>
                      </a:txBody>
                      <a:tcPr anchor="ctr">
                        <a:blipFill>
                          <a:blip r:embed="rId3"/>
                          <a:stretch>
                            <a:fillRect l="-200348" t="-391667" r="-174" b="-196667"/>
                          </a:stretch>
                        </a:blipFill>
                      </a:tcPr>
                    </a:tc>
                    <a:extLst>
                      <a:ext uri="{0D108BD9-81ED-4DB2-BD59-A6C34878D82A}">
                        <a16:rowId xmlns:a16="http://schemas.microsoft.com/office/drawing/2014/main" val="3388671141"/>
                      </a:ext>
                    </a:extLst>
                  </a:tr>
                  <a:tr h="714194">
                    <a:tc>
                      <a:txBody>
                        <a:bodyPr/>
                        <a:lstStyle/>
                        <a:p>
                          <a:pPr algn="ctr" rtl="0" fontAlgn="base"/>
                          <a:r>
                            <a:rPr lang="en-US" sz="1400" b="0" i="0" dirty="0">
                              <a:solidFill>
                                <a:schemeClr val="tx1"/>
                              </a:solidFill>
                              <a:effectLst/>
                              <a:latin typeface="+mn-lt"/>
                            </a:rPr>
                            <a:t>Type of Search</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Graph Search</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chemeClr val="tx1"/>
                              </a:solidFill>
                              <a:effectLst/>
                              <a:latin typeface="+mn-lt"/>
                            </a:rPr>
                            <a:t>Tree Search</a:t>
                          </a:r>
                        </a:p>
                      </a:txBody>
                      <a:tcPr anchor="ctr"/>
                    </a:tc>
                    <a:extLst>
                      <a:ext uri="{0D108BD9-81ED-4DB2-BD59-A6C34878D82A}">
                        <a16:rowId xmlns:a16="http://schemas.microsoft.com/office/drawing/2014/main" val="171879192"/>
                      </a:ext>
                    </a:extLst>
                  </a:tr>
                  <a:tr h="714194">
                    <a:tc>
                      <a:txBody>
                        <a:bodyPr/>
                        <a:lstStyle/>
                        <a:p>
                          <a:pPr algn="ctr" rtl="0" fontAlgn="base"/>
                          <a:r>
                            <a:rPr lang="en-US" sz="1400" b="0" i="0" dirty="0">
                              <a:solidFill>
                                <a:schemeClr val="tx1"/>
                              </a:solidFill>
                              <a:effectLst/>
                              <a:latin typeface="+mn-lt"/>
                            </a:rPr>
                            <a:t>Data Structure</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Queue</a:t>
                          </a:r>
                        </a:p>
                      </a:txBody>
                      <a:tcPr anchor="ctr"/>
                    </a:tc>
                    <a:tc>
                      <a:txBody>
                        <a:bodyPr/>
                        <a:lstStyle/>
                        <a:p>
                          <a:pPr algn="ctr" rtl="0" fontAlgn="base"/>
                          <a:r>
                            <a:rPr lang="en-US" sz="1400" b="0" i="0" dirty="0">
                              <a:solidFill>
                                <a:schemeClr val="tx1"/>
                              </a:solidFill>
                              <a:effectLst/>
                              <a:latin typeface="+mn-lt"/>
                            </a:rPr>
                            <a:t>Stack</a:t>
                          </a:r>
                        </a:p>
                      </a:txBody>
                      <a:tcPr anchor="ctr"/>
                    </a:tc>
                    <a:extLst>
                      <a:ext uri="{0D108BD9-81ED-4DB2-BD59-A6C34878D82A}">
                        <a16:rowId xmlns:a16="http://schemas.microsoft.com/office/drawing/2014/main" val="4215265922"/>
                      </a:ext>
                    </a:extLst>
                  </a:tr>
                </a:tbl>
              </a:graphicData>
            </a:graphic>
          </p:graphicFrame>
        </mc:Fallback>
      </mc:AlternateContent>
      <p:sp>
        <p:nvSpPr>
          <p:cNvPr id="8" name="Footer Placeholder 7">
            <a:extLst>
              <a:ext uri="{FF2B5EF4-FFF2-40B4-BE49-F238E27FC236}">
                <a16:creationId xmlns:a16="http://schemas.microsoft.com/office/drawing/2014/main" id="{B391A0EE-6518-FD2C-1BB1-65C0E3760BE7}"/>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9" name="Slide Number Placeholder 8">
            <a:extLst>
              <a:ext uri="{FF2B5EF4-FFF2-40B4-BE49-F238E27FC236}">
                <a16:creationId xmlns:a16="http://schemas.microsoft.com/office/drawing/2014/main" id="{18853538-6879-EEF8-92CD-04A18584941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663617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533E8-ED84-3B9D-AA35-BB9F20A450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F471A-8BDB-18EE-D3E9-0448D65D16DB}"/>
              </a:ext>
            </a:extLst>
          </p:cNvPr>
          <p:cNvSpPr>
            <a:spLocks noGrp="1"/>
          </p:cNvSpPr>
          <p:nvPr>
            <p:ph type="title"/>
          </p:nvPr>
        </p:nvSpPr>
        <p:spPr>
          <a:xfrm>
            <a:off x="2933700" y="892177"/>
            <a:ext cx="8421688" cy="1325563"/>
          </a:xfrm>
        </p:spPr>
        <p:txBody>
          <a:bodyPr/>
          <a:lstStyle/>
          <a:p>
            <a:r>
              <a:rPr lang="en-US" dirty="0"/>
              <a:t>Upgrades, People, Upgrades</a:t>
            </a:r>
          </a:p>
        </p:txBody>
      </p:sp>
      <p:sp>
        <p:nvSpPr>
          <p:cNvPr id="6" name="Content Placeholder 5">
            <a:extLst>
              <a:ext uri="{FF2B5EF4-FFF2-40B4-BE49-F238E27FC236}">
                <a16:creationId xmlns:a16="http://schemas.microsoft.com/office/drawing/2014/main" id="{0BB9037A-7036-7BF5-818E-F240C3C0AB3C}"/>
              </a:ext>
            </a:extLst>
          </p:cNvPr>
          <p:cNvSpPr>
            <a:spLocks noGrp="1"/>
          </p:cNvSpPr>
          <p:nvPr>
            <p:ph sz="quarter" idx="4"/>
          </p:nvPr>
        </p:nvSpPr>
        <p:spPr>
          <a:xfrm>
            <a:off x="2933700" y="2217740"/>
            <a:ext cx="6324600" cy="3748083"/>
          </a:xfrm>
        </p:spPr>
        <p:txBody>
          <a:bodyPr>
            <a:normAutofit lnSpcReduction="10000"/>
          </a:bodyPr>
          <a:lstStyle/>
          <a:p>
            <a:pPr marL="285750" indent="-285750">
              <a:buFont typeface="Arial" panose="020B0604020202020204" pitchFamily="34" charset="0"/>
              <a:buChar char="•"/>
            </a:pPr>
            <a:r>
              <a:rPr lang="en-US" sz="2400" dirty="0"/>
              <a:t>Remember that in computation, </a:t>
            </a:r>
            <a:r>
              <a:rPr lang="en-US" sz="2400" b="1" dirty="0"/>
              <a:t>memory is a larger issue than time</a:t>
            </a:r>
            <a:r>
              <a:rPr lang="en-US" sz="2400" dirty="0"/>
              <a:t>.</a:t>
            </a:r>
          </a:p>
          <a:p>
            <a:pPr marL="742950" lvl="1" indent="-285750">
              <a:buFont typeface="Arial" panose="020B0604020202020204" pitchFamily="34" charset="0"/>
              <a:buChar char="•"/>
            </a:pPr>
            <a:r>
              <a:rPr lang="en-US" sz="2400" dirty="0"/>
              <a:t>This is because memory complexity is bound by time complexity.</a:t>
            </a:r>
          </a:p>
          <a:p>
            <a:pPr marL="742950" lvl="1" indent="-285750">
              <a:buFont typeface="Arial" panose="020B0604020202020204" pitchFamily="34" charset="0"/>
              <a:buChar char="•"/>
            </a:pPr>
            <a:r>
              <a:rPr lang="en-US" sz="2400" dirty="0"/>
              <a:t>This makes memory a bottleneck.</a:t>
            </a:r>
          </a:p>
          <a:p>
            <a:pPr marL="285750" indent="-285750">
              <a:buFont typeface="Arial" panose="020B0604020202020204" pitchFamily="34" charset="0"/>
              <a:buChar char="•"/>
            </a:pPr>
            <a:r>
              <a:rPr lang="en-US" sz="2400" dirty="0"/>
              <a:t>Therefore, DFS is preferred (in general).</a:t>
            </a:r>
          </a:p>
          <a:p>
            <a:pPr marL="285750" indent="-285750">
              <a:buFont typeface="Arial" panose="020B0604020202020204" pitchFamily="34" charset="0"/>
              <a:buChar char="•"/>
            </a:pPr>
            <a:r>
              <a:rPr lang="en-US" sz="2400" dirty="0"/>
              <a:t>However, DFS can get stuck at infinite (read: large) depth.</a:t>
            </a:r>
          </a:p>
          <a:p>
            <a:pPr marL="285750" indent="-285750">
              <a:buFont typeface="Arial" panose="020B0604020202020204" pitchFamily="34" charset="0"/>
              <a:buChar char="•"/>
            </a:pPr>
            <a:r>
              <a:rPr lang="en-US" sz="2400" dirty="0"/>
              <a:t>So, let’s limit the range of DFS!</a:t>
            </a:r>
          </a:p>
        </p:txBody>
      </p:sp>
      <p:sp>
        <p:nvSpPr>
          <p:cNvPr id="8" name="Footer Placeholder 7">
            <a:extLst>
              <a:ext uri="{FF2B5EF4-FFF2-40B4-BE49-F238E27FC236}">
                <a16:creationId xmlns:a16="http://schemas.microsoft.com/office/drawing/2014/main" id="{B11D4BFF-4E5B-07F0-46F6-731BBCA7A473}"/>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9" name="Slide Number Placeholder 8">
            <a:extLst>
              <a:ext uri="{FF2B5EF4-FFF2-40B4-BE49-F238E27FC236}">
                <a16:creationId xmlns:a16="http://schemas.microsoft.com/office/drawing/2014/main" id="{6C144F63-C4A8-3566-AAFB-4C026553674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312857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0CA24-15DF-CB40-E302-23A93CEA8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8F0E6-1B53-95FD-B8EB-EC11E2EB1C46}"/>
              </a:ext>
            </a:extLst>
          </p:cNvPr>
          <p:cNvSpPr>
            <a:spLocks noGrp="1"/>
          </p:cNvSpPr>
          <p:nvPr>
            <p:ph type="title"/>
          </p:nvPr>
        </p:nvSpPr>
        <p:spPr>
          <a:xfrm>
            <a:off x="1885156" y="842247"/>
            <a:ext cx="8421688" cy="1053459"/>
          </a:xfrm>
        </p:spPr>
        <p:txBody>
          <a:bodyPr>
            <a:normAutofit/>
          </a:bodyPr>
          <a:lstStyle/>
          <a:p>
            <a:r>
              <a:rPr lang="en-US" dirty="0"/>
              <a:t>Depth Limited Search (DLS)</a:t>
            </a:r>
            <a:br>
              <a:rPr lang="en-US" dirty="0"/>
            </a:br>
            <a:r>
              <a:rPr lang="en-US" dirty="0"/>
              <a:t>(An Algorithm’s Guide to Giving Up)</a:t>
            </a:r>
          </a:p>
        </p:txBody>
      </p:sp>
      <p:sp>
        <p:nvSpPr>
          <p:cNvPr id="10" name="Footer Placeholder 9">
            <a:extLst>
              <a:ext uri="{FF2B5EF4-FFF2-40B4-BE49-F238E27FC236}">
                <a16:creationId xmlns:a16="http://schemas.microsoft.com/office/drawing/2014/main" id="{EB052E65-1B88-417D-1A1C-7D01357CA714}"/>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11" name="Slide Number Placeholder 10">
            <a:extLst>
              <a:ext uri="{FF2B5EF4-FFF2-40B4-BE49-F238E27FC236}">
                <a16:creationId xmlns:a16="http://schemas.microsoft.com/office/drawing/2014/main" id="{4975120D-70B5-C1E0-D008-2A40ED3DC68B}"/>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3F19EE7-1AF3-2FD6-3AB9-33DDB4CEB28D}"/>
                  </a:ext>
                </a:extLst>
              </p:cNvPr>
              <p:cNvSpPr>
                <a:spLocks noGrp="1"/>
              </p:cNvSpPr>
              <p:nvPr>
                <p:ph sz="half" idx="2"/>
              </p:nvPr>
            </p:nvSpPr>
            <p:spPr>
              <a:xfrm>
                <a:off x="1885156" y="2090853"/>
                <a:ext cx="8421688" cy="3635298"/>
              </a:xfrm>
            </p:spPr>
            <p:txBody>
              <a:bodyPr>
                <a:normAutofit/>
              </a:bodyPr>
              <a:lstStyle/>
              <a:p>
                <a:pPr marL="285750" indent="-285750">
                  <a:buFont typeface="Arial" panose="020B0604020202020204" pitchFamily="34" charset="0"/>
                  <a:buChar char="•"/>
                </a:pPr>
                <a:r>
                  <a:rPr lang="en-US" sz="3200" dirty="0"/>
                  <a:t>Stop DFS at </a:t>
                </a:r>
                <a:r>
                  <a:rPr lang="en-US" sz="3200" b="1" i="1" dirty="0"/>
                  <a:t>fixed</a:t>
                </a:r>
                <a:r>
                  <a:rPr lang="en-US" sz="3200" dirty="0"/>
                  <a:t> length </a:t>
                </a:r>
                <a:r>
                  <a:rPr lang="en-US" sz="3200" b="1" i="1" dirty="0">
                    <a:latin typeface="Cascadia Code" panose="020B0609020000020004" pitchFamily="49" charset="0"/>
                    <a:cs typeface="Cascadia Code" panose="020B0609020000020004" pitchFamily="49" charset="0"/>
                  </a:rPr>
                  <a:t>l</a:t>
                </a:r>
                <a:r>
                  <a:rPr lang="en-US" sz="3200" dirty="0"/>
                  <a:t>, no matter what.</a:t>
                </a:r>
              </a:p>
              <a:p>
                <a:pPr marL="285750" indent="-285750">
                  <a:buFont typeface="Arial" panose="020B0604020202020204" pitchFamily="34" charset="0"/>
                  <a:buChar char="•"/>
                </a:pPr>
                <a:r>
                  <a:rPr lang="en-US" sz="3200" b="1" dirty="0"/>
                  <a:t>Incomplete</a:t>
                </a:r>
                <a:r>
                  <a:rPr lang="en-US" sz="3200" dirty="0"/>
                  <a:t> algorithm (if </a:t>
                </a:r>
                <a:r>
                  <a:rPr lang="en-US" sz="3200" b="1" i="1" dirty="0">
                    <a:latin typeface="Cascadia Code" panose="020B0609020000020004" pitchFamily="49" charset="0"/>
                    <a:cs typeface="Cascadia Code" panose="020B0609020000020004" pitchFamily="49" charset="0"/>
                  </a:rPr>
                  <a:t>l</a:t>
                </a:r>
                <a:r>
                  <a:rPr lang="en-US" sz="3200" dirty="0">
                    <a:cs typeface="Cascadia Code" panose="020B0609020000020004" pitchFamily="49" charset="0"/>
                  </a:rPr>
                  <a:t> &lt; </a:t>
                </a:r>
                <a:r>
                  <a:rPr lang="en-US" sz="3200" b="1" i="1" dirty="0">
                    <a:cs typeface="Cascadia Code" panose="020B0609020000020004" pitchFamily="49" charset="0"/>
                  </a:rPr>
                  <a:t>d</a:t>
                </a:r>
                <a:r>
                  <a:rPr lang="en-US" sz="3200" dirty="0">
                    <a:cs typeface="Cascadia Code" panose="020B0609020000020004" pitchFamily="49" charset="0"/>
                  </a:rPr>
                  <a:t>, where </a:t>
                </a:r>
                <a:r>
                  <a:rPr lang="en-US" sz="3200" b="1" i="1" dirty="0">
                    <a:cs typeface="Cascadia Code" panose="020B0609020000020004" pitchFamily="49" charset="0"/>
                  </a:rPr>
                  <a:t>d </a:t>
                </a:r>
                <a:r>
                  <a:rPr lang="en-US" sz="3200" dirty="0">
                    <a:cs typeface="Cascadia Code" panose="020B0609020000020004" pitchFamily="49" charset="0"/>
                  </a:rPr>
                  <a:t>is the depth of the goal).</a:t>
                </a:r>
              </a:p>
              <a:p>
                <a:pPr marL="285750" indent="-285750">
                  <a:buFont typeface="Arial" panose="020B0604020202020204" pitchFamily="34" charset="0"/>
                  <a:buChar char="•"/>
                </a:pPr>
                <a:r>
                  <a:rPr lang="en-US" sz="3200" dirty="0">
                    <a:cs typeface="Cascadia Code" panose="020B0609020000020004" pitchFamily="49" charset="0"/>
                  </a:rPr>
                  <a:t>Updated complexities:</a:t>
                </a:r>
              </a:p>
              <a:p>
                <a:pPr marL="742950" lvl="1" indent="-285750">
                  <a:buFont typeface="Arial" panose="020B0604020202020204" pitchFamily="34" charset="0"/>
                  <a:buChar char="•"/>
                </a:pPr>
                <a:r>
                  <a:rPr lang="en-US" sz="3200" dirty="0">
                    <a:cs typeface="Cascadia Code" panose="020B0609020000020004" pitchFamily="49" charset="0"/>
                  </a:rPr>
                  <a:t>Time: </a:t>
                </a:r>
                <a14:m>
                  <m:oMath xmlns:m="http://schemas.openxmlformats.org/officeDocument/2006/math">
                    <m:r>
                      <a:rPr lang="en-US" sz="3200" b="0" i="1" smtClean="0">
                        <a:latin typeface="Cambria Math" panose="02040503050406030204" pitchFamily="18" charset="0"/>
                        <a:cs typeface="Cascadia Code" panose="020B0609020000020004" pitchFamily="49" charset="0"/>
                      </a:rPr>
                      <m:t>𝑂</m:t>
                    </m:r>
                    <m:r>
                      <a:rPr lang="en-US" sz="3200" b="0" i="1" smtClean="0">
                        <a:latin typeface="Cambria Math" panose="02040503050406030204" pitchFamily="18" charset="0"/>
                        <a:cs typeface="Cascadia Code" panose="020B0609020000020004" pitchFamily="49" charset="0"/>
                      </a:rPr>
                      <m:t>(</m:t>
                    </m:r>
                    <m:sSup>
                      <m:sSupPr>
                        <m:ctrlPr>
                          <a:rPr lang="en-US" sz="3200" b="0" i="1" smtClean="0">
                            <a:latin typeface="Cambria Math" panose="02040503050406030204" pitchFamily="18" charset="0"/>
                            <a:cs typeface="Cascadia Code" panose="020B0609020000020004" pitchFamily="49" charset="0"/>
                          </a:rPr>
                        </m:ctrlPr>
                      </m:sSupPr>
                      <m:e>
                        <m:r>
                          <a:rPr lang="en-US" sz="3200" b="0" i="1" smtClean="0">
                            <a:latin typeface="Cambria Math" panose="02040503050406030204" pitchFamily="18" charset="0"/>
                            <a:cs typeface="Cascadia Code" panose="020B0609020000020004" pitchFamily="49" charset="0"/>
                          </a:rPr>
                          <m:t>𝑏</m:t>
                        </m:r>
                      </m:e>
                      <m:sup>
                        <m:r>
                          <a:rPr lang="en-US" sz="3200" b="0" i="1" smtClean="0">
                            <a:latin typeface="Cambria Math" panose="02040503050406030204" pitchFamily="18" charset="0"/>
                            <a:cs typeface="Cascadia Code" panose="020B0609020000020004" pitchFamily="49" charset="0"/>
                          </a:rPr>
                          <m:t>𝑙</m:t>
                        </m:r>
                      </m:sup>
                    </m:sSup>
                    <m:r>
                      <a:rPr lang="en-US" sz="3200" b="0" i="1" smtClean="0">
                        <a:latin typeface="Cambria Math" panose="02040503050406030204" pitchFamily="18" charset="0"/>
                        <a:cs typeface="Cascadia Code" panose="020B0609020000020004" pitchFamily="49" charset="0"/>
                      </a:rPr>
                      <m:t>)</m:t>
                    </m:r>
                  </m:oMath>
                </a14:m>
                <a:endParaRPr lang="en-US" sz="3200" dirty="0"/>
              </a:p>
              <a:p>
                <a:pPr marL="742950" lvl="1" indent="-285750">
                  <a:buFont typeface="Arial" panose="020B0604020202020204" pitchFamily="34" charset="0"/>
                  <a:buChar char="•"/>
                </a:pPr>
                <a:r>
                  <a:rPr lang="en-US" sz="3200" dirty="0"/>
                  <a:t>Memory: </a:t>
                </a:r>
                <a14:m>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r>
                      <a:rPr lang="en-US" sz="3200" b="0" i="1" smtClean="0">
                        <a:latin typeface="Cambria Math" panose="02040503050406030204" pitchFamily="18" charset="0"/>
                      </a:rPr>
                      <m:t>𝑙</m:t>
                    </m:r>
                    <m:r>
                      <a:rPr lang="en-US" sz="3200" b="0" i="1" smtClean="0">
                        <a:latin typeface="Cambria Math" panose="02040503050406030204" pitchFamily="18" charset="0"/>
                      </a:rPr>
                      <m:t>)</m:t>
                    </m:r>
                  </m:oMath>
                </a14:m>
                <a:endParaRPr lang="en-US" sz="3200" dirty="0"/>
              </a:p>
            </p:txBody>
          </p:sp>
        </mc:Choice>
        <mc:Fallback xmlns="">
          <p:sp>
            <p:nvSpPr>
              <p:cNvPr id="4" name="Content Placeholder 3">
                <a:extLst>
                  <a:ext uri="{FF2B5EF4-FFF2-40B4-BE49-F238E27FC236}">
                    <a16:creationId xmlns:a16="http://schemas.microsoft.com/office/drawing/2014/main" id="{23F19EE7-1AF3-2FD6-3AB9-33DDB4CEB28D}"/>
                  </a:ext>
                </a:extLst>
              </p:cNvPr>
              <p:cNvSpPr>
                <a:spLocks noGrp="1" noRot="1" noChangeAspect="1" noMove="1" noResize="1" noEditPoints="1" noAdjustHandles="1" noChangeArrowheads="1" noChangeShapeType="1" noTextEdit="1"/>
              </p:cNvSpPr>
              <p:nvPr>
                <p:ph sz="half" idx="2"/>
              </p:nvPr>
            </p:nvSpPr>
            <p:spPr>
              <a:xfrm>
                <a:off x="1885156" y="2090853"/>
                <a:ext cx="8421688" cy="3635298"/>
              </a:xfrm>
              <a:blipFill>
                <a:blip r:embed="rId3"/>
                <a:stretch>
                  <a:fillRect l="-1664" t="-2181" r="-1809"/>
                </a:stretch>
              </a:blipFill>
            </p:spPr>
            <p:txBody>
              <a:bodyPr/>
              <a:lstStyle/>
              <a:p>
                <a:r>
                  <a:rPr lang="en-US">
                    <a:noFill/>
                  </a:rPr>
                  <a:t> </a:t>
                </a:r>
              </a:p>
            </p:txBody>
          </p:sp>
        </mc:Fallback>
      </mc:AlternateContent>
    </p:spTree>
    <p:extLst>
      <p:ext uri="{BB962C8B-B14F-4D97-AF65-F5344CB8AC3E}">
        <p14:creationId xmlns:p14="http://schemas.microsoft.com/office/powerpoint/2010/main" val="138879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D02B3-DDA2-097F-788C-96DBA70A190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798DFA-2D14-04B9-61A2-162BB308F9CF}"/>
              </a:ext>
            </a:extLst>
          </p:cNvPr>
          <p:cNvSpPr>
            <a:spLocks noGrp="1"/>
          </p:cNvSpPr>
          <p:nvPr>
            <p:ph type="title"/>
          </p:nvPr>
        </p:nvSpPr>
        <p:spPr>
          <a:xfrm>
            <a:off x="838200" y="260466"/>
            <a:ext cx="10515600" cy="969415"/>
          </a:xfrm>
        </p:spPr>
        <p:txBody>
          <a:bodyPr/>
          <a:lstStyle/>
          <a:p>
            <a:r>
              <a:rPr lang="en-US" dirty="0"/>
              <a:t>Iterative Deepening Search</a:t>
            </a:r>
            <a:br>
              <a:rPr lang="en-US" dirty="0"/>
            </a:br>
            <a:r>
              <a:rPr lang="en-US" dirty="0"/>
              <a:t>(But Wait, There’s More!)</a:t>
            </a:r>
          </a:p>
        </p:txBody>
      </p:sp>
      <p:sp>
        <p:nvSpPr>
          <p:cNvPr id="7" name="Footer Placeholder 6">
            <a:extLst>
              <a:ext uri="{FF2B5EF4-FFF2-40B4-BE49-F238E27FC236}">
                <a16:creationId xmlns:a16="http://schemas.microsoft.com/office/drawing/2014/main" id="{F0F082D8-EB5C-0DBA-BFBD-033278671EF9}"/>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9FEA6ED9-0748-AB1B-0B01-CE8FC36578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EC931C4-F8C2-B145-5937-DB0190034976}"/>
                  </a:ext>
                </a:extLst>
              </p:cNvPr>
              <p:cNvSpPr txBox="1"/>
              <p:nvPr/>
            </p:nvSpPr>
            <p:spPr>
              <a:xfrm>
                <a:off x="838201" y="1229882"/>
                <a:ext cx="3200399" cy="5126468"/>
              </a:xfrm>
              <a:prstGeom prst="rect">
                <a:avLst/>
              </a:prstGeom>
              <a:noFill/>
            </p:spPr>
            <p:txBody>
              <a:bodyPr wrap="square" rtlCol="0">
                <a:spAutoFit/>
              </a:bodyPr>
              <a:lstStyle/>
              <a:p>
                <a:pPr marL="285750" indent="-285750">
                  <a:buFont typeface="Arial" panose="020B0604020202020204" pitchFamily="34" charset="0"/>
                  <a:buChar char="•"/>
                </a:pPr>
                <a:r>
                  <a:rPr lang="en-US" dirty="0"/>
                  <a:t>Iterative executions of DLS, where </a:t>
                </a:r>
                <a:r>
                  <a:rPr lang="en-US" b="1" i="1" dirty="0">
                    <a:latin typeface="Cascadia Code" panose="020B0609020000020004" pitchFamily="49" charset="0"/>
                    <a:cs typeface="Cascadia Code" panose="020B0609020000020004" pitchFamily="49" charset="0"/>
                  </a:rPr>
                  <a:t>l</a:t>
                </a:r>
                <a:r>
                  <a:rPr lang="en-US" dirty="0"/>
                  <a:t> is incremented from </a:t>
                </a:r>
                <a14:m>
                  <m:oMath xmlns:m="http://schemas.openxmlformats.org/officeDocument/2006/math">
                    <m:r>
                      <a:rPr lang="en-US" b="0" i="1" smtClean="0">
                        <a:latin typeface="Cambria Math" panose="02040503050406030204" pitchFamily="18" charset="0"/>
                      </a:rPr>
                      <m:t>[0, </m:t>
                    </m:r>
                    <m:r>
                      <a:rPr lang="en-US" b="0" i="1" smtClean="0">
                        <a:latin typeface="Cambria Math" panose="02040503050406030204" pitchFamily="18" charset="0"/>
                      </a:rPr>
                      <m:t>𝑐𝑢𝑡𝑜𝑓𝑓</m:t>
                    </m:r>
                    <m:r>
                      <a:rPr lang="en-US" b="0" i="1" smtClean="0">
                        <a:latin typeface="Cambria Math" panose="02040503050406030204" pitchFamily="18" charset="0"/>
                      </a:rPr>
                      <m:t>]</m:t>
                    </m:r>
                  </m:oMath>
                </a14:m>
                <a:r>
                  <a:rPr lang="en-US" dirty="0"/>
                  <a:t>.</a:t>
                </a:r>
              </a:p>
              <a:p>
                <a:pPr marL="285750" indent="-285750">
                  <a:buFont typeface="Arial" panose="020B0604020202020204" pitchFamily="34" charset="0"/>
                  <a:buChar char="•"/>
                </a:pPr>
                <a:r>
                  <a:rPr lang="en-US" dirty="0"/>
                  <a:t>Complete, because goal will be found when </a:t>
                </a:r>
                <a:r>
                  <a:rPr lang="en-US" b="1" i="1" dirty="0">
                    <a:latin typeface="Cascadia Code" panose="020B0609020000020004" pitchFamily="49" charset="0"/>
                    <a:cs typeface="Cascadia Code" panose="020B0609020000020004" pitchFamily="49" charset="0"/>
                  </a:rPr>
                  <a:t>l</a:t>
                </a:r>
                <a:r>
                  <a:rPr lang="en-US" i="1" dirty="0">
                    <a:latin typeface="Cascadia Code" panose="020B0609020000020004" pitchFamily="49" charset="0"/>
                    <a:cs typeface="Cascadia Code" panose="020B0609020000020004" pitchFamily="49" charset="0"/>
                  </a:rPr>
                  <a:t> = </a:t>
                </a:r>
                <a:r>
                  <a:rPr lang="en-US" b="1" i="1" dirty="0">
                    <a:latin typeface="Cascadia Code" panose="020B0609020000020004" pitchFamily="49" charset="0"/>
                    <a:cs typeface="Cascadia Code" panose="020B0609020000020004" pitchFamily="49" charset="0"/>
                  </a:rPr>
                  <a:t>d</a:t>
                </a:r>
              </a:p>
              <a:p>
                <a:pPr marL="285750" indent="-285750">
                  <a:buFont typeface="Arial" panose="020B0604020202020204" pitchFamily="34" charset="0"/>
                  <a:buChar char="•"/>
                </a:pPr>
                <a:r>
                  <a:rPr lang="en-US" dirty="0">
                    <a:cs typeface="Cascadia Code" panose="020B0609020000020004" pitchFamily="49" charset="0"/>
                  </a:rPr>
                  <a:t>Cost complexity is </a:t>
                </a:r>
                <a14:m>
                  <m:oMath xmlns:m="http://schemas.openxmlformats.org/officeDocument/2006/math">
                    <m:r>
                      <a:rPr lang="en-US" b="0" i="1" smtClean="0">
                        <a:latin typeface="Cambria Math" panose="02040503050406030204" pitchFamily="18" charset="0"/>
                        <a:cs typeface="Cascadia Code" panose="020B0609020000020004" pitchFamily="49" charset="0"/>
                      </a:rPr>
                      <m:t>𝑂</m:t>
                    </m:r>
                    <m:r>
                      <a:rPr lang="en-US" b="0" i="1" smtClean="0">
                        <a:latin typeface="Cambria Math" panose="02040503050406030204" pitchFamily="18" charset="0"/>
                        <a:cs typeface="Cascadia Code" panose="020B0609020000020004" pitchFamily="49" charset="0"/>
                      </a:rPr>
                      <m:t>(</m:t>
                    </m:r>
                    <m:sSup>
                      <m:sSupPr>
                        <m:ctrlPr>
                          <a:rPr lang="en-US" b="0" i="1" smtClean="0">
                            <a:latin typeface="Cambria Math" panose="02040503050406030204" pitchFamily="18" charset="0"/>
                            <a:cs typeface="Cascadia Code" panose="020B0609020000020004" pitchFamily="49" charset="0"/>
                          </a:rPr>
                        </m:ctrlPr>
                      </m:sSupPr>
                      <m:e>
                        <m:r>
                          <a:rPr lang="en-US" b="0" i="1" smtClean="0">
                            <a:latin typeface="Cambria Math" panose="02040503050406030204" pitchFamily="18" charset="0"/>
                            <a:cs typeface="Cascadia Code" panose="020B0609020000020004" pitchFamily="49" charset="0"/>
                          </a:rPr>
                          <m:t>𝑏</m:t>
                        </m:r>
                      </m:e>
                      <m:sup>
                        <m:r>
                          <a:rPr lang="en-US" b="0" i="1" smtClean="0">
                            <a:latin typeface="Cambria Math" panose="02040503050406030204" pitchFamily="18" charset="0"/>
                            <a:cs typeface="Cascadia Code" panose="020B0609020000020004" pitchFamily="49" charset="0"/>
                          </a:rPr>
                          <m:t>𝑑</m:t>
                        </m:r>
                        <m:r>
                          <a:rPr lang="en-US" b="0" i="1" smtClean="0">
                            <a:latin typeface="Cambria Math" panose="02040503050406030204" pitchFamily="18" charset="0"/>
                            <a:cs typeface="Cascadia Code" panose="020B0609020000020004" pitchFamily="49" charset="0"/>
                          </a:rPr>
                          <m:t>+1</m:t>
                        </m:r>
                      </m:sup>
                    </m:sSup>
                    <m:r>
                      <a:rPr lang="en-US" b="0" i="1" smtClean="0">
                        <a:latin typeface="Cambria Math" panose="02040503050406030204" pitchFamily="18" charset="0"/>
                        <a:cs typeface="Cascadia Code" panose="020B0609020000020004" pitchFamily="49" charset="0"/>
                      </a:rPr>
                      <m:t>)</m:t>
                    </m:r>
                  </m:oMath>
                </a14:m>
                <a:endParaRPr lang="en-US" sz="1400" dirty="0"/>
              </a:p>
              <a:p>
                <a:pPr marL="742950" lvl="1" indent="-285750">
                  <a:buFont typeface="Arial" panose="020B0604020202020204" pitchFamily="34" charset="0"/>
                  <a:buChar char="•"/>
                </a:pPr>
                <a:r>
                  <a:rPr lang="en-US" dirty="0"/>
                  <a:t>The last layer (where goal is found) has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nodes and is explored once. The second to last layer has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𝑑</m:t>
                        </m:r>
                        <m:r>
                          <a:rPr lang="en-US" b="0" i="1" smtClean="0">
                            <a:latin typeface="Cambria Math" panose="02040503050406030204" pitchFamily="18" charset="0"/>
                          </a:rPr>
                          <m:t>−1</m:t>
                        </m:r>
                      </m:sup>
                    </m:sSup>
                  </m:oMath>
                </a14:m>
                <a:r>
                  <a:rPr lang="en-US" dirty="0"/>
                  <a:t> nodes and is explored twice, continue…</a:t>
                </a:r>
              </a:p>
              <a:p>
                <a:pPr marL="742950" lvl="1"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𝐼𝐷𝑆</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1</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p>
              <a:p>
                <a:pPr marL="285750" indent="-285750">
                  <a:buFont typeface="Arial" panose="020B0604020202020204" pitchFamily="34" charset="0"/>
                  <a:buChar char="•"/>
                </a:pPr>
                <a:r>
                  <a:rPr lang="en-US" dirty="0"/>
                  <a:t>Memory complexity still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AEC931C4-F8C2-B145-5937-DB0190034976}"/>
                  </a:ext>
                </a:extLst>
              </p:cNvPr>
              <p:cNvSpPr txBox="1">
                <a:spLocks noRot="1" noChangeAspect="1" noMove="1" noResize="1" noEditPoints="1" noAdjustHandles="1" noChangeArrowheads="1" noChangeShapeType="1" noTextEdit="1"/>
              </p:cNvSpPr>
              <p:nvPr/>
            </p:nvSpPr>
            <p:spPr>
              <a:xfrm>
                <a:off x="838201" y="1229882"/>
                <a:ext cx="3200399" cy="5126468"/>
              </a:xfrm>
              <a:prstGeom prst="rect">
                <a:avLst/>
              </a:prstGeom>
              <a:blipFill>
                <a:blip r:embed="rId3"/>
                <a:stretch>
                  <a:fillRect l="-1333" t="-713" r="-1524" b="-119"/>
                </a:stretch>
              </a:blipFill>
            </p:spPr>
            <p:txBody>
              <a:bodyPr/>
              <a:lstStyle/>
              <a:p>
                <a:r>
                  <a:rPr lang="en-US">
                    <a:noFill/>
                  </a:rPr>
                  <a:t> </a:t>
                </a:r>
              </a:p>
            </p:txBody>
          </p:sp>
        </mc:Fallback>
      </mc:AlternateContent>
      <p:grpSp>
        <p:nvGrpSpPr>
          <p:cNvPr id="127" name="Group 126">
            <a:extLst>
              <a:ext uri="{FF2B5EF4-FFF2-40B4-BE49-F238E27FC236}">
                <a16:creationId xmlns:a16="http://schemas.microsoft.com/office/drawing/2014/main" id="{23419FC5-0452-2AD2-9E0D-E6C9557DF5EA}"/>
              </a:ext>
            </a:extLst>
          </p:cNvPr>
          <p:cNvGrpSpPr/>
          <p:nvPr/>
        </p:nvGrpSpPr>
        <p:grpSpPr>
          <a:xfrm>
            <a:off x="4505093" y="1566747"/>
            <a:ext cx="3049856" cy="1828800"/>
            <a:chOff x="4505093" y="1566747"/>
            <a:chExt cx="3049856" cy="1828800"/>
          </a:xfrm>
        </p:grpSpPr>
        <p:grpSp>
          <p:nvGrpSpPr>
            <p:cNvPr id="30" name="Group 29">
              <a:extLst>
                <a:ext uri="{FF2B5EF4-FFF2-40B4-BE49-F238E27FC236}">
                  <a16:creationId xmlns:a16="http://schemas.microsoft.com/office/drawing/2014/main" id="{92B8865B-3D00-B8DF-F680-CA732B288178}"/>
                </a:ext>
              </a:extLst>
            </p:cNvPr>
            <p:cNvGrpSpPr/>
            <p:nvPr/>
          </p:nvGrpSpPr>
          <p:grpSpPr>
            <a:xfrm>
              <a:off x="5268949" y="1566747"/>
              <a:ext cx="2286000" cy="1828800"/>
              <a:chOff x="762000" y="1813991"/>
              <a:chExt cx="4572000" cy="3449444"/>
            </a:xfrm>
          </p:grpSpPr>
          <p:sp>
            <p:nvSpPr>
              <p:cNvPr id="31" name="Oval 30">
                <a:extLst>
                  <a:ext uri="{FF2B5EF4-FFF2-40B4-BE49-F238E27FC236}">
                    <a16:creationId xmlns:a16="http://schemas.microsoft.com/office/drawing/2014/main" id="{4FEE8F54-3E2C-6FDA-A6CD-8AC7994089A9}"/>
                  </a:ext>
                </a:extLst>
              </p:cNvPr>
              <p:cNvSpPr/>
              <p:nvPr/>
            </p:nvSpPr>
            <p:spPr>
              <a:xfrm>
                <a:off x="2590800" y="1813991"/>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3" name="Oval 32">
                <a:extLst>
                  <a:ext uri="{FF2B5EF4-FFF2-40B4-BE49-F238E27FC236}">
                    <a16:creationId xmlns:a16="http://schemas.microsoft.com/office/drawing/2014/main" id="{815B079D-4FC9-A847-9501-C74D4196D734}"/>
                  </a:ext>
                </a:extLst>
              </p:cNvPr>
              <p:cNvSpPr/>
              <p:nvPr/>
            </p:nvSpPr>
            <p:spPr>
              <a:xfrm>
                <a:off x="16764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6" name="Oval 35">
                <a:extLst>
                  <a:ext uri="{FF2B5EF4-FFF2-40B4-BE49-F238E27FC236}">
                    <a16:creationId xmlns:a16="http://schemas.microsoft.com/office/drawing/2014/main" id="{ED60F11D-CED6-CFDF-3B9D-C22260D03CF9}"/>
                  </a:ext>
                </a:extLst>
              </p:cNvPr>
              <p:cNvSpPr/>
              <p:nvPr/>
            </p:nvSpPr>
            <p:spPr>
              <a:xfrm>
                <a:off x="35052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7" name="Oval 36">
                <a:extLst>
                  <a:ext uri="{FF2B5EF4-FFF2-40B4-BE49-F238E27FC236}">
                    <a16:creationId xmlns:a16="http://schemas.microsoft.com/office/drawing/2014/main" id="{F191BFDA-AA7C-B0DD-DD4A-6D25A67017B9}"/>
                  </a:ext>
                </a:extLst>
              </p:cNvPr>
              <p:cNvSpPr/>
              <p:nvPr/>
            </p:nvSpPr>
            <p:spPr>
              <a:xfrm>
                <a:off x="7620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8" name="Oval 37">
                <a:extLst>
                  <a:ext uri="{FF2B5EF4-FFF2-40B4-BE49-F238E27FC236}">
                    <a16:creationId xmlns:a16="http://schemas.microsoft.com/office/drawing/2014/main" id="{3403A40B-7E70-802F-9ADE-2852351E44FE}"/>
                  </a:ext>
                </a:extLst>
              </p:cNvPr>
              <p:cNvSpPr/>
              <p:nvPr/>
            </p:nvSpPr>
            <p:spPr>
              <a:xfrm>
                <a:off x="25908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40" name="Oval 39">
                <a:extLst>
                  <a:ext uri="{FF2B5EF4-FFF2-40B4-BE49-F238E27FC236}">
                    <a16:creationId xmlns:a16="http://schemas.microsoft.com/office/drawing/2014/main" id="{392DE28F-2777-2179-DC47-D0F9FB969A5E}"/>
                  </a:ext>
                </a:extLst>
              </p:cNvPr>
              <p:cNvSpPr/>
              <p:nvPr/>
            </p:nvSpPr>
            <p:spPr>
              <a:xfrm>
                <a:off x="44196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41" name="Straight Connector 40">
                <a:extLst>
                  <a:ext uri="{FF2B5EF4-FFF2-40B4-BE49-F238E27FC236}">
                    <a16:creationId xmlns:a16="http://schemas.microsoft.com/office/drawing/2014/main" id="{5A6512AD-4016-1487-0E45-626EB87F3A75}"/>
                  </a:ext>
                </a:extLst>
              </p:cNvPr>
              <p:cNvCxnSpPr>
                <a:stCxn id="31" idx="3"/>
                <a:endCxn id="33" idx="0"/>
              </p:cNvCxnSpPr>
              <p:nvPr/>
            </p:nvCxnSpPr>
            <p:spPr>
              <a:xfrm flipH="1">
                <a:off x="2133600"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247E34C-28C8-90F4-E475-CA23B2890139}"/>
                  </a:ext>
                </a:extLst>
              </p:cNvPr>
              <p:cNvCxnSpPr>
                <a:cxnSpLocks/>
                <a:stCxn id="31" idx="5"/>
                <a:endCxn id="36" idx="0"/>
              </p:cNvCxnSpPr>
              <p:nvPr/>
            </p:nvCxnSpPr>
            <p:spPr>
              <a:xfrm>
                <a:off x="3371289"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113B6960-7605-319A-553F-7C0FE11F76D7}"/>
                  </a:ext>
                </a:extLst>
              </p:cNvPr>
              <p:cNvCxnSpPr>
                <a:cxnSpLocks/>
                <a:stCxn id="33" idx="3"/>
                <a:endCxn id="37" idx="0"/>
              </p:cNvCxnSpPr>
              <p:nvPr/>
            </p:nvCxnSpPr>
            <p:spPr>
              <a:xfrm flipH="1">
                <a:off x="1219200"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C82A807-5D77-83ED-6396-9CDDC6E1AEA7}"/>
                  </a:ext>
                </a:extLst>
              </p:cNvPr>
              <p:cNvCxnSpPr>
                <a:cxnSpLocks/>
                <a:stCxn id="38" idx="0"/>
                <a:endCxn id="33" idx="5"/>
              </p:cNvCxnSpPr>
              <p:nvPr/>
            </p:nvCxnSpPr>
            <p:spPr>
              <a:xfrm flipH="1" flipV="1">
                <a:off x="2456889"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21C3858-D188-6931-EE18-88C17E648948}"/>
                  </a:ext>
                </a:extLst>
              </p:cNvPr>
              <p:cNvCxnSpPr>
                <a:cxnSpLocks/>
                <a:stCxn id="36" idx="5"/>
                <a:endCxn id="40" idx="0"/>
              </p:cNvCxnSpPr>
              <p:nvPr/>
            </p:nvCxnSpPr>
            <p:spPr>
              <a:xfrm>
                <a:off x="4285689" y="3862002"/>
                <a:ext cx="591111" cy="487033"/>
              </a:xfrm>
              <a:prstGeom prst="line">
                <a:avLst/>
              </a:prstGeom>
            </p:spPr>
            <p:style>
              <a:lnRef idx="1">
                <a:schemeClr val="dk1"/>
              </a:lnRef>
              <a:fillRef idx="0">
                <a:schemeClr val="dk1"/>
              </a:fillRef>
              <a:effectRef idx="0">
                <a:schemeClr val="dk1"/>
              </a:effectRef>
              <a:fontRef idx="minor">
                <a:schemeClr val="tx1"/>
              </a:fontRef>
            </p:style>
          </p:cxnSp>
        </p:grpSp>
        <p:sp>
          <p:nvSpPr>
            <p:cNvPr id="110" name="TextBox 109">
              <a:extLst>
                <a:ext uri="{FF2B5EF4-FFF2-40B4-BE49-F238E27FC236}">
                  <a16:creationId xmlns:a16="http://schemas.microsoft.com/office/drawing/2014/main" id="{1137B178-AA2E-4658-A0B1-598CFDE9FB68}"/>
                </a:ext>
              </a:extLst>
            </p:cNvPr>
            <p:cNvSpPr txBox="1"/>
            <p:nvPr/>
          </p:nvSpPr>
          <p:spPr>
            <a:xfrm>
              <a:off x="4505093" y="2297176"/>
              <a:ext cx="897767" cy="369332"/>
            </a:xfrm>
            <a:prstGeom prst="rect">
              <a:avLst/>
            </a:prstGeom>
            <a:noFill/>
          </p:spPr>
          <p:txBody>
            <a:bodyPr wrap="square" rtlCol="0">
              <a:spAutoFit/>
            </a:bodyPr>
            <a:lstStyle/>
            <a:p>
              <a:r>
                <a:rPr lang="en-US" b="1" i="1" dirty="0">
                  <a:latin typeface="Cascadia Code" panose="020B0609020000020004" pitchFamily="49" charset="0"/>
                  <a:cs typeface="Cascadia Code" panose="020B0609020000020004" pitchFamily="49" charset="0"/>
                </a:rPr>
                <a:t>l = 0</a:t>
              </a:r>
              <a:endParaRPr lang="en-US" dirty="0"/>
            </a:p>
          </p:txBody>
        </p:sp>
      </p:grpSp>
      <p:grpSp>
        <p:nvGrpSpPr>
          <p:cNvPr id="126" name="Group 125">
            <a:extLst>
              <a:ext uri="{FF2B5EF4-FFF2-40B4-BE49-F238E27FC236}">
                <a16:creationId xmlns:a16="http://schemas.microsoft.com/office/drawing/2014/main" id="{2255D77D-5436-769B-3F47-C561C4B660D7}"/>
              </a:ext>
            </a:extLst>
          </p:cNvPr>
          <p:cNvGrpSpPr/>
          <p:nvPr/>
        </p:nvGrpSpPr>
        <p:grpSpPr>
          <a:xfrm>
            <a:off x="8170031" y="1566747"/>
            <a:ext cx="3183767" cy="1828800"/>
            <a:chOff x="8170031" y="1566747"/>
            <a:chExt cx="3183767" cy="1828800"/>
          </a:xfrm>
        </p:grpSpPr>
        <p:grpSp>
          <p:nvGrpSpPr>
            <p:cNvPr id="49" name="Group 48">
              <a:extLst>
                <a:ext uri="{FF2B5EF4-FFF2-40B4-BE49-F238E27FC236}">
                  <a16:creationId xmlns:a16="http://schemas.microsoft.com/office/drawing/2014/main" id="{605DFB02-0010-44FF-A142-C66ABCC5EDC5}"/>
                </a:ext>
              </a:extLst>
            </p:cNvPr>
            <p:cNvGrpSpPr/>
            <p:nvPr/>
          </p:nvGrpSpPr>
          <p:grpSpPr>
            <a:xfrm>
              <a:off x="9067798" y="1566747"/>
              <a:ext cx="2286000" cy="1828800"/>
              <a:chOff x="762000" y="1813991"/>
              <a:chExt cx="4572000" cy="3449444"/>
            </a:xfrm>
          </p:grpSpPr>
          <p:sp>
            <p:nvSpPr>
              <p:cNvPr id="50" name="Oval 49">
                <a:extLst>
                  <a:ext uri="{FF2B5EF4-FFF2-40B4-BE49-F238E27FC236}">
                    <a16:creationId xmlns:a16="http://schemas.microsoft.com/office/drawing/2014/main" id="{BC4C7267-A0A5-B839-6977-B6088AEDC986}"/>
                  </a:ext>
                </a:extLst>
              </p:cNvPr>
              <p:cNvSpPr/>
              <p:nvPr/>
            </p:nvSpPr>
            <p:spPr>
              <a:xfrm>
                <a:off x="2590800" y="1813991"/>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52" name="Oval 51">
                <a:extLst>
                  <a:ext uri="{FF2B5EF4-FFF2-40B4-BE49-F238E27FC236}">
                    <a16:creationId xmlns:a16="http://schemas.microsoft.com/office/drawing/2014/main" id="{0A0B2B53-6A5F-9032-B3FA-4D88F7A15F33}"/>
                  </a:ext>
                </a:extLst>
              </p:cNvPr>
              <p:cNvSpPr/>
              <p:nvPr/>
            </p:nvSpPr>
            <p:spPr>
              <a:xfrm>
                <a:off x="16764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53" name="Oval 52">
                <a:extLst>
                  <a:ext uri="{FF2B5EF4-FFF2-40B4-BE49-F238E27FC236}">
                    <a16:creationId xmlns:a16="http://schemas.microsoft.com/office/drawing/2014/main" id="{12D849F3-1D42-A74D-BFE9-8E41CFD07C05}"/>
                  </a:ext>
                </a:extLst>
              </p:cNvPr>
              <p:cNvSpPr/>
              <p:nvPr/>
            </p:nvSpPr>
            <p:spPr>
              <a:xfrm>
                <a:off x="35052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6" name="Oval 55">
                <a:extLst>
                  <a:ext uri="{FF2B5EF4-FFF2-40B4-BE49-F238E27FC236}">
                    <a16:creationId xmlns:a16="http://schemas.microsoft.com/office/drawing/2014/main" id="{70B91392-FDA0-97D9-13DD-8760855A4A7E}"/>
                  </a:ext>
                </a:extLst>
              </p:cNvPr>
              <p:cNvSpPr/>
              <p:nvPr/>
            </p:nvSpPr>
            <p:spPr>
              <a:xfrm>
                <a:off x="7620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7" name="Oval 56">
                <a:extLst>
                  <a:ext uri="{FF2B5EF4-FFF2-40B4-BE49-F238E27FC236}">
                    <a16:creationId xmlns:a16="http://schemas.microsoft.com/office/drawing/2014/main" id="{4B319AE6-4DD2-7232-B5A1-F1B90FE9BF2D}"/>
                  </a:ext>
                </a:extLst>
              </p:cNvPr>
              <p:cNvSpPr/>
              <p:nvPr/>
            </p:nvSpPr>
            <p:spPr>
              <a:xfrm>
                <a:off x="25908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2" name="Oval 61">
                <a:extLst>
                  <a:ext uri="{FF2B5EF4-FFF2-40B4-BE49-F238E27FC236}">
                    <a16:creationId xmlns:a16="http://schemas.microsoft.com/office/drawing/2014/main" id="{9FE54EC0-F56F-A250-5481-B350F8A91515}"/>
                  </a:ext>
                </a:extLst>
              </p:cNvPr>
              <p:cNvSpPr/>
              <p:nvPr/>
            </p:nvSpPr>
            <p:spPr>
              <a:xfrm>
                <a:off x="44196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65" name="Straight Connector 64">
                <a:extLst>
                  <a:ext uri="{FF2B5EF4-FFF2-40B4-BE49-F238E27FC236}">
                    <a16:creationId xmlns:a16="http://schemas.microsoft.com/office/drawing/2014/main" id="{771ED37C-151F-A263-7ECA-552BF4F6CC9E}"/>
                  </a:ext>
                </a:extLst>
              </p:cNvPr>
              <p:cNvCxnSpPr>
                <a:stCxn id="50" idx="3"/>
                <a:endCxn id="52" idx="0"/>
              </p:cNvCxnSpPr>
              <p:nvPr/>
            </p:nvCxnSpPr>
            <p:spPr>
              <a:xfrm flipH="1">
                <a:off x="2133600"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C8A8C978-E4B0-38F8-3E56-2314980899C3}"/>
                  </a:ext>
                </a:extLst>
              </p:cNvPr>
              <p:cNvCxnSpPr>
                <a:cxnSpLocks/>
                <a:stCxn id="50" idx="5"/>
                <a:endCxn id="53" idx="0"/>
              </p:cNvCxnSpPr>
              <p:nvPr/>
            </p:nvCxnSpPr>
            <p:spPr>
              <a:xfrm>
                <a:off x="3371289"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F771118A-4372-5DEE-146D-A071A53F4311}"/>
                  </a:ext>
                </a:extLst>
              </p:cNvPr>
              <p:cNvCxnSpPr>
                <a:cxnSpLocks/>
                <a:stCxn id="52" idx="3"/>
                <a:endCxn id="56" idx="0"/>
              </p:cNvCxnSpPr>
              <p:nvPr/>
            </p:nvCxnSpPr>
            <p:spPr>
              <a:xfrm flipH="1">
                <a:off x="1219200"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6E56E55-2A3A-DA6C-9EE0-D849F61432AF}"/>
                  </a:ext>
                </a:extLst>
              </p:cNvPr>
              <p:cNvCxnSpPr>
                <a:cxnSpLocks/>
                <a:stCxn id="57" idx="0"/>
                <a:endCxn id="52" idx="5"/>
              </p:cNvCxnSpPr>
              <p:nvPr/>
            </p:nvCxnSpPr>
            <p:spPr>
              <a:xfrm flipH="1" flipV="1">
                <a:off x="2456889"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7CC6D007-AF8F-DC08-1925-31EB9FDDD090}"/>
                  </a:ext>
                </a:extLst>
              </p:cNvPr>
              <p:cNvCxnSpPr>
                <a:cxnSpLocks/>
                <a:stCxn id="53" idx="5"/>
                <a:endCxn id="62" idx="0"/>
              </p:cNvCxnSpPr>
              <p:nvPr/>
            </p:nvCxnSpPr>
            <p:spPr>
              <a:xfrm>
                <a:off x="4285689" y="3862002"/>
                <a:ext cx="591111" cy="487033"/>
              </a:xfrm>
              <a:prstGeom prst="line">
                <a:avLst/>
              </a:prstGeom>
            </p:spPr>
            <p:style>
              <a:lnRef idx="1">
                <a:schemeClr val="dk1"/>
              </a:lnRef>
              <a:fillRef idx="0">
                <a:schemeClr val="dk1"/>
              </a:fillRef>
              <a:effectRef idx="0">
                <a:schemeClr val="dk1"/>
              </a:effectRef>
              <a:fontRef idx="minor">
                <a:schemeClr val="tx1"/>
              </a:fontRef>
            </p:style>
          </p:cxnSp>
        </p:grpSp>
        <p:sp>
          <p:nvSpPr>
            <p:cNvPr id="111" name="TextBox 110">
              <a:extLst>
                <a:ext uri="{FF2B5EF4-FFF2-40B4-BE49-F238E27FC236}">
                  <a16:creationId xmlns:a16="http://schemas.microsoft.com/office/drawing/2014/main" id="{7784B643-662D-5041-6361-11A1B6ADE4AF}"/>
                </a:ext>
              </a:extLst>
            </p:cNvPr>
            <p:cNvSpPr txBox="1"/>
            <p:nvPr/>
          </p:nvSpPr>
          <p:spPr>
            <a:xfrm>
              <a:off x="8170031" y="2297176"/>
              <a:ext cx="897767" cy="369332"/>
            </a:xfrm>
            <a:prstGeom prst="rect">
              <a:avLst/>
            </a:prstGeom>
            <a:noFill/>
          </p:spPr>
          <p:txBody>
            <a:bodyPr wrap="square" rtlCol="0">
              <a:spAutoFit/>
            </a:bodyPr>
            <a:lstStyle/>
            <a:p>
              <a:r>
                <a:rPr lang="en-US" b="1" i="1" dirty="0">
                  <a:latin typeface="Cascadia Code" panose="020B0609020000020004" pitchFamily="49" charset="0"/>
                  <a:cs typeface="Cascadia Code" panose="020B0609020000020004" pitchFamily="49" charset="0"/>
                </a:rPr>
                <a:t>l = 1</a:t>
              </a:r>
              <a:endParaRPr lang="en-US" dirty="0"/>
            </a:p>
          </p:txBody>
        </p:sp>
      </p:grpSp>
      <p:grpSp>
        <p:nvGrpSpPr>
          <p:cNvPr id="128" name="Group 127">
            <a:extLst>
              <a:ext uri="{FF2B5EF4-FFF2-40B4-BE49-F238E27FC236}">
                <a16:creationId xmlns:a16="http://schemas.microsoft.com/office/drawing/2014/main" id="{1B9E8A13-058F-B3D0-21AF-76D5525510C2}"/>
              </a:ext>
            </a:extLst>
          </p:cNvPr>
          <p:cNvGrpSpPr/>
          <p:nvPr/>
        </p:nvGrpSpPr>
        <p:grpSpPr>
          <a:xfrm>
            <a:off x="6561516" y="3811062"/>
            <a:ext cx="3183767" cy="1828800"/>
            <a:chOff x="8170031" y="1566747"/>
            <a:chExt cx="3183767" cy="1828800"/>
          </a:xfrm>
        </p:grpSpPr>
        <p:grpSp>
          <p:nvGrpSpPr>
            <p:cNvPr id="129" name="Group 128">
              <a:extLst>
                <a:ext uri="{FF2B5EF4-FFF2-40B4-BE49-F238E27FC236}">
                  <a16:creationId xmlns:a16="http://schemas.microsoft.com/office/drawing/2014/main" id="{98EFD987-7339-8922-F9E8-BDB44C7C539E}"/>
                </a:ext>
              </a:extLst>
            </p:cNvPr>
            <p:cNvGrpSpPr/>
            <p:nvPr/>
          </p:nvGrpSpPr>
          <p:grpSpPr>
            <a:xfrm>
              <a:off x="9067798" y="1566747"/>
              <a:ext cx="2286000" cy="1828800"/>
              <a:chOff x="762000" y="1813991"/>
              <a:chExt cx="4572000" cy="3449444"/>
            </a:xfrm>
          </p:grpSpPr>
          <p:sp>
            <p:nvSpPr>
              <p:cNvPr id="131" name="Oval 130">
                <a:extLst>
                  <a:ext uri="{FF2B5EF4-FFF2-40B4-BE49-F238E27FC236}">
                    <a16:creationId xmlns:a16="http://schemas.microsoft.com/office/drawing/2014/main" id="{369A31E3-0F39-CBA2-8287-4B5147F0F5B6}"/>
                  </a:ext>
                </a:extLst>
              </p:cNvPr>
              <p:cNvSpPr/>
              <p:nvPr/>
            </p:nvSpPr>
            <p:spPr>
              <a:xfrm>
                <a:off x="2590800" y="1813991"/>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2" name="Oval 131">
                <a:extLst>
                  <a:ext uri="{FF2B5EF4-FFF2-40B4-BE49-F238E27FC236}">
                    <a16:creationId xmlns:a16="http://schemas.microsoft.com/office/drawing/2014/main" id="{7318980D-E239-0D3F-2D9B-921F3B00F63E}"/>
                  </a:ext>
                </a:extLst>
              </p:cNvPr>
              <p:cNvSpPr/>
              <p:nvPr/>
            </p:nvSpPr>
            <p:spPr>
              <a:xfrm>
                <a:off x="16764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3" name="Oval 132">
                <a:extLst>
                  <a:ext uri="{FF2B5EF4-FFF2-40B4-BE49-F238E27FC236}">
                    <a16:creationId xmlns:a16="http://schemas.microsoft.com/office/drawing/2014/main" id="{3BC1B907-7730-46D1-C975-650E176D6A09}"/>
                  </a:ext>
                </a:extLst>
              </p:cNvPr>
              <p:cNvSpPr/>
              <p:nvPr/>
            </p:nvSpPr>
            <p:spPr>
              <a:xfrm>
                <a:off x="3505200" y="3081513"/>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34" name="Oval 133">
                <a:extLst>
                  <a:ext uri="{FF2B5EF4-FFF2-40B4-BE49-F238E27FC236}">
                    <a16:creationId xmlns:a16="http://schemas.microsoft.com/office/drawing/2014/main" id="{AFB23920-6045-5EA3-D8EC-9D5377A010B4}"/>
                  </a:ext>
                </a:extLst>
              </p:cNvPr>
              <p:cNvSpPr/>
              <p:nvPr/>
            </p:nvSpPr>
            <p:spPr>
              <a:xfrm>
                <a:off x="7620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5" name="Oval 134">
                <a:extLst>
                  <a:ext uri="{FF2B5EF4-FFF2-40B4-BE49-F238E27FC236}">
                    <a16:creationId xmlns:a16="http://schemas.microsoft.com/office/drawing/2014/main" id="{95560592-1B82-F4C7-5C28-FBBD6BC5D06D}"/>
                  </a:ext>
                </a:extLst>
              </p:cNvPr>
              <p:cNvSpPr/>
              <p:nvPr/>
            </p:nvSpPr>
            <p:spPr>
              <a:xfrm>
                <a:off x="25908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6" name="Oval 135">
                <a:extLst>
                  <a:ext uri="{FF2B5EF4-FFF2-40B4-BE49-F238E27FC236}">
                    <a16:creationId xmlns:a16="http://schemas.microsoft.com/office/drawing/2014/main" id="{B24F75DF-7901-34C3-F960-1BDD48D23FC0}"/>
                  </a:ext>
                </a:extLst>
              </p:cNvPr>
              <p:cNvSpPr/>
              <p:nvPr/>
            </p:nvSpPr>
            <p:spPr>
              <a:xfrm>
                <a:off x="4419600" y="4349035"/>
                <a:ext cx="914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37" name="Straight Connector 136">
                <a:extLst>
                  <a:ext uri="{FF2B5EF4-FFF2-40B4-BE49-F238E27FC236}">
                    <a16:creationId xmlns:a16="http://schemas.microsoft.com/office/drawing/2014/main" id="{A8F7FEB2-AA6A-AC31-5037-1D422E247E1F}"/>
                  </a:ext>
                </a:extLst>
              </p:cNvPr>
              <p:cNvCxnSpPr>
                <a:stCxn id="131" idx="3"/>
                <a:endCxn id="132" idx="0"/>
              </p:cNvCxnSpPr>
              <p:nvPr/>
            </p:nvCxnSpPr>
            <p:spPr>
              <a:xfrm flipH="1">
                <a:off x="2133600"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31047633-C200-8A19-08E3-94FD5C32F4E4}"/>
                  </a:ext>
                </a:extLst>
              </p:cNvPr>
              <p:cNvCxnSpPr>
                <a:cxnSpLocks/>
                <a:stCxn id="131" idx="5"/>
                <a:endCxn id="133" idx="0"/>
              </p:cNvCxnSpPr>
              <p:nvPr/>
            </p:nvCxnSpPr>
            <p:spPr>
              <a:xfrm>
                <a:off x="3371289" y="2594480"/>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FE60A08C-D09D-9161-D92C-A0F22EA021ED}"/>
                  </a:ext>
                </a:extLst>
              </p:cNvPr>
              <p:cNvCxnSpPr>
                <a:cxnSpLocks/>
                <a:stCxn id="132" idx="3"/>
                <a:endCxn id="134" idx="0"/>
              </p:cNvCxnSpPr>
              <p:nvPr/>
            </p:nvCxnSpPr>
            <p:spPr>
              <a:xfrm flipH="1">
                <a:off x="1219200"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AF97F4C8-D309-7911-E5EF-99885266CE13}"/>
                  </a:ext>
                </a:extLst>
              </p:cNvPr>
              <p:cNvCxnSpPr>
                <a:cxnSpLocks/>
                <a:stCxn id="135" idx="0"/>
                <a:endCxn id="132" idx="5"/>
              </p:cNvCxnSpPr>
              <p:nvPr/>
            </p:nvCxnSpPr>
            <p:spPr>
              <a:xfrm flipH="1" flipV="1">
                <a:off x="2456889" y="3862002"/>
                <a:ext cx="591111" cy="487033"/>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1C3A701C-D7B6-32FB-8420-FBFC0A4FAE7E}"/>
                  </a:ext>
                </a:extLst>
              </p:cNvPr>
              <p:cNvCxnSpPr>
                <a:cxnSpLocks/>
                <a:stCxn id="133" idx="5"/>
                <a:endCxn id="136" idx="0"/>
              </p:cNvCxnSpPr>
              <p:nvPr/>
            </p:nvCxnSpPr>
            <p:spPr>
              <a:xfrm>
                <a:off x="4285689" y="3862002"/>
                <a:ext cx="591111" cy="487033"/>
              </a:xfrm>
              <a:prstGeom prst="line">
                <a:avLst/>
              </a:prstGeom>
            </p:spPr>
            <p:style>
              <a:lnRef idx="1">
                <a:schemeClr val="dk1"/>
              </a:lnRef>
              <a:fillRef idx="0">
                <a:schemeClr val="dk1"/>
              </a:fillRef>
              <a:effectRef idx="0">
                <a:schemeClr val="dk1"/>
              </a:effectRef>
              <a:fontRef idx="minor">
                <a:schemeClr val="tx1"/>
              </a:fontRef>
            </p:style>
          </p:cxnSp>
        </p:grpSp>
        <p:sp>
          <p:nvSpPr>
            <p:cNvPr id="130" name="TextBox 129">
              <a:extLst>
                <a:ext uri="{FF2B5EF4-FFF2-40B4-BE49-F238E27FC236}">
                  <a16:creationId xmlns:a16="http://schemas.microsoft.com/office/drawing/2014/main" id="{9DD7CEC8-CC14-B6AC-0325-FD7E591EC416}"/>
                </a:ext>
              </a:extLst>
            </p:cNvPr>
            <p:cNvSpPr txBox="1"/>
            <p:nvPr/>
          </p:nvSpPr>
          <p:spPr>
            <a:xfrm>
              <a:off x="8170031" y="2297176"/>
              <a:ext cx="897767" cy="369332"/>
            </a:xfrm>
            <a:prstGeom prst="rect">
              <a:avLst/>
            </a:prstGeom>
            <a:noFill/>
          </p:spPr>
          <p:txBody>
            <a:bodyPr wrap="square" rtlCol="0">
              <a:spAutoFit/>
            </a:bodyPr>
            <a:lstStyle/>
            <a:p>
              <a:r>
                <a:rPr lang="en-US" b="1" i="1" dirty="0">
                  <a:latin typeface="Cascadia Code" panose="020B0609020000020004" pitchFamily="49" charset="0"/>
                  <a:cs typeface="Cascadia Code" panose="020B0609020000020004" pitchFamily="49" charset="0"/>
                </a:rPr>
                <a:t>l = 2</a:t>
              </a:r>
              <a:endParaRPr lang="en-US" dirty="0"/>
            </a:p>
          </p:txBody>
        </p:sp>
      </p:grpSp>
      <mc:AlternateContent xmlns:mc="http://schemas.openxmlformats.org/markup-compatibility/2006" xmlns:p14="http://schemas.microsoft.com/office/powerpoint/2010/main">
        <mc:Choice Requires="p14">
          <p:contentPart p14:bwMode="auto" r:id="rId4">
            <p14:nvContentPartPr>
              <p14:cNvPr id="142" name="Ink 141">
                <a:extLst>
                  <a:ext uri="{FF2B5EF4-FFF2-40B4-BE49-F238E27FC236}">
                    <a16:creationId xmlns:a16="http://schemas.microsoft.com/office/drawing/2014/main" id="{52CBC000-BF35-95F8-CDFB-C31C0175AD19}"/>
                  </a:ext>
                </a:extLst>
              </p14:cNvPr>
              <p14:cNvContentPartPr/>
              <p14:nvPr/>
            </p14:nvContentPartPr>
            <p14:xfrm>
              <a:off x="5953847" y="1359940"/>
              <a:ext cx="961920" cy="794520"/>
            </p14:xfrm>
          </p:contentPart>
        </mc:Choice>
        <mc:Fallback xmlns="">
          <p:pic>
            <p:nvPicPr>
              <p:cNvPr id="142" name="Ink 141">
                <a:extLst>
                  <a:ext uri="{FF2B5EF4-FFF2-40B4-BE49-F238E27FC236}">
                    <a16:creationId xmlns:a16="http://schemas.microsoft.com/office/drawing/2014/main" id="{52CBC000-BF35-95F8-CDFB-C31C0175AD19}"/>
                  </a:ext>
                </a:extLst>
              </p:cNvPr>
              <p:cNvPicPr/>
              <p:nvPr/>
            </p:nvPicPr>
            <p:blipFill>
              <a:blip r:embed="rId5"/>
              <a:stretch>
                <a:fillRect/>
              </a:stretch>
            </p:blipFill>
            <p:spPr>
              <a:xfrm>
                <a:off x="5947727" y="1353820"/>
                <a:ext cx="974160" cy="806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3" name="Ink 142">
                <a:extLst>
                  <a:ext uri="{FF2B5EF4-FFF2-40B4-BE49-F238E27FC236}">
                    <a16:creationId xmlns:a16="http://schemas.microsoft.com/office/drawing/2014/main" id="{FDFFB144-D674-F643-060E-7E6F906BCFBF}"/>
                  </a:ext>
                </a:extLst>
              </p14:cNvPr>
              <p14:cNvContentPartPr/>
              <p14:nvPr/>
            </p14:nvContentPartPr>
            <p14:xfrm>
              <a:off x="9064607" y="1326460"/>
              <a:ext cx="2210040" cy="1562760"/>
            </p14:xfrm>
          </p:contentPart>
        </mc:Choice>
        <mc:Fallback xmlns="">
          <p:pic>
            <p:nvPicPr>
              <p:cNvPr id="143" name="Ink 142">
                <a:extLst>
                  <a:ext uri="{FF2B5EF4-FFF2-40B4-BE49-F238E27FC236}">
                    <a16:creationId xmlns:a16="http://schemas.microsoft.com/office/drawing/2014/main" id="{FDFFB144-D674-F643-060E-7E6F906BCFBF}"/>
                  </a:ext>
                </a:extLst>
              </p:cNvPr>
              <p:cNvPicPr/>
              <p:nvPr/>
            </p:nvPicPr>
            <p:blipFill>
              <a:blip r:embed="rId7"/>
              <a:stretch>
                <a:fillRect/>
              </a:stretch>
            </p:blipFill>
            <p:spPr>
              <a:xfrm>
                <a:off x="9058487" y="1320340"/>
                <a:ext cx="2222280" cy="157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6" name="Ink 145">
                <a:extLst>
                  <a:ext uri="{FF2B5EF4-FFF2-40B4-BE49-F238E27FC236}">
                    <a16:creationId xmlns:a16="http://schemas.microsoft.com/office/drawing/2014/main" id="{B1B2C2CA-21FC-98B3-3D50-740A5B0F1D61}"/>
                  </a:ext>
                </a:extLst>
              </p14:cNvPr>
              <p14:cNvContentPartPr/>
              <p14:nvPr/>
            </p14:nvContentPartPr>
            <p14:xfrm>
              <a:off x="7258847" y="3503020"/>
              <a:ext cx="2901960" cy="2364120"/>
            </p14:xfrm>
          </p:contentPart>
        </mc:Choice>
        <mc:Fallback xmlns="">
          <p:pic>
            <p:nvPicPr>
              <p:cNvPr id="146" name="Ink 145">
                <a:extLst>
                  <a:ext uri="{FF2B5EF4-FFF2-40B4-BE49-F238E27FC236}">
                    <a16:creationId xmlns:a16="http://schemas.microsoft.com/office/drawing/2014/main" id="{B1B2C2CA-21FC-98B3-3D50-740A5B0F1D61}"/>
                  </a:ext>
                </a:extLst>
              </p:cNvPr>
              <p:cNvPicPr/>
              <p:nvPr/>
            </p:nvPicPr>
            <p:blipFill>
              <a:blip r:embed="rId9"/>
              <a:stretch>
                <a:fillRect/>
              </a:stretch>
            </p:blipFill>
            <p:spPr>
              <a:xfrm>
                <a:off x="7252727" y="3496900"/>
                <a:ext cx="2914200" cy="2376360"/>
              </a:xfrm>
              <a:prstGeom prst="rect">
                <a:avLst/>
              </a:prstGeom>
            </p:spPr>
          </p:pic>
        </mc:Fallback>
      </mc:AlternateContent>
    </p:spTree>
    <p:extLst>
      <p:ext uri="{BB962C8B-B14F-4D97-AF65-F5344CB8AC3E}">
        <p14:creationId xmlns:p14="http://schemas.microsoft.com/office/powerpoint/2010/main" val="423731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06AC8-88C7-311F-18AF-D1C366F518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11D67-1E45-F13A-6D1E-187BE687B6CF}"/>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8FC6FBA0-BFA4-EEAE-8FED-4FD54CCE06C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388119BB-39A0-7543-DA10-2063A3C4842D}"/>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pic>
        <p:nvPicPr>
          <p:cNvPr id="6" name="Picture 5">
            <a:extLst>
              <a:ext uri="{FF2B5EF4-FFF2-40B4-BE49-F238E27FC236}">
                <a16:creationId xmlns:a16="http://schemas.microsoft.com/office/drawing/2014/main" id="{E33FFCB8-CE09-09D2-FE6F-DEC53A4DC781}"/>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6389C617-4820-B735-1E28-D42EC050F644}"/>
              </a:ext>
            </a:extLst>
          </p:cNvPr>
          <p:cNvSpPr txBox="1"/>
          <p:nvPr/>
        </p:nvSpPr>
        <p:spPr>
          <a:xfrm>
            <a:off x="1684428" y="1872088"/>
            <a:ext cx="3012017" cy="3139321"/>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0</a:t>
            </a:r>
          </a:p>
          <a:p>
            <a:r>
              <a:rPr lang="en-US" dirty="0">
                <a:latin typeface="Cascadia Code" panose="020B0609020000020004" pitchFamily="49" charset="0"/>
                <a:cs typeface="Cascadia Code" panose="020B0609020000020004" pitchFamily="49" charset="0"/>
              </a:rPr>
              <a:t>visited = []</a:t>
            </a:r>
          </a:p>
          <a:p>
            <a:r>
              <a:rPr lang="en-US" dirty="0">
                <a:latin typeface="Cascadia Code" panose="020B0609020000020004" pitchFamily="49" charset="0"/>
                <a:cs typeface="Cascadia Code" panose="020B0609020000020004" pitchFamily="49" charset="0"/>
              </a:rPr>
              <a:t>Stack = []</a:t>
            </a:r>
          </a:p>
          <a:p>
            <a:endParaRPr lang="en-US" dirty="0">
              <a:latin typeface="Cascadia Code" panose="020B0609020000020004" pitchFamily="49" charset="0"/>
              <a:cs typeface="Cascadia Code" panose="020B0609020000020004" pitchFamily="49" charset="0"/>
            </a:endParaRPr>
          </a:p>
          <a:p>
            <a:r>
              <a:rPr lang="en-US" b="1" dirty="0">
                <a:latin typeface="Cascadia Code" panose="020B0609020000020004" pitchFamily="49" charset="0"/>
                <a:cs typeface="Cascadia Code" panose="020B0609020000020004" pitchFamily="49" charset="0"/>
              </a:rPr>
              <a:t>IN MOST IMPLEMENTATIONS, A WOULD BE VISITED HERE, BUT THAT IS NOT THE CASE IN THIS IMPLEMENTATION</a:t>
            </a:r>
          </a:p>
        </p:txBody>
      </p:sp>
    </p:spTree>
    <p:extLst>
      <p:ext uri="{BB962C8B-B14F-4D97-AF65-F5344CB8AC3E}">
        <p14:creationId xmlns:p14="http://schemas.microsoft.com/office/powerpoint/2010/main" val="1795052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D57CA-A948-369F-55EC-A24575E294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E48E01-F3B2-0711-4121-4265753D151C}"/>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D135ADF1-70B0-FFA7-6226-62B209A3437E}"/>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7718719C-5613-362B-2AE4-D5FD503478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6" name="Picture 5">
            <a:extLst>
              <a:ext uri="{FF2B5EF4-FFF2-40B4-BE49-F238E27FC236}">
                <a16:creationId xmlns:a16="http://schemas.microsoft.com/office/drawing/2014/main" id="{32B55625-B103-D995-95F1-BDF7F747A5D9}"/>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7FE98392-E07A-E542-5069-4FA831E09844}"/>
              </a:ext>
            </a:extLst>
          </p:cNvPr>
          <p:cNvSpPr txBox="1"/>
          <p:nvPr/>
        </p:nvSpPr>
        <p:spPr>
          <a:xfrm>
            <a:off x="1684428" y="1872088"/>
            <a:ext cx="3012017" cy="1200329"/>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1</a:t>
            </a:r>
          </a:p>
          <a:p>
            <a:r>
              <a:rPr lang="en-US" dirty="0">
                <a:latin typeface="Cascadia Code" panose="020B0609020000020004" pitchFamily="49" charset="0"/>
                <a:cs typeface="Cascadia Code" panose="020B0609020000020004" pitchFamily="49" charset="0"/>
              </a:rPr>
              <a:t>visited = [a]</a:t>
            </a:r>
          </a:p>
          <a:p>
            <a:r>
              <a:rPr lang="en-US" dirty="0">
                <a:latin typeface="Cascadia Code" panose="020B0609020000020004" pitchFamily="49" charset="0"/>
                <a:cs typeface="Cascadia Code" panose="020B0609020000020004" pitchFamily="49" charset="0"/>
              </a:rPr>
              <a:t>Stack = [b, c, d]</a:t>
            </a:r>
          </a:p>
        </p:txBody>
      </p:sp>
      <p:cxnSp>
        <p:nvCxnSpPr>
          <p:cNvPr id="5" name="Straight Arrow Connector 4">
            <a:extLst>
              <a:ext uri="{FF2B5EF4-FFF2-40B4-BE49-F238E27FC236}">
                <a16:creationId xmlns:a16="http://schemas.microsoft.com/office/drawing/2014/main" id="{19355219-3A65-6721-4375-73D04CB4D4F9}"/>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AB73366-24B3-F195-935C-49A867747D7E}"/>
              </a:ext>
            </a:extLst>
          </p:cNvPr>
          <p:cNvCxnSpPr>
            <a:cxnSpLocks/>
          </p:cNvCxnSpPr>
          <p:nvPr/>
        </p:nvCxnSpPr>
        <p:spPr>
          <a:xfrm>
            <a:off x="7727795" y="2419815"/>
            <a:ext cx="0"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6921009-D6F5-9F0B-263F-20B6DD003968}"/>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9ACE7D2-2521-7D78-5A4D-F915926B879C}"/>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4307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A927E-ED25-4644-CF42-8EF0F31C2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3109E-51A3-1646-3A62-888BA981B2DC}"/>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BB9EBE17-0544-0E95-871D-83FA80DAE2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F21A9A8D-C9B1-B0B3-D42B-F041F32B913B}"/>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6" name="Picture 5">
            <a:extLst>
              <a:ext uri="{FF2B5EF4-FFF2-40B4-BE49-F238E27FC236}">
                <a16:creationId xmlns:a16="http://schemas.microsoft.com/office/drawing/2014/main" id="{87B5D486-281C-44CE-7886-46759263F58A}"/>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C96F0172-AC34-D716-A56D-8829D9BC86C5}"/>
              </a:ext>
            </a:extLst>
          </p:cNvPr>
          <p:cNvSpPr txBox="1"/>
          <p:nvPr/>
        </p:nvSpPr>
        <p:spPr>
          <a:xfrm>
            <a:off x="1684428" y="1872088"/>
            <a:ext cx="3012017" cy="1200329"/>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1</a:t>
            </a:r>
          </a:p>
          <a:p>
            <a:r>
              <a:rPr lang="en-US" dirty="0">
                <a:latin typeface="Cascadia Code" panose="020B0609020000020004" pitchFamily="49" charset="0"/>
                <a:cs typeface="Cascadia Code" panose="020B0609020000020004" pitchFamily="49" charset="0"/>
              </a:rPr>
              <a:t>visited = [a, b]</a:t>
            </a:r>
          </a:p>
          <a:p>
            <a:r>
              <a:rPr lang="en-US" dirty="0">
                <a:latin typeface="Cascadia Code" panose="020B0609020000020004" pitchFamily="49" charset="0"/>
                <a:cs typeface="Cascadia Code" panose="020B0609020000020004" pitchFamily="49" charset="0"/>
              </a:rPr>
              <a:t>Stack = [c, d]</a:t>
            </a:r>
          </a:p>
        </p:txBody>
      </p:sp>
      <p:cxnSp>
        <p:nvCxnSpPr>
          <p:cNvPr id="5" name="Straight Arrow Connector 4">
            <a:extLst>
              <a:ext uri="{FF2B5EF4-FFF2-40B4-BE49-F238E27FC236}">
                <a16:creationId xmlns:a16="http://schemas.microsoft.com/office/drawing/2014/main" id="{6F3BCA78-1452-DCF6-6790-C60532DB8DB5}"/>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DBC5B40-2003-4739-CA63-A614D3B0C0A9}"/>
              </a:ext>
            </a:extLst>
          </p:cNvPr>
          <p:cNvCxnSpPr>
            <a:cxnSpLocks/>
          </p:cNvCxnSpPr>
          <p:nvPr/>
        </p:nvCxnSpPr>
        <p:spPr>
          <a:xfrm>
            <a:off x="7727795" y="2419815"/>
            <a:ext cx="0"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BFD8AD7-8F6E-0C82-5AC8-336FE7CA7C1D}"/>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9C3D8A2E-EF71-BC42-095C-6C51B4093B0C}"/>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EBF52C46-3F57-328E-B417-13B765852FF6}"/>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5745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D7EA0-C4A6-170E-8482-CE133FE6CD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E58564-CFB0-14F4-270B-9F09E0463A91}"/>
              </a:ext>
            </a:extLst>
          </p:cNvPr>
          <p:cNvSpPr>
            <a:spLocks noGrp="1"/>
          </p:cNvSpPr>
          <p:nvPr>
            <p:ph type="title"/>
          </p:nvPr>
        </p:nvSpPr>
        <p:spPr>
          <a:xfrm>
            <a:off x="5476875" y="1671639"/>
            <a:ext cx="5111750" cy="587372"/>
          </a:xfrm>
        </p:spPr>
        <p:txBody>
          <a:bodyPr/>
          <a:lstStyle/>
          <a:p>
            <a:r>
              <a:rPr lang="en-US" dirty="0"/>
              <a:t>DISCLAIMER</a:t>
            </a:r>
          </a:p>
        </p:txBody>
      </p:sp>
      <p:sp>
        <p:nvSpPr>
          <p:cNvPr id="3" name="Text Placeholder 2">
            <a:extLst>
              <a:ext uri="{FF2B5EF4-FFF2-40B4-BE49-F238E27FC236}">
                <a16:creationId xmlns:a16="http://schemas.microsoft.com/office/drawing/2014/main" id="{7B3B0DCE-A6F6-4928-49D7-7F182BD7FE22}"/>
              </a:ext>
            </a:extLst>
          </p:cNvPr>
          <p:cNvSpPr>
            <a:spLocks noGrp="1"/>
          </p:cNvSpPr>
          <p:nvPr>
            <p:ph type="body" idx="1"/>
          </p:nvPr>
        </p:nvSpPr>
        <p:spPr>
          <a:xfrm>
            <a:off x="5476875" y="2464420"/>
            <a:ext cx="5111750" cy="2721941"/>
          </a:xfrm>
        </p:spPr>
        <p:txBody>
          <a:bodyPr>
            <a:normAutofit fontScale="92500" lnSpcReduction="20000"/>
          </a:bodyPr>
          <a:lstStyle/>
          <a:p>
            <a:r>
              <a:rPr lang="en-US" sz="2400" dirty="0"/>
              <a:t>I have tried to pull all information from the slides, the textbook, and other authorized resources, but I cannot guarantee the veracity of any information in the slides hereafter.</a:t>
            </a:r>
          </a:p>
          <a:p>
            <a:endParaRPr lang="en-US" sz="2400" dirty="0"/>
          </a:p>
          <a:p>
            <a:r>
              <a:rPr lang="en-US" sz="2400" dirty="0"/>
              <a:t>See presentation notes for sources (book pages are for 4</a:t>
            </a:r>
            <a:r>
              <a:rPr lang="en-US" sz="2400" baseline="30000" dirty="0"/>
              <a:t>th</a:t>
            </a:r>
            <a:r>
              <a:rPr lang="en-US" sz="2400" dirty="0"/>
              <a:t> ed.)</a:t>
            </a:r>
          </a:p>
        </p:txBody>
      </p:sp>
      <p:sp>
        <p:nvSpPr>
          <p:cNvPr id="5" name="Footer Placeholder 4">
            <a:extLst>
              <a:ext uri="{FF2B5EF4-FFF2-40B4-BE49-F238E27FC236}">
                <a16:creationId xmlns:a16="http://schemas.microsoft.com/office/drawing/2014/main" id="{0404F9DD-9BD4-CD2B-2D65-A1C9D572641A}"/>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6" name="Slide Number Placeholder 5">
            <a:extLst>
              <a:ext uri="{FF2B5EF4-FFF2-40B4-BE49-F238E27FC236}">
                <a16:creationId xmlns:a16="http://schemas.microsoft.com/office/drawing/2014/main" id="{914D5ABC-FEC9-12BD-5EAF-C92A6412094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4000053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72266-D49C-9055-C9D7-2C71405AA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DEC2D-0A4A-5B82-3500-27D9D90E6303}"/>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8B92D8E5-8B84-A530-19AF-67F62867D095}"/>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E27A91C3-EFA2-CEA0-731E-8CD32A28981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6" name="Picture 5">
            <a:extLst>
              <a:ext uri="{FF2B5EF4-FFF2-40B4-BE49-F238E27FC236}">
                <a16:creationId xmlns:a16="http://schemas.microsoft.com/office/drawing/2014/main" id="{4CA8BC43-6CD5-8B52-9EF5-8AAE4DDF5C1A}"/>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79181837-7E94-12AB-BC65-8D37729FE1D3}"/>
              </a:ext>
            </a:extLst>
          </p:cNvPr>
          <p:cNvSpPr txBox="1"/>
          <p:nvPr/>
        </p:nvSpPr>
        <p:spPr>
          <a:xfrm>
            <a:off x="1684428" y="1872088"/>
            <a:ext cx="3012017" cy="1200329"/>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1</a:t>
            </a:r>
          </a:p>
          <a:p>
            <a:r>
              <a:rPr lang="en-US" dirty="0">
                <a:latin typeface="Cascadia Code" panose="020B0609020000020004" pitchFamily="49" charset="0"/>
                <a:cs typeface="Cascadia Code" panose="020B0609020000020004" pitchFamily="49" charset="0"/>
              </a:rPr>
              <a:t>visited = [a, b, c]</a:t>
            </a:r>
          </a:p>
          <a:p>
            <a:r>
              <a:rPr lang="en-US" dirty="0">
                <a:latin typeface="Cascadia Code" panose="020B0609020000020004" pitchFamily="49" charset="0"/>
                <a:cs typeface="Cascadia Code" panose="020B0609020000020004" pitchFamily="49" charset="0"/>
              </a:rPr>
              <a:t>Stack = [d]</a:t>
            </a:r>
          </a:p>
        </p:txBody>
      </p:sp>
      <p:cxnSp>
        <p:nvCxnSpPr>
          <p:cNvPr id="5" name="Straight Arrow Connector 4">
            <a:extLst>
              <a:ext uri="{FF2B5EF4-FFF2-40B4-BE49-F238E27FC236}">
                <a16:creationId xmlns:a16="http://schemas.microsoft.com/office/drawing/2014/main" id="{C8A32305-D7E3-3800-3B5A-4F92A7691D11}"/>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18C654-19CB-7BCC-3713-CBC1D5C1B271}"/>
              </a:ext>
            </a:extLst>
          </p:cNvPr>
          <p:cNvCxnSpPr>
            <a:cxnSpLocks/>
          </p:cNvCxnSpPr>
          <p:nvPr/>
        </p:nvCxnSpPr>
        <p:spPr>
          <a:xfrm>
            <a:off x="7727795" y="2419815"/>
            <a:ext cx="0"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559023B-4587-CEAC-EEBC-85B7DD729883}"/>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41C47E-EBDA-1BCD-09D4-1D14D58CE7EB}"/>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E1B870CF-80C5-9EA7-7075-62BD9346BCBC}"/>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79C967A8-29B9-CCDB-0D61-562FF06E7139}"/>
              </a:ext>
            </a:extLst>
          </p:cNvPr>
          <p:cNvSpPr/>
          <p:nvPr/>
        </p:nvSpPr>
        <p:spPr>
          <a:xfrm>
            <a:off x="7454952" y="2971141"/>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47257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0E11D-CA0A-2B5F-306A-19849D099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A0AF3-0415-1FDA-066C-28EE0CDBDB99}"/>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3F8703CF-A306-357A-4245-1DF53E3DDC82}"/>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9C3A7E39-CF0F-A91C-653D-9E1429D05129}"/>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6" name="Picture 5">
            <a:extLst>
              <a:ext uri="{FF2B5EF4-FFF2-40B4-BE49-F238E27FC236}">
                <a16:creationId xmlns:a16="http://schemas.microsoft.com/office/drawing/2014/main" id="{BEC1328C-3F59-CA16-0427-236D0DEDAEFF}"/>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096131AA-DAC6-DF1C-DB8A-5F112553A534}"/>
              </a:ext>
            </a:extLst>
          </p:cNvPr>
          <p:cNvSpPr txBox="1"/>
          <p:nvPr/>
        </p:nvSpPr>
        <p:spPr>
          <a:xfrm>
            <a:off x="1684428" y="1872088"/>
            <a:ext cx="3012017" cy="2031325"/>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1</a:t>
            </a:r>
          </a:p>
          <a:p>
            <a:r>
              <a:rPr lang="en-US" dirty="0">
                <a:latin typeface="Cascadia Code" panose="020B0609020000020004" pitchFamily="49" charset="0"/>
                <a:cs typeface="Cascadia Code" panose="020B0609020000020004" pitchFamily="49" charset="0"/>
              </a:rPr>
              <a:t>visited = [a, b, c, d]</a:t>
            </a:r>
          </a:p>
          <a:p>
            <a:r>
              <a:rPr lang="en-US" dirty="0">
                <a:latin typeface="Cascadia Code" panose="020B0609020000020004" pitchFamily="49" charset="0"/>
                <a:cs typeface="Cascadia Code" panose="020B0609020000020004" pitchFamily="49" charset="0"/>
              </a:rPr>
              <a:t>Stack = []</a:t>
            </a:r>
          </a:p>
          <a:p>
            <a:endParaRPr lang="en-US" dirty="0">
              <a:latin typeface="Cascadia Code" panose="020B0609020000020004" pitchFamily="49" charset="0"/>
              <a:cs typeface="Cascadia Code" panose="020B0609020000020004" pitchFamily="49" charset="0"/>
            </a:endParaRPr>
          </a:p>
          <a:p>
            <a:r>
              <a:rPr lang="en-US" b="1" dirty="0">
                <a:latin typeface="Cascadia Code" panose="020B0609020000020004" pitchFamily="49" charset="0"/>
                <a:cs typeface="Cascadia Code" panose="020B0609020000020004" pitchFamily="49" charset="0"/>
              </a:rPr>
              <a:t>MAXIMUM DEPTH REACHED</a:t>
            </a:r>
          </a:p>
        </p:txBody>
      </p:sp>
      <p:cxnSp>
        <p:nvCxnSpPr>
          <p:cNvPr id="5" name="Straight Arrow Connector 4">
            <a:extLst>
              <a:ext uri="{FF2B5EF4-FFF2-40B4-BE49-F238E27FC236}">
                <a16:creationId xmlns:a16="http://schemas.microsoft.com/office/drawing/2014/main" id="{89E1E33C-F4B9-6D20-8038-F895BBDC3470}"/>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110BA1D-80F6-1AAF-5861-2794B1974D8E}"/>
              </a:ext>
            </a:extLst>
          </p:cNvPr>
          <p:cNvCxnSpPr>
            <a:cxnSpLocks/>
          </p:cNvCxnSpPr>
          <p:nvPr/>
        </p:nvCxnSpPr>
        <p:spPr>
          <a:xfrm>
            <a:off x="7727795" y="2419815"/>
            <a:ext cx="0"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9CD142-0615-7655-9A17-A5C59D694922}"/>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48C8DBD-BC09-432B-0E3C-C14D728F85C5}"/>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7AE43455-B1A1-1645-D40F-D7746948330E}"/>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AE933468-F1FB-0C4B-EF56-490DF818FBFD}"/>
              </a:ext>
            </a:extLst>
          </p:cNvPr>
          <p:cNvSpPr/>
          <p:nvPr/>
        </p:nvSpPr>
        <p:spPr>
          <a:xfrm>
            <a:off x="7454952" y="2971141"/>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8562584-88B5-6B6F-CD9C-14FE0727F060}"/>
              </a:ext>
            </a:extLst>
          </p:cNvPr>
          <p:cNvSpPr/>
          <p:nvPr/>
        </p:nvSpPr>
        <p:spPr>
          <a:xfrm>
            <a:off x="9138786" y="2943922"/>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30208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9BE08-02C8-5DBE-3C99-BB95F97F9E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8FB227-B17F-E360-D250-B105AB5043D6}"/>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E50D26D9-B18F-D80B-CCED-29E5E57E393B}"/>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4F84E139-69FA-32CC-6CCE-52BCA6A48A20}"/>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6" name="Picture 5">
            <a:extLst>
              <a:ext uri="{FF2B5EF4-FFF2-40B4-BE49-F238E27FC236}">
                <a16:creationId xmlns:a16="http://schemas.microsoft.com/office/drawing/2014/main" id="{1EAF5734-1049-9580-1986-8FD6D62494AA}"/>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EFE23289-D904-09F9-D501-B4CC36262D61}"/>
              </a:ext>
            </a:extLst>
          </p:cNvPr>
          <p:cNvSpPr txBox="1"/>
          <p:nvPr/>
        </p:nvSpPr>
        <p:spPr>
          <a:xfrm>
            <a:off x="1684428" y="1872088"/>
            <a:ext cx="3012017" cy="1477328"/>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2</a:t>
            </a:r>
          </a:p>
          <a:p>
            <a:r>
              <a:rPr lang="en-US" dirty="0">
                <a:latin typeface="Cascadia Code" panose="020B0609020000020004" pitchFamily="49" charset="0"/>
                <a:cs typeface="Cascadia Code" panose="020B0609020000020004" pitchFamily="49" charset="0"/>
              </a:rPr>
              <a:t>visited = [a, b, c, d]</a:t>
            </a:r>
          </a:p>
          <a:p>
            <a:r>
              <a:rPr lang="en-US" dirty="0">
                <a:latin typeface="Cascadia Code" panose="020B0609020000020004" pitchFamily="49" charset="0"/>
                <a:cs typeface="Cascadia Code" panose="020B0609020000020004" pitchFamily="49" charset="0"/>
              </a:rPr>
              <a:t>Stack = [a]</a:t>
            </a:r>
          </a:p>
        </p:txBody>
      </p:sp>
    </p:spTree>
    <p:extLst>
      <p:ext uri="{BB962C8B-B14F-4D97-AF65-F5344CB8AC3E}">
        <p14:creationId xmlns:p14="http://schemas.microsoft.com/office/powerpoint/2010/main" val="267309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A3F71-5702-FFBC-BA7F-76DC7171A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3F3F09-2453-8C3D-5613-197C8580648E}"/>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50EC1513-DA3A-1CB1-71B8-9F52FA60A946}"/>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DF7E1047-F7D7-B32D-89F9-C535DF9C16BE}"/>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6" name="Picture 5">
            <a:extLst>
              <a:ext uri="{FF2B5EF4-FFF2-40B4-BE49-F238E27FC236}">
                <a16:creationId xmlns:a16="http://schemas.microsoft.com/office/drawing/2014/main" id="{3D07303B-3AB7-1CEF-8C1E-D52A3B319247}"/>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BF453A4B-1F71-8C0C-E4E3-FBD12A41BFF8}"/>
              </a:ext>
            </a:extLst>
          </p:cNvPr>
          <p:cNvSpPr txBox="1"/>
          <p:nvPr/>
        </p:nvSpPr>
        <p:spPr>
          <a:xfrm>
            <a:off x="1684428" y="1872088"/>
            <a:ext cx="3012017" cy="1477328"/>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2</a:t>
            </a:r>
          </a:p>
          <a:p>
            <a:r>
              <a:rPr lang="en-US" dirty="0">
                <a:latin typeface="Cascadia Code" panose="020B0609020000020004" pitchFamily="49" charset="0"/>
                <a:cs typeface="Cascadia Code" panose="020B0609020000020004" pitchFamily="49" charset="0"/>
              </a:rPr>
              <a:t>visited = [a, b, c, d, a]</a:t>
            </a:r>
          </a:p>
          <a:p>
            <a:r>
              <a:rPr lang="en-US" dirty="0">
                <a:latin typeface="Cascadia Code" panose="020B0609020000020004" pitchFamily="49" charset="0"/>
                <a:cs typeface="Cascadia Code" panose="020B0609020000020004" pitchFamily="49" charset="0"/>
              </a:rPr>
              <a:t>Stack = [b, c, d]</a:t>
            </a:r>
          </a:p>
        </p:txBody>
      </p:sp>
      <p:cxnSp>
        <p:nvCxnSpPr>
          <p:cNvPr id="4" name="Straight Arrow Connector 3">
            <a:extLst>
              <a:ext uri="{FF2B5EF4-FFF2-40B4-BE49-F238E27FC236}">
                <a16:creationId xmlns:a16="http://schemas.microsoft.com/office/drawing/2014/main" id="{012755CC-AD89-00F6-1961-4FBD397CFE4F}"/>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3F79FC3-1007-76FF-F437-D9231DEE196C}"/>
              </a:ext>
            </a:extLst>
          </p:cNvPr>
          <p:cNvCxnSpPr>
            <a:cxnSpLocks/>
          </p:cNvCxnSpPr>
          <p:nvPr/>
        </p:nvCxnSpPr>
        <p:spPr>
          <a:xfrm>
            <a:off x="7727795" y="2419815"/>
            <a:ext cx="0"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17E8038-0297-043A-1EA9-ACC3616F8471}"/>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E47FB8B-66F2-CE8D-1B95-53DAE2DA446E}"/>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574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E39FF-EB7B-AE66-B130-79529D518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91FAAB-EFA3-455C-65CA-967DA45EE04F}"/>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C668C618-A5CF-99B6-6CC9-78B11066D5AD}"/>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32C47E82-8B19-D363-040F-DB3C00C0F28B}"/>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6" name="Picture 5">
            <a:extLst>
              <a:ext uri="{FF2B5EF4-FFF2-40B4-BE49-F238E27FC236}">
                <a16:creationId xmlns:a16="http://schemas.microsoft.com/office/drawing/2014/main" id="{1B120ED6-4F8B-4A1F-A20E-492C08A2BAD9}"/>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12C7CED7-B261-BFE2-F370-520E143DECA0}"/>
              </a:ext>
            </a:extLst>
          </p:cNvPr>
          <p:cNvSpPr txBox="1"/>
          <p:nvPr/>
        </p:nvSpPr>
        <p:spPr>
          <a:xfrm>
            <a:off x="1684428" y="1872088"/>
            <a:ext cx="3012017" cy="1477328"/>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2</a:t>
            </a:r>
          </a:p>
          <a:p>
            <a:r>
              <a:rPr lang="en-US" dirty="0">
                <a:latin typeface="Cascadia Code" panose="020B0609020000020004" pitchFamily="49" charset="0"/>
                <a:cs typeface="Cascadia Code" panose="020B0609020000020004" pitchFamily="49" charset="0"/>
              </a:rPr>
              <a:t>visited = [a, b, c, d, a, b]</a:t>
            </a:r>
          </a:p>
          <a:p>
            <a:r>
              <a:rPr lang="en-US" dirty="0">
                <a:latin typeface="Cascadia Code" panose="020B0609020000020004" pitchFamily="49" charset="0"/>
                <a:cs typeface="Cascadia Code" panose="020B0609020000020004" pitchFamily="49" charset="0"/>
              </a:rPr>
              <a:t>Stack = [e, c, d]</a:t>
            </a:r>
          </a:p>
        </p:txBody>
      </p:sp>
      <p:cxnSp>
        <p:nvCxnSpPr>
          <p:cNvPr id="4" name="Straight Arrow Connector 3">
            <a:extLst>
              <a:ext uri="{FF2B5EF4-FFF2-40B4-BE49-F238E27FC236}">
                <a16:creationId xmlns:a16="http://schemas.microsoft.com/office/drawing/2014/main" id="{821AD72D-A37B-8744-5293-CB93AF821EA7}"/>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4DFCD4E-070A-8CC6-0A57-2A929CFABC3E}"/>
              </a:ext>
            </a:extLst>
          </p:cNvPr>
          <p:cNvCxnSpPr>
            <a:cxnSpLocks/>
          </p:cNvCxnSpPr>
          <p:nvPr/>
        </p:nvCxnSpPr>
        <p:spPr>
          <a:xfrm>
            <a:off x="7727795" y="2419815"/>
            <a:ext cx="0"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ACDF6B9-299E-863C-0AFB-FF81140A454D}"/>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0FD8E1-8753-AEB8-6AA1-2C287743B607}"/>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5302DA69-DA06-B66B-8318-7D57ECF302F0}"/>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B24B1BB-5330-7826-A12F-25584E2AB21E}"/>
              </a:ext>
            </a:extLst>
          </p:cNvPr>
          <p:cNvCxnSpPr>
            <a:cxnSpLocks/>
            <a:stCxn id="9" idx="4"/>
          </p:cNvCxnSpPr>
          <p:nvPr/>
        </p:nvCxnSpPr>
        <p:spPr>
          <a:xfrm flipH="1">
            <a:off x="5062654" y="3512232"/>
            <a:ext cx="793595" cy="605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95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32033-7C66-A9DA-87E6-3196F7BE7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8ED89B-2107-CE3C-C2F5-C0EA0046C1CC}"/>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8D107758-6722-37D1-FB9E-05489831BDF0}"/>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03D7988A-261E-4B12-1202-7CF5D740DF0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6" name="Picture 5">
            <a:extLst>
              <a:ext uri="{FF2B5EF4-FFF2-40B4-BE49-F238E27FC236}">
                <a16:creationId xmlns:a16="http://schemas.microsoft.com/office/drawing/2014/main" id="{9BE2C483-73C7-622A-6CB5-BC55D26C5105}"/>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660284AF-D730-A30A-3E3D-0A6493151916}"/>
              </a:ext>
            </a:extLst>
          </p:cNvPr>
          <p:cNvSpPr txBox="1"/>
          <p:nvPr/>
        </p:nvSpPr>
        <p:spPr>
          <a:xfrm>
            <a:off x="1684428" y="1872088"/>
            <a:ext cx="3012017" cy="1477328"/>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2</a:t>
            </a:r>
          </a:p>
          <a:p>
            <a:r>
              <a:rPr lang="en-US" dirty="0">
                <a:latin typeface="Cascadia Code" panose="020B0609020000020004" pitchFamily="49" charset="0"/>
                <a:cs typeface="Cascadia Code" panose="020B0609020000020004" pitchFamily="49" charset="0"/>
              </a:rPr>
              <a:t>visited = [a, b, c, d, a, b, e]</a:t>
            </a:r>
          </a:p>
          <a:p>
            <a:r>
              <a:rPr lang="en-US" dirty="0">
                <a:latin typeface="Cascadia Code" panose="020B0609020000020004" pitchFamily="49" charset="0"/>
                <a:cs typeface="Cascadia Code" panose="020B0609020000020004" pitchFamily="49" charset="0"/>
              </a:rPr>
              <a:t>Stack = [c, d]</a:t>
            </a:r>
          </a:p>
        </p:txBody>
      </p:sp>
      <p:cxnSp>
        <p:nvCxnSpPr>
          <p:cNvPr id="4" name="Straight Arrow Connector 3">
            <a:extLst>
              <a:ext uri="{FF2B5EF4-FFF2-40B4-BE49-F238E27FC236}">
                <a16:creationId xmlns:a16="http://schemas.microsoft.com/office/drawing/2014/main" id="{9C8A2C51-9511-D847-F402-D76464B9EB13}"/>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351D740-2CD0-940C-D53C-70BB55C0C797}"/>
              </a:ext>
            </a:extLst>
          </p:cNvPr>
          <p:cNvCxnSpPr>
            <a:cxnSpLocks/>
          </p:cNvCxnSpPr>
          <p:nvPr/>
        </p:nvCxnSpPr>
        <p:spPr>
          <a:xfrm>
            <a:off x="7727795" y="2419815"/>
            <a:ext cx="0"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80D9870-4673-0437-E33F-4B4597279378}"/>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6CAA92D-63CC-0ADA-51F8-9D703DFC23B7}"/>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D41427DC-C768-A5AB-25A5-E4A1A171FE93}"/>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1611474-CEBF-88EA-857B-1B82BD4B7BFE}"/>
              </a:ext>
            </a:extLst>
          </p:cNvPr>
          <p:cNvCxnSpPr>
            <a:cxnSpLocks/>
            <a:stCxn id="9" idx="4"/>
          </p:cNvCxnSpPr>
          <p:nvPr/>
        </p:nvCxnSpPr>
        <p:spPr>
          <a:xfrm flipH="1">
            <a:off x="5062654" y="3512232"/>
            <a:ext cx="793595" cy="605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A30485E-827D-2E3A-7B74-362018D6CC5E}"/>
              </a:ext>
            </a:extLst>
          </p:cNvPr>
          <p:cNvSpPr/>
          <p:nvPr/>
        </p:nvSpPr>
        <p:spPr>
          <a:xfrm>
            <a:off x="4696445"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30981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E0099-D4D8-4DAB-AE9D-1D59B0D26C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5580B-7F7D-1E28-105A-51B7F5A26FE0}"/>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5825F69B-E6B4-064D-2116-7FCC335F54F4}"/>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43B37346-BED0-0C2A-1AB8-0D16C1ACE9F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pic>
        <p:nvPicPr>
          <p:cNvPr id="6" name="Picture 5">
            <a:extLst>
              <a:ext uri="{FF2B5EF4-FFF2-40B4-BE49-F238E27FC236}">
                <a16:creationId xmlns:a16="http://schemas.microsoft.com/office/drawing/2014/main" id="{3A8DE238-655D-752B-7218-6B3366C4B2B5}"/>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DA826A26-3C32-9FAC-D3BE-5F584EF77583}"/>
              </a:ext>
            </a:extLst>
          </p:cNvPr>
          <p:cNvSpPr txBox="1"/>
          <p:nvPr/>
        </p:nvSpPr>
        <p:spPr>
          <a:xfrm>
            <a:off x="1684428" y="1872088"/>
            <a:ext cx="3012017" cy="1477328"/>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2</a:t>
            </a:r>
          </a:p>
          <a:p>
            <a:r>
              <a:rPr lang="en-US" dirty="0">
                <a:latin typeface="Cascadia Code" panose="020B0609020000020004" pitchFamily="49" charset="0"/>
                <a:cs typeface="Cascadia Code" panose="020B0609020000020004" pitchFamily="49" charset="0"/>
              </a:rPr>
              <a:t>visited = [a, b, c, d, a, b, e, c]</a:t>
            </a:r>
          </a:p>
          <a:p>
            <a:r>
              <a:rPr lang="en-US" dirty="0">
                <a:latin typeface="Cascadia Code" panose="020B0609020000020004" pitchFamily="49" charset="0"/>
                <a:cs typeface="Cascadia Code" panose="020B0609020000020004" pitchFamily="49" charset="0"/>
              </a:rPr>
              <a:t>Stack = [f, g, d]</a:t>
            </a:r>
          </a:p>
        </p:txBody>
      </p:sp>
      <p:cxnSp>
        <p:nvCxnSpPr>
          <p:cNvPr id="4" name="Straight Arrow Connector 3">
            <a:extLst>
              <a:ext uri="{FF2B5EF4-FFF2-40B4-BE49-F238E27FC236}">
                <a16:creationId xmlns:a16="http://schemas.microsoft.com/office/drawing/2014/main" id="{AAF56523-73BF-B091-9DD8-242746E81F6D}"/>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612AE54-1D7D-FE18-E60C-1091D56772EC}"/>
              </a:ext>
            </a:extLst>
          </p:cNvPr>
          <p:cNvCxnSpPr>
            <a:cxnSpLocks/>
          </p:cNvCxnSpPr>
          <p:nvPr/>
        </p:nvCxnSpPr>
        <p:spPr>
          <a:xfrm flipH="1">
            <a:off x="7708460" y="2419815"/>
            <a:ext cx="19335" cy="5683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A6F1AB1-B506-C5FB-9960-AB9BD4026491}"/>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948CAF5-C560-B987-09D6-6E4E5C05D655}"/>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58C0948-3026-B76E-24B8-BB1495EBE41F}"/>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71D3AE1-572D-86C2-4410-3BF43321B712}"/>
              </a:ext>
            </a:extLst>
          </p:cNvPr>
          <p:cNvCxnSpPr>
            <a:cxnSpLocks/>
            <a:stCxn id="9" idx="4"/>
          </p:cNvCxnSpPr>
          <p:nvPr/>
        </p:nvCxnSpPr>
        <p:spPr>
          <a:xfrm flipH="1">
            <a:off x="5062654" y="3512232"/>
            <a:ext cx="793595" cy="605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75A5039-7CDD-2763-C9BB-9E4B1D360ED5}"/>
              </a:ext>
            </a:extLst>
          </p:cNvPr>
          <p:cNvSpPr/>
          <p:nvPr/>
        </p:nvSpPr>
        <p:spPr>
          <a:xfrm>
            <a:off x="4696445"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D0D171FE-AC99-13BC-A068-EBE4981F04C7}"/>
              </a:ext>
            </a:extLst>
          </p:cNvPr>
          <p:cNvSpPr/>
          <p:nvPr/>
        </p:nvSpPr>
        <p:spPr>
          <a:xfrm>
            <a:off x="7468709"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FE0773B-2354-2F12-2D71-A41B8DF5613B}"/>
              </a:ext>
            </a:extLst>
          </p:cNvPr>
          <p:cNvCxnSpPr>
            <a:cxnSpLocks/>
            <a:stCxn id="12" idx="3"/>
          </p:cNvCxnSpPr>
          <p:nvPr/>
        </p:nvCxnSpPr>
        <p:spPr>
          <a:xfrm flipH="1">
            <a:off x="6869151" y="3435478"/>
            <a:ext cx="669780" cy="681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E07CBC2-3371-F4A5-4B1D-7F7477BF8B31}"/>
              </a:ext>
            </a:extLst>
          </p:cNvPr>
          <p:cNvCxnSpPr>
            <a:cxnSpLocks/>
            <a:stCxn id="12" idx="5"/>
          </p:cNvCxnSpPr>
          <p:nvPr/>
        </p:nvCxnSpPr>
        <p:spPr>
          <a:xfrm>
            <a:off x="7877990" y="3435478"/>
            <a:ext cx="402539" cy="6450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078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5C4B5-B245-DD58-B181-A16791902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155223-6F46-5F31-EF2B-019F631761DF}"/>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D5C825EF-ED15-4D9D-5AF2-3CAE787FA155}"/>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1682CE3A-F9E9-8D0B-63D6-671B39450960}"/>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pic>
        <p:nvPicPr>
          <p:cNvPr id="6" name="Picture 5">
            <a:extLst>
              <a:ext uri="{FF2B5EF4-FFF2-40B4-BE49-F238E27FC236}">
                <a16:creationId xmlns:a16="http://schemas.microsoft.com/office/drawing/2014/main" id="{D29ACA5D-F943-7B5C-3EA2-6C39AF2A0EA4}"/>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F2DA3824-801E-B7D7-25F4-B79891A1D837}"/>
              </a:ext>
            </a:extLst>
          </p:cNvPr>
          <p:cNvSpPr txBox="1"/>
          <p:nvPr/>
        </p:nvSpPr>
        <p:spPr>
          <a:xfrm>
            <a:off x="1684428" y="1872088"/>
            <a:ext cx="3012017" cy="1477328"/>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2</a:t>
            </a:r>
          </a:p>
          <a:p>
            <a:r>
              <a:rPr lang="en-US" dirty="0">
                <a:latin typeface="Cascadia Code" panose="020B0609020000020004" pitchFamily="49" charset="0"/>
                <a:cs typeface="Cascadia Code" panose="020B0609020000020004" pitchFamily="49" charset="0"/>
              </a:rPr>
              <a:t>visited = [a, b, c, d, a, b, e, c, f]</a:t>
            </a:r>
          </a:p>
          <a:p>
            <a:r>
              <a:rPr lang="en-US" dirty="0">
                <a:latin typeface="Cascadia Code" panose="020B0609020000020004" pitchFamily="49" charset="0"/>
                <a:cs typeface="Cascadia Code" panose="020B0609020000020004" pitchFamily="49" charset="0"/>
              </a:rPr>
              <a:t>Stack = [g, d]</a:t>
            </a:r>
          </a:p>
        </p:txBody>
      </p:sp>
      <p:cxnSp>
        <p:nvCxnSpPr>
          <p:cNvPr id="4" name="Straight Arrow Connector 3">
            <a:extLst>
              <a:ext uri="{FF2B5EF4-FFF2-40B4-BE49-F238E27FC236}">
                <a16:creationId xmlns:a16="http://schemas.microsoft.com/office/drawing/2014/main" id="{9E4C5249-AF09-0C09-FAF8-F1CB247D9AFD}"/>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C43CCA0-3229-72E0-B3F1-635F2E4F1049}"/>
              </a:ext>
            </a:extLst>
          </p:cNvPr>
          <p:cNvCxnSpPr>
            <a:cxnSpLocks/>
          </p:cNvCxnSpPr>
          <p:nvPr/>
        </p:nvCxnSpPr>
        <p:spPr>
          <a:xfrm flipH="1">
            <a:off x="7708460" y="2419815"/>
            <a:ext cx="19335" cy="5683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DCD292E-D5E2-F6FB-A0D4-C77F514F12FA}"/>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940F2D7-4B43-AD0C-A05F-0E4603EA2A33}"/>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B7029BD2-065B-0E25-B0A3-F7F08986CA06}"/>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062E001-ACC7-62D9-103E-B7BE05BA7E61}"/>
              </a:ext>
            </a:extLst>
          </p:cNvPr>
          <p:cNvCxnSpPr>
            <a:cxnSpLocks/>
            <a:stCxn id="9" idx="4"/>
          </p:cNvCxnSpPr>
          <p:nvPr/>
        </p:nvCxnSpPr>
        <p:spPr>
          <a:xfrm flipH="1">
            <a:off x="5062654" y="3512232"/>
            <a:ext cx="793595" cy="605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98D309A-62A6-9E9F-821D-A63218D1CB15}"/>
              </a:ext>
            </a:extLst>
          </p:cNvPr>
          <p:cNvSpPr/>
          <p:nvPr/>
        </p:nvSpPr>
        <p:spPr>
          <a:xfrm>
            <a:off x="4696445"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51381259-641A-D844-4418-DBEB68A10FB6}"/>
              </a:ext>
            </a:extLst>
          </p:cNvPr>
          <p:cNvSpPr/>
          <p:nvPr/>
        </p:nvSpPr>
        <p:spPr>
          <a:xfrm>
            <a:off x="7468709"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CDCC7B3-80F2-0A32-4F04-EF0E5E74151F}"/>
              </a:ext>
            </a:extLst>
          </p:cNvPr>
          <p:cNvCxnSpPr>
            <a:cxnSpLocks/>
            <a:stCxn id="12" idx="3"/>
          </p:cNvCxnSpPr>
          <p:nvPr/>
        </p:nvCxnSpPr>
        <p:spPr>
          <a:xfrm flipH="1">
            <a:off x="6869151" y="3435478"/>
            <a:ext cx="669780" cy="681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7F05F2-10D3-BD7A-FDE5-EE7BE30BCACF}"/>
              </a:ext>
            </a:extLst>
          </p:cNvPr>
          <p:cNvCxnSpPr>
            <a:cxnSpLocks/>
            <a:stCxn id="12" idx="5"/>
          </p:cNvCxnSpPr>
          <p:nvPr/>
        </p:nvCxnSpPr>
        <p:spPr>
          <a:xfrm>
            <a:off x="7877990" y="3435478"/>
            <a:ext cx="402539" cy="6450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AE9379D-6FB3-23D4-4FBD-70328BF98A8F}"/>
              </a:ext>
            </a:extLst>
          </p:cNvPr>
          <p:cNvSpPr/>
          <p:nvPr/>
        </p:nvSpPr>
        <p:spPr>
          <a:xfrm>
            <a:off x="6543906"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29475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14C86-31FF-A087-9A5A-1DC1A901E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DDC85-09E9-A5D8-C983-781AEE052FCA}"/>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73BDEC7F-8ABE-B381-84F3-F89E29F947A8}"/>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8A785420-D3F4-0982-C2F4-9652A602BAB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pic>
        <p:nvPicPr>
          <p:cNvPr id="6" name="Picture 5">
            <a:extLst>
              <a:ext uri="{FF2B5EF4-FFF2-40B4-BE49-F238E27FC236}">
                <a16:creationId xmlns:a16="http://schemas.microsoft.com/office/drawing/2014/main" id="{ADDD5A00-0824-37E7-0CA7-34FBF8968B40}"/>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F2627501-E4A4-77A7-4805-5E8BC24BCC33}"/>
              </a:ext>
            </a:extLst>
          </p:cNvPr>
          <p:cNvSpPr txBox="1"/>
          <p:nvPr/>
        </p:nvSpPr>
        <p:spPr>
          <a:xfrm>
            <a:off x="1684428" y="1872088"/>
            <a:ext cx="3012017" cy="1477328"/>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2</a:t>
            </a:r>
          </a:p>
          <a:p>
            <a:r>
              <a:rPr lang="en-US" dirty="0">
                <a:latin typeface="Cascadia Code" panose="020B0609020000020004" pitchFamily="49" charset="0"/>
                <a:cs typeface="Cascadia Code" panose="020B0609020000020004" pitchFamily="49" charset="0"/>
              </a:rPr>
              <a:t>visited = [a, b, c, d, a, b, e, c, f, g]</a:t>
            </a:r>
          </a:p>
          <a:p>
            <a:r>
              <a:rPr lang="en-US" dirty="0">
                <a:latin typeface="Cascadia Code" panose="020B0609020000020004" pitchFamily="49" charset="0"/>
                <a:cs typeface="Cascadia Code" panose="020B0609020000020004" pitchFamily="49" charset="0"/>
              </a:rPr>
              <a:t>Stack = [d]</a:t>
            </a:r>
          </a:p>
        </p:txBody>
      </p:sp>
      <p:cxnSp>
        <p:nvCxnSpPr>
          <p:cNvPr id="4" name="Straight Arrow Connector 3">
            <a:extLst>
              <a:ext uri="{FF2B5EF4-FFF2-40B4-BE49-F238E27FC236}">
                <a16:creationId xmlns:a16="http://schemas.microsoft.com/office/drawing/2014/main" id="{8439DB0E-4DCF-D558-3A56-803907DFAACE}"/>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591E6F4-B1F4-D473-FB7E-B094422C8302}"/>
              </a:ext>
            </a:extLst>
          </p:cNvPr>
          <p:cNvCxnSpPr>
            <a:cxnSpLocks/>
          </p:cNvCxnSpPr>
          <p:nvPr/>
        </p:nvCxnSpPr>
        <p:spPr>
          <a:xfrm flipH="1">
            <a:off x="7708460" y="2419815"/>
            <a:ext cx="19335" cy="5683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C8463DA-284E-B54D-66B9-A0904C89C397}"/>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4C6F27E-9CA4-BE63-BE32-40391ECE4F11}"/>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81BB3264-138C-5A18-B2A0-14ED1F930585}"/>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CE52FF5-5A7C-501A-E43B-722804050CEA}"/>
              </a:ext>
            </a:extLst>
          </p:cNvPr>
          <p:cNvCxnSpPr>
            <a:cxnSpLocks/>
            <a:stCxn id="9" idx="4"/>
          </p:cNvCxnSpPr>
          <p:nvPr/>
        </p:nvCxnSpPr>
        <p:spPr>
          <a:xfrm flipH="1">
            <a:off x="5062654" y="3512232"/>
            <a:ext cx="793595" cy="605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AA39A36-B1B1-9918-FB8F-CEF3FBBA1581}"/>
              </a:ext>
            </a:extLst>
          </p:cNvPr>
          <p:cNvSpPr/>
          <p:nvPr/>
        </p:nvSpPr>
        <p:spPr>
          <a:xfrm>
            <a:off x="4696445"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E6FCBE46-1ADE-FD75-6AB4-D427A49BEF1D}"/>
              </a:ext>
            </a:extLst>
          </p:cNvPr>
          <p:cNvSpPr/>
          <p:nvPr/>
        </p:nvSpPr>
        <p:spPr>
          <a:xfrm>
            <a:off x="7468709"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F5ACD2F-D05F-7796-F5AE-C5019F953A14}"/>
              </a:ext>
            </a:extLst>
          </p:cNvPr>
          <p:cNvCxnSpPr>
            <a:cxnSpLocks/>
            <a:stCxn id="12" idx="3"/>
          </p:cNvCxnSpPr>
          <p:nvPr/>
        </p:nvCxnSpPr>
        <p:spPr>
          <a:xfrm flipH="1">
            <a:off x="6869151" y="3435478"/>
            <a:ext cx="669780" cy="681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91D0EA-F4B5-0D03-AF08-6266A20F8CAA}"/>
              </a:ext>
            </a:extLst>
          </p:cNvPr>
          <p:cNvCxnSpPr>
            <a:cxnSpLocks/>
            <a:stCxn id="12" idx="5"/>
          </p:cNvCxnSpPr>
          <p:nvPr/>
        </p:nvCxnSpPr>
        <p:spPr>
          <a:xfrm>
            <a:off x="7877990" y="3435478"/>
            <a:ext cx="402539" cy="6450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E9C1353-D2E9-45C0-3354-73DED8FBCEC0}"/>
              </a:ext>
            </a:extLst>
          </p:cNvPr>
          <p:cNvSpPr/>
          <p:nvPr/>
        </p:nvSpPr>
        <p:spPr>
          <a:xfrm>
            <a:off x="6543906"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E18713AD-84DB-2266-3C3D-69B4962D1C5F}"/>
              </a:ext>
            </a:extLst>
          </p:cNvPr>
          <p:cNvSpPr/>
          <p:nvPr/>
        </p:nvSpPr>
        <p:spPr>
          <a:xfrm>
            <a:off x="8040777" y="4117251"/>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29875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F5290-BC00-E05D-0D6D-FA1852A494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4CE69-B9D4-7D32-4A0B-3BD9C9AB3A9F}"/>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22AD9110-097A-CF22-2AB9-21EFAAAA2E6D}"/>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BAD53BA3-3309-187A-28AF-65739D2684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pic>
        <p:nvPicPr>
          <p:cNvPr id="6" name="Picture 5">
            <a:extLst>
              <a:ext uri="{FF2B5EF4-FFF2-40B4-BE49-F238E27FC236}">
                <a16:creationId xmlns:a16="http://schemas.microsoft.com/office/drawing/2014/main" id="{5D4B61D3-F0E8-B849-ED86-B3713A02CD00}"/>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84F65E37-C1EB-FF0F-C0AF-0E7AE0CFD2E0}"/>
              </a:ext>
            </a:extLst>
          </p:cNvPr>
          <p:cNvSpPr txBox="1"/>
          <p:nvPr/>
        </p:nvSpPr>
        <p:spPr>
          <a:xfrm>
            <a:off x="1684428" y="1872088"/>
            <a:ext cx="3012017" cy="1754326"/>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2</a:t>
            </a:r>
          </a:p>
          <a:p>
            <a:r>
              <a:rPr lang="en-US" dirty="0">
                <a:latin typeface="Cascadia Code" panose="020B0609020000020004" pitchFamily="49" charset="0"/>
                <a:cs typeface="Cascadia Code" panose="020B0609020000020004" pitchFamily="49" charset="0"/>
              </a:rPr>
              <a:t>visited = [a, b, c, d, a, b, e, c, f, g, d]</a:t>
            </a:r>
          </a:p>
          <a:p>
            <a:r>
              <a:rPr lang="en-US" dirty="0">
                <a:latin typeface="Cascadia Code" panose="020B0609020000020004" pitchFamily="49" charset="0"/>
                <a:cs typeface="Cascadia Code" panose="020B0609020000020004" pitchFamily="49" charset="0"/>
              </a:rPr>
              <a:t>Stack = [goal]</a:t>
            </a:r>
          </a:p>
        </p:txBody>
      </p:sp>
      <p:cxnSp>
        <p:nvCxnSpPr>
          <p:cNvPr id="4" name="Straight Arrow Connector 3">
            <a:extLst>
              <a:ext uri="{FF2B5EF4-FFF2-40B4-BE49-F238E27FC236}">
                <a16:creationId xmlns:a16="http://schemas.microsoft.com/office/drawing/2014/main" id="{A1FF3FAC-056C-2B6B-CC85-D073A72D8C07}"/>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A2A5757-499E-2B6D-4B2E-606759F62F90}"/>
              </a:ext>
            </a:extLst>
          </p:cNvPr>
          <p:cNvCxnSpPr>
            <a:cxnSpLocks/>
          </p:cNvCxnSpPr>
          <p:nvPr/>
        </p:nvCxnSpPr>
        <p:spPr>
          <a:xfrm flipH="1">
            <a:off x="7708460" y="2419815"/>
            <a:ext cx="19335" cy="5683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AFC362E-7ED8-25F0-DC5A-7334057898B4}"/>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05351CF-0AB5-62C9-F7E7-07799AEC2E3E}"/>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080578FC-D093-2B22-ACAA-984A45F2D086}"/>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6336CF6-FE33-9C2D-2916-260CD87271D4}"/>
              </a:ext>
            </a:extLst>
          </p:cNvPr>
          <p:cNvCxnSpPr>
            <a:cxnSpLocks/>
            <a:stCxn id="9" idx="4"/>
          </p:cNvCxnSpPr>
          <p:nvPr/>
        </p:nvCxnSpPr>
        <p:spPr>
          <a:xfrm flipH="1">
            <a:off x="5062654" y="3512232"/>
            <a:ext cx="793595" cy="605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B5B2796-3913-4C6D-E189-53C6A11F694D}"/>
              </a:ext>
            </a:extLst>
          </p:cNvPr>
          <p:cNvSpPr/>
          <p:nvPr/>
        </p:nvSpPr>
        <p:spPr>
          <a:xfrm>
            <a:off x="4696445"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6F07FF1B-D1B6-BCF0-5D06-F787EA717284}"/>
              </a:ext>
            </a:extLst>
          </p:cNvPr>
          <p:cNvSpPr/>
          <p:nvPr/>
        </p:nvSpPr>
        <p:spPr>
          <a:xfrm>
            <a:off x="7468709"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53B7F30-823D-A2EB-C344-231342E10A7F}"/>
              </a:ext>
            </a:extLst>
          </p:cNvPr>
          <p:cNvCxnSpPr>
            <a:cxnSpLocks/>
            <a:stCxn id="12" idx="3"/>
          </p:cNvCxnSpPr>
          <p:nvPr/>
        </p:nvCxnSpPr>
        <p:spPr>
          <a:xfrm flipH="1">
            <a:off x="6869151" y="3435478"/>
            <a:ext cx="669780" cy="681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08C32E-8A18-F1E9-9047-BA581E6E3E24}"/>
              </a:ext>
            </a:extLst>
          </p:cNvPr>
          <p:cNvCxnSpPr>
            <a:cxnSpLocks/>
            <a:stCxn id="12" idx="5"/>
          </p:cNvCxnSpPr>
          <p:nvPr/>
        </p:nvCxnSpPr>
        <p:spPr>
          <a:xfrm>
            <a:off x="7877990" y="3435478"/>
            <a:ext cx="402539" cy="6450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5A822450-DCDD-8866-58FE-F206F6F456AB}"/>
              </a:ext>
            </a:extLst>
          </p:cNvPr>
          <p:cNvSpPr/>
          <p:nvPr/>
        </p:nvSpPr>
        <p:spPr>
          <a:xfrm>
            <a:off x="6543906"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4E24739D-B12C-9799-518E-F6557AD96791}"/>
              </a:ext>
            </a:extLst>
          </p:cNvPr>
          <p:cNvSpPr/>
          <p:nvPr/>
        </p:nvSpPr>
        <p:spPr>
          <a:xfrm>
            <a:off x="8040777" y="4117251"/>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6E3F7EDD-9E42-0BEE-3BD8-86012C7C0B55}"/>
              </a:ext>
            </a:extLst>
          </p:cNvPr>
          <p:cNvSpPr/>
          <p:nvPr/>
        </p:nvSpPr>
        <p:spPr>
          <a:xfrm>
            <a:off x="9154299" y="298812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DF0BEE0B-43EB-3EDC-5DAE-73625AB8B772}"/>
              </a:ext>
            </a:extLst>
          </p:cNvPr>
          <p:cNvCxnSpPr>
            <a:cxnSpLocks/>
            <a:stCxn id="16" idx="4"/>
          </p:cNvCxnSpPr>
          <p:nvPr/>
        </p:nvCxnSpPr>
        <p:spPr>
          <a:xfrm>
            <a:off x="9394051" y="3512231"/>
            <a:ext cx="658554" cy="637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84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6"/>
            <a:ext cx="2895600" cy="763750"/>
          </a:xfrm>
        </p:spPr>
        <p:txBody>
          <a:bodyPr>
            <a:normAutofit/>
          </a:bodyPr>
          <a:lstStyle/>
          <a:p>
            <a:r>
              <a:rPr lang="en-US" sz="2400" dirty="0"/>
              <a:t>ALGORITHM</a:t>
            </a:r>
            <a:br>
              <a:rPr lang="en-US" sz="2400" dirty="0"/>
            </a:br>
            <a:r>
              <a:rPr lang="en-US" sz="2400" dirty="0"/>
              <a:t>CLASSIFICATION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088197"/>
            <a:ext cx="2895600" cy="3964150"/>
          </a:xfrm>
        </p:spPr>
        <p:txBody>
          <a:bodyPr>
            <a:normAutofit/>
          </a:bodyPr>
          <a:lstStyle/>
          <a:p>
            <a:pPr marL="342900" indent="-342900">
              <a:buAutoNum type="arabicPeriod"/>
            </a:pPr>
            <a:r>
              <a:rPr lang="en-US" dirty="0"/>
              <a:t>Search Algorithms</a:t>
            </a:r>
          </a:p>
          <a:p>
            <a:pPr marL="800100" lvl="1" indent="-342900">
              <a:buAutoNum type="arabicPeriod"/>
            </a:pPr>
            <a:r>
              <a:rPr lang="en-US" dirty="0"/>
              <a:t>Blind/uninformed search</a:t>
            </a:r>
          </a:p>
          <a:p>
            <a:pPr marL="800100" lvl="1" indent="-342900">
              <a:buAutoNum type="arabicPeriod"/>
            </a:pPr>
            <a:r>
              <a:rPr lang="en-US" dirty="0"/>
              <a:t>Guided/informed/</a:t>
            </a:r>
            <a:br>
              <a:rPr lang="en-US" dirty="0"/>
            </a:br>
            <a:r>
              <a:rPr lang="en-US" dirty="0"/>
              <a:t>heuristic search</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Artificial Intelligence</a:t>
            </a:r>
          </a:p>
          <a:p>
            <a:r>
              <a:rPr lang="en-US" dirty="0"/>
              <a:t>Blind &amp; Guided Search Algorithms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9F7BB-7100-55F7-7962-40360FFA1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153F9-9A04-642B-5081-E068F5C56708}"/>
              </a:ext>
            </a:extLst>
          </p:cNvPr>
          <p:cNvSpPr>
            <a:spLocks noGrp="1"/>
          </p:cNvSpPr>
          <p:nvPr>
            <p:ph type="title"/>
          </p:nvPr>
        </p:nvSpPr>
        <p:spPr>
          <a:xfrm>
            <a:off x="1289825" y="830689"/>
            <a:ext cx="9612350" cy="574365"/>
          </a:xfrm>
        </p:spPr>
        <p:txBody>
          <a:bodyPr>
            <a:normAutofit fontScale="90000"/>
          </a:bodyPr>
          <a:lstStyle/>
          <a:p>
            <a:r>
              <a:rPr lang="en-US" dirty="0"/>
              <a:t>SEARCH QUIZ QUESTION 1</a:t>
            </a:r>
            <a:br>
              <a:rPr lang="en-US" dirty="0"/>
            </a:br>
            <a:r>
              <a:rPr lang="en-US" dirty="0"/>
              <a:t>(TASK: APPLY IDS)</a:t>
            </a:r>
          </a:p>
        </p:txBody>
      </p:sp>
      <p:sp>
        <p:nvSpPr>
          <p:cNvPr id="24" name="Footer Placeholder 23">
            <a:extLst>
              <a:ext uri="{FF2B5EF4-FFF2-40B4-BE49-F238E27FC236}">
                <a16:creationId xmlns:a16="http://schemas.microsoft.com/office/drawing/2014/main" id="{2EA64B55-E349-4B06-DFEE-2151D9F34612}"/>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C36DC243-09AF-54B3-06B3-82273010F8C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pic>
        <p:nvPicPr>
          <p:cNvPr id="6" name="Picture 5">
            <a:extLst>
              <a:ext uri="{FF2B5EF4-FFF2-40B4-BE49-F238E27FC236}">
                <a16:creationId xmlns:a16="http://schemas.microsoft.com/office/drawing/2014/main" id="{327041EB-D5C6-2A9B-7068-66696FA0680F}"/>
              </a:ext>
            </a:extLst>
          </p:cNvPr>
          <p:cNvPicPr>
            <a:picLocks noChangeAspect="1"/>
          </p:cNvPicPr>
          <p:nvPr/>
        </p:nvPicPr>
        <p:blipFill>
          <a:blip r:embed="rId3"/>
          <a:stretch>
            <a:fillRect/>
          </a:stretch>
        </p:blipFill>
        <p:spPr>
          <a:xfrm>
            <a:off x="4696445" y="1872088"/>
            <a:ext cx="5811127" cy="4017227"/>
          </a:xfrm>
          <a:prstGeom prst="rect">
            <a:avLst/>
          </a:prstGeom>
        </p:spPr>
      </p:pic>
      <p:sp>
        <p:nvSpPr>
          <p:cNvPr id="3" name="TextBox 2">
            <a:extLst>
              <a:ext uri="{FF2B5EF4-FFF2-40B4-BE49-F238E27FC236}">
                <a16:creationId xmlns:a16="http://schemas.microsoft.com/office/drawing/2014/main" id="{6B346018-67A4-DEDF-FB7F-F3E99ECF0D66}"/>
              </a:ext>
            </a:extLst>
          </p:cNvPr>
          <p:cNvSpPr txBox="1"/>
          <p:nvPr/>
        </p:nvSpPr>
        <p:spPr>
          <a:xfrm>
            <a:off x="1684428" y="1872088"/>
            <a:ext cx="3012017" cy="2585323"/>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l = 2</a:t>
            </a:r>
          </a:p>
          <a:p>
            <a:r>
              <a:rPr lang="en-US" dirty="0">
                <a:latin typeface="Cascadia Code" panose="020B0609020000020004" pitchFamily="49" charset="0"/>
                <a:cs typeface="Cascadia Code" panose="020B0609020000020004" pitchFamily="49" charset="0"/>
              </a:rPr>
              <a:t>visited = [a, b, c, d, a, b, e, c, f, g, d, goal]</a:t>
            </a:r>
          </a:p>
          <a:p>
            <a:r>
              <a:rPr lang="en-US" dirty="0">
                <a:latin typeface="Cascadia Code" panose="020B0609020000020004" pitchFamily="49" charset="0"/>
                <a:cs typeface="Cascadia Code" panose="020B0609020000020004" pitchFamily="49" charset="0"/>
              </a:rPr>
              <a:t>Stack = []</a:t>
            </a:r>
          </a:p>
          <a:p>
            <a:endParaRPr lang="en-US" dirty="0">
              <a:latin typeface="Cascadia Code" panose="020B0609020000020004" pitchFamily="49" charset="0"/>
              <a:cs typeface="Cascadia Code" panose="020B0609020000020004" pitchFamily="49" charset="0"/>
            </a:endParaRPr>
          </a:p>
          <a:p>
            <a:r>
              <a:rPr lang="en-US" b="1" dirty="0">
                <a:latin typeface="Cascadia Code" panose="020B0609020000020004" pitchFamily="49" charset="0"/>
                <a:cs typeface="Cascadia Code" panose="020B0609020000020004" pitchFamily="49" charset="0"/>
              </a:rPr>
              <a:t>SOLUTION FOUND</a:t>
            </a:r>
          </a:p>
          <a:p>
            <a:r>
              <a:rPr lang="en-US" dirty="0" err="1">
                <a:latin typeface="Cascadia Code" panose="020B0609020000020004" pitchFamily="49" charset="0"/>
                <a:cs typeface="Cascadia Code" panose="020B0609020000020004" pitchFamily="49" charset="0"/>
              </a:rPr>
              <a:t>abcdabecfgd</a:t>
            </a:r>
            <a:r>
              <a:rPr lang="en-US" dirty="0">
                <a:latin typeface="Cascadia Code" panose="020B0609020000020004" pitchFamily="49" charset="0"/>
                <a:cs typeface="Cascadia Code" panose="020B0609020000020004" pitchFamily="49" charset="0"/>
              </a:rPr>
              <a:t>-goal</a:t>
            </a:r>
          </a:p>
        </p:txBody>
      </p:sp>
      <p:cxnSp>
        <p:nvCxnSpPr>
          <p:cNvPr id="4" name="Straight Arrow Connector 3">
            <a:extLst>
              <a:ext uri="{FF2B5EF4-FFF2-40B4-BE49-F238E27FC236}">
                <a16:creationId xmlns:a16="http://schemas.microsoft.com/office/drawing/2014/main" id="{A810A5B8-BD3F-D1DC-3672-E49063BE8503}"/>
              </a:ext>
            </a:extLst>
          </p:cNvPr>
          <p:cNvCxnSpPr>
            <a:cxnSpLocks/>
          </p:cNvCxnSpPr>
          <p:nvPr/>
        </p:nvCxnSpPr>
        <p:spPr>
          <a:xfrm flipH="1">
            <a:off x="6096000" y="2419815"/>
            <a:ext cx="1375317" cy="652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8E07B1-1A21-1157-23DE-091A3FC50834}"/>
              </a:ext>
            </a:extLst>
          </p:cNvPr>
          <p:cNvCxnSpPr>
            <a:cxnSpLocks/>
          </p:cNvCxnSpPr>
          <p:nvPr/>
        </p:nvCxnSpPr>
        <p:spPr>
          <a:xfrm flipH="1">
            <a:off x="7708460" y="2419815"/>
            <a:ext cx="19335" cy="5683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0E9E4C8-1513-0366-D103-9EF2BA264643}"/>
              </a:ext>
            </a:extLst>
          </p:cNvPr>
          <p:cNvCxnSpPr>
            <a:cxnSpLocks/>
          </p:cNvCxnSpPr>
          <p:nvPr/>
        </p:nvCxnSpPr>
        <p:spPr>
          <a:xfrm>
            <a:off x="8062332" y="2419815"/>
            <a:ext cx="1215483" cy="524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9B011F0-A3E7-BDCF-17CC-479D777A34E6}"/>
              </a:ext>
            </a:extLst>
          </p:cNvPr>
          <p:cNvSpPr/>
          <p:nvPr/>
        </p:nvSpPr>
        <p:spPr>
          <a:xfrm>
            <a:off x="7468710" y="1980000"/>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904492B-5639-1AF9-3C84-C0976538E2F5}"/>
              </a:ext>
            </a:extLst>
          </p:cNvPr>
          <p:cNvSpPr/>
          <p:nvPr/>
        </p:nvSpPr>
        <p:spPr>
          <a:xfrm>
            <a:off x="5616497"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3E50194-6569-E2E1-5EF4-54347BE67C60}"/>
              </a:ext>
            </a:extLst>
          </p:cNvPr>
          <p:cNvCxnSpPr>
            <a:cxnSpLocks/>
            <a:stCxn id="9" idx="4"/>
          </p:cNvCxnSpPr>
          <p:nvPr/>
        </p:nvCxnSpPr>
        <p:spPr>
          <a:xfrm flipH="1">
            <a:off x="5062654" y="3512232"/>
            <a:ext cx="793595" cy="6050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89423EA-4B5F-0B34-970E-73A1740BFBBA}"/>
              </a:ext>
            </a:extLst>
          </p:cNvPr>
          <p:cNvSpPr/>
          <p:nvPr/>
        </p:nvSpPr>
        <p:spPr>
          <a:xfrm>
            <a:off x="4696445"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7B503E55-FB55-593B-77CB-0C7BB3B43F0D}"/>
              </a:ext>
            </a:extLst>
          </p:cNvPr>
          <p:cNvSpPr/>
          <p:nvPr/>
        </p:nvSpPr>
        <p:spPr>
          <a:xfrm>
            <a:off x="7468709" y="2988125"/>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E7B4DEC-7465-91E5-F40E-A0CF71340F18}"/>
              </a:ext>
            </a:extLst>
          </p:cNvPr>
          <p:cNvCxnSpPr>
            <a:cxnSpLocks/>
            <a:stCxn id="12" idx="3"/>
          </p:cNvCxnSpPr>
          <p:nvPr/>
        </p:nvCxnSpPr>
        <p:spPr>
          <a:xfrm flipH="1">
            <a:off x="6869151" y="3435478"/>
            <a:ext cx="669780" cy="681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6083E7A-19D8-52D6-41A5-63E47EEFE45A}"/>
              </a:ext>
            </a:extLst>
          </p:cNvPr>
          <p:cNvCxnSpPr>
            <a:cxnSpLocks/>
            <a:stCxn id="12" idx="5"/>
          </p:cNvCxnSpPr>
          <p:nvPr/>
        </p:nvCxnSpPr>
        <p:spPr>
          <a:xfrm>
            <a:off x="7877990" y="3435478"/>
            <a:ext cx="402539" cy="6450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8220CFC-13C4-DD97-7064-AABFAAC05112}"/>
              </a:ext>
            </a:extLst>
          </p:cNvPr>
          <p:cNvSpPr/>
          <p:nvPr/>
        </p:nvSpPr>
        <p:spPr>
          <a:xfrm>
            <a:off x="6543906" y="414993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6DCD3BE-A072-F258-ADE9-D1A5B1B409FD}"/>
              </a:ext>
            </a:extLst>
          </p:cNvPr>
          <p:cNvSpPr/>
          <p:nvPr/>
        </p:nvSpPr>
        <p:spPr>
          <a:xfrm>
            <a:off x="8040777" y="4117251"/>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E447200-F429-DC53-002E-5FD1C2C4FF47}"/>
              </a:ext>
            </a:extLst>
          </p:cNvPr>
          <p:cNvSpPr/>
          <p:nvPr/>
        </p:nvSpPr>
        <p:spPr>
          <a:xfrm>
            <a:off x="9154299" y="2988124"/>
            <a:ext cx="479503"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AEC98104-4329-8EF2-1279-DDFD91C11827}"/>
              </a:ext>
            </a:extLst>
          </p:cNvPr>
          <p:cNvCxnSpPr>
            <a:cxnSpLocks/>
            <a:stCxn id="16" idx="4"/>
          </p:cNvCxnSpPr>
          <p:nvPr/>
        </p:nvCxnSpPr>
        <p:spPr>
          <a:xfrm>
            <a:off x="9394051" y="3512231"/>
            <a:ext cx="658554" cy="637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84A4555-0521-DBBC-05E3-F82B6A42E95A}"/>
              </a:ext>
            </a:extLst>
          </p:cNvPr>
          <p:cNvSpPr/>
          <p:nvPr/>
        </p:nvSpPr>
        <p:spPr>
          <a:xfrm>
            <a:off x="9610648" y="4080542"/>
            <a:ext cx="896924" cy="781390"/>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1863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E2175-1057-C95F-FF47-A190777A2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BD4581-4130-7C00-AB4A-4FACB1ACC946}"/>
              </a:ext>
            </a:extLst>
          </p:cNvPr>
          <p:cNvSpPr>
            <a:spLocks noGrp="1"/>
          </p:cNvSpPr>
          <p:nvPr>
            <p:ph type="ctrTitle"/>
          </p:nvPr>
        </p:nvSpPr>
        <p:spPr>
          <a:xfrm>
            <a:off x="6991350" y="2148840"/>
            <a:ext cx="4179570" cy="1715531"/>
          </a:xfrm>
        </p:spPr>
        <p:txBody>
          <a:bodyPr/>
          <a:lstStyle/>
          <a:p>
            <a:r>
              <a:rPr lang="en-US" dirty="0"/>
              <a:t>Informed Search Algorithms</a:t>
            </a:r>
          </a:p>
        </p:txBody>
      </p:sp>
      <p:sp>
        <p:nvSpPr>
          <p:cNvPr id="3" name="Subtitle 2">
            <a:extLst>
              <a:ext uri="{FF2B5EF4-FFF2-40B4-BE49-F238E27FC236}">
                <a16:creationId xmlns:a16="http://schemas.microsoft.com/office/drawing/2014/main" id="{6252D61B-4960-77A9-1F29-9C58282D8CF9}"/>
              </a:ext>
            </a:extLst>
          </p:cNvPr>
          <p:cNvSpPr>
            <a:spLocks noGrp="1"/>
          </p:cNvSpPr>
          <p:nvPr>
            <p:ph type="subTitle" idx="1"/>
          </p:nvPr>
        </p:nvSpPr>
        <p:spPr>
          <a:xfrm>
            <a:off x="6991350" y="3962003"/>
            <a:ext cx="4179570" cy="365125"/>
          </a:xfrm>
        </p:spPr>
        <p:txBody>
          <a:bodyPr/>
          <a:lstStyle/>
          <a:p>
            <a:r>
              <a:rPr lang="en-US" dirty="0"/>
              <a:t>GBFS/A*/IDA*</a:t>
            </a:r>
          </a:p>
        </p:txBody>
      </p:sp>
    </p:spTree>
    <p:extLst>
      <p:ext uri="{BB962C8B-B14F-4D97-AF65-F5344CB8AC3E}">
        <p14:creationId xmlns:p14="http://schemas.microsoft.com/office/powerpoint/2010/main" val="2107968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1EE78-F131-84F1-C48C-9DA146CE7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4C155A-A4C3-8631-2964-CE69B016DB92}"/>
              </a:ext>
            </a:extLst>
          </p:cNvPr>
          <p:cNvSpPr>
            <a:spLocks noGrp="1"/>
          </p:cNvSpPr>
          <p:nvPr>
            <p:ph type="title"/>
          </p:nvPr>
        </p:nvSpPr>
        <p:spPr>
          <a:xfrm>
            <a:off x="2933700" y="892177"/>
            <a:ext cx="8421688" cy="1325563"/>
          </a:xfrm>
        </p:spPr>
        <p:txBody>
          <a:bodyPr/>
          <a:lstStyle/>
          <a:p>
            <a:r>
              <a:rPr lang="en-US" dirty="0"/>
              <a:t>Heuristics</a:t>
            </a:r>
            <a:br>
              <a:rPr lang="en-US" dirty="0"/>
            </a:br>
            <a:r>
              <a:rPr lang="en-US" dirty="0"/>
              <a:t>(Adding Hunches to Your Search)</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733FEDA-ABA9-2EE8-99E4-E8D7BFD4E44C}"/>
                  </a:ext>
                </a:extLst>
              </p:cNvPr>
              <p:cNvSpPr>
                <a:spLocks noGrp="1"/>
              </p:cNvSpPr>
              <p:nvPr>
                <p:ph sz="quarter" idx="4"/>
              </p:nvPr>
            </p:nvSpPr>
            <p:spPr>
              <a:xfrm>
                <a:off x="2933700" y="2217740"/>
                <a:ext cx="6324600" cy="3748083"/>
              </a:xfrm>
            </p:spPr>
            <p:txBody>
              <a:bodyPr>
                <a:normAutofit/>
              </a:bodyPr>
              <a:lstStyle/>
              <a:p>
                <a:pPr marL="285750" indent="-285750">
                  <a:buFont typeface="Arial" panose="020B0604020202020204" pitchFamily="34" charset="0"/>
                  <a:buChar char="•"/>
                </a:pPr>
                <a:r>
                  <a:rPr lang="en-US" sz="2400" dirty="0"/>
                  <a:t>Informed search algorithms use </a:t>
                </a:r>
                <a:r>
                  <a:rPr lang="en-US" sz="2400" b="1" dirty="0"/>
                  <a:t>heuristic functions </a:t>
                </a:r>
                <a:r>
                  <a:rPr lang="en-US" sz="2400" dirty="0"/>
                  <a:t>to make educated guesses about what </a:t>
                </a:r>
                <a:r>
                  <a:rPr lang="en-US" sz="2400" b="1" dirty="0"/>
                  <a:t>state</a:t>
                </a:r>
                <a:r>
                  <a:rPr lang="en-US" sz="2400" dirty="0"/>
                  <a:t> to go to next.</a:t>
                </a:r>
              </a:p>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t> returns the heuristic’s best guess on “how far” the </a:t>
                </a:r>
                <a:r>
                  <a:rPr lang="en-US" sz="2400" b="1" dirty="0"/>
                  <a:t>state</a:t>
                </a:r>
                <a:r>
                  <a:rPr lang="en-US" sz="2400" dirty="0"/>
                  <a:t> </a:t>
                </a:r>
                <a:r>
                  <a:rPr lang="en-US" sz="2400" i="1" dirty="0"/>
                  <a:t>n</a:t>
                </a:r>
                <a:r>
                  <a:rPr lang="en-US" sz="2400" dirty="0"/>
                  <a:t> is from the goal (lower is better, because </a:t>
                </a:r>
                <a:r>
                  <a:rPr lang="en-US" sz="2400" i="1" dirty="0"/>
                  <a:t>n</a:t>
                </a:r>
                <a:r>
                  <a:rPr lang="en-US" sz="2400" dirty="0"/>
                  <a:t> is closer).</a:t>
                </a:r>
              </a:p>
              <a:p>
                <a:pPr marL="285750" indent="-285750">
                  <a:buFont typeface="Arial" panose="020B0604020202020204" pitchFamily="34" charset="0"/>
                  <a:buChar char="•"/>
                </a:pPr>
                <a:r>
                  <a:rPr lang="en-US" sz="2400" dirty="0"/>
                  <a:t>Informed search algorithms run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t> on </a:t>
                </a:r>
                <a:r>
                  <a:rPr lang="en-US" sz="2400" b="1" dirty="0"/>
                  <a:t>states</a:t>
                </a:r>
                <a:r>
                  <a:rPr lang="en-US" sz="2400" dirty="0"/>
                  <a:t> made available by </a:t>
                </a:r>
                <a:r>
                  <a:rPr lang="en-US" sz="2400" b="1" dirty="0"/>
                  <a:t>actions</a:t>
                </a:r>
                <a:r>
                  <a:rPr lang="en-US" sz="2400" dirty="0"/>
                  <a:t>, and pick the </a:t>
                </a:r>
                <a:r>
                  <a:rPr lang="en-US" sz="2400" b="1" dirty="0"/>
                  <a:t>state</a:t>
                </a:r>
                <a:r>
                  <a:rPr lang="en-US" sz="2400" dirty="0"/>
                  <a:t> with the minimum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oMath>
                </a14:m>
                <a:endParaRPr lang="en-US" sz="2400" dirty="0"/>
              </a:p>
            </p:txBody>
          </p:sp>
        </mc:Choice>
        <mc:Fallback xmlns="">
          <p:sp>
            <p:nvSpPr>
              <p:cNvPr id="6" name="Content Placeholder 5">
                <a:extLst>
                  <a:ext uri="{FF2B5EF4-FFF2-40B4-BE49-F238E27FC236}">
                    <a16:creationId xmlns:a16="http://schemas.microsoft.com/office/drawing/2014/main" id="{8733FEDA-ABA9-2EE8-99E4-E8D7BFD4E44C}"/>
                  </a:ext>
                </a:extLst>
              </p:cNvPr>
              <p:cNvSpPr>
                <a:spLocks noGrp="1" noRot="1" noChangeAspect="1" noMove="1" noResize="1" noEditPoints="1" noAdjustHandles="1" noChangeArrowheads="1" noChangeShapeType="1" noTextEdit="1"/>
              </p:cNvSpPr>
              <p:nvPr>
                <p:ph sz="quarter" idx="4"/>
              </p:nvPr>
            </p:nvSpPr>
            <p:spPr>
              <a:xfrm>
                <a:off x="2933700" y="2217740"/>
                <a:ext cx="6324600" cy="3748083"/>
              </a:xfrm>
              <a:blipFill>
                <a:blip r:embed="rId3"/>
                <a:stretch>
                  <a:fillRect l="-1252" t="-1301" b="-650"/>
                </a:stretch>
              </a:blipFill>
            </p:spPr>
            <p:txBody>
              <a:bodyPr/>
              <a:lstStyle/>
              <a:p>
                <a:r>
                  <a:rPr lang="en-US">
                    <a:noFill/>
                  </a:rPr>
                  <a:t> </a:t>
                </a:r>
              </a:p>
            </p:txBody>
          </p:sp>
        </mc:Fallback>
      </mc:AlternateContent>
      <p:sp>
        <p:nvSpPr>
          <p:cNvPr id="8" name="Footer Placeholder 7">
            <a:extLst>
              <a:ext uri="{FF2B5EF4-FFF2-40B4-BE49-F238E27FC236}">
                <a16:creationId xmlns:a16="http://schemas.microsoft.com/office/drawing/2014/main" id="{4384C786-76E9-B625-8F43-80D0F96FD818}"/>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9" name="Slide Number Placeholder 8">
            <a:extLst>
              <a:ext uri="{FF2B5EF4-FFF2-40B4-BE49-F238E27FC236}">
                <a16:creationId xmlns:a16="http://schemas.microsoft.com/office/drawing/2014/main" id="{0D923675-0938-4F1D-F3F8-A904CB993F7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2493000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F2CB-3204-5C0D-C4AC-7E7FF3A1EF31}"/>
              </a:ext>
            </a:extLst>
          </p:cNvPr>
          <p:cNvSpPr>
            <a:spLocks noGrp="1"/>
          </p:cNvSpPr>
          <p:nvPr>
            <p:ph type="title"/>
          </p:nvPr>
        </p:nvSpPr>
        <p:spPr>
          <a:xfrm>
            <a:off x="2933700" y="892177"/>
            <a:ext cx="8421688" cy="1048135"/>
          </a:xfrm>
        </p:spPr>
        <p:txBody>
          <a:bodyPr/>
          <a:lstStyle/>
          <a:p>
            <a:r>
              <a:rPr lang="en-US" dirty="0"/>
              <a:t>Heuristic Example</a:t>
            </a:r>
            <a:br>
              <a:rPr lang="en-US" dirty="0"/>
            </a:br>
            <a:r>
              <a:rPr lang="en-US" dirty="0"/>
              <a:t>(</a:t>
            </a:r>
            <a:r>
              <a:rPr lang="en-US" dirty="0" err="1"/>
              <a:t>Bienvenue</a:t>
            </a:r>
            <a:r>
              <a:rPr lang="en-US" dirty="0"/>
              <a:t> dans </a:t>
            </a:r>
            <a:r>
              <a:rPr lang="en-US" dirty="0" err="1"/>
              <a:t>l'heuristique</a:t>
            </a:r>
            <a:r>
              <a:rPr lang="en-US" dirty="0"/>
              <a:t>)</a:t>
            </a:r>
          </a:p>
        </p:txBody>
      </p:sp>
      <p:pic>
        <p:nvPicPr>
          <p:cNvPr id="10" name="Content Placeholder 9" descr="A tall tower with people in the grass with Eiffel Tower in the background&#10;&#10;Description automatically generated">
            <a:extLst>
              <a:ext uri="{FF2B5EF4-FFF2-40B4-BE49-F238E27FC236}">
                <a16:creationId xmlns:a16="http://schemas.microsoft.com/office/drawing/2014/main" id="{39F78C8D-BD47-372B-91FA-D66C747CA0B3}"/>
              </a:ext>
            </a:extLst>
          </p:cNvPr>
          <p:cNvPicPr>
            <a:picLocks noGrp="1" noChangeAspect="1"/>
          </p:cNvPicPr>
          <p:nvPr>
            <p:ph sz="quarter" idx="4"/>
          </p:nvPr>
        </p:nvPicPr>
        <p:blipFill>
          <a:blip r:embed="rId3"/>
          <a:stretch>
            <a:fillRect/>
          </a:stretch>
        </p:blipFill>
        <p:spPr>
          <a:xfrm>
            <a:off x="2933700" y="2149668"/>
            <a:ext cx="2597305" cy="3997673"/>
          </a:xfrm>
        </p:spPr>
      </p:pic>
      <p:sp>
        <p:nvSpPr>
          <p:cNvPr id="7" name="Footer Placeholder 6">
            <a:extLst>
              <a:ext uri="{FF2B5EF4-FFF2-40B4-BE49-F238E27FC236}">
                <a16:creationId xmlns:a16="http://schemas.microsoft.com/office/drawing/2014/main" id="{3EFA7410-B581-DA84-2F08-6E46D4B69C94}"/>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917B2AA9-BDBB-1078-B8B5-8E694EF351A2}"/>
              </a:ext>
            </a:extLst>
          </p:cNvPr>
          <p:cNvSpPr>
            <a:spLocks noGrp="1"/>
          </p:cNvSpPr>
          <p:nvPr>
            <p:ph type="sldNum" sz="quarter" idx="12"/>
          </p:nvPr>
        </p:nvSpPr>
        <p:spPr/>
        <p:txBody>
          <a:bodyPr/>
          <a:lstStyle/>
          <a:p>
            <a:fld id="{A49DFD55-3C28-40EF-9E31-A92D2E4017FF}" type="slidenum">
              <a:rPr lang="en-US" smtClean="0"/>
              <a:pPr/>
              <a:t>33</a:t>
            </a:fld>
            <a:endParaRPr lang="en-US" dirty="0"/>
          </a:p>
        </p:txBody>
      </p:sp>
      <p:sp>
        <p:nvSpPr>
          <p:cNvPr id="11" name="Content Placeholder 5">
            <a:extLst>
              <a:ext uri="{FF2B5EF4-FFF2-40B4-BE49-F238E27FC236}">
                <a16:creationId xmlns:a16="http://schemas.microsoft.com/office/drawing/2014/main" id="{49C8E31D-FD74-8089-3581-C66767D50611}"/>
              </a:ext>
            </a:extLst>
          </p:cNvPr>
          <p:cNvSpPr txBox="1">
            <a:spLocks/>
          </p:cNvSpPr>
          <p:nvPr/>
        </p:nvSpPr>
        <p:spPr>
          <a:xfrm>
            <a:off x="5789342" y="2149321"/>
            <a:ext cx="5564458" cy="399767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Consider you are in Paris, and you are trying to walk to the Eiffel Tower.</a:t>
            </a:r>
          </a:p>
          <a:p>
            <a:pPr marL="285750" indent="-285750">
              <a:buFont typeface="Arial" panose="020B0604020202020204" pitchFamily="34" charset="0"/>
              <a:buChar char="•"/>
            </a:pPr>
            <a:r>
              <a:rPr lang="en-US" sz="2400" dirty="0"/>
              <a:t>You are a couple streets away, but you can see it in the sky.</a:t>
            </a:r>
          </a:p>
          <a:p>
            <a:pPr marL="285750" indent="-285750">
              <a:buFont typeface="Arial" panose="020B0604020202020204" pitchFamily="34" charset="0"/>
              <a:buChar char="•"/>
            </a:pPr>
            <a:r>
              <a:rPr lang="en-US" sz="2400" dirty="0"/>
              <a:t>You don’t know the </a:t>
            </a:r>
            <a:r>
              <a:rPr lang="en-US" sz="2400" b="1" dirty="0"/>
              <a:t>optimal solution</a:t>
            </a:r>
            <a:r>
              <a:rPr lang="en-US" sz="2400" dirty="0"/>
              <a:t> to get the Eiffel Tower.</a:t>
            </a:r>
          </a:p>
          <a:p>
            <a:pPr marL="285750" indent="-285750">
              <a:buFont typeface="Arial" panose="020B0604020202020204" pitchFamily="34" charset="0"/>
              <a:buChar char="•"/>
            </a:pPr>
            <a:r>
              <a:rPr lang="en-US" sz="2400" dirty="0"/>
              <a:t>However, your vision is a </a:t>
            </a:r>
            <a:r>
              <a:rPr lang="en-US" sz="2400" b="1" dirty="0"/>
              <a:t>heuristic</a:t>
            </a:r>
            <a:r>
              <a:rPr lang="en-US" sz="2400" dirty="0"/>
              <a:t> that tells you roughly where to go (the bigger/closer it gets, the better)</a:t>
            </a:r>
          </a:p>
        </p:txBody>
      </p:sp>
    </p:spTree>
    <p:extLst>
      <p:ext uri="{BB962C8B-B14F-4D97-AF65-F5344CB8AC3E}">
        <p14:creationId xmlns:p14="http://schemas.microsoft.com/office/powerpoint/2010/main" val="3344414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B59D9-F4D5-1699-EE62-ADA5B6679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CCC5D-D646-D149-9CF5-71FDEACD6142}"/>
              </a:ext>
            </a:extLst>
          </p:cNvPr>
          <p:cNvSpPr>
            <a:spLocks noGrp="1"/>
          </p:cNvSpPr>
          <p:nvPr>
            <p:ph type="title"/>
          </p:nvPr>
        </p:nvSpPr>
        <p:spPr>
          <a:xfrm>
            <a:off x="1885156" y="730656"/>
            <a:ext cx="8421688" cy="1053459"/>
          </a:xfrm>
        </p:spPr>
        <p:txBody>
          <a:bodyPr>
            <a:normAutofit/>
          </a:bodyPr>
          <a:lstStyle/>
          <a:p>
            <a:r>
              <a:rPr lang="en-US" dirty="0"/>
              <a:t>Greedy Best-First Search (GBFS)</a:t>
            </a:r>
            <a:br>
              <a:rPr lang="en-US" dirty="0"/>
            </a:br>
            <a:r>
              <a:rPr lang="en-US" dirty="0"/>
              <a:t>(Like NTFS, But Not At All)</a:t>
            </a:r>
          </a:p>
        </p:txBody>
      </p:sp>
      <p:sp>
        <p:nvSpPr>
          <p:cNvPr id="10" name="Footer Placeholder 9">
            <a:extLst>
              <a:ext uri="{FF2B5EF4-FFF2-40B4-BE49-F238E27FC236}">
                <a16:creationId xmlns:a16="http://schemas.microsoft.com/office/drawing/2014/main" id="{98E8F498-1B29-2246-C832-17B7C7569457}"/>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11" name="Slide Number Placeholder 10">
            <a:extLst>
              <a:ext uri="{FF2B5EF4-FFF2-40B4-BE49-F238E27FC236}">
                <a16:creationId xmlns:a16="http://schemas.microsoft.com/office/drawing/2014/main" id="{2E734E14-BFAD-84DB-4EB7-9135D4255E5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A5A6AA6-04F3-76E8-E85E-990244BB73AC}"/>
                  </a:ext>
                </a:extLst>
              </p:cNvPr>
              <p:cNvSpPr>
                <a:spLocks noGrp="1"/>
              </p:cNvSpPr>
              <p:nvPr>
                <p:ph sz="half" idx="2"/>
              </p:nvPr>
            </p:nvSpPr>
            <p:spPr>
              <a:xfrm>
                <a:off x="1885156" y="2060224"/>
                <a:ext cx="8421688" cy="4020017"/>
              </a:xfrm>
            </p:spPr>
            <p:txBody>
              <a:bodyPr>
                <a:noAutofit/>
              </a:bodyPr>
              <a:lstStyle/>
              <a:p>
                <a:pPr marL="285750" indent="-285750">
                  <a:buFont typeface="Arial" panose="020B0604020202020204" pitchFamily="34" charset="0"/>
                  <a:buChar char="•"/>
                </a:pPr>
                <a:r>
                  <a:rPr lang="en-US" sz="2400" dirty="0"/>
                  <a:t>Breadth-First Search, except the queue is a priority queue, and a </a:t>
                </a:r>
                <a:r>
                  <a:rPr lang="en-US" sz="2400" b="1" dirty="0"/>
                  <a:t>state</a:t>
                </a:r>
                <a:r>
                  <a:rPr lang="en-US" sz="2400" dirty="0"/>
                  <a:t>, </a:t>
                </a:r>
                <a:r>
                  <a:rPr lang="en-US" sz="2400" i="1" dirty="0"/>
                  <a:t>n</a:t>
                </a:r>
                <a:r>
                  <a:rPr lang="en-US" sz="2400" dirty="0"/>
                  <a:t>, has the key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t>. In this case, the queue is called the </a:t>
                </a:r>
                <a:r>
                  <a:rPr lang="en-US" sz="2400" b="1" dirty="0"/>
                  <a:t>fringe</a:t>
                </a:r>
                <a:r>
                  <a:rPr lang="en-US" sz="2400" dirty="0"/>
                  <a:t>.</a:t>
                </a:r>
              </a:p>
              <a:p>
                <a:pPr marL="285750" indent="-285750">
                  <a:buFont typeface="Arial" panose="020B0604020202020204" pitchFamily="34" charset="0"/>
                  <a:buChar char="•"/>
                </a:pPr>
                <a:r>
                  <a:rPr lang="en-US" sz="2400" dirty="0"/>
                  <a:t>Not (cost) optimal, </a:t>
                </a:r>
                <a:r>
                  <a:rPr lang="en-US" sz="2400" b="1" dirty="0"/>
                  <a:t>path</a:t>
                </a:r>
                <a:r>
                  <a:rPr lang="en-US" sz="2400" dirty="0"/>
                  <a:t> is found using heuristic only.</a:t>
                </a:r>
              </a:p>
              <a:p>
                <a:pPr marL="285750" indent="-285750">
                  <a:buFont typeface="Arial" panose="020B0604020202020204" pitchFamily="34" charset="0"/>
                  <a:buChar char="•"/>
                </a:pPr>
                <a:r>
                  <a:rPr lang="en-US" sz="2400" dirty="0"/>
                  <a:t>Assuming </a:t>
                </a:r>
                <a:r>
                  <a:rPr lang="en-US" sz="2400" b="1" dirty="0"/>
                  <a:t>graph search</a:t>
                </a:r>
                <a:r>
                  <a:rPr lang="en-US" sz="2400" dirty="0"/>
                  <a:t>:</a:t>
                </a:r>
              </a:p>
              <a:p>
                <a:pPr marL="742950" lvl="1" indent="-285750">
                  <a:buFont typeface="Arial" panose="020B0604020202020204" pitchFamily="34" charset="0"/>
                  <a:buChar char="•"/>
                </a:pPr>
                <a:r>
                  <a:rPr lang="en-US" sz="2400" dirty="0"/>
                  <a:t>Complete with finite space.</a:t>
                </a:r>
              </a:p>
              <a:p>
                <a:pPr marL="742950" lvl="1"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𝑚</m:t>
                        </m:r>
                      </m:sup>
                    </m:sSup>
                    <m:r>
                      <a:rPr lang="en-US" sz="2400" b="0" i="1" smtClean="0">
                        <a:latin typeface="Cambria Math" panose="02040503050406030204" pitchFamily="18" charset="0"/>
                      </a:rPr>
                      <m:t>)</m:t>
                    </m:r>
                  </m:oMath>
                </a14:m>
                <a:r>
                  <a:rPr lang="en-US" sz="2400" dirty="0"/>
                  <a:t> time &amp; space complexity.</a:t>
                </a:r>
              </a:p>
              <a:p>
                <a:pPr marL="285750" indent="-285750">
                  <a:buFont typeface="Arial" panose="020B0604020202020204" pitchFamily="34" charset="0"/>
                  <a:buChar char="•"/>
                </a:pPr>
                <a:r>
                  <a:rPr lang="en-US" sz="2400" dirty="0"/>
                  <a:t>Note that GBFS is </a:t>
                </a:r>
                <a:r>
                  <a:rPr lang="en-US" sz="2400" b="1" dirty="0"/>
                  <a:t>NOT complete</a:t>
                </a:r>
                <a:r>
                  <a:rPr lang="en-US" sz="2400" dirty="0"/>
                  <a:t> without repeated-state checking.</a:t>
                </a:r>
              </a:p>
            </p:txBody>
          </p:sp>
        </mc:Choice>
        <mc:Fallback xmlns="">
          <p:sp>
            <p:nvSpPr>
              <p:cNvPr id="4" name="Content Placeholder 3">
                <a:extLst>
                  <a:ext uri="{FF2B5EF4-FFF2-40B4-BE49-F238E27FC236}">
                    <a16:creationId xmlns:a16="http://schemas.microsoft.com/office/drawing/2014/main" id="{EA5A6AA6-04F3-76E8-E85E-990244BB73AC}"/>
                  </a:ext>
                </a:extLst>
              </p:cNvPr>
              <p:cNvSpPr>
                <a:spLocks noGrp="1" noRot="1" noChangeAspect="1" noMove="1" noResize="1" noEditPoints="1" noAdjustHandles="1" noChangeArrowheads="1" noChangeShapeType="1" noTextEdit="1"/>
              </p:cNvSpPr>
              <p:nvPr>
                <p:ph sz="half" idx="2"/>
              </p:nvPr>
            </p:nvSpPr>
            <p:spPr>
              <a:xfrm>
                <a:off x="1885156" y="2060224"/>
                <a:ext cx="8421688" cy="4020017"/>
              </a:xfrm>
              <a:blipFill>
                <a:blip r:embed="rId3"/>
                <a:stretch>
                  <a:fillRect l="-941" t="-1214" b="-303"/>
                </a:stretch>
              </a:blipFill>
            </p:spPr>
            <p:txBody>
              <a:bodyPr/>
              <a:lstStyle/>
              <a:p>
                <a:r>
                  <a:rPr lang="en-US">
                    <a:noFill/>
                  </a:rPr>
                  <a:t> </a:t>
                </a:r>
              </a:p>
            </p:txBody>
          </p:sp>
        </mc:Fallback>
      </mc:AlternateContent>
    </p:spTree>
    <p:extLst>
      <p:ext uri="{BB962C8B-B14F-4D97-AF65-F5344CB8AC3E}">
        <p14:creationId xmlns:p14="http://schemas.microsoft.com/office/powerpoint/2010/main" val="6465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70F76-BB64-2DA0-4692-1957EC47C3D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E64176-3DB8-0AF4-81F1-06AED5074B9B}"/>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3A88BE97-2D93-BCC1-6C7C-F3D54234BAB7}"/>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BD6834F0-6F1D-3FDA-8AB7-9A7E358C973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pic>
        <p:nvPicPr>
          <p:cNvPr id="4" name="Picture 3" descr="A search tree with heuristic values and identifiers.">
            <a:extLst>
              <a:ext uri="{FF2B5EF4-FFF2-40B4-BE49-F238E27FC236}">
                <a16:creationId xmlns:a16="http://schemas.microsoft.com/office/drawing/2014/main" id="{1C26B27B-4E9B-AAE7-4F76-A892A10A44F9}"/>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FC257814-3F52-E797-184E-214F2F731BD6}"/>
              </a:ext>
            </a:extLst>
          </p:cNvPr>
          <p:cNvSpPr txBox="1"/>
          <p:nvPr/>
        </p:nvSpPr>
        <p:spPr>
          <a:xfrm>
            <a:off x="1546038" y="1657390"/>
            <a:ext cx="3012017" cy="923330"/>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t>
            </a:r>
          </a:p>
          <a:p>
            <a:r>
              <a:rPr lang="en-US" dirty="0">
                <a:latin typeface="Cascadia Code" panose="020B0609020000020004" pitchFamily="49" charset="0"/>
                <a:cs typeface="Cascadia Code" panose="020B0609020000020004" pitchFamily="49" charset="0"/>
              </a:rPr>
              <a:t>Queue = [a]</a:t>
            </a:r>
          </a:p>
        </p:txBody>
      </p:sp>
    </p:spTree>
    <p:extLst>
      <p:ext uri="{BB962C8B-B14F-4D97-AF65-F5344CB8AC3E}">
        <p14:creationId xmlns:p14="http://schemas.microsoft.com/office/powerpoint/2010/main" val="722823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D6CD3-9909-E30A-2030-4B3328707FD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53C7918-0DFA-6247-F757-D75EDD7BF121}"/>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A00C938D-45DA-2A0F-BD11-C1A341E3F9A9}"/>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F07CCDB2-DDCC-F232-38E1-B89E66FC884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pic>
        <p:nvPicPr>
          <p:cNvPr id="4" name="Picture 3" descr="A search tree with heuristic values and identifiers.">
            <a:extLst>
              <a:ext uri="{FF2B5EF4-FFF2-40B4-BE49-F238E27FC236}">
                <a16:creationId xmlns:a16="http://schemas.microsoft.com/office/drawing/2014/main" id="{2FE04C88-2825-553C-C9FB-64C924E5583B}"/>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52A2B9DC-5F69-FC2C-0252-C361BD4F39E2}"/>
              </a:ext>
            </a:extLst>
          </p:cNvPr>
          <p:cNvSpPr txBox="1"/>
          <p:nvPr/>
        </p:nvSpPr>
        <p:spPr>
          <a:xfrm>
            <a:off x="1546038" y="1657390"/>
            <a:ext cx="3012017" cy="923330"/>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a:t>
            </a:r>
          </a:p>
          <a:p>
            <a:r>
              <a:rPr lang="en-US" dirty="0">
                <a:latin typeface="Cascadia Code" panose="020B0609020000020004" pitchFamily="49" charset="0"/>
                <a:cs typeface="Cascadia Code" panose="020B0609020000020004" pitchFamily="49" charset="0"/>
              </a:rPr>
              <a:t>Queue = [c, b, d]</a:t>
            </a:r>
          </a:p>
        </p:txBody>
      </p:sp>
      <p:sp>
        <p:nvSpPr>
          <p:cNvPr id="13" name="Oval 12">
            <a:extLst>
              <a:ext uri="{FF2B5EF4-FFF2-40B4-BE49-F238E27FC236}">
                <a16:creationId xmlns:a16="http://schemas.microsoft.com/office/drawing/2014/main" id="{E3EBB474-B094-3B10-34E7-92E0412BE085}"/>
              </a:ext>
            </a:extLst>
          </p:cNvPr>
          <p:cNvSpPr/>
          <p:nvPr/>
        </p:nvSpPr>
        <p:spPr>
          <a:xfrm>
            <a:off x="7154444" y="193539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73B78BC8-AF0B-D957-9DD0-C4DB068FA0F0}"/>
              </a:ext>
            </a:extLst>
          </p:cNvPr>
          <p:cNvCxnSpPr>
            <a:cxnSpLocks/>
            <a:stCxn id="13" idx="3"/>
          </p:cNvCxnSpPr>
          <p:nvPr/>
        </p:nvCxnSpPr>
        <p:spPr>
          <a:xfrm flipH="1">
            <a:off x="5954751" y="2382748"/>
            <a:ext cx="1322852"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09825E-B0C3-9E87-FBF2-675112FE9C36}"/>
              </a:ext>
            </a:extLst>
          </p:cNvPr>
          <p:cNvCxnSpPr>
            <a:cxnSpLocks/>
            <a:stCxn id="13" idx="4"/>
          </p:cNvCxnSpPr>
          <p:nvPr/>
        </p:nvCxnSpPr>
        <p:spPr>
          <a:xfrm flipH="1">
            <a:off x="7570072" y="2459502"/>
            <a:ext cx="4862" cy="55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62C30D-91B1-0E84-D03C-23A958BCCBD9}"/>
              </a:ext>
            </a:extLst>
          </p:cNvPr>
          <p:cNvCxnSpPr>
            <a:cxnSpLocks/>
          </p:cNvCxnSpPr>
          <p:nvPr/>
        </p:nvCxnSpPr>
        <p:spPr>
          <a:xfrm>
            <a:off x="7867403" y="2354551"/>
            <a:ext cx="1198538" cy="5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2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168EF-AF97-587F-25E8-C3B7949C95F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B063861-193E-8A51-0703-43B475EA1125}"/>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0FB4E007-DED0-3649-056F-D426F82F8C6A}"/>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7CEDB758-3EAF-F078-A5DE-9F6D9D9F806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pic>
        <p:nvPicPr>
          <p:cNvPr id="4" name="Picture 3" descr="A search tree with heuristic values and identifiers.">
            <a:extLst>
              <a:ext uri="{FF2B5EF4-FFF2-40B4-BE49-F238E27FC236}">
                <a16:creationId xmlns:a16="http://schemas.microsoft.com/office/drawing/2014/main" id="{1B13E6F8-327B-8816-7B86-1CBDF4DEE4E2}"/>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D5575CB8-19AB-DA75-4971-16880AFEBDEA}"/>
              </a:ext>
            </a:extLst>
          </p:cNvPr>
          <p:cNvSpPr txBox="1"/>
          <p:nvPr/>
        </p:nvSpPr>
        <p:spPr>
          <a:xfrm>
            <a:off x="1546038" y="1657390"/>
            <a:ext cx="3012017" cy="923330"/>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 c]</a:t>
            </a:r>
          </a:p>
          <a:p>
            <a:r>
              <a:rPr lang="en-US" dirty="0">
                <a:latin typeface="Cascadia Code" panose="020B0609020000020004" pitchFamily="49" charset="0"/>
                <a:cs typeface="Cascadia Code" panose="020B0609020000020004" pitchFamily="49" charset="0"/>
              </a:rPr>
              <a:t>Queue = [f, b, g, d]</a:t>
            </a:r>
          </a:p>
        </p:txBody>
      </p:sp>
      <p:sp>
        <p:nvSpPr>
          <p:cNvPr id="13" name="Oval 12">
            <a:extLst>
              <a:ext uri="{FF2B5EF4-FFF2-40B4-BE49-F238E27FC236}">
                <a16:creationId xmlns:a16="http://schemas.microsoft.com/office/drawing/2014/main" id="{FEA1836B-556F-31BF-FCC2-007AD21CEE08}"/>
              </a:ext>
            </a:extLst>
          </p:cNvPr>
          <p:cNvSpPr/>
          <p:nvPr/>
        </p:nvSpPr>
        <p:spPr>
          <a:xfrm>
            <a:off x="7154444" y="193539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55999DFC-D0E6-2F0D-8E16-C4DF6E0DB0FE}"/>
              </a:ext>
            </a:extLst>
          </p:cNvPr>
          <p:cNvCxnSpPr>
            <a:cxnSpLocks/>
            <a:stCxn id="13" idx="3"/>
          </p:cNvCxnSpPr>
          <p:nvPr/>
        </p:nvCxnSpPr>
        <p:spPr>
          <a:xfrm flipH="1">
            <a:off x="5954751" y="2382748"/>
            <a:ext cx="1322852"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BD155CA-D6E5-C7E9-65A4-19AA07B72496}"/>
              </a:ext>
            </a:extLst>
          </p:cNvPr>
          <p:cNvCxnSpPr>
            <a:cxnSpLocks/>
            <a:stCxn id="13" idx="4"/>
          </p:cNvCxnSpPr>
          <p:nvPr/>
        </p:nvCxnSpPr>
        <p:spPr>
          <a:xfrm flipH="1">
            <a:off x="7570072" y="2459502"/>
            <a:ext cx="4862" cy="55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D4420FE-214B-0716-F21A-E2BB7D4EE325}"/>
              </a:ext>
            </a:extLst>
          </p:cNvPr>
          <p:cNvCxnSpPr>
            <a:cxnSpLocks/>
          </p:cNvCxnSpPr>
          <p:nvPr/>
        </p:nvCxnSpPr>
        <p:spPr>
          <a:xfrm>
            <a:off x="7867403" y="2354551"/>
            <a:ext cx="1198538" cy="5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635752EB-5D31-C8AF-470D-085B611D5FB3}"/>
              </a:ext>
            </a:extLst>
          </p:cNvPr>
          <p:cNvSpPr/>
          <p:nvPr/>
        </p:nvSpPr>
        <p:spPr>
          <a:xfrm>
            <a:off x="7093330" y="2983609"/>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DD40F9D-DACC-A6E6-C2FC-A440B77D3300}"/>
              </a:ext>
            </a:extLst>
          </p:cNvPr>
          <p:cNvCxnSpPr>
            <a:cxnSpLocks/>
            <a:stCxn id="2" idx="3"/>
          </p:cNvCxnSpPr>
          <p:nvPr/>
        </p:nvCxnSpPr>
        <p:spPr>
          <a:xfrm flipH="1">
            <a:off x="6791093" y="3430962"/>
            <a:ext cx="425396"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A915C6-6F4E-544A-47E7-9961ADBB2998}"/>
              </a:ext>
            </a:extLst>
          </p:cNvPr>
          <p:cNvCxnSpPr>
            <a:cxnSpLocks/>
            <a:stCxn id="2" idx="5"/>
          </p:cNvCxnSpPr>
          <p:nvPr/>
        </p:nvCxnSpPr>
        <p:spPr>
          <a:xfrm>
            <a:off x="7811151" y="3430962"/>
            <a:ext cx="342249" cy="594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197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E1C0C-6A20-D5E6-F16E-645BCFE99CB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F7C65E2-8461-A803-77FE-7A16A61B51FF}"/>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2F1CBD09-3CE7-7BAB-2310-ADFE0D9B91F5}"/>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DC59B991-7234-7835-21C7-9E65090396F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38</a:t>
            </a:fld>
            <a:endParaRPr lang="en-US" dirty="0"/>
          </a:p>
        </p:txBody>
      </p:sp>
      <p:pic>
        <p:nvPicPr>
          <p:cNvPr id="4" name="Picture 3" descr="A search tree with heuristic values and identifiers.">
            <a:extLst>
              <a:ext uri="{FF2B5EF4-FFF2-40B4-BE49-F238E27FC236}">
                <a16:creationId xmlns:a16="http://schemas.microsoft.com/office/drawing/2014/main" id="{063A7D56-A71C-EDF7-B9D4-8CEE8DBE7D32}"/>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A5FCF90C-CE53-C429-4949-1A5902895987}"/>
              </a:ext>
            </a:extLst>
          </p:cNvPr>
          <p:cNvSpPr txBox="1"/>
          <p:nvPr/>
        </p:nvSpPr>
        <p:spPr>
          <a:xfrm>
            <a:off x="1546038" y="1657390"/>
            <a:ext cx="3012017" cy="923330"/>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 c, f]</a:t>
            </a:r>
          </a:p>
          <a:p>
            <a:r>
              <a:rPr lang="en-US" dirty="0">
                <a:latin typeface="Cascadia Code" panose="020B0609020000020004" pitchFamily="49" charset="0"/>
                <a:cs typeface="Cascadia Code" panose="020B0609020000020004" pitchFamily="49" charset="0"/>
              </a:rPr>
              <a:t>Queue = [b, g, d]</a:t>
            </a:r>
          </a:p>
        </p:txBody>
      </p:sp>
      <p:sp>
        <p:nvSpPr>
          <p:cNvPr id="13" name="Oval 12">
            <a:extLst>
              <a:ext uri="{FF2B5EF4-FFF2-40B4-BE49-F238E27FC236}">
                <a16:creationId xmlns:a16="http://schemas.microsoft.com/office/drawing/2014/main" id="{D3087703-0642-1977-32B6-678019952B2D}"/>
              </a:ext>
            </a:extLst>
          </p:cNvPr>
          <p:cNvSpPr/>
          <p:nvPr/>
        </p:nvSpPr>
        <p:spPr>
          <a:xfrm>
            <a:off x="7154444" y="193539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643988F-BD57-3309-2668-EE9F584E5C0C}"/>
              </a:ext>
            </a:extLst>
          </p:cNvPr>
          <p:cNvCxnSpPr>
            <a:cxnSpLocks/>
            <a:stCxn id="13" idx="3"/>
          </p:cNvCxnSpPr>
          <p:nvPr/>
        </p:nvCxnSpPr>
        <p:spPr>
          <a:xfrm flipH="1">
            <a:off x="5954751" y="2382748"/>
            <a:ext cx="1322852"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5393C3-CB39-8A76-BE91-045349E47140}"/>
              </a:ext>
            </a:extLst>
          </p:cNvPr>
          <p:cNvCxnSpPr>
            <a:cxnSpLocks/>
            <a:stCxn id="13" idx="4"/>
          </p:cNvCxnSpPr>
          <p:nvPr/>
        </p:nvCxnSpPr>
        <p:spPr>
          <a:xfrm flipH="1">
            <a:off x="7570072" y="2459502"/>
            <a:ext cx="4862" cy="55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5B7E2F-66C1-2E5F-A0E6-5173D2867612}"/>
              </a:ext>
            </a:extLst>
          </p:cNvPr>
          <p:cNvCxnSpPr>
            <a:cxnSpLocks/>
          </p:cNvCxnSpPr>
          <p:nvPr/>
        </p:nvCxnSpPr>
        <p:spPr>
          <a:xfrm>
            <a:off x="7867403" y="2354551"/>
            <a:ext cx="1198538" cy="5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0F1D8724-55EF-1B44-8F38-3B126C5DED1F}"/>
              </a:ext>
            </a:extLst>
          </p:cNvPr>
          <p:cNvSpPr/>
          <p:nvPr/>
        </p:nvSpPr>
        <p:spPr>
          <a:xfrm>
            <a:off x="7093330" y="2983609"/>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ED223F13-3287-36CA-C132-1580C60D581A}"/>
              </a:ext>
            </a:extLst>
          </p:cNvPr>
          <p:cNvCxnSpPr>
            <a:cxnSpLocks/>
            <a:stCxn id="2" idx="3"/>
          </p:cNvCxnSpPr>
          <p:nvPr/>
        </p:nvCxnSpPr>
        <p:spPr>
          <a:xfrm flipH="1">
            <a:off x="6791093" y="3430962"/>
            <a:ext cx="425396"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C027D2-3148-EA59-3728-E2E658D2D54F}"/>
              </a:ext>
            </a:extLst>
          </p:cNvPr>
          <p:cNvCxnSpPr>
            <a:cxnSpLocks/>
            <a:stCxn id="2" idx="5"/>
          </p:cNvCxnSpPr>
          <p:nvPr/>
        </p:nvCxnSpPr>
        <p:spPr>
          <a:xfrm>
            <a:off x="7811151" y="3430962"/>
            <a:ext cx="342249" cy="594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6FBD6FB-D6DE-7970-702F-9C76BF4F1C1C}"/>
              </a:ext>
            </a:extLst>
          </p:cNvPr>
          <p:cNvSpPr/>
          <p:nvPr/>
        </p:nvSpPr>
        <p:spPr>
          <a:xfrm>
            <a:off x="6313464" y="4010231"/>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94940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EC563-F446-6C45-8CD1-863F27356F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A1BACFD-B0A6-2894-C5B8-153B6DBBB8A8}"/>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A8167ECC-770C-C0DA-C00B-120EF2050B52}"/>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0C5B7E3B-90E8-1136-45A5-D154E3113A6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pic>
        <p:nvPicPr>
          <p:cNvPr id="4" name="Picture 3" descr="A search tree with heuristic values and identifiers.">
            <a:extLst>
              <a:ext uri="{FF2B5EF4-FFF2-40B4-BE49-F238E27FC236}">
                <a16:creationId xmlns:a16="http://schemas.microsoft.com/office/drawing/2014/main" id="{A95545CB-1291-467D-EE2D-2A450D9CC30A}"/>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1501F968-2D92-7F91-4FC8-7513761C0AF4}"/>
              </a:ext>
            </a:extLst>
          </p:cNvPr>
          <p:cNvSpPr txBox="1"/>
          <p:nvPr/>
        </p:nvSpPr>
        <p:spPr>
          <a:xfrm>
            <a:off x="1546038" y="1657390"/>
            <a:ext cx="3012017" cy="1200329"/>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 c, f, b]</a:t>
            </a:r>
          </a:p>
          <a:p>
            <a:r>
              <a:rPr lang="en-US" dirty="0">
                <a:latin typeface="Cascadia Code" panose="020B0609020000020004" pitchFamily="49" charset="0"/>
                <a:cs typeface="Cascadia Code" panose="020B0609020000020004" pitchFamily="49" charset="0"/>
              </a:rPr>
              <a:t>Queue = [e, g, d]</a:t>
            </a:r>
          </a:p>
        </p:txBody>
      </p:sp>
      <p:sp>
        <p:nvSpPr>
          <p:cNvPr id="13" name="Oval 12">
            <a:extLst>
              <a:ext uri="{FF2B5EF4-FFF2-40B4-BE49-F238E27FC236}">
                <a16:creationId xmlns:a16="http://schemas.microsoft.com/office/drawing/2014/main" id="{865C8FFC-F0A4-D966-98BE-DE391CD60F27}"/>
              </a:ext>
            </a:extLst>
          </p:cNvPr>
          <p:cNvSpPr/>
          <p:nvPr/>
        </p:nvSpPr>
        <p:spPr>
          <a:xfrm>
            <a:off x="7154444" y="193539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553044B-477C-7788-00CF-CD48CEE34BDD}"/>
              </a:ext>
            </a:extLst>
          </p:cNvPr>
          <p:cNvCxnSpPr>
            <a:cxnSpLocks/>
            <a:stCxn id="13" idx="3"/>
          </p:cNvCxnSpPr>
          <p:nvPr/>
        </p:nvCxnSpPr>
        <p:spPr>
          <a:xfrm flipH="1">
            <a:off x="5954751" y="2382748"/>
            <a:ext cx="1322852"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C4F2BC-8D77-4E02-B238-3625D0DC0CCF}"/>
              </a:ext>
            </a:extLst>
          </p:cNvPr>
          <p:cNvCxnSpPr>
            <a:cxnSpLocks/>
            <a:stCxn id="13" idx="4"/>
          </p:cNvCxnSpPr>
          <p:nvPr/>
        </p:nvCxnSpPr>
        <p:spPr>
          <a:xfrm flipH="1">
            <a:off x="7570072" y="2459502"/>
            <a:ext cx="4862" cy="55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D4FC4EA-F534-5FAC-51D9-CC3C45D9D0D9}"/>
              </a:ext>
            </a:extLst>
          </p:cNvPr>
          <p:cNvCxnSpPr>
            <a:cxnSpLocks/>
          </p:cNvCxnSpPr>
          <p:nvPr/>
        </p:nvCxnSpPr>
        <p:spPr>
          <a:xfrm>
            <a:off x="7867403" y="2354551"/>
            <a:ext cx="1198538" cy="5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EE70FA8-3FBD-9384-E004-640681F0162B}"/>
              </a:ext>
            </a:extLst>
          </p:cNvPr>
          <p:cNvSpPr/>
          <p:nvPr/>
        </p:nvSpPr>
        <p:spPr>
          <a:xfrm>
            <a:off x="7093330" y="2983609"/>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C5D1A72-94E9-3AEF-984C-905C41A8F564}"/>
              </a:ext>
            </a:extLst>
          </p:cNvPr>
          <p:cNvCxnSpPr>
            <a:cxnSpLocks/>
            <a:stCxn id="2" idx="3"/>
          </p:cNvCxnSpPr>
          <p:nvPr/>
        </p:nvCxnSpPr>
        <p:spPr>
          <a:xfrm flipH="1">
            <a:off x="6791093" y="3430962"/>
            <a:ext cx="425396"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FDEE320-FCE3-56AC-39A9-45E2FAF14408}"/>
              </a:ext>
            </a:extLst>
          </p:cNvPr>
          <p:cNvCxnSpPr>
            <a:cxnSpLocks/>
            <a:stCxn id="2" idx="5"/>
          </p:cNvCxnSpPr>
          <p:nvPr/>
        </p:nvCxnSpPr>
        <p:spPr>
          <a:xfrm>
            <a:off x="7811151" y="3430962"/>
            <a:ext cx="342249" cy="594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CCC3A534-33DC-8AEC-04D3-18416443BCC4}"/>
              </a:ext>
            </a:extLst>
          </p:cNvPr>
          <p:cNvSpPr/>
          <p:nvPr/>
        </p:nvSpPr>
        <p:spPr>
          <a:xfrm>
            <a:off x="6313464" y="4010231"/>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0E9A8898-BEA8-E03B-F181-0C47E8AB1FF2}"/>
              </a:ext>
            </a:extLst>
          </p:cNvPr>
          <p:cNvSpPr/>
          <p:nvPr/>
        </p:nvSpPr>
        <p:spPr>
          <a:xfrm>
            <a:off x="5400908" y="2932108"/>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403D8FB-AAD8-F7E6-164B-B3774DCD1DF5}"/>
              </a:ext>
            </a:extLst>
          </p:cNvPr>
          <p:cNvCxnSpPr>
            <a:cxnSpLocks/>
          </p:cNvCxnSpPr>
          <p:nvPr/>
        </p:nvCxnSpPr>
        <p:spPr>
          <a:xfrm flipH="1">
            <a:off x="5076289" y="3469339"/>
            <a:ext cx="683861" cy="540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9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70916-BF8A-8DDD-45D1-103CA626A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A7551-AE80-D8AE-15C2-6A09B571E071}"/>
              </a:ext>
            </a:extLst>
          </p:cNvPr>
          <p:cNvSpPr>
            <a:spLocks noGrp="1"/>
          </p:cNvSpPr>
          <p:nvPr>
            <p:ph type="ctrTitle"/>
          </p:nvPr>
        </p:nvSpPr>
        <p:spPr>
          <a:xfrm>
            <a:off x="6991350" y="2148840"/>
            <a:ext cx="4179570" cy="1715531"/>
          </a:xfrm>
        </p:spPr>
        <p:txBody>
          <a:bodyPr/>
          <a:lstStyle/>
          <a:p>
            <a:r>
              <a:rPr lang="en-US" dirty="0"/>
              <a:t>Search ALGORITHM TERMINOLOGY</a:t>
            </a:r>
          </a:p>
        </p:txBody>
      </p:sp>
      <p:sp>
        <p:nvSpPr>
          <p:cNvPr id="3" name="Subtitle 2">
            <a:extLst>
              <a:ext uri="{FF2B5EF4-FFF2-40B4-BE49-F238E27FC236}">
                <a16:creationId xmlns:a16="http://schemas.microsoft.com/office/drawing/2014/main" id="{03976B50-0E9A-4073-D9B0-64CDAB6B5DB9}"/>
              </a:ext>
            </a:extLst>
          </p:cNvPr>
          <p:cNvSpPr>
            <a:spLocks noGrp="1"/>
          </p:cNvSpPr>
          <p:nvPr>
            <p:ph type="subTitle" idx="1"/>
          </p:nvPr>
        </p:nvSpPr>
        <p:spPr>
          <a:xfrm>
            <a:off x="6991350" y="3962003"/>
            <a:ext cx="4179570" cy="365125"/>
          </a:xfrm>
        </p:spPr>
        <p:txBody>
          <a:bodyPr/>
          <a:lstStyle/>
          <a:p>
            <a:r>
              <a:rPr lang="en-US" dirty="0"/>
              <a:t>Because it can never just be simple.</a:t>
            </a:r>
          </a:p>
        </p:txBody>
      </p:sp>
    </p:spTree>
    <p:extLst>
      <p:ext uri="{BB962C8B-B14F-4D97-AF65-F5344CB8AC3E}">
        <p14:creationId xmlns:p14="http://schemas.microsoft.com/office/powerpoint/2010/main" val="3282007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0C599-2F76-8832-024C-1FB89DC8BEA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42C60C4-77C1-9643-B1E2-519BA2207410}"/>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4BD5A039-C6ED-98F5-8F95-61C3454A6492}"/>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AD77B638-5E88-D430-CE26-77F4724EE28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pic>
        <p:nvPicPr>
          <p:cNvPr id="4" name="Picture 3" descr="A search tree with heuristic values and identifiers.">
            <a:extLst>
              <a:ext uri="{FF2B5EF4-FFF2-40B4-BE49-F238E27FC236}">
                <a16:creationId xmlns:a16="http://schemas.microsoft.com/office/drawing/2014/main" id="{400E2D38-B24C-7B1C-83A2-8A04BA6B3D1F}"/>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050CC2B5-E330-069F-B58B-A84C0F7265A1}"/>
              </a:ext>
            </a:extLst>
          </p:cNvPr>
          <p:cNvSpPr txBox="1"/>
          <p:nvPr/>
        </p:nvSpPr>
        <p:spPr>
          <a:xfrm>
            <a:off x="1546038" y="1657390"/>
            <a:ext cx="3012017" cy="1200329"/>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 c, f, b, e]</a:t>
            </a:r>
          </a:p>
          <a:p>
            <a:r>
              <a:rPr lang="en-US" dirty="0">
                <a:latin typeface="Cascadia Code" panose="020B0609020000020004" pitchFamily="49" charset="0"/>
                <a:cs typeface="Cascadia Code" panose="020B0609020000020004" pitchFamily="49" charset="0"/>
              </a:rPr>
              <a:t>Queue = [g, d]</a:t>
            </a:r>
          </a:p>
        </p:txBody>
      </p:sp>
      <p:sp>
        <p:nvSpPr>
          <p:cNvPr id="13" name="Oval 12">
            <a:extLst>
              <a:ext uri="{FF2B5EF4-FFF2-40B4-BE49-F238E27FC236}">
                <a16:creationId xmlns:a16="http://schemas.microsoft.com/office/drawing/2014/main" id="{B58D3C6C-E1D4-64C7-36C8-AAAAF42456DC}"/>
              </a:ext>
            </a:extLst>
          </p:cNvPr>
          <p:cNvSpPr/>
          <p:nvPr/>
        </p:nvSpPr>
        <p:spPr>
          <a:xfrm>
            <a:off x="7154444" y="193539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B522916-E4EC-673B-F0C3-DF40F544DBE5}"/>
              </a:ext>
            </a:extLst>
          </p:cNvPr>
          <p:cNvCxnSpPr>
            <a:cxnSpLocks/>
            <a:stCxn id="13" idx="3"/>
          </p:cNvCxnSpPr>
          <p:nvPr/>
        </p:nvCxnSpPr>
        <p:spPr>
          <a:xfrm flipH="1">
            <a:off x="5954751" y="2382748"/>
            <a:ext cx="1322852"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D8CBB64-EDF9-E3F7-55BC-2A6A59F33D58}"/>
              </a:ext>
            </a:extLst>
          </p:cNvPr>
          <p:cNvCxnSpPr>
            <a:cxnSpLocks/>
            <a:stCxn id="13" idx="4"/>
          </p:cNvCxnSpPr>
          <p:nvPr/>
        </p:nvCxnSpPr>
        <p:spPr>
          <a:xfrm flipH="1">
            <a:off x="7570072" y="2459502"/>
            <a:ext cx="4862" cy="55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66B135-B12B-1D36-4383-C22C63503AED}"/>
              </a:ext>
            </a:extLst>
          </p:cNvPr>
          <p:cNvCxnSpPr>
            <a:cxnSpLocks/>
          </p:cNvCxnSpPr>
          <p:nvPr/>
        </p:nvCxnSpPr>
        <p:spPr>
          <a:xfrm>
            <a:off x="7867403" y="2354551"/>
            <a:ext cx="1198538" cy="5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711C1F2-8572-08A1-E3BE-733D4A3B6AE8}"/>
              </a:ext>
            </a:extLst>
          </p:cNvPr>
          <p:cNvSpPr/>
          <p:nvPr/>
        </p:nvSpPr>
        <p:spPr>
          <a:xfrm>
            <a:off x="7093330" y="2983609"/>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064C9A7-9C5A-3526-1231-B0716337D4C2}"/>
              </a:ext>
            </a:extLst>
          </p:cNvPr>
          <p:cNvCxnSpPr>
            <a:cxnSpLocks/>
            <a:stCxn id="2" idx="3"/>
          </p:cNvCxnSpPr>
          <p:nvPr/>
        </p:nvCxnSpPr>
        <p:spPr>
          <a:xfrm flipH="1">
            <a:off x="6791093" y="3430962"/>
            <a:ext cx="425396"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7141298-8C72-FEC3-82D3-CC0F55D93A4B}"/>
              </a:ext>
            </a:extLst>
          </p:cNvPr>
          <p:cNvCxnSpPr>
            <a:cxnSpLocks/>
            <a:stCxn id="2" idx="5"/>
          </p:cNvCxnSpPr>
          <p:nvPr/>
        </p:nvCxnSpPr>
        <p:spPr>
          <a:xfrm>
            <a:off x="7811151" y="3430962"/>
            <a:ext cx="342249" cy="594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068BB5-5254-993F-FD22-CFD03962C4C8}"/>
              </a:ext>
            </a:extLst>
          </p:cNvPr>
          <p:cNvSpPr/>
          <p:nvPr/>
        </p:nvSpPr>
        <p:spPr>
          <a:xfrm>
            <a:off x="6313464" y="4010231"/>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5E8213F9-D742-252C-3A0F-73D7AA43B19B}"/>
              </a:ext>
            </a:extLst>
          </p:cNvPr>
          <p:cNvSpPr/>
          <p:nvPr/>
        </p:nvSpPr>
        <p:spPr>
          <a:xfrm>
            <a:off x="5400908" y="2932108"/>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4051992-5AE0-55D9-DCE8-7583DFF32481}"/>
              </a:ext>
            </a:extLst>
          </p:cNvPr>
          <p:cNvCxnSpPr>
            <a:cxnSpLocks/>
          </p:cNvCxnSpPr>
          <p:nvPr/>
        </p:nvCxnSpPr>
        <p:spPr>
          <a:xfrm flipH="1">
            <a:off x="5076289" y="3469339"/>
            <a:ext cx="683861" cy="540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0A8A7A8-6016-0228-DB39-3BFDFA1A0116}"/>
              </a:ext>
            </a:extLst>
          </p:cNvPr>
          <p:cNvSpPr/>
          <p:nvPr/>
        </p:nvSpPr>
        <p:spPr>
          <a:xfrm>
            <a:off x="4577239" y="4020524"/>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5325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ACAD6-A462-C1B1-1ECC-8FF5F536B51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7340812-2189-B251-E584-3F57C143E631}"/>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43E075FD-BED6-EE3B-82BF-97DCF916C5BE}"/>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93A9D31A-5FA5-A02A-D9C1-AD2690E05F4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pic>
        <p:nvPicPr>
          <p:cNvPr id="4" name="Picture 3" descr="A search tree with heuristic values and identifiers.">
            <a:extLst>
              <a:ext uri="{FF2B5EF4-FFF2-40B4-BE49-F238E27FC236}">
                <a16:creationId xmlns:a16="http://schemas.microsoft.com/office/drawing/2014/main" id="{324AEA03-BC0F-94D9-A94E-9ADD84DE7929}"/>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ACABCDA9-A914-D40E-2059-58B50F1B363F}"/>
              </a:ext>
            </a:extLst>
          </p:cNvPr>
          <p:cNvSpPr txBox="1"/>
          <p:nvPr/>
        </p:nvSpPr>
        <p:spPr>
          <a:xfrm>
            <a:off x="1546038" y="1657390"/>
            <a:ext cx="3012017" cy="1200329"/>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 c, f, b, e, g]</a:t>
            </a:r>
          </a:p>
          <a:p>
            <a:r>
              <a:rPr lang="en-US" dirty="0">
                <a:latin typeface="Cascadia Code" panose="020B0609020000020004" pitchFamily="49" charset="0"/>
                <a:cs typeface="Cascadia Code" panose="020B0609020000020004" pitchFamily="49" charset="0"/>
              </a:rPr>
              <a:t>Queue = [j, d]</a:t>
            </a:r>
          </a:p>
        </p:txBody>
      </p:sp>
      <p:sp>
        <p:nvSpPr>
          <p:cNvPr id="13" name="Oval 12">
            <a:extLst>
              <a:ext uri="{FF2B5EF4-FFF2-40B4-BE49-F238E27FC236}">
                <a16:creationId xmlns:a16="http://schemas.microsoft.com/office/drawing/2014/main" id="{E8E199FC-26A4-FB6D-A08C-CCF45CB6F1A4}"/>
              </a:ext>
            </a:extLst>
          </p:cNvPr>
          <p:cNvSpPr/>
          <p:nvPr/>
        </p:nvSpPr>
        <p:spPr>
          <a:xfrm>
            <a:off x="7154444" y="193539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18C3044C-34DD-C6FE-439D-007DA3A69F67}"/>
              </a:ext>
            </a:extLst>
          </p:cNvPr>
          <p:cNvCxnSpPr>
            <a:cxnSpLocks/>
            <a:stCxn id="13" idx="3"/>
          </p:cNvCxnSpPr>
          <p:nvPr/>
        </p:nvCxnSpPr>
        <p:spPr>
          <a:xfrm flipH="1">
            <a:off x="5954751" y="2382748"/>
            <a:ext cx="1322852"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932B44-F5C9-56B0-589A-E9E9268834FD}"/>
              </a:ext>
            </a:extLst>
          </p:cNvPr>
          <p:cNvCxnSpPr>
            <a:cxnSpLocks/>
            <a:stCxn id="13" idx="4"/>
          </p:cNvCxnSpPr>
          <p:nvPr/>
        </p:nvCxnSpPr>
        <p:spPr>
          <a:xfrm flipH="1">
            <a:off x="7570072" y="2459502"/>
            <a:ext cx="4862" cy="55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8580252-8020-67F9-E0EE-80AD458BAAC5}"/>
              </a:ext>
            </a:extLst>
          </p:cNvPr>
          <p:cNvCxnSpPr>
            <a:cxnSpLocks/>
          </p:cNvCxnSpPr>
          <p:nvPr/>
        </p:nvCxnSpPr>
        <p:spPr>
          <a:xfrm>
            <a:off x="7867403" y="2354551"/>
            <a:ext cx="1198538" cy="5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1733893-6717-3723-D66F-22403CF3D3D8}"/>
              </a:ext>
            </a:extLst>
          </p:cNvPr>
          <p:cNvSpPr/>
          <p:nvPr/>
        </p:nvSpPr>
        <p:spPr>
          <a:xfrm>
            <a:off x="7093330" y="2983609"/>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21E1A9C0-C649-AF7E-D4BD-20B562AC4DBA}"/>
              </a:ext>
            </a:extLst>
          </p:cNvPr>
          <p:cNvCxnSpPr>
            <a:cxnSpLocks/>
            <a:stCxn id="2" idx="3"/>
          </p:cNvCxnSpPr>
          <p:nvPr/>
        </p:nvCxnSpPr>
        <p:spPr>
          <a:xfrm flipH="1">
            <a:off x="6791093" y="3430962"/>
            <a:ext cx="425396"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2E4CB8D-FF04-1D6E-6BB5-601803708C8A}"/>
              </a:ext>
            </a:extLst>
          </p:cNvPr>
          <p:cNvCxnSpPr>
            <a:cxnSpLocks/>
            <a:stCxn id="2" idx="5"/>
          </p:cNvCxnSpPr>
          <p:nvPr/>
        </p:nvCxnSpPr>
        <p:spPr>
          <a:xfrm>
            <a:off x="7811151" y="3430962"/>
            <a:ext cx="342249" cy="594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0AD24CF-561D-513D-0DCD-820AB6F26DBE}"/>
              </a:ext>
            </a:extLst>
          </p:cNvPr>
          <p:cNvSpPr/>
          <p:nvPr/>
        </p:nvSpPr>
        <p:spPr>
          <a:xfrm>
            <a:off x="6313464" y="4010231"/>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754E699-E073-4920-3DFC-D051A967AE4E}"/>
              </a:ext>
            </a:extLst>
          </p:cNvPr>
          <p:cNvSpPr/>
          <p:nvPr/>
        </p:nvSpPr>
        <p:spPr>
          <a:xfrm>
            <a:off x="5400908" y="2932108"/>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EE22958-5D7B-0A09-D3B3-B7F904985DD9}"/>
              </a:ext>
            </a:extLst>
          </p:cNvPr>
          <p:cNvCxnSpPr>
            <a:cxnSpLocks/>
          </p:cNvCxnSpPr>
          <p:nvPr/>
        </p:nvCxnSpPr>
        <p:spPr>
          <a:xfrm flipH="1">
            <a:off x="5076289" y="3469339"/>
            <a:ext cx="683861" cy="540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B5A135D-CBC0-1856-3633-0ADA522F05B9}"/>
              </a:ext>
            </a:extLst>
          </p:cNvPr>
          <p:cNvSpPr/>
          <p:nvPr/>
        </p:nvSpPr>
        <p:spPr>
          <a:xfrm>
            <a:off x="4577239" y="4020524"/>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F817399F-ED06-4E96-DA9F-1974B04C1988}"/>
              </a:ext>
            </a:extLst>
          </p:cNvPr>
          <p:cNvSpPr/>
          <p:nvPr/>
        </p:nvSpPr>
        <p:spPr>
          <a:xfrm>
            <a:off x="7748472" y="4030270"/>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EFA1E110-F191-BBBC-8A5E-10CA25D0DC5A}"/>
              </a:ext>
            </a:extLst>
          </p:cNvPr>
          <p:cNvCxnSpPr>
            <a:cxnSpLocks/>
          </p:cNvCxnSpPr>
          <p:nvPr/>
        </p:nvCxnSpPr>
        <p:spPr>
          <a:xfrm>
            <a:off x="8185387" y="4495961"/>
            <a:ext cx="93869" cy="6376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57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CEA32-3289-554C-298A-49320D547B4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91074D0-9728-D8AB-B73A-1BDAFA9F4A38}"/>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2FD70D6B-8E29-E129-8B79-4DD9706047B8}"/>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718430AC-A272-E417-9E4F-6468EB67305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pic>
        <p:nvPicPr>
          <p:cNvPr id="4" name="Picture 3" descr="A search tree with heuristic values and identifiers.">
            <a:extLst>
              <a:ext uri="{FF2B5EF4-FFF2-40B4-BE49-F238E27FC236}">
                <a16:creationId xmlns:a16="http://schemas.microsoft.com/office/drawing/2014/main" id="{97134AAD-BF7E-EB0D-4D51-A2990EE994AA}"/>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9B57A217-0047-C0CE-FD71-C947C1FA7232}"/>
              </a:ext>
            </a:extLst>
          </p:cNvPr>
          <p:cNvSpPr txBox="1"/>
          <p:nvPr/>
        </p:nvSpPr>
        <p:spPr>
          <a:xfrm>
            <a:off x="1546038" y="1657390"/>
            <a:ext cx="3012017" cy="1200329"/>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 c, f, b, e, g, j]</a:t>
            </a:r>
          </a:p>
          <a:p>
            <a:r>
              <a:rPr lang="en-US" dirty="0">
                <a:latin typeface="Cascadia Code" panose="020B0609020000020004" pitchFamily="49" charset="0"/>
                <a:cs typeface="Cascadia Code" panose="020B0609020000020004" pitchFamily="49" charset="0"/>
              </a:rPr>
              <a:t>Queue = [d]</a:t>
            </a:r>
          </a:p>
        </p:txBody>
      </p:sp>
      <p:sp>
        <p:nvSpPr>
          <p:cNvPr id="13" name="Oval 12">
            <a:extLst>
              <a:ext uri="{FF2B5EF4-FFF2-40B4-BE49-F238E27FC236}">
                <a16:creationId xmlns:a16="http://schemas.microsoft.com/office/drawing/2014/main" id="{36BB1C4F-77F9-4A8D-FFB7-19FB87C85966}"/>
              </a:ext>
            </a:extLst>
          </p:cNvPr>
          <p:cNvSpPr/>
          <p:nvPr/>
        </p:nvSpPr>
        <p:spPr>
          <a:xfrm>
            <a:off x="7154444" y="193539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AA16EB6-35DF-F7BF-6F05-640CD28C3468}"/>
              </a:ext>
            </a:extLst>
          </p:cNvPr>
          <p:cNvCxnSpPr>
            <a:cxnSpLocks/>
            <a:stCxn id="13" idx="3"/>
          </p:cNvCxnSpPr>
          <p:nvPr/>
        </p:nvCxnSpPr>
        <p:spPr>
          <a:xfrm flipH="1">
            <a:off x="5954751" y="2382748"/>
            <a:ext cx="1322852"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17752A3-3D1C-32D7-8111-6113DF65218E}"/>
              </a:ext>
            </a:extLst>
          </p:cNvPr>
          <p:cNvCxnSpPr>
            <a:cxnSpLocks/>
            <a:stCxn id="13" idx="4"/>
          </p:cNvCxnSpPr>
          <p:nvPr/>
        </p:nvCxnSpPr>
        <p:spPr>
          <a:xfrm flipH="1">
            <a:off x="7570072" y="2459502"/>
            <a:ext cx="4862" cy="55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0977AF4-F0DA-8BE8-77A3-62063D64D747}"/>
              </a:ext>
            </a:extLst>
          </p:cNvPr>
          <p:cNvCxnSpPr>
            <a:cxnSpLocks/>
          </p:cNvCxnSpPr>
          <p:nvPr/>
        </p:nvCxnSpPr>
        <p:spPr>
          <a:xfrm>
            <a:off x="7867403" y="2354551"/>
            <a:ext cx="1198538" cy="5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0D84D0E4-D696-6D30-52E4-F92B10BE0F7A}"/>
              </a:ext>
            </a:extLst>
          </p:cNvPr>
          <p:cNvSpPr/>
          <p:nvPr/>
        </p:nvSpPr>
        <p:spPr>
          <a:xfrm>
            <a:off x="7093330" y="2983609"/>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9B68FF6-4669-61D5-91BC-881DB58690FF}"/>
              </a:ext>
            </a:extLst>
          </p:cNvPr>
          <p:cNvCxnSpPr>
            <a:cxnSpLocks/>
            <a:stCxn id="2" idx="3"/>
          </p:cNvCxnSpPr>
          <p:nvPr/>
        </p:nvCxnSpPr>
        <p:spPr>
          <a:xfrm flipH="1">
            <a:off x="6791093" y="3430962"/>
            <a:ext cx="425396"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6B93B1-2BCF-EE51-40E7-CF194A32AA25}"/>
              </a:ext>
            </a:extLst>
          </p:cNvPr>
          <p:cNvCxnSpPr>
            <a:cxnSpLocks/>
            <a:stCxn id="2" idx="5"/>
          </p:cNvCxnSpPr>
          <p:nvPr/>
        </p:nvCxnSpPr>
        <p:spPr>
          <a:xfrm>
            <a:off x="7811151" y="3430962"/>
            <a:ext cx="342249" cy="594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65E57EA5-5651-2594-7D94-64A60C0404C3}"/>
              </a:ext>
            </a:extLst>
          </p:cNvPr>
          <p:cNvSpPr/>
          <p:nvPr/>
        </p:nvSpPr>
        <p:spPr>
          <a:xfrm>
            <a:off x="6313464" y="4010231"/>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8511C955-E9B0-55AE-4EAC-BC684036614A}"/>
              </a:ext>
            </a:extLst>
          </p:cNvPr>
          <p:cNvSpPr/>
          <p:nvPr/>
        </p:nvSpPr>
        <p:spPr>
          <a:xfrm>
            <a:off x="5400908" y="2932108"/>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2266FDA-C441-39F5-0763-BCDA85D4B581}"/>
              </a:ext>
            </a:extLst>
          </p:cNvPr>
          <p:cNvCxnSpPr>
            <a:cxnSpLocks/>
          </p:cNvCxnSpPr>
          <p:nvPr/>
        </p:nvCxnSpPr>
        <p:spPr>
          <a:xfrm flipH="1">
            <a:off x="5076289" y="3469339"/>
            <a:ext cx="683861" cy="540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F6B3CA1-7E2D-08F4-E0A7-651015C6E5B0}"/>
              </a:ext>
            </a:extLst>
          </p:cNvPr>
          <p:cNvSpPr/>
          <p:nvPr/>
        </p:nvSpPr>
        <p:spPr>
          <a:xfrm>
            <a:off x="4577239" y="4020524"/>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DB014495-BFBB-67C7-DDF6-DE1CC2D85616}"/>
              </a:ext>
            </a:extLst>
          </p:cNvPr>
          <p:cNvSpPr/>
          <p:nvPr/>
        </p:nvSpPr>
        <p:spPr>
          <a:xfrm>
            <a:off x="7748472" y="4030270"/>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9EA6DF3-F71F-9479-8F0E-2C61184A35DB}"/>
              </a:ext>
            </a:extLst>
          </p:cNvPr>
          <p:cNvCxnSpPr>
            <a:cxnSpLocks/>
          </p:cNvCxnSpPr>
          <p:nvPr/>
        </p:nvCxnSpPr>
        <p:spPr>
          <a:xfrm>
            <a:off x="8185387" y="4495961"/>
            <a:ext cx="93869" cy="6376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8D7CF5F-0245-DA8B-06C1-97DD0619A9BD}"/>
              </a:ext>
            </a:extLst>
          </p:cNvPr>
          <p:cNvSpPr/>
          <p:nvPr/>
        </p:nvSpPr>
        <p:spPr>
          <a:xfrm>
            <a:off x="7769620" y="515368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10598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2DC09-D742-EF4D-EAE6-DDA5B0AA80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DB3BFE-C3E4-2A30-9577-DAF9D293F8CC}"/>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1B83D5A9-ADC1-BDF6-302B-E160FA9FC306}"/>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D6D2575C-CF37-66EE-2A83-E628B22FC38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43</a:t>
            </a:fld>
            <a:endParaRPr lang="en-US" dirty="0"/>
          </a:p>
        </p:txBody>
      </p:sp>
      <p:pic>
        <p:nvPicPr>
          <p:cNvPr id="4" name="Picture 3" descr="A search tree with heuristic values and identifiers.">
            <a:extLst>
              <a:ext uri="{FF2B5EF4-FFF2-40B4-BE49-F238E27FC236}">
                <a16:creationId xmlns:a16="http://schemas.microsoft.com/office/drawing/2014/main" id="{46A73223-2897-0538-9144-1B7950DA08BD}"/>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5452CDE8-9006-8449-32BA-639817AEAB82}"/>
              </a:ext>
            </a:extLst>
          </p:cNvPr>
          <p:cNvSpPr txBox="1"/>
          <p:nvPr/>
        </p:nvSpPr>
        <p:spPr>
          <a:xfrm>
            <a:off x="1546038" y="1657390"/>
            <a:ext cx="3012017" cy="1200329"/>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 c, f, b, e, g, j, d]</a:t>
            </a:r>
          </a:p>
          <a:p>
            <a:r>
              <a:rPr lang="en-US" dirty="0">
                <a:latin typeface="Cascadia Code" panose="020B0609020000020004" pitchFamily="49" charset="0"/>
                <a:cs typeface="Cascadia Code" panose="020B0609020000020004" pitchFamily="49" charset="0"/>
              </a:rPr>
              <a:t>Queue = [goal]</a:t>
            </a:r>
          </a:p>
        </p:txBody>
      </p:sp>
      <p:sp>
        <p:nvSpPr>
          <p:cNvPr id="13" name="Oval 12">
            <a:extLst>
              <a:ext uri="{FF2B5EF4-FFF2-40B4-BE49-F238E27FC236}">
                <a16:creationId xmlns:a16="http://schemas.microsoft.com/office/drawing/2014/main" id="{089952BD-04F0-9B91-D14A-8C6FA7C46D98}"/>
              </a:ext>
            </a:extLst>
          </p:cNvPr>
          <p:cNvSpPr/>
          <p:nvPr/>
        </p:nvSpPr>
        <p:spPr>
          <a:xfrm>
            <a:off x="7154444" y="193539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FAC4164C-2F1C-397E-FE49-D6427B31095D}"/>
              </a:ext>
            </a:extLst>
          </p:cNvPr>
          <p:cNvCxnSpPr>
            <a:cxnSpLocks/>
            <a:stCxn id="13" idx="3"/>
          </p:cNvCxnSpPr>
          <p:nvPr/>
        </p:nvCxnSpPr>
        <p:spPr>
          <a:xfrm flipH="1">
            <a:off x="5954751" y="2382748"/>
            <a:ext cx="1322852"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A9587E-2F31-3EE4-E244-5C20EA7A4864}"/>
              </a:ext>
            </a:extLst>
          </p:cNvPr>
          <p:cNvCxnSpPr>
            <a:cxnSpLocks/>
            <a:stCxn id="13" idx="4"/>
          </p:cNvCxnSpPr>
          <p:nvPr/>
        </p:nvCxnSpPr>
        <p:spPr>
          <a:xfrm flipH="1">
            <a:off x="7570072" y="2459502"/>
            <a:ext cx="4862" cy="55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BF5B156-9FC8-C729-069E-E97447296649}"/>
              </a:ext>
            </a:extLst>
          </p:cNvPr>
          <p:cNvCxnSpPr>
            <a:cxnSpLocks/>
          </p:cNvCxnSpPr>
          <p:nvPr/>
        </p:nvCxnSpPr>
        <p:spPr>
          <a:xfrm>
            <a:off x="7867403" y="2354551"/>
            <a:ext cx="1198538" cy="5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2390AD1D-92D3-34F8-2E4E-3C4B2792DDD7}"/>
              </a:ext>
            </a:extLst>
          </p:cNvPr>
          <p:cNvSpPr/>
          <p:nvPr/>
        </p:nvSpPr>
        <p:spPr>
          <a:xfrm>
            <a:off x="7093330" y="2983609"/>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9EB8FEE2-634E-F973-D4FE-8045249448ED}"/>
              </a:ext>
            </a:extLst>
          </p:cNvPr>
          <p:cNvCxnSpPr>
            <a:cxnSpLocks/>
            <a:stCxn id="2" idx="3"/>
          </p:cNvCxnSpPr>
          <p:nvPr/>
        </p:nvCxnSpPr>
        <p:spPr>
          <a:xfrm flipH="1">
            <a:off x="6791093" y="3430962"/>
            <a:ext cx="425396"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C42046C-A4EE-EC26-8596-73EC64564A73}"/>
              </a:ext>
            </a:extLst>
          </p:cNvPr>
          <p:cNvCxnSpPr>
            <a:cxnSpLocks/>
            <a:stCxn id="2" idx="5"/>
          </p:cNvCxnSpPr>
          <p:nvPr/>
        </p:nvCxnSpPr>
        <p:spPr>
          <a:xfrm>
            <a:off x="7811151" y="3430962"/>
            <a:ext cx="342249" cy="594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CD4AE89-30A9-704B-616C-B21AD5B407A9}"/>
              </a:ext>
            </a:extLst>
          </p:cNvPr>
          <p:cNvSpPr/>
          <p:nvPr/>
        </p:nvSpPr>
        <p:spPr>
          <a:xfrm>
            <a:off x="6313464" y="4010231"/>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9E233DC5-3145-2165-A401-ACA9C3B4A3F8}"/>
              </a:ext>
            </a:extLst>
          </p:cNvPr>
          <p:cNvSpPr/>
          <p:nvPr/>
        </p:nvSpPr>
        <p:spPr>
          <a:xfrm>
            <a:off x="5400908" y="2932108"/>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E958743-A368-931B-AFE2-EF58229F4CF2}"/>
              </a:ext>
            </a:extLst>
          </p:cNvPr>
          <p:cNvCxnSpPr>
            <a:cxnSpLocks/>
          </p:cNvCxnSpPr>
          <p:nvPr/>
        </p:nvCxnSpPr>
        <p:spPr>
          <a:xfrm flipH="1">
            <a:off x="5076289" y="3469339"/>
            <a:ext cx="683861" cy="540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CC5E711-83FF-E8EF-5FB7-943C0ECD15F0}"/>
              </a:ext>
            </a:extLst>
          </p:cNvPr>
          <p:cNvSpPr/>
          <p:nvPr/>
        </p:nvSpPr>
        <p:spPr>
          <a:xfrm>
            <a:off x="4577239" y="4020524"/>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E82D6C4E-5540-7117-8103-282700E3A143}"/>
              </a:ext>
            </a:extLst>
          </p:cNvPr>
          <p:cNvSpPr/>
          <p:nvPr/>
        </p:nvSpPr>
        <p:spPr>
          <a:xfrm>
            <a:off x="7748472" y="4030270"/>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B8A4C2B-6E6B-0E8A-B9C7-665A21F4E2B0}"/>
              </a:ext>
            </a:extLst>
          </p:cNvPr>
          <p:cNvCxnSpPr>
            <a:cxnSpLocks/>
          </p:cNvCxnSpPr>
          <p:nvPr/>
        </p:nvCxnSpPr>
        <p:spPr>
          <a:xfrm>
            <a:off x="8185387" y="4495961"/>
            <a:ext cx="93869" cy="6376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0BDD1A8-5B3D-4DB0-05E6-FAFD58571ED7}"/>
              </a:ext>
            </a:extLst>
          </p:cNvPr>
          <p:cNvSpPr/>
          <p:nvPr/>
        </p:nvSpPr>
        <p:spPr>
          <a:xfrm>
            <a:off x="7769620" y="515368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DDBEE253-0011-49CB-6116-64E3A8DF1B2B}"/>
              </a:ext>
            </a:extLst>
          </p:cNvPr>
          <p:cNvSpPr/>
          <p:nvPr/>
        </p:nvSpPr>
        <p:spPr>
          <a:xfrm>
            <a:off x="8785752" y="2902201"/>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984B1A1-BDAD-5F7D-E3AB-752C3EE4A5EE}"/>
              </a:ext>
            </a:extLst>
          </p:cNvPr>
          <p:cNvCxnSpPr>
            <a:cxnSpLocks/>
          </p:cNvCxnSpPr>
          <p:nvPr/>
        </p:nvCxnSpPr>
        <p:spPr>
          <a:xfrm>
            <a:off x="9206242" y="3373833"/>
            <a:ext cx="584529" cy="6564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0964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6680F-4B16-22C3-7D00-F01D954D4B1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850DAA2-B387-07C9-2CD2-E2D5D53B0AA0}"/>
              </a:ext>
            </a:extLst>
          </p:cNvPr>
          <p:cNvSpPr>
            <a:spLocks noGrp="1"/>
          </p:cNvSpPr>
          <p:nvPr>
            <p:ph type="title"/>
          </p:nvPr>
        </p:nvSpPr>
        <p:spPr>
          <a:xfrm>
            <a:off x="838200" y="260467"/>
            <a:ext cx="10515600" cy="939568"/>
          </a:xfrm>
        </p:spPr>
        <p:txBody>
          <a:bodyPr/>
          <a:lstStyle/>
          <a:p>
            <a:r>
              <a:rPr lang="en-US" dirty="0"/>
              <a:t>SEARCH QUIZ QUESTIONS 2 &amp; 3</a:t>
            </a:r>
            <a:br>
              <a:rPr lang="en-US" dirty="0"/>
            </a:br>
            <a:r>
              <a:rPr lang="en-US" dirty="0"/>
              <a:t>(TASK: Apply Guided/INFORMED Search)</a:t>
            </a:r>
          </a:p>
        </p:txBody>
      </p:sp>
      <p:sp>
        <p:nvSpPr>
          <p:cNvPr id="7" name="Footer Placeholder 6">
            <a:extLst>
              <a:ext uri="{FF2B5EF4-FFF2-40B4-BE49-F238E27FC236}">
                <a16:creationId xmlns:a16="http://schemas.microsoft.com/office/drawing/2014/main" id="{D8E1EB47-863A-20FE-EFBB-EA13A5D18019}"/>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E731F18B-A388-3C59-34FE-3F01A2520B10}"/>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pic>
        <p:nvPicPr>
          <p:cNvPr id="4" name="Picture 3" descr="A search tree with heuristic values and identifiers.">
            <a:extLst>
              <a:ext uri="{FF2B5EF4-FFF2-40B4-BE49-F238E27FC236}">
                <a16:creationId xmlns:a16="http://schemas.microsoft.com/office/drawing/2014/main" id="{63DCC4E0-DC3A-0BCF-55E9-9C3D8D3969EF}"/>
              </a:ext>
            </a:extLst>
          </p:cNvPr>
          <p:cNvPicPr>
            <a:picLocks noChangeAspect="1"/>
          </p:cNvPicPr>
          <p:nvPr/>
        </p:nvPicPr>
        <p:blipFill>
          <a:blip r:embed="rId3"/>
          <a:stretch>
            <a:fillRect/>
          </a:stretch>
        </p:blipFill>
        <p:spPr>
          <a:xfrm>
            <a:off x="4558055" y="1642734"/>
            <a:ext cx="6087908" cy="4270917"/>
          </a:xfrm>
          <a:prstGeom prst="rect">
            <a:avLst/>
          </a:prstGeom>
        </p:spPr>
      </p:pic>
      <p:sp>
        <p:nvSpPr>
          <p:cNvPr id="9" name="TextBox 8">
            <a:extLst>
              <a:ext uri="{FF2B5EF4-FFF2-40B4-BE49-F238E27FC236}">
                <a16:creationId xmlns:a16="http://schemas.microsoft.com/office/drawing/2014/main" id="{6495F387-B63F-AF59-2C6B-243623DA66D6}"/>
              </a:ext>
            </a:extLst>
          </p:cNvPr>
          <p:cNvSpPr txBox="1"/>
          <p:nvPr/>
        </p:nvSpPr>
        <p:spPr>
          <a:xfrm>
            <a:off x="1546038" y="1657390"/>
            <a:ext cx="3012017" cy="2031325"/>
          </a:xfrm>
          <a:prstGeom prst="rect">
            <a:avLst/>
          </a:prstGeom>
          <a:noFill/>
        </p:spPr>
        <p:txBody>
          <a:bodyPr wrap="square" rtlCol="0">
            <a:spAutoFit/>
          </a:bodyPr>
          <a:lstStyle/>
          <a:p>
            <a:r>
              <a:rPr lang="en-US" b="1" dirty="0">
                <a:latin typeface="Cascadia Code" panose="020B0609020000020004" pitchFamily="49" charset="0"/>
                <a:cs typeface="Cascadia Code" panose="020B0609020000020004" pitchFamily="49" charset="0"/>
              </a:rPr>
              <a:t>Variables</a:t>
            </a:r>
          </a:p>
          <a:p>
            <a:r>
              <a:rPr lang="en-US" dirty="0">
                <a:latin typeface="Cascadia Code" panose="020B0609020000020004" pitchFamily="49" charset="0"/>
                <a:cs typeface="Cascadia Code" panose="020B0609020000020004" pitchFamily="49" charset="0"/>
              </a:rPr>
              <a:t>visited = [a, c, f, b, e, g, j, d, goal]</a:t>
            </a:r>
          </a:p>
          <a:p>
            <a:r>
              <a:rPr lang="en-US" dirty="0">
                <a:latin typeface="Cascadia Code" panose="020B0609020000020004" pitchFamily="49" charset="0"/>
                <a:cs typeface="Cascadia Code" panose="020B0609020000020004" pitchFamily="49" charset="0"/>
              </a:rPr>
              <a:t>Queue = []</a:t>
            </a:r>
          </a:p>
          <a:p>
            <a:endParaRPr lang="en-US" dirty="0">
              <a:latin typeface="Cascadia Code" panose="020B0609020000020004" pitchFamily="49" charset="0"/>
              <a:cs typeface="Cascadia Code" panose="020B0609020000020004" pitchFamily="49" charset="0"/>
            </a:endParaRPr>
          </a:p>
          <a:p>
            <a:r>
              <a:rPr lang="en-US" b="1" dirty="0">
                <a:latin typeface="Cascadia Code" panose="020B0609020000020004" pitchFamily="49" charset="0"/>
                <a:cs typeface="Cascadia Code" panose="020B0609020000020004" pitchFamily="49" charset="0"/>
              </a:rPr>
              <a:t>SOLUTION FOUND:</a:t>
            </a:r>
          </a:p>
          <a:p>
            <a:r>
              <a:rPr lang="en-US" b="1" dirty="0" err="1">
                <a:latin typeface="Cascadia Code" panose="020B0609020000020004" pitchFamily="49" charset="0"/>
                <a:cs typeface="Cascadia Code" panose="020B0609020000020004" pitchFamily="49" charset="0"/>
              </a:rPr>
              <a:t>acfbegjd</a:t>
            </a:r>
            <a:r>
              <a:rPr lang="en-US" b="1" dirty="0">
                <a:latin typeface="Cascadia Code" panose="020B0609020000020004" pitchFamily="49" charset="0"/>
                <a:cs typeface="Cascadia Code" panose="020B0609020000020004" pitchFamily="49" charset="0"/>
              </a:rPr>
              <a:t>-goal</a:t>
            </a:r>
          </a:p>
        </p:txBody>
      </p:sp>
      <p:sp>
        <p:nvSpPr>
          <p:cNvPr id="13" name="Oval 12">
            <a:extLst>
              <a:ext uri="{FF2B5EF4-FFF2-40B4-BE49-F238E27FC236}">
                <a16:creationId xmlns:a16="http://schemas.microsoft.com/office/drawing/2014/main" id="{480C3522-333B-5E56-39B7-ED7274982466}"/>
              </a:ext>
            </a:extLst>
          </p:cNvPr>
          <p:cNvSpPr/>
          <p:nvPr/>
        </p:nvSpPr>
        <p:spPr>
          <a:xfrm>
            <a:off x="7154444" y="193539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788BD2D-469A-1CF0-54AA-790AEA875585}"/>
              </a:ext>
            </a:extLst>
          </p:cNvPr>
          <p:cNvCxnSpPr>
            <a:cxnSpLocks/>
            <a:stCxn id="13" idx="3"/>
          </p:cNvCxnSpPr>
          <p:nvPr/>
        </p:nvCxnSpPr>
        <p:spPr>
          <a:xfrm flipH="1">
            <a:off x="5954751" y="2382748"/>
            <a:ext cx="1322852"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B91DF7-800E-22BD-71FC-7A10D14BA0A4}"/>
              </a:ext>
            </a:extLst>
          </p:cNvPr>
          <p:cNvCxnSpPr>
            <a:cxnSpLocks/>
            <a:stCxn id="13" idx="4"/>
          </p:cNvCxnSpPr>
          <p:nvPr/>
        </p:nvCxnSpPr>
        <p:spPr>
          <a:xfrm flipH="1">
            <a:off x="7570072" y="2459502"/>
            <a:ext cx="4862" cy="55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F77E46-0B5E-2E7B-15D2-C8FF1C0A3DD7}"/>
              </a:ext>
            </a:extLst>
          </p:cNvPr>
          <p:cNvCxnSpPr>
            <a:cxnSpLocks/>
          </p:cNvCxnSpPr>
          <p:nvPr/>
        </p:nvCxnSpPr>
        <p:spPr>
          <a:xfrm>
            <a:off x="7867403" y="2354551"/>
            <a:ext cx="1198538" cy="5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8E4AD26B-E771-C619-9F33-7E9ADB389CB6}"/>
              </a:ext>
            </a:extLst>
          </p:cNvPr>
          <p:cNvSpPr/>
          <p:nvPr/>
        </p:nvSpPr>
        <p:spPr>
          <a:xfrm>
            <a:off x="7093330" y="2983609"/>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6DF2B7F-B690-5875-78A3-CBEA55B0518C}"/>
              </a:ext>
            </a:extLst>
          </p:cNvPr>
          <p:cNvCxnSpPr>
            <a:cxnSpLocks/>
            <a:stCxn id="2" idx="3"/>
          </p:cNvCxnSpPr>
          <p:nvPr/>
        </p:nvCxnSpPr>
        <p:spPr>
          <a:xfrm flipH="1">
            <a:off x="6791093" y="3430962"/>
            <a:ext cx="425396" cy="519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A42D46B-E408-5762-0DEB-7293B3B8F01C}"/>
              </a:ext>
            </a:extLst>
          </p:cNvPr>
          <p:cNvCxnSpPr>
            <a:cxnSpLocks/>
            <a:stCxn id="2" idx="5"/>
          </p:cNvCxnSpPr>
          <p:nvPr/>
        </p:nvCxnSpPr>
        <p:spPr>
          <a:xfrm>
            <a:off x="7811151" y="3430962"/>
            <a:ext cx="342249" cy="594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998A6FE-08C1-AAAE-819A-25C55DC36E7D}"/>
              </a:ext>
            </a:extLst>
          </p:cNvPr>
          <p:cNvSpPr/>
          <p:nvPr/>
        </p:nvSpPr>
        <p:spPr>
          <a:xfrm>
            <a:off x="6313464" y="4010231"/>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2E1A871B-CEC2-672F-E3B0-57B468264E8A}"/>
              </a:ext>
            </a:extLst>
          </p:cNvPr>
          <p:cNvSpPr/>
          <p:nvPr/>
        </p:nvSpPr>
        <p:spPr>
          <a:xfrm>
            <a:off x="5400908" y="2932108"/>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559F8F5-1306-8A99-7071-EF36F15FCCB9}"/>
              </a:ext>
            </a:extLst>
          </p:cNvPr>
          <p:cNvCxnSpPr>
            <a:cxnSpLocks/>
          </p:cNvCxnSpPr>
          <p:nvPr/>
        </p:nvCxnSpPr>
        <p:spPr>
          <a:xfrm flipH="1">
            <a:off x="5076289" y="3469339"/>
            <a:ext cx="683861" cy="540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D857E71-FAAD-3A2D-506A-EE4F6C070270}"/>
              </a:ext>
            </a:extLst>
          </p:cNvPr>
          <p:cNvSpPr/>
          <p:nvPr/>
        </p:nvSpPr>
        <p:spPr>
          <a:xfrm>
            <a:off x="4577239" y="4020524"/>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068D4CF9-8AAB-86FE-C11A-15ED2E9B508F}"/>
              </a:ext>
            </a:extLst>
          </p:cNvPr>
          <p:cNvSpPr/>
          <p:nvPr/>
        </p:nvSpPr>
        <p:spPr>
          <a:xfrm>
            <a:off x="7748472" y="4030270"/>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F4A225BF-0C8C-EA4B-CF37-F58A3FDA997D}"/>
              </a:ext>
            </a:extLst>
          </p:cNvPr>
          <p:cNvCxnSpPr>
            <a:cxnSpLocks/>
          </p:cNvCxnSpPr>
          <p:nvPr/>
        </p:nvCxnSpPr>
        <p:spPr>
          <a:xfrm>
            <a:off x="8185387" y="4495961"/>
            <a:ext cx="93869" cy="6376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921ABFA-DC4F-0B92-16EC-D061FC1181A6}"/>
              </a:ext>
            </a:extLst>
          </p:cNvPr>
          <p:cNvSpPr/>
          <p:nvPr/>
        </p:nvSpPr>
        <p:spPr>
          <a:xfrm>
            <a:off x="7769620" y="5153685"/>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06F2B27B-68E8-4890-AF0B-55716C0F2BBC}"/>
              </a:ext>
            </a:extLst>
          </p:cNvPr>
          <p:cNvSpPr/>
          <p:nvPr/>
        </p:nvSpPr>
        <p:spPr>
          <a:xfrm>
            <a:off x="8785752" y="2902201"/>
            <a:ext cx="840980"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E7514F9-9DF1-719C-824A-69C8D2524257}"/>
              </a:ext>
            </a:extLst>
          </p:cNvPr>
          <p:cNvCxnSpPr>
            <a:cxnSpLocks/>
          </p:cNvCxnSpPr>
          <p:nvPr/>
        </p:nvCxnSpPr>
        <p:spPr>
          <a:xfrm>
            <a:off x="9206242" y="3373833"/>
            <a:ext cx="584529" cy="6564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20579F6-D03F-6587-036B-086FC5B76CF4}"/>
              </a:ext>
            </a:extLst>
          </p:cNvPr>
          <p:cNvSpPr/>
          <p:nvPr/>
        </p:nvSpPr>
        <p:spPr>
          <a:xfrm>
            <a:off x="9246158" y="4030270"/>
            <a:ext cx="1302895" cy="524107"/>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23520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1EFBD-E24B-DC86-F66F-DBEA14728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AACF08-39C8-3937-50AB-0E35704726C7}"/>
              </a:ext>
            </a:extLst>
          </p:cNvPr>
          <p:cNvSpPr>
            <a:spLocks noGrp="1"/>
          </p:cNvSpPr>
          <p:nvPr>
            <p:ph type="title"/>
          </p:nvPr>
        </p:nvSpPr>
        <p:spPr>
          <a:xfrm>
            <a:off x="5464097" y="779541"/>
            <a:ext cx="5876926" cy="1204912"/>
          </a:xfrm>
        </p:spPr>
        <p:txBody>
          <a:bodyPr>
            <a:normAutofit/>
          </a:bodyPr>
          <a:lstStyle/>
          <a:p>
            <a:r>
              <a:rPr lang="en-US" sz="4000" dirty="0"/>
              <a:t>Properties OF QUALITY HEURISTICS</a:t>
            </a:r>
          </a:p>
        </p:txBody>
      </p:sp>
      <p:sp>
        <p:nvSpPr>
          <p:cNvPr id="5" name="Footer Placeholder 4">
            <a:extLst>
              <a:ext uri="{FF2B5EF4-FFF2-40B4-BE49-F238E27FC236}">
                <a16:creationId xmlns:a16="http://schemas.microsoft.com/office/drawing/2014/main" id="{A58CA660-994C-2406-4773-989F77092952}"/>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6" name="Slide Number Placeholder 5">
            <a:extLst>
              <a:ext uri="{FF2B5EF4-FFF2-40B4-BE49-F238E27FC236}">
                <a16:creationId xmlns:a16="http://schemas.microsoft.com/office/drawing/2014/main" id="{540EF15A-ACF0-6CA4-006D-262736E8CD5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sp>
        <p:nvSpPr>
          <p:cNvPr id="9" name="Content Placeholder 5">
            <a:extLst>
              <a:ext uri="{FF2B5EF4-FFF2-40B4-BE49-F238E27FC236}">
                <a16:creationId xmlns:a16="http://schemas.microsoft.com/office/drawing/2014/main" id="{45F2881B-5BF0-E903-2F96-6485F85A4EE0}"/>
              </a:ext>
            </a:extLst>
          </p:cNvPr>
          <p:cNvSpPr txBox="1">
            <a:spLocks/>
          </p:cNvSpPr>
          <p:nvPr/>
        </p:nvSpPr>
        <p:spPr>
          <a:xfrm>
            <a:off x="5464097" y="2430501"/>
            <a:ext cx="6324600" cy="3479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Notice that with the given </a:t>
            </a:r>
            <a:r>
              <a:rPr lang="en-US" sz="2400" b="1" dirty="0"/>
              <a:t>heuristic</a:t>
            </a:r>
            <a:r>
              <a:rPr lang="en-US" sz="2400" dirty="0"/>
              <a:t>, GBFS performed </a:t>
            </a:r>
            <a:r>
              <a:rPr lang="en-US" sz="2400" b="1" dirty="0"/>
              <a:t>worse</a:t>
            </a:r>
            <a:r>
              <a:rPr lang="en-US" sz="2400" dirty="0"/>
              <a:t> than regular breadth-first search!</a:t>
            </a:r>
          </a:p>
          <a:p>
            <a:r>
              <a:rPr lang="en-US" sz="2400" dirty="0"/>
              <a:t>We want quality </a:t>
            </a:r>
            <a:r>
              <a:rPr lang="en-US" sz="2400" b="1" dirty="0"/>
              <a:t>heuristics</a:t>
            </a:r>
            <a:r>
              <a:rPr lang="en-US" sz="2400" dirty="0"/>
              <a:t>, so we have three categories of </a:t>
            </a:r>
            <a:r>
              <a:rPr lang="en-US" sz="2400" b="1" dirty="0"/>
              <a:t>heuristics</a:t>
            </a:r>
            <a:r>
              <a:rPr lang="en-US" sz="2400" dirty="0"/>
              <a:t>, based on the properties of the </a:t>
            </a:r>
            <a:r>
              <a:rPr lang="en-US" sz="2400" b="1" dirty="0"/>
              <a:t>heuristic</a:t>
            </a:r>
            <a:r>
              <a:rPr lang="en-US" sz="2400" dirty="0"/>
              <a:t>:</a:t>
            </a:r>
          </a:p>
          <a:p>
            <a:pPr lvl="1"/>
            <a:r>
              <a:rPr lang="en-US" sz="2000" dirty="0"/>
              <a:t>Inconsistent/Inadmissible (Good)</a:t>
            </a:r>
          </a:p>
          <a:p>
            <a:pPr lvl="1"/>
            <a:r>
              <a:rPr lang="en-US" sz="2000" dirty="0"/>
              <a:t>Admissible (Better)</a:t>
            </a:r>
          </a:p>
          <a:p>
            <a:pPr lvl="1"/>
            <a:r>
              <a:rPr lang="en-US" sz="2000" dirty="0"/>
              <a:t>Consistent (inherently Admissible) (Best)</a:t>
            </a:r>
          </a:p>
        </p:txBody>
      </p:sp>
    </p:spTree>
    <p:extLst>
      <p:ext uri="{BB962C8B-B14F-4D97-AF65-F5344CB8AC3E}">
        <p14:creationId xmlns:p14="http://schemas.microsoft.com/office/powerpoint/2010/main" val="1478466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2FAA2-EE4B-E17C-0ACA-F228AD788C6D}"/>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69DBDAD8-CD68-42EB-5857-AEB3AEB8A168}"/>
              </a:ext>
            </a:extLst>
          </p:cNvPr>
          <p:cNvSpPr>
            <a:spLocks noGrp="1"/>
          </p:cNvSpPr>
          <p:nvPr>
            <p:ph type="ftr" sz="quarter" idx="11"/>
          </p:nvPr>
        </p:nvSpPr>
        <p:spPr>
          <a:xfrm>
            <a:off x="6743699" y="6356350"/>
            <a:ext cx="2543175" cy="365125"/>
          </a:xfrm>
        </p:spPr>
        <p:txBody>
          <a:bodyPr/>
          <a:lstStyle/>
          <a:p>
            <a:r>
              <a:rPr lang="en-US" dirty="0"/>
              <a:t>Artificial Intelligence</a:t>
            </a:r>
          </a:p>
          <a:p>
            <a:r>
              <a:rPr lang="en-US" dirty="0"/>
              <a:t>Blind &amp; Guided Search Algorithms</a:t>
            </a:r>
          </a:p>
        </p:txBody>
      </p:sp>
      <p:sp>
        <p:nvSpPr>
          <p:cNvPr id="6" name="Slide Number Placeholder 5">
            <a:extLst>
              <a:ext uri="{FF2B5EF4-FFF2-40B4-BE49-F238E27FC236}">
                <a16:creationId xmlns:a16="http://schemas.microsoft.com/office/drawing/2014/main" id="{17D917F6-CA03-37B5-DE5D-87052CE9CD77}"/>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46</a:t>
            </a:fld>
            <a:endParaRPr lang="en-US" dirty="0"/>
          </a:p>
        </p:txBody>
      </p:sp>
      <p:sp>
        <p:nvSpPr>
          <p:cNvPr id="9" name="Title 8">
            <a:extLst>
              <a:ext uri="{FF2B5EF4-FFF2-40B4-BE49-F238E27FC236}">
                <a16:creationId xmlns:a16="http://schemas.microsoft.com/office/drawing/2014/main" id="{3CB5B75A-8E52-ED39-F810-0B0BB35A609E}"/>
              </a:ext>
            </a:extLst>
          </p:cNvPr>
          <p:cNvSpPr>
            <a:spLocks noGrp="1"/>
          </p:cNvSpPr>
          <p:nvPr>
            <p:ph type="title"/>
          </p:nvPr>
        </p:nvSpPr>
        <p:spPr>
          <a:xfrm>
            <a:off x="5464097" y="713523"/>
            <a:ext cx="6324600" cy="881179"/>
          </a:xfrm>
        </p:spPr>
        <p:txBody>
          <a:bodyPr>
            <a:normAutofit/>
          </a:bodyPr>
          <a:lstStyle/>
          <a:p>
            <a:r>
              <a:rPr lang="en-US" dirty="0"/>
              <a:t>ADMISSIBLE HEURISTICS</a:t>
            </a:r>
            <a:br>
              <a:rPr lang="en-US" dirty="0"/>
            </a:br>
            <a:r>
              <a:rPr lang="en-US" dirty="0"/>
              <a:t>(How Do I Admit a Function?)</a:t>
            </a:r>
          </a:p>
        </p:txBody>
      </p:sp>
      <mc:AlternateContent xmlns:mc="http://schemas.openxmlformats.org/markup-compatibility/2006">
        <mc:Choice xmlns:a14="http://schemas.microsoft.com/office/drawing/2010/main" Requires="a14">
          <p:sp>
            <p:nvSpPr>
              <p:cNvPr id="10" name="Content Placeholder 5">
                <a:extLst>
                  <a:ext uri="{FF2B5EF4-FFF2-40B4-BE49-F238E27FC236}">
                    <a16:creationId xmlns:a16="http://schemas.microsoft.com/office/drawing/2014/main" id="{98DBA1F5-B2DB-B8D4-4EF3-3B500F449390}"/>
                  </a:ext>
                </a:extLst>
              </p:cNvPr>
              <p:cNvSpPr txBox="1">
                <a:spLocks/>
              </p:cNvSpPr>
              <p:nvPr/>
            </p:nvSpPr>
            <p:spPr>
              <a:xfrm>
                <a:off x="5464097" y="1864328"/>
                <a:ext cx="6324600" cy="41321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2400" dirty="0"/>
                  <a:t>A heuristic with </a:t>
                </a:r>
                <a:r>
                  <a:rPr lang="en-US" sz="2400" b="1" dirty="0"/>
                  <a:t>admissibility</a:t>
                </a:r>
                <a:r>
                  <a:rPr lang="en-US" sz="2400" dirty="0"/>
                  <a:t> is an </a:t>
                </a:r>
                <a:r>
                  <a:rPr lang="en-US" sz="2400" b="1" dirty="0"/>
                  <a:t>admissible heuristic</a:t>
                </a:r>
                <a:r>
                  <a:rPr lang="en-US" sz="2400" dirty="0"/>
                  <a:t>.</a:t>
                </a:r>
              </a:p>
              <a:p>
                <a:pPr marL="742950" lvl="1" indent="-285750"/>
                <a:r>
                  <a:rPr lang="en-US" sz="2400" dirty="0"/>
                  <a:t>Condition for </a:t>
                </a:r>
                <a:r>
                  <a:rPr lang="en-US" sz="2400" b="1" dirty="0"/>
                  <a:t>admissibility</a:t>
                </a:r>
                <a:r>
                  <a:rPr lang="en-US" sz="2400" dirty="0"/>
                  <a:t>: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𝑑𝑖𝑠𝑡𝑎𝑛𝑐𝑒</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𝑔𝑜𝑎𝑙</m:t>
                    </m:r>
                    <m:r>
                      <a:rPr lang="en-US" sz="2400" b="0" i="1" smtClean="0">
                        <a:latin typeface="Cambria Math" panose="02040503050406030204" pitchFamily="18" charset="0"/>
                      </a:rPr>
                      <m:t>)</m:t>
                    </m:r>
                  </m:oMath>
                </a14:m>
                <a:r>
                  <a:rPr lang="en-US" sz="2400" dirty="0"/>
                  <a:t>, where </a:t>
                </a:r>
                <a:r>
                  <a:rPr lang="en-US" sz="2400" i="1" dirty="0"/>
                  <a:t>n</a:t>
                </a:r>
                <a:r>
                  <a:rPr lang="en-US" sz="2400" dirty="0"/>
                  <a:t> is a </a:t>
                </a:r>
                <a:r>
                  <a:rPr lang="en-US" sz="2400" b="1" dirty="0"/>
                  <a:t>state</a:t>
                </a:r>
                <a:r>
                  <a:rPr lang="en-US" sz="2400" dirty="0"/>
                  <a:t>.</a:t>
                </a:r>
              </a:p>
              <a:p>
                <a:pPr marL="742950" lvl="1" indent="-285750"/>
                <a:r>
                  <a:rPr lang="en-US" sz="2400" dirty="0"/>
                  <a:t>In plain English: the heuristic never </a:t>
                </a:r>
                <a:r>
                  <a:rPr lang="en-US" sz="2400" b="1" dirty="0"/>
                  <a:t>overestimates</a:t>
                </a:r>
                <a:r>
                  <a:rPr lang="en-US" sz="2400" dirty="0"/>
                  <a:t> the distance from the </a:t>
                </a:r>
                <a:r>
                  <a:rPr lang="en-US" sz="2400" b="1" dirty="0"/>
                  <a:t>state</a:t>
                </a:r>
                <a:r>
                  <a:rPr lang="en-US" sz="2400" dirty="0"/>
                  <a:t> to the </a:t>
                </a:r>
                <a:r>
                  <a:rPr lang="en-US" sz="2400" b="1" dirty="0"/>
                  <a:t>goal</a:t>
                </a:r>
                <a:r>
                  <a:rPr lang="en-US" sz="2400" dirty="0"/>
                  <a:t>.</a:t>
                </a:r>
              </a:p>
              <a:p>
                <a:pPr marL="742950" lvl="1" indent="-285750"/>
                <a:r>
                  <a:rPr lang="en-US" sz="2400" dirty="0"/>
                  <a:t>If the heuristic </a:t>
                </a:r>
                <a:r>
                  <a:rPr lang="en-US" sz="2400" b="1" dirty="0"/>
                  <a:t>over-estimates</a:t>
                </a:r>
                <a:r>
                  <a:rPr lang="en-US" sz="2400" dirty="0"/>
                  <a:t>, a minimizer may be </a:t>
                </a:r>
                <a:r>
                  <a:rPr lang="en-US" sz="2400" b="1" dirty="0"/>
                  <a:t>wrongly </a:t>
                </a:r>
                <a:r>
                  <a:rPr lang="en-US" sz="2400" dirty="0"/>
                  <a:t>guided!</a:t>
                </a:r>
              </a:p>
              <a:p>
                <a:pPr marL="285750" indent="-285750"/>
                <a:r>
                  <a:rPr lang="en-US" sz="2400" dirty="0"/>
                  <a:t>For an informed search to find the </a:t>
                </a:r>
                <a:r>
                  <a:rPr lang="en-US" sz="2400" b="1" dirty="0"/>
                  <a:t>optimal solution</a:t>
                </a:r>
                <a:r>
                  <a:rPr lang="en-US" sz="2400" dirty="0"/>
                  <a:t>, its heuristic must be </a:t>
                </a:r>
                <a:r>
                  <a:rPr lang="en-US" sz="2400" b="1" dirty="0"/>
                  <a:t>admissible</a:t>
                </a:r>
                <a:r>
                  <a:rPr lang="en-US" sz="2400" dirty="0"/>
                  <a:t>.</a:t>
                </a:r>
              </a:p>
            </p:txBody>
          </p:sp>
        </mc:Choice>
        <mc:Fallback>
          <p:sp>
            <p:nvSpPr>
              <p:cNvPr id="10" name="Content Placeholder 5">
                <a:extLst>
                  <a:ext uri="{FF2B5EF4-FFF2-40B4-BE49-F238E27FC236}">
                    <a16:creationId xmlns:a16="http://schemas.microsoft.com/office/drawing/2014/main" id="{98DBA1F5-B2DB-B8D4-4EF3-3B500F449390}"/>
                  </a:ext>
                </a:extLst>
              </p:cNvPr>
              <p:cNvSpPr txBox="1">
                <a:spLocks noRot="1" noChangeAspect="1" noMove="1" noResize="1" noEditPoints="1" noAdjustHandles="1" noChangeArrowheads="1" noChangeShapeType="1" noTextEdit="1"/>
              </p:cNvSpPr>
              <p:nvPr/>
            </p:nvSpPr>
            <p:spPr>
              <a:xfrm>
                <a:off x="5464097" y="1864328"/>
                <a:ext cx="6324600" cy="4132164"/>
              </a:xfrm>
              <a:prstGeom prst="rect">
                <a:avLst/>
              </a:prstGeom>
              <a:blipFill>
                <a:blip r:embed="rId3"/>
                <a:stretch>
                  <a:fillRect l="-1252" t="-2065" b="-885"/>
                </a:stretch>
              </a:blipFill>
            </p:spPr>
            <p:txBody>
              <a:bodyPr/>
              <a:lstStyle/>
              <a:p>
                <a:r>
                  <a:rPr lang="en-US">
                    <a:noFill/>
                  </a:rPr>
                  <a:t> </a:t>
                </a:r>
              </a:p>
            </p:txBody>
          </p:sp>
        </mc:Fallback>
      </mc:AlternateContent>
      <p:pic>
        <p:nvPicPr>
          <p:cNvPr id="12" name="Graphic 11" descr="Network outline">
            <a:extLst>
              <a:ext uri="{FF2B5EF4-FFF2-40B4-BE49-F238E27FC236}">
                <a16:creationId xmlns:a16="http://schemas.microsoft.com/office/drawing/2014/main" id="{AED19836-FCFD-B467-8949-E3E85CEF8E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488" y="397726"/>
            <a:ext cx="3031274" cy="3031274"/>
          </a:xfrm>
          <a:prstGeom prst="rect">
            <a:avLst/>
          </a:prstGeom>
        </p:spPr>
      </p:pic>
    </p:spTree>
    <p:extLst>
      <p:ext uri="{BB962C8B-B14F-4D97-AF65-F5344CB8AC3E}">
        <p14:creationId xmlns:p14="http://schemas.microsoft.com/office/powerpoint/2010/main" val="251745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2283-B5F0-86A3-DE80-1FD5750F3790}"/>
              </a:ext>
            </a:extLst>
          </p:cNvPr>
          <p:cNvSpPr>
            <a:spLocks noGrp="1"/>
          </p:cNvSpPr>
          <p:nvPr>
            <p:ph type="title"/>
          </p:nvPr>
        </p:nvSpPr>
        <p:spPr>
          <a:xfrm>
            <a:off x="838200" y="5509418"/>
            <a:ext cx="4082142" cy="846931"/>
          </a:xfrm>
        </p:spPr>
        <p:txBody>
          <a:bodyPr>
            <a:normAutofit fontScale="90000"/>
          </a:bodyPr>
          <a:lstStyle/>
          <a:p>
            <a:r>
              <a:rPr lang="en-US" dirty="0"/>
              <a:t>Finding Admissible Heuristics</a:t>
            </a:r>
          </a:p>
        </p:txBody>
      </p:sp>
      <p:sp>
        <p:nvSpPr>
          <p:cNvPr id="3" name="Text Placeholder 2">
            <a:extLst>
              <a:ext uri="{FF2B5EF4-FFF2-40B4-BE49-F238E27FC236}">
                <a16:creationId xmlns:a16="http://schemas.microsoft.com/office/drawing/2014/main" id="{629E5E49-F8E2-4998-DBD4-8807248613C3}"/>
              </a:ext>
            </a:extLst>
          </p:cNvPr>
          <p:cNvSpPr>
            <a:spLocks noGrp="1"/>
          </p:cNvSpPr>
          <p:nvPr>
            <p:ph type="body" sz="quarter" idx="13"/>
          </p:nvPr>
        </p:nvSpPr>
        <p:spPr/>
        <p:txBody>
          <a:bodyPr/>
          <a:lstStyle/>
          <a:p>
            <a:r>
              <a:rPr lang="en-US" dirty="0"/>
              <a:t>Step 1</a:t>
            </a:r>
          </a:p>
        </p:txBody>
      </p:sp>
      <p:sp>
        <p:nvSpPr>
          <p:cNvPr id="4" name="Text Placeholder 3">
            <a:extLst>
              <a:ext uri="{FF2B5EF4-FFF2-40B4-BE49-F238E27FC236}">
                <a16:creationId xmlns:a16="http://schemas.microsoft.com/office/drawing/2014/main" id="{82DD3E51-B168-FFD6-48DD-25677AA53C28}"/>
              </a:ext>
            </a:extLst>
          </p:cNvPr>
          <p:cNvSpPr>
            <a:spLocks noGrp="1"/>
          </p:cNvSpPr>
          <p:nvPr>
            <p:ph type="body" sz="quarter" idx="14"/>
          </p:nvPr>
        </p:nvSpPr>
        <p:spPr/>
        <p:txBody>
          <a:bodyPr/>
          <a:lstStyle/>
          <a:p>
            <a:r>
              <a:rPr lang="en-US" dirty="0"/>
              <a:t>Step 2</a:t>
            </a:r>
          </a:p>
        </p:txBody>
      </p:sp>
      <p:sp>
        <p:nvSpPr>
          <p:cNvPr id="5" name="Text Placeholder 4">
            <a:extLst>
              <a:ext uri="{FF2B5EF4-FFF2-40B4-BE49-F238E27FC236}">
                <a16:creationId xmlns:a16="http://schemas.microsoft.com/office/drawing/2014/main" id="{E8A8E7C4-669C-D430-8ADA-06A5F52DB89D}"/>
              </a:ext>
            </a:extLst>
          </p:cNvPr>
          <p:cNvSpPr>
            <a:spLocks noGrp="1"/>
          </p:cNvSpPr>
          <p:nvPr>
            <p:ph type="body" sz="quarter" idx="15"/>
          </p:nvPr>
        </p:nvSpPr>
        <p:spPr/>
        <p:txBody>
          <a:bodyPr/>
          <a:lstStyle/>
          <a:p>
            <a:r>
              <a:rPr lang="en-US" dirty="0"/>
              <a:t>Step 3</a:t>
            </a:r>
          </a:p>
        </p:txBody>
      </p:sp>
      <p:sp>
        <p:nvSpPr>
          <p:cNvPr id="6" name="Text Placeholder 5">
            <a:extLst>
              <a:ext uri="{FF2B5EF4-FFF2-40B4-BE49-F238E27FC236}">
                <a16:creationId xmlns:a16="http://schemas.microsoft.com/office/drawing/2014/main" id="{097B3DB7-B021-81E8-553F-FF3975B8F4B4}"/>
              </a:ext>
            </a:extLst>
          </p:cNvPr>
          <p:cNvSpPr>
            <a:spLocks noGrp="1"/>
          </p:cNvSpPr>
          <p:nvPr>
            <p:ph type="body" sz="quarter" idx="16"/>
          </p:nvPr>
        </p:nvSpPr>
        <p:spPr/>
        <p:txBody>
          <a:bodyPr/>
          <a:lstStyle/>
          <a:p>
            <a:r>
              <a:rPr lang="en-US" dirty="0"/>
              <a:t>Note</a:t>
            </a:r>
          </a:p>
        </p:txBody>
      </p:sp>
      <p:sp>
        <p:nvSpPr>
          <p:cNvPr id="7" name="Text Placeholder 6">
            <a:extLst>
              <a:ext uri="{FF2B5EF4-FFF2-40B4-BE49-F238E27FC236}">
                <a16:creationId xmlns:a16="http://schemas.microsoft.com/office/drawing/2014/main" id="{B30AF5A8-8800-471D-3A14-DD3E2BE4B16C}"/>
              </a:ext>
            </a:extLst>
          </p:cNvPr>
          <p:cNvSpPr>
            <a:spLocks noGrp="1"/>
          </p:cNvSpPr>
          <p:nvPr>
            <p:ph type="body" sz="quarter" idx="17"/>
          </p:nvPr>
        </p:nvSpPr>
        <p:spPr/>
        <p:txBody>
          <a:bodyPr/>
          <a:lstStyle/>
          <a:p>
            <a:r>
              <a:rPr lang="en-US" dirty="0"/>
              <a:t>Create a </a:t>
            </a:r>
            <a:r>
              <a:rPr lang="en-US" b="1" dirty="0"/>
              <a:t>relaxed </a:t>
            </a:r>
            <a:r>
              <a:rPr lang="en-US" dirty="0"/>
              <a:t>version of the problem you’re developing a heuristic for.</a:t>
            </a:r>
          </a:p>
        </p:txBody>
      </p:sp>
      <p:sp>
        <p:nvSpPr>
          <p:cNvPr id="8" name="Text Placeholder 7">
            <a:extLst>
              <a:ext uri="{FF2B5EF4-FFF2-40B4-BE49-F238E27FC236}">
                <a16:creationId xmlns:a16="http://schemas.microsoft.com/office/drawing/2014/main" id="{A508D219-907F-CB30-CFBE-F841DF437D0B}"/>
              </a:ext>
            </a:extLst>
          </p:cNvPr>
          <p:cNvSpPr>
            <a:spLocks noGrp="1"/>
          </p:cNvSpPr>
          <p:nvPr>
            <p:ph type="body" sz="quarter" idx="18"/>
          </p:nvPr>
        </p:nvSpPr>
        <p:spPr/>
        <p:txBody>
          <a:bodyPr/>
          <a:lstStyle/>
          <a:p>
            <a:r>
              <a:rPr lang="en-US" dirty="0"/>
              <a:t>Create a formula that gives the </a:t>
            </a:r>
            <a:r>
              <a:rPr lang="en-US" b="1" dirty="0"/>
              <a:t>exact solution cost</a:t>
            </a:r>
            <a:r>
              <a:rPr lang="en-US" dirty="0"/>
              <a:t> of your </a:t>
            </a:r>
            <a:r>
              <a:rPr lang="en-US" b="1" dirty="0"/>
              <a:t>relaxed problem</a:t>
            </a:r>
            <a:r>
              <a:rPr lang="en-US" dirty="0"/>
              <a:t>.</a:t>
            </a:r>
          </a:p>
        </p:txBody>
      </p:sp>
      <p:sp>
        <p:nvSpPr>
          <p:cNvPr id="9" name="Text Placeholder 8">
            <a:extLst>
              <a:ext uri="{FF2B5EF4-FFF2-40B4-BE49-F238E27FC236}">
                <a16:creationId xmlns:a16="http://schemas.microsoft.com/office/drawing/2014/main" id="{5FC27414-EFCC-F03E-AEF6-6D82CA192458}"/>
              </a:ext>
            </a:extLst>
          </p:cNvPr>
          <p:cNvSpPr>
            <a:spLocks noGrp="1"/>
          </p:cNvSpPr>
          <p:nvPr>
            <p:ph type="body" sz="quarter" idx="19"/>
          </p:nvPr>
        </p:nvSpPr>
        <p:spPr/>
        <p:txBody>
          <a:bodyPr/>
          <a:lstStyle/>
          <a:p>
            <a:r>
              <a:rPr lang="en-US" dirty="0"/>
              <a:t>Use your formula as a </a:t>
            </a:r>
            <a:r>
              <a:rPr lang="en-US" b="1" dirty="0"/>
              <a:t>heuristic</a:t>
            </a:r>
            <a:r>
              <a:rPr lang="en-US" dirty="0"/>
              <a:t> for the original problem.</a:t>
            </a:r>
          </a:p>
        </p:txBody>
      </p:sp>
      <p:sp>
        <p:nvSpPr>
          <p:cNvPr id="10" name="Text Placeholder 9">
            <a:extLst>
              <a:ext uri="{FF2B5EF4-FFF2-40B4-BE49-F238E27FC236}">
                <a16:creationId xmlns:a16="http://schemas.microsoft.com/office/drawing/2014/main" id="{9CD44B5E-CB3A-4F25-8C75-55F796EC8CE0}"/>
              </a:ext>
            </a:extLst>
          </p:cNvPr>
          <p:cNvSpPr>
            <a:spLocks noGrp="1"/>
          </p:cNvSpPr>
          <p:nvPr>
            <p:ph type="body" sz="quarter" idx="20"/>
          </p:nvPr>
        </p:nvSpPr>
        <p:spPr/>
        <p:txBody>
          <a:bodyPr/>
          <a:lstStyle/>
          <a:p>
            <a:r>
              <a:rPr lang="en-US" dirty="0"/>
              <a:t>This </a:t>
            </a:r>
            <a:r>
              <a:rPr lang="en-US" b="1" dirty="0"/>
              <a:t>heuristic</a:t>
            </a:r>
            <a:r>
              <a:rPr lang="en-US" dirty="0"/>
              <a:t> will always be </a:t>
            </a:r>
            <a:r>
              <a:rPr lang="en-US" b="1" dirty="0"/>
              <a:t>admissible</a:t>
            </a:r>
            <a:r>
              <a:rPr lang="en-US" dirty="0"/>
              <a:t>.</a:t>
            </a:r>
          </a:p>
        </p:txBody>
      </p:sp>
      <p:sp>
        <p:nvSpPr>
          <p:cNvPr id="11" name="Footer Placeholder 10">
            <a:extLst>
              <a:ext uri="{FF2B5EF4-FFF2-40B4-BE49-F238E27FC236}">
                <a16:creationId xmlns:a16="http://schemas.microsoft.com/office/drawing/2014/main" id="{A048C5ED-FA32-2061-87A9-30358D115AF3}"/>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12" name="Slide Number Placeholder 11">
            <a:extLst>
              <a:ext uri="{FF2B5EF4-FFF2-40B4-BE49-F238E27FC236}">
                <a16:creationId xmlns:a16="http://schemas.microsoft.com/office/drawing/2014/main" id="{AEE59F92-8D97-369F-9CF1-DACAD7F32130}"/>
              </a:ext>
            </a:extLst>
          </p:cNvPr>
          <p:cNvSpPr>
            <a:spLocks noGrp="1"/>
          </p:cNvSpPr>
          <p:nvPr>
            <p:ph type="sldNum" sz="quarter" idx="12"/>
          </p:nvPr>
        </p:nvSpPr>
        <p:spPr/>
        <p:txBody>
          <a:bodyPr/>
          <a:lstStyle/>
          <a:p>
            <a:fld id="{A49DFD55-3C28-40EF-9E31-A92D2E4017FF}" type="slidenum">
              <a:rPr lang="en-US" smtClean="0"/>
              <a:pPr/>
              <a:t>47</a:t>
            </a:fld>
            <a:endParaRPr lang="en-US" dirty="0"/>
          </a:p>
        </p:txBody>
      </p:sp>
    </p:spTree>
    <p:extLst>
      <p:ext uri="{BB962C8B-B14F-4D97-AF65-F5344CB8AC3E}">
        <p14:creationId xmlns:p14="http://schemas.microsoft.com/office/powerpoint/2010/main" val="1520612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72DFB-1007-05C1-7EBE-CC085D932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E746A-4467-A91B-79F1-CB714B37C6C0}"/>
              </a:ext>
            </a:extLst>
          </p:cNvPr>
          <p:cNvSpPr>
            <a:spLocks noGrp="1"/>
          </p:cNvSpPr>
          <p:nvPr>
            <p:ph type="title"/>
          </p:nvPr>
        </p:nvSpPr>
        <p:spPr>
          <a:xfrm>
            <a:off x="434897" y="416875"/>
            <a:ext cx="8175703" cy="850163"/>
          </a:xfrm>
        </p:spPr>
        <p:txBody>
          <a:bodyPr>
            <a:normAutofit fontScale="90000"/>
          </a:bodyPr>
          <a:lstStyle/>
          <a:p>
            <a:r>
              <a:rPr lang="en-US" dirty="0"/>
              <a:t>Consistent Heuristics</a:t>
            </a:r>
            <a:br>
              <a:rPr lang="en-US" dirty="0"/>
            </a:br>
            <a:r>
              <a:rPr lang="en-US" dirty="0"/>
              <a:t>(The </a:t>
            </a:r>
            <a:r>
              <a:rPr lang="en-US" dirty="0" err="1"/>
              <a:t>Ol</a:t>
            </a:r>
            <a:r>
              <a:rPr lang="en-US" dirty="0"/>
              <a:t>’ Reliable of Heuristics)</a:t>
            </a:r>
          </a:p>
        </p:txBody>
      </p:sp>
      <p:sp>
        <p:nvSpPr>
          <p:cNvPr id="5" name="Footer Placeholder 4">
            <a:extLst>
              <a:ext uri="{FF2B5EF4-FFF2-40B4-BE49-F238E27FC236}">
                <a16:creationId xmlns:a16="http://schemas.microsoft.com/office/drawing/2014/main" id="{783F6434-E0F6-636E-E747-1403D90C8F3C}"/>
              </a:ext>
            </a:extLst>
          </p:cNvPr>
          <p:cNvSpPr>
            <a:spLocks noGrp="1"/>
          </p:cNvSpPr>
          <p:nvPr>
            <p:ph type="ftr" sz="quarter" idx="11"/>
          </p:nvPr>
        </p:nvSpPr>
        <p:spPr>
          <a:xfrm>
            <a:off x="2463800" y="6356350"/>
            <a:ext cx="3479800" cy="365125"/>
          </a:xfrm>
        </p:spPr>
        <p:txBody>
          <a:bodyPr/>
          <a:lstStyle/>
          <a:p>
            <a:r>
              <a:rPr lang="en-US" dirty="0"/>
              <a:t>Artificial Intelligence</a:t>
            </a:r>
          </a:p>
          <a:p>
            <a:r>
              <a:rPr lang="en-US" dirty="0"/>
              <a:t>Blind &amp; Guided Search Algorithms</a:t>
            </a:r>
          </a:p>
        </p:txBody>
      </p:sp>
      <p:sp>
        <p:nvSpPr>
          <p:cNvPr id="6" name="Slide Number Placeholder 5">
            <a:extLst>
              <a:ext uri="{FF2B5EF4-FFF2-40B4-BE49-F238E27FC236}">
                <a16:creationId xmlns:a16="http://schemas.microsoft.com/office/drawing/2014/main" id="{77AFDE96-E33C-7F3F-16D0-F7D2B5E1D62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mc:AlternateContent xmlns:mc="http://schemas.openxmlformats.org/markup-compatibility/2006">
        <mc:Choice xmlns:a14="http://schemas.microsoft.com/office/drawing/2010/main" Requires="a14">
          <p:sp>
            <p:nvSpPr>
              <p:cNvPr id="8" name="Content Placeholder 5">
                <a:extLst>
                  <a:ext uri="{FF2B5EF4-FFF2-40B4-BE49-F238E27FC236}">
                    <a16:creationId xmlns:a16="http://schemas.microsoft.com/office/drawing/2014/main" id="{20D1AF27-54FB-CC4A-53B5-239DB3A892C6}"/>
                  </a:ext>
                </a:extLst>
              </p:cNvPr>
              <p:cNvSpPr txBox="1">
                <a:spLocks/>
              </p:cNvSpPr>
              <p:nvPr/>
            </p:nvSpPr>
            <p:spPr>
              <a:xfrm>
                <a:off x="434897" y="1386681"/>
                <a:ext cx="6324600" cy="48500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2400" dirty="0"/>
                  <a:t>A heuristic with </a:t>
                </a:r>
                <a:r>
                  <a:rPr lang="en-US" sz="2400" b="1" dirty="0"/>
                  <a:t>consistency</a:t>
                </a:r>
                <a:r>
                  <a:rPr lang="en-US" sz="2400" dirty="0"/>
                  <a:t> is a </a:t>
                </a:r>
                <a:r>
                  <a:rPr lang="en-US" sz="2400" b="1" dirty="0"/>
                  <a:t>consistent heuristic</a:t>
                </a:r>
                <a:r>
                  <a:rPr lang="en-US" sz="2400" dirty="0"/>
                  <a:t>.</a:t>
                </a:r>
              </a:p>
              <a:p>
                <a:pPr marL="742950" lvl="1" indent="-285750"/>
                <a:r>
                  <a:rPr lang="en-US" dirty="0"/>
                  <a:t>Condition for </a:t>
                </a:r>
                <a:r>
                  <a:rPr lang="en-US" b="1" dirty="0"/>
                  <a:t>consistency</a:t>
                </a:r>
                <a:r>
                  <a:rPr lang="en-US" dirty="0"/>
                  <a:t>: </a:t>
                </a:r>
                <a14:m>
                  <m:oMath xmlns:m="http://schemas.openxmlformats.org/officeDocument/2006/math">
                    <m:r>
                      <m:rPr>
                        <m:sty m:val="p"/>
                      </m:rPr>
                      <a:rPr lang="en-US" b="0" i="0" smtClean="0">
                        <a:latin typeface="Cambria Math" panose="02040503050406030204" pitchFamily="18" charset="0"/>
                      </a:rPr>
                      <m:t>d</m:t>
                    </m:r>
                    <m:r>
                      <a:rPr lang="en-US" b="0" i="1" smtClean="0">
                        <a:latin typeface="Cambria Math" panose="02040503050406030204" pitchFamily="18" charset="0"/>
                      </a:rPr>
                      <m:t>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𝑔𝑜𝑎𝑙</m:t>
                        </m:r>
                      </m:e>
                    </m:d>
                    <m:r>
                      <a:rPr lang="en-US" b="0" i="1" smtClean="0">
                        <a:latin typeface="Cambria Math" panose="02040503050406030204" pitchFamily="18" charset="0"/>
                      </a:rPr>
                      <m:t>≤</m:t>
                    </m:r>
                    <m:r>
                      <a:rPr lang="en-US" b="0" i="1" smtClean="0">
                        <a:latin typeface="Cambria Math" panose="02040503050406030204" pitchFamily="18" charset="0"/>
                      </a:rPr>
                      <m:t>𝐴𝐶𝑇𝐼𝑂𝑁</m:t>
                    </m:r>
                    <m:r>
                      <a:rPr lang="en-US" b="0" i="1" smtClean="0">
                        <a:latin typeface="Cambria Math" panose="02040503050406030204" pitchFamily="18" charset="0"/>
                      </a:rPr>
                      <m:t>−</m:t>
                    </m:r>
                    <m:r>
                      <a:rPr lang="en-US" b="0" i="1" smtClean="0">
                        <a:latin typeface="Cambria Math" panose="02040503050406030204" pitchFamily="18" charset="0"/>
                      </a:rPr>
                      <m:t>𝐶𝑂𝑆𝑇</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𝑑𝑖𝑠𝑡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𝑔𝑜𝑎𝑙</m:t>
                    </m:r>
                    <m:r>
                      <a:rPr lang="en-US" b="0" i="1" smtClean="0">
                        <a:latin typeface="Cambria Math" panose="02040503050406030204" pitchFamily="18" charset="0"/>
                      </a:rPr>
                      <m:t>)</m:t>
                    </m:r>
                  </m:oMath>
                </a14:m>
                <a:r>
                  <a:rPr lang="en-US" dirty="0"/>
                  <a:t>, where </a:t>
                </a:r>
                <a:r>
                  <a:rPr lang="en-US" i="1" dirty="0"/>
                  <a:t>goal</a:t>
                </a:r>
                <a:r>
                  <a:rPr lang="en-US" dirty="0"/>
                  <a:t> is the </a:t>
                </a:r>
                <a:r>
                  <a:rPr lang="en-US" b="1" dirty="0"/>
                  <a:t>goal state</a:t>
                </a:r>
                <a:r>
                  <a:rPr lang="en-US" dirty="0"/>
                  <a:t>, x and </a:t>
                </a:r>
                <a:r>
                  <a:rPr lang="en-US" i="1" dirty="0"/>
                  <a:t>y </a:t>
                </a:r>
                <a:r>
                  <a:rPr lang="en-US" dirty="0"/>
                  <a:t>are </a:t>
                </a:r>
                <a:r>
                  <a:rPr lang="en-US" b="1" dirty="0"/>
                  <a:t>states</a:t>
                </a:r>
                <a:r>
                  <a:rPr lang="en-US" dirty="0"/>
                  <a:t> and </a:t>
                </a:r>
                <a:r>
                  <a:rPr lang="en-US" i="1" dirty="0"/>
                  <a:t>a</a:t>
                </a:r>
                <a:r>
                  <a:rPr lang="en-US" dirty="0"/>
                  <a:t> is an </a:t>
                </a:r>
                <a:r>
                  <a:rPr lang="en-US" b="1" dirty="0"/>
                  <a:t>action</a:t>
                </a:r>
                <a:r>
                  <a:rPr lang="en-US" dirty="0"/>
                  <a:t> that </a:t>
                </a:r>
                <a:r>
                  <a:rPr lang="en-US" b="1" dirty="0"/>
                  <a:t>transitions</a:t>
                </a:r>
                <a:r>
                  <a:rPr lang="en-US" dirty="0"/>
                  <a:t> </a:t>
                </a:r>
                <a:r>
                  <a:rPr lang="en-US" i="1" dirty="0"/>
                  <a:t>x</a:t>
                </a:r>
                <a:r>
                  <a:rPr lang="en-US" dirty="0"/>
                  <a:t> to </a:t>
                </a:r>
                <a:r>
                  <a:rPr lang="en-US" i="1" dirty="0"/>
                  <a:t>y</a:t>
                </a:r>
                <a:r>
                  <a:rPr lang="en-US" dirty="0"/>
                  <a:t>.</a:t>
                </a:r>
              </a:p>
              <a:p>
                <a:pPr marL="742950" lvl="1" indent="-285750"/>
                <a:r>
                  <a:rPr lang="en-US" dirty="0"/>
                  <a:t>A consistent heuristic does not revisit nodes and makes the search </a:t>
                </a:r>
                <a:r>
                  <a:rPr lang="en-US" b="1" dirty="0"/>
                  <a:t>optimally efficient </a:t>
                </a:r>
                <a:r>
                  <a:rPr lang="en-US" dirty="0"/>
                  <a:t>(only visiting as many nodes as you need to find the optimal solution)!</a:t>
                </a:r>
              </a:p>
              <a:p>
                <a:pPr marL="285750" indent="-285750"/>
                <a:r>
                  <a:rPr lang="en-US" sz="2400" dirty="0"/>
                  <a:t>All </a:t>
                </a:r>
                <a:r>
                  <a:rPr lang="en-US" sz="2400" b="1" dirty="0"/>
                  <a:t>consistent</a:t>
                </a:r>
                <a:r>
                  <a:rPr lang="en-US" sz="2400" dirty="0"/>
                  <a:t> heuristics are </a:t>
                </a:r>
                <a:r>
                  <a:rPr lang="en-US" sz="2400" b="1" dirty="0"/>
                  <a:t>admissible</a:t>
                </a:r>
                <a:r>
                  <a:rPr lang="en-US" sz="2400" dirty="0"/>
                  <a:t> (does </a:t>
                </a:r>
                <a:r>
                  <a:rPr lang="en-US" sz="2400" b="1" dirty="0"/>
                  <a:t>NOT </a:t>
                </a:r>
                <a:r>
                  <a:rPr lang="en-US" sz="2400" dirty="0"/>
                  <a:t>apply vice-versa)</a:t>
                </a:r>
                <a:r>
                  <a:rPr lang="en-US" sz="2400" b="1" dirty="0"/>
                  <a:t>.</a:t>
                </a:r>
              </a:p>
            </p:txBody>
          </p:sp>
        </mc:Choice>
        <mc:Fallback>
          <p:sp>
            <p:nvSpPr>
              <p:cNvPr id="8" name="Content Placeholder 5">
                <a:extLst>
                  <a:ext uri="{FF2B5EF4-FFF2-40B4-BE49-F238E27FC236}">
                    <a16:creationId xmlns:a16="http://schemas.microsoft.com/office/drawing/2014/main" id="{20D1AF27-54FB-CC4A-53B5-239DB3A892C6}"/>
                  </a:ext>
                </a:extLst>
              </p:cNvPr>
              <p:cNvSpPr txBox="1">
                <a:spLocks noRot="1" noChangeAspect="1" noMove="1" noResize="1" noEditPoints="1" noAdjustHandles="1" noChangeArrowheads="1" noChangeShapeType="1" noTextEdit="1"/>
              </p:cNvSpPr>
              <p:nvPr/>
            </p:nvSpPr>
            <p:spPr>
              <a:xfrm>
                <a:off x="434897" y="1386681"/>
                <a:ext cx="6324600" cy="4850025"/>
              </a:xfrm>
              <a:prstGeom prst="rect">
                <a:avLst/>
              </a:prstGeom>
              <a:blipFill>
                <a:blip r:embed="rId3"/>
                <a:stretch>
                  <a:fillRect l="-1252" t="-1759" r="-1060"/>
                </a:stretch>
              </a:blipFill>
            </p:spPr>
            <p:txBody>
              <a:bodyPr/>
              <a:lstStyle/>
              <a:p>
                <a:r>
                  <a:rPr lang="en-US">
                    <a:noFill/>
                  </a:rPr>
                  <a:t> </a:t>
                </a:r>
              </a:p>
            </p:txBody>
          </p:sp>
        </mc:Fallback>
      </mc:AlternateContent>
    </p:spTree>
    <p:extLst>
      <p:ext uri="{BB962C8B-B14F-4D97-AF65-F5344CB8AC3E}">
        <p14:creationId xmlns:p14="http://schemas.microsoft.com/office/powerpoint/2010/main" val="3981180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578EA-410A-C9B3-53E9-2AE70C324F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96562-D310-78AF-17C7-E6A2C37E5B64}"/>
              </a:ext>
            </a:extLst>
          </p:cNvPr>
          <p:cNvSpPr>
            <a:spLocks noGrp="1"/>
          </p:cNvSpPr>
          <p:nvPr>
            <p:ph type="title"/>
          </p:nvPr>
        </p:nvSpPr>
        <p:spPr>
          <a:xfrm>
            <a:off x="926478" y="308113"/>
            <a:ext cx="10339039" cy="847413"/>
          </a:xfrm>
        </p:spPr>
        <p:txBody>
          <a:bodyPr>
            <a:normAutofit/>
          </a:bodyPr>
          <a:lstStyle/>
          <a:p>
            <a:r>
              <a:rPr lang="en-US" dirty="0"/>
              <a:t>A* Search</a:t>
            </a:r>
            <a:br>
              <a:rPr lang="en-US" dirty="0"/>
            </a:br>
            <a:r>
              <a:rPr lang="en-US" sz="1800" dirty="0"/>
              <a:t>(Reaching for the *s)</a:t>
            </a:r>
            <a:endParaRPr lang="en-US" dirty="0"/>
          </a:p>
        </p:txBody>
      </p:sp>
      <p:sp>
        <p:nvSpPr>
          <p:cNvPr id="24" name="Footer Placeholder 23">
            <a:extLst>
              <a:ext uri="{FF2B5EF4-FFF2-40B4-BE49-F238E27FC236}">
                <a16:creationId xmlns:a16="http://schemas.microsoft.com/office/drawing/2014/main" id="{480134A6-B1FC-4D07-92D2-405A4EA579A8}"/>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43EB34D2-872A-2D15-2253-FD4717F1B10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mc:AlternateContent xmlns:mc="http://schemas.openxmlformats.org/markup-compatibility/2006" xmlns:a14="http://schemas.microsoft.com/office/drawing/2010/main">
        <mc:Choice Requires="a14">
          <p:sp>
            <p:nvSpPr>
              <p:cNvPr id="5" name="Content Placeholder 5">
                <a:extLst>
                  <a:ext uri="{FF2B5EF4-FFF2-40B4-BE49-F238E27FC236}">
                    <a16:creationId xmlns:a16="http://schemas.microsoft.com/office/drawing/2014/main" id="{0FCD3567-1E39-6636-C9B4-EEC20DBE25F3}"/>
                  </a:ext>
                </a:extLst>
              </p:cNvPr>
              <p:cNvSpPr txBox="1">
                <a:spLocks/>
              </p:cNvSpPr>
              <p:nvPr/>
            </p:nvSpPr>
            <p:spPr>
              <a:xfrm>
                <a:off x="926478" y="1403485"/>
                <a:ext cx="5169521" cy="470490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2400" dirty="0"/>
                  <a:t>Modified best-first search that uses </a:t>
                </a:r>
                <a:r>
                  <a:rPr lang="en-US" sz="2400" b="1" dirty="0"/>
                  <a:t>admissible heuristic</a:t>
                </a:r>
                <a:r>
                  <a:rPr lang="en-US" sz="2400" dirty="0"/>
                  <a:t> function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endParaRPr lang="en-US" sz="2400" dirty="0"/>
              </a:p>
              <a:p>
                <a:pPr marL="742950" lvl="1" indent="-285750"/>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a:t> = actual distance from </a:t>
                </a:r>
                <a:r>
                  <a:rPr lang="en-US" sz="2400" b="1" dirty="0"/>
                  <a:t>initial state </a:t>
                </a:r>
                <a:r>
                  <a:rPr lang="en-US" sz="2400" dirty="0"/>
                  <a:t>to </a:t>
                </a:r>
                <a:r>
                  <a:rPr lang="en-US" sz="2400" i="1" dirty="0"/>
                  <a:t>n</a:t>
                </a:r>
                <a:r>
                  <a:rPr lang="en-US" sz="2400" dirty="0"/>
                  <a:t>.</a:t>
                </a:r>
              </a:p>
              <a:p>
                <a:pPr marL="742950" lvl="1" indent="-285750"/>
                <a14:m>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a:t> = estimated distance from </a:t>
                </a:r>
                <a:r>
                  <a:rPr lang="en-US" sz="2400" i="1" dirty="0"/>
                  <a:t>n</a:t>
                </a:r>
                <a:r>
                  <a:rPr lang="en-US" sz="2400" dirty="0"/>
                  <a:t> to </a:t>
                </a:r>
                <a:r>
                  <a:rPr lang="en-US" sz="2400" i="1" dirty="0"/>
                  <a:t>goal</a:t>
                </a:r>
                <a:r>
                  <a:rPr lang="en-US" sz="2400" dirty="0"/>
                  <a:t>.</a:t>
                </a:r>
              </a:p>
              <a:p>
                <a:pPr marL="742950" lvl="1" indent="-285750"/>
                <a14:m>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≥0</m:t>
                    </m:r>
                  </m:oMath>
                </a14:m>
                <a:r>
                  <a:rPr lang="en-US" sz="2400" dirty="0"/>
                  <a:t> for all </a:t>
                </a:r>
                <a:r>
                  <a:rPr lang="en-US" sz="2400" i="1" dirty="0"/>
                  <a:t>n</a:t>
                </a:r>
                <a:endParaRPr lang="en-US" sz="2400" dirty="0"/>
              </a:p>
              <a:p>
                <a:pPr marL="285750" indent="-285750"/>
                <a:r>
                  <a:rPr lang="en-US" sz="2400" dirty="0"/>
                  <a:t>A* is </a:t>
                </a:r>
                <a:r>
                  <a:rPr lang="en-US" sz="2400" b="1" dirty="0"/>
                  <a:t>complete</a:t>
                </a:r>
                <a:r>
                  <a:rPr lang="en-US" sz="2400" dirty="0"/>
                  <a:t> and </a:t>
                </a:r>
                <a:r>
                  <a:rPr lang="en-US" sz="2400" b="1" dirty="0"/>
                  <a:t>(cost) optimal</a:t>
                </a:r>
                <a:r>
                  <a:rPr lang="en-US" sz="2400" dirty="0"/>
                  <a:t>.</a:t>
                </a:r>
              </a:p>
              <a:p>
                <a:pPr marL="285750" indent="-285750"/>
                <a:r>
                  <a:rPr lang="en-US" sz="2400" dirty="0"/>
                  <a:t>When A* uses a </a:t>
                </a:r>
                <a:r>
                  <a:rPr lang="en-US" sz="2400" b="1" dirty="0"/>
                  <a:t>consistent heuristic,</a:t>
                </a:r>
                <a:r>
                  <a:rPr lang="en-US" sz="2400" dirty="0"/>
                  <a:t> we say it is </a:t>
                </a:r>
                <a:r>
                  <a:rPr lang="en-US" sz="2400" b="1" dirty="0"/>
                  <a:t>optimally efficient</a:t>
                </a:r>
                <a:r>
                  <a:rPr lang="en-US" sz="2400" dirty="0"/>
                  <a:t>, meaning it visits only as many </a:t>
                </a:r>
                <a:r>
                  <a:rPr lang="en-US" sz="2400" b="1" dirty="0"/>
                  <a:t>states</a:t>
                </a:r>
                <a:r>
                  <a:rPr lang="en-US" sz="2400" dirty="0"/>
                  <a:t> as are necessary to find the </a:t>
                </a:r>
                <a:r>
                  <a:rPr lang="en-US" sz="2400" b="1" dirty="0"/>
                  <a:t>optimal solution</a:t>
                </a:r>
                <a:r>
                  <a:rPr lang="en-US" sz="2400" dirty="0"/>
                  <a:t>.</a:t>
                </a:r>
              </a:p>
            </p:txBody>
          </p:sp>
        </mc:Choice>
        <mc:Fallback xmlns="">
          <p:sp>
            <p:nvSpPr>
              <p:cNvPr id="5" name="Content Placeholder 5">
                <a:extLst>
                  <a:ext uri="{FF2B5EF4-FFF2-40B4-BE49-F238E27FC236}">
                    <a16:creationId xmlns:a16="http://schemas.microsoft.com/office/drawing/2014/main" id="{0FCD3567-1E39-6636-C9B4-EEC20DBE25F3}"/>
                  </a:ext>
                </a:extLst>
              </p:cNvPr>
              <p:cNvSpPr txBox="1">
                <a:spLocks noRot="1" noChangeAspect="1" noMove="1" noResize="1" noEditPoints="1" noAdjustHandles="1" noChangeArrowheads="1" noChangeShapeType="1" noTextEdit="1"/>
              </p:cNvSpPr>
              <p:nvPr/>
            </p:nvSpPr>
            <p:spPr>
              <a:xfrm>
                <a:off x="926478" y="1403485"/>
                <a:ext cx="5169521" cy="4704905"/>
              </a:xfrm>
              <a:prstGeom prst="rect">
                <a:avLst/>
              </a:prstGeom>
              <a:blipFill>
                <a:blip r:embed="rId3"/>
                <a:stretch>
                  <a:fillRect l="-1651" t="-2591" r="-3066" b="-1425"/>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951896D3-3F51-AD5A-0B3C-373AF97C2162}"/>
              </a:ext>
            </a:extLst>
          </p:cNvPr>
          <p:cNvSpPr txBox="1">
            <a:spLocks/>
          </p:cNvSpPr>
          <p:nvPr/>
        </p:nvSpPr>
        <p:spPr>
          <a:xfrm>
            <a:off x="6095997" y="1403486"/>
            <a:ext cx="5169521" cy="47049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2400" dirty="0"/>
              <a:t>However, A* keeps all nodes in memory, meaning it has exponential </a:t>
            </a:r>
            <a:r>
              <a:rPr lang="en-US" sz="2400" b="1" dirty="0"/>
              <a:t>time and space complexity.</a:t>
            </a:r>
          </a:p>
          <a:p>
            <a:pPr marL="285750" indent="-285750"/>
            <a:r>
              <a:rPr lang="en-US" sz="2400" dirty="0"/>
              <a:t>Additionally, A* may get stuck if it has an </a:t>
            </a:r>
            <a:r>
              <a:rPr lang="en-US" sz="2400" b="1" dirty="0"/>
              <a:t>inadmissible heuristic</a:t>
            </a:r>
            <a:r>
              <a:rPr lang="en-US" sz="2400" dirty="0"/>
              <a:t>.</a:t>
            </a:r>
          </a:p>
          <a:p>
            <a:pPr marL="285750" indent="-285750"/>
            <a:r>
              <a:rPr lang="en-US" sz="2400" dirty="0"/>
              <a:t>Therefore, some problems may have too large of a </a:t>
            </a:r>
            <a:r>
              <a:rPr lang="en-US" sz="2400" b="1" dirty="0"/>
              <a:t>state space </a:t>
            </a:r>
            <a:r>
              <a:rPr lang="en-US" sz="2400" dirty="0"/>
              <a:t>or too weak of a </a:t>
            </a:r>
            <a:r>
              <a:rPr lang="en-US" sz="2400" b="1" dirty="0"/>
              <a:t>heuristic</a:t>
            </a:r>
            <a:r>
              <a:rPr lang="en-US" sz="2400" dirty="0"/>
              <a:t> to use A*.</a:t>
            </a:r>
          </a:p>
          <a:p>
            <a:pPr marL="285750" indent="-285750"/>
            <a:r>
              <a:rPr lang="en-US" sz="2400" dirty="0"/>
              <a:t>Solution? </a:t>
            </a:r>
            <a:r>
              <a:rPr lang="en-US" sz="2400" b="1" dirty="0"/>
              <a:t>IDA*</a:t>
            </a:r>
            <a:endParaRPr lang="en-US" sz="2000" dirty="0"/>
          </a:p>
          <a:p>
            <a:pPr marL="285750" indent="-285750"/>
            <a:endParaRPr lang="en-US" sz="2400" dirty="0"/>
          </a:p>
        </p:txBody>
      </p:sp>
    </p:spTree>
    <p:extLst>
      <p:ext uri="{BB962C8B-B14F-4D97-AF65-F5344CB8AC3E}">
        <p14:creationId xmlns:p14="http://schemas.microsoft.com/office/powerpoint/2010/main" val="2388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9D60-2098-7E97-719D-220CA27EF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571D5-FA58-6AE1-061B-58FD80AF9E75}"/>
              </a:ext>
            </a:extLst>
          </p:cNvPr>
          <p:cNvSpPr>
            <a:spLocks noGrp="1"/>
          </p:cNvSpPr>
          <p:nvPr>
            <p:ph type="title"/>
          </p:nvPr>
        </p:nvSpPr>
        <p:spPr>
          <a:xfrm>
            <a:off x="1885156" y="362746"/>
            <a:ext cx="8421688" cy="823912"/>
          </a:xfrm>
        </p:spPr>
        <p:txBody>
          <a:bodyPr>
            <a:normAutofit/>
          </a:bodyPr>
          <a:lstStyle/>
          <a:p>
            <a:r>
              <a:rPr lang="en-US" dirty="0"/>
              <a:t>What Is Your Problem?</a:t>
            </a:r>
          </a:p>
        </p:txBody>
      </p:sp>
      <p:sp>
        <p:nvSpPr>
          <p:cNvPr id="10" name="Footer Placeholder 9">
            <a:extLst>
              <a:ext uri="{FF2B5EF4-FFF2-40B4-BE49-F238E27FC236}">
                <a16:creationId xmlns:a16="http://schemas.microsoft.com/office/drawing/2014/main" id="{C38EF3B9-C34E-676C-36E0-BEB4AEE61A5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11" name="Slide Number Placeholder 10">
            <a:extLst>
              <a:ext uri="{FF2B5EF4-FFF2-40B4-BE49-F238E27FC236}">
                <a16:creationId xmlns:a16="http://schemas.microsoft.com/office/drawing/2014/main" id="{9771BABD-DB2D-67AD-6492-C00DC986115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4" name="Content Placeholder 13">
            <a:extLst>
              <a:ext uri="{FF2B5EF4-FFF2-40B4-BE49-F238E27FC236}">
                <a16:creationId xmlns:a16="http://schemas.microsoft.com/office/drawing/2014/main" id="{0C1969EC-F42E-B3D2-984E-5B1AFE1B1A39}"/>
              </a:ext>
            </a:extLst>
          </p:cNvPr>
          <p:cNvSpPr>
            <a:spLocks noGrp="1"/>
          </p:cNvSpPr>
          <p:nvPr>
            <p:ph sz="half" idx="2"/>
          </p:nvPr>
        </p:nvSpPr>
        <p:spPr>
          <a:xfrm>
            <a:off x="1373641" y="2571484"/>
            <a:ext cx="1525314" cy="358253"/>
          </a:xfrm>
        </p:spPr>
        <p:txBody>
          <a:bodyPr>
            <a:normAutofit/>
          </a:bodyPr>
          <a:lstStyle/>
          <a:p>
            <a:pPr algn="ctr"/>
            <a:r>
              <a:rPr lang="en-US" dirty="0">
                <a:latin typeface="Cascadia Code" panose="020B0609020000020004" pitchFamily="49" charset="0"/>
                <a:cs typeface="Cascadia Code" panose="020B0609020000020004" pitchFamily="49" charset="0"/>
              </a:rPr>
              <a:t>{</a:t>
            </a:r>
            <a:r>
              <a:rPr lang="en-US" i="1" dirty="0">
                <a:latin typeface="Cascadia Code" panose="020B0609020000020004" pitchFamily="49" charset="0"/>
                <a:cs typeface="Cascadia Code" panose="020B0609020000020004" pitchFamily="49" charset="0"/>
              </a:rPr>
              <a:t>Floor3Main</a:t>
            </a:r>
            <a:r>
              <a:rPr lang="en-US" dirty="0">
                <a:latin typeface="Cascadia Code" panose="020B0609020000020004" pitchFamily="49" charset="0"/>
                <a:cs typeface="Cascadia Code" panose="020B0609020000020004" pitchFamily="49" charset="0"/>
              </a:rPr>
              <a:t>}</a:t>
            </a:r>
          </a:p>
        </p:txBody>
      </p:sp>
      <p:sp>
        <p:nvSpPr>
          <p:cNvPr id="19" name="Content Placeholder 13">
            <a:extLst>
              <a:ext uri="{FF2B5EF4-FFF2-40B4-BE49-F238E27FC236}">
                <a16:creationId xmlns:a16="http://schemas.microsoft.com/office/drawing/2014/main" id="{46EB8B54-63C6-9F05-6645-5A2957A99B80}"/>
              </a:ext>
            </a:extLst>
          </p:cNvPr>
          <p:cNvSpPr txBox="1">
            <a:spLocks/>
          </p:cNvSpPr>
          <p:nvPr/>
        </p:nvSpPr>
        <p:spPr>
          <a:xfrm>
            <a:off x="1373639" y="2192446"/>
            <a:ext cx="1525313" cy="35825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cs typeface="Cascadia Code" panose="020B0609020000020004" pitchFamily="49" charset="0"/>
              </a:rPr>
              <a:t>State</a:t>
            </a:r>
          </a:p>
        </p:txBody>
      </p:sp>
      <p:grpSp>
        <p:nvGrpSpPr>
          <p:cNvPr id="27" name="Group 26">
            <a:extLst>
              <a:ext uri="{FF2B5EF4-FFF2-40B4-BE49-F238E27FC236}">
                <a16:creationId xmlns:a16="http://schemas.microsoft.com/office/drawing/2014/main" id="{01951970-1486-1B10-0533-849FCF59D04E}"/>
              </a:ext>
            </a:extLst>
          </p:cNvPr>
          <p:cNvGrpSpPr/>
          <p:nvPr/>
        </p:nvGrpSpPr>
        <p:grpSpPr>
          <a:xfrm>
            <a:off x="3283727" y="1422961"/>
            <a:ext cx="2175801" cy="4697085"/>
            <a:chOff x="2690505" y="2709746"/>
            <a:chExt cx="2175801" cy="4697085"/>
          </a:xfrm>
        </p:grpSpPr>
        <p:sp>
          <p:nvSpPr>
            <p:cNvPr id="20" name="Content Placeholder 13">
              <a:extLst>
                <a:ext uri="{FF2B5EF4-FFF2-40B4-BE49-F238E27FC236}">
                  <a16:creationId xmlns:a16="http://schemas.microsoft.com/office/drawing/2014/main" id="{0B3D3893-849A-1FA2-6950-0244C6C9DC28}"/>
                </a:ext>
              </a:extLst>
            </p:cNvPr>
            <p:cNvSpPr txBox="1">
              <a:spLocks/>
            </p:cNvSpPr>
            <p:nvPr/>
          </p:nvSpPr>
          <p:spPr>
            <a:xfrm>
              <a:off x="2690505" y="3423424"/>
              <a:ext cx="2175801" cy="398340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scadia Code" panose="020B0609020000020004" pitchFamily="49" charset="0"/>
                  <a:cs typeface="Cascadia Code" panose="020B0609020000020004" pitchFamily="49" charset="0"/>
                </a:rPr>
                <a:t>{</a:t>
              </a:r>
              <a:r>
                <a:rPr lang="en-US" i="1" dirty="0">
                  <a:latin typeface="Cascadia Code" panose="020B0609020000020004" pitchFamily="49" charset="0"/>
                  <a:cs typeface="Cascadia Code" panose="020B0609020000020004" pitchFamily="49" charset="0"/>
                </a:rPr>
                <a:t>Room204</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Room217</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Room302</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Room303</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Room310</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Room311</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Room402</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Room410</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Floor1-2Stairway</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Floor2-3Stairway</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Floor3-4Stairway</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Elevator1</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Elevator2</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Floor1Main</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Floor2Main</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Floor3Main</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Floor4Main</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Floor1MensBathroom</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Floor2WomensBathroom</a:t>
              </a:r>
              <a:r>
                <a:rPr lang="en-US" dirty="0">
                  <a:latin typeface="Cascadia Code" panose="020B0609020000020004" pitchFamily="49" charset="0"/>
                  <a:cs typeface="Cascadia Code" panose="020B0609020000020004" pitchFamily="49" charset="0"/>
                </a:rPr>
                <a:t>, …}</a:t>
              </a:r>
            </a:p>
          </p:txBody>
        </p:sp>
        <p:sp>
          <p:nvSpPr>
            <p:cNvPr id="21" name="Content Placeholder 13">
              <a:extLst>
                <a:ext uri="{FF2B5EF4-FFF2-40B4-BE49-F238E27FC236}">
                  <a16:creationId xmlns:a16="http://schemas.microsoft.com/office/drawing/2014/main" id="{13FCF571-D563-28E9-7558-6E9749DD8F61}"/>
                </a:ext>
              </a:extLst>
            </p:cNvPr>
            <p:cNvSpPr txBox="1">
              <a:spLocks/>
            </p:cNvSpPr>
            <p:nvPr/>
          </p:nvSpPr>
          <p:spPr>
            <a:xfrm>
              <a:off x="2690505" y="2709746"/>
              <a:ext cx="2175801" cy="72482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cs typeface="Cascadia Code" panose="020B0609020000020004" pitchFamily="49" charset="0"/>
                </a:rPr>
                <a:t>State Space (Typically a lot)</a:t>
              </a:r>
            </a:p>
          </p:txBody>
        </p:sp>
      </p:grpSp>
      <p:grpSp>
        <p:nvGrpSpPr>
          <p:cNvPr id="30" name="Group 29">
            <a:extLst>
              <a:ext uri="{FF2B5EF4-FFF2-40B4-BE49-F238E27FC236}">
                <a16:creationId xmlns:a16="http://schemas.microsoft.com/office/drawing/2014/main" id="{7F5F8718-812B-F4CB-AE41-7F2C4AA1A44A}"/>
              </a:ext>
            </a:extLst>
          </p:cNvPr>
          <p:cNvGrpSpPr/>
          <p:nvPr/>
        </p:nvGrpSpPr>
        <p:grpSpPr>
          <a:xfrm>
            <a:off x="1266425" y="3370111"/>
            <a:ext cx="1739738" cy="802784"/>
            <a:chOff x="5585957" y="2688962"/>
            <a:chExt cx="1739738" cy="802784"/>
          </a:xfrm>
        </p:grpSpPr>
        <p:sp>
          <p:nvSpPr>
            <p:cNvPr id="22" name="Content Placeholder 13">
              <a:extLst>
                <a:ext uri="{FF2B5EF4-FFF2-40B4-BE49-F238E27FC236}">
                  <a16:creationId xmlns:a16="http://schemas.microsoft.com/office/drawing/2014/main" id="{D44C6545-5149-4DA4-0393-DEE94F1E1C0E}"/>
                </a:ext>
              </a:extLst>
            </p:cNvPr>
            <p:cNvSpPr txBox="1">
              <a:spLocks/>
            </p:cNvSpPr>
            <p:nvPr/>
          </p:nvSpPr>
          <p:spPr>
            <a:xfrm>
              <a:off x="5585957" y="3133493"/>
              <a:ext cx="1739735" cy="35825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Cascadia Code" panose="020B0609020000020004" pitchFamily="49" charset="0"/>
                  <a:cs typeface="Cascadia Code" panose="020B0609020000020004" pitchFamily="49" charset="0"/>
                </a:rPr>
                <a:t>{</a:t>
              </a:r>
              <a:r>
                <a:rPr lang="en-US" i="1" dirty="0">
                  <a:latin typeface="Cascadia Code" panose="020B0609020000020004" pitchFamily="49" charset="0"/>
                  <a:cs typeface="Cascadia Code" panose="020B0609020000020004" pitchFamily="49" charset="0"/>
                </a:rPr>
                <a:t>Floor1Main</a:t>
              </a:r>
              <a:r>
                <a:rPr lang="en-US" dirty="0">
                  <a:latin typeface="Cascadia Code" panose="020B0609020000020004" pitchFamily="49" charset="0"/>
                  <a:cs typeface="Cascadia Code" panose="020B0609020000020004" pitchFamily="49" charset="0"/>
                </a:rPr>
                <a:t>}</a:t>
              </a:r>
            </a:p>
          </p:txBody>
        </p:sp>
        <p:sp>
          <p:nvSpPr>
            <p:cNvPr id="24" name="Content Placeholder 13">
              <a:extLst>
                <a:ext uri="{FF2B5EF4-FFF2-40B4-BE49-F238E27FC236}">
                  <a16:creationId xmlns:a16="http://schemas.microsoft.com/office/drawing/2014/main" id="{F431780D-DA1F-64A1-C8C0-A4FC08099C9A}"/>
                </a:ext>
              </a:extLst>
            </p:cNvPr>
            <p:cNvSpPr txBox="1">
              <a:spLocks/>
            </p:cNvSpPr>
            <p:nvPr/>
          </p:nvSpPr>
          <p:spPr>
            <a:xfrm>
              <a:off x="5585960" y="2688962"/>
              <a:ext cx="1739735" cy="44453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cs typeface="Cascadia Code" panose="020B0609020000020004" pitchFamily="49" charset="0"/>
                </a:rPr>
                <a:t>Initial State</a:t>
              </a:r>
            </a:p>
          </p:txBody>
        </p:sp>
      </p:grpSp>
      <p:grpSp>
        <p:nvGrpSpPr>
          <p:cNvPr id="32" name="Group 31">
            <a:extLst>
              <a:ext uri="{FF2B5EF4-FFF2-40B4-BE49-F238E27FC236}">
                <a16:creationId xmlns:a16="http://schemas.microsoft.com/office/drawing/2014/main" id="{BDA3FFF7-950F-EBBD-07BA-7A8CB70AD798}"/>
              </a:ext>
            </a:extLst>
          </p:cNvPr>
          <p:cNvGrpSpPr/>
          <p:nvPr/>
        </p:nvGrpSpPr>
        <p:grpSpPr>
          <a:xfrm>
            <a:off x="1266426" y="4629867"/>
            <a:ext cx="1824914" cy="749202"/>
            <a:chOff x="7830921" y="3075614"/>
            <a:chExt cx="1739735" cy="749202"/>
          </a:xfrm>
        </p:grpSpPr>
        <p:sp>
          <p:nvSpPr>
            <p:cNvPr id="29" name="Content Placeholder 13">
              <a:extLst>
                <a:ext uri="{FF2B5EF4-FFF2-40B4-BE49-F238E27FC236}">
                  <a16:creationId xmlns:a16="http://schemas.microsoft.com/office/drawing/2014/main" id="{3508A2D5-B7E9-9E0C-9A1E-9F735E8DD6FB}"/>
                </a:ext>
              </a:extLst>
            </p:cNvPr>
            <p:cNvSpPr txBox="1">
              <a:spLocks/>
            </p:cNvSpPr>
            <p:nvPr/>
          </p:nvSpPr>
          <p:spPr>
            <a:xfrm>
              <a:off x="7830921" y="3466563"/>
              <a:ext cx="1739735" cy="35825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Cascadia Code" panose="020B0609020000020004" pitchFamily="49" charset="0"/>
                  <a:cs typeface="Cascadia Code" panose="020B0609020000020004" pitchFamily="49" charset="0"/>
                </a:rPr>
                <a:t>{</a:t>
              </a:r>
              <a:r>
                <a:rPr lang="en-US" i="1" dirty="0">
                  <a:latin typeface="Cascadia Code" panose="020B0609020000020004" pitchFamily="49" charset="0"/>
                  <a:cs typeface="Cascadia Code" panose="020B0609020000020004" pitchFamily="49" charset="0"/>
                </a:rPr>
                <a:t>Room303</a:t>
              </a:r>
              <a:r>
                <a:rPr lang="en-US" dirty="0">
                  <a:latin typeface="Cascadia Code" panose="020B0609020000020004" pitchFamily="49" charset="0"/>
                  <a:cs typeface="Cascadia Code" panose="020B0609020000020004" pitchFamily="49" charset="0"/>
                </a:rPr>
                <a:t>}</a:t>
              </a:r>
            </a:p>
          </p:txBody>
        </p:sp>
        <p:sp>
          <p:nvSpPr>
            <p:cNvPr id="31" name="Content Placeholder 13">
              <a:extLst>
                <a:ext uri="{FF2B5EF4-FFF2-40B4-BE49-F238E27FC236}">
                  <a16:creationId xmlns:a16="http://schemas.microsoft.com/office/drawing/2014/main" id="{0B9B146B-1FFD-4FD8-3F99-801864F0623A}"/>
                </a:ext>
              </a:extLst>
            </p:cNvPr>
            <p:cNvSpPr txBox="1">
              <a:spLocks/>
            </p:cNvSpPr>
            <p:nvPr/>
          </p:nvSpPr>
          <p:spPr>
            <a:xfrm>
              <a:off x="7830921" y="3075614"/>
              <a:ext cx="1739735" cy="35825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cs typeface="Cascadia Code" panose="020B0609020000020004" pitchFamily="49" charset="0"/>
                </a:rPr>
                <a:t>Goal State(s)</a:t>
              </a:r>
            </a:p>
          </p:txBody>
        </p:sp>
      </p:grpSp>
      <p:grpSp>
        <p:nvGrpSpPr>
          <p:cNvPr id="36" name="Group 35">
            <a:extLst>
              <a:ext uri="{FF2B5EF4-FFF2-40B4-BE49-F238E27FC236}">
                <a16:creationId xmlns:a16="http://schemas.microsoft.com/office/drawing/2014/main" id="{02962C57-C664-5ACC-1CE5-AA0D8D98509B}"/>
              </a:ext>
            </a:extLst>
          </p:cNvPr>
          <p:cNvGrpSpPr/>
          <p:nvPr/>
        </p:nvGrpSpPr>
        <p:grpSpPr>
          <a:xfrm>
            <a:off x="5736747" y="2644295"/>
            <a:ext cx="2416653" cy="2254417"/>
            <a:chOff x="5585957" y="3055537"/>
            <a:chExt cx="2416653" cy="2254417"/>
          </a:xfrm>
        </p:grpSpPr>
        <p:sp>
          <p:nvSpPr>
            <p:cNvPr id="33" name="Content Placeholder 13">
              <a:extLst>
                <a:ext uri="{FF2B5EF4-FFF2-40B4-BE49-F238E27FC236}">
                  <a16:creationId xmlns:a16="http://schemas.microsoft.com/office/drawing/2014/main" id="{71A7B286-3F91-BB56-7262-AF7B04937ED4}"/>
                </a:ext>
              </a:extLst>
            </p:cNvPr>
            <p:cNvSpPr txBox="1">
              <a:spLocks/>
            </p:cNvSpPr>
            <p:nvPr/>
          </p:nvSpPr>
          <p:spPr>
            <a:xfrm>
              <a:off x="5585957" y="3055537"/>
              <a:ext cx="2416653" cy="37903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cs typeface="Cascadia Code" panose="020B0609020000020004" pitchFamily="49" charset="0"/>
                </a:rPr>
                <a:t>Actions</a:t>
              </a:r>
            </a:p>
          </p:txBody>
        </p:sp>
        <p:sp>
          <p:nvSpPr>
            <p:cNvPr id="34" name="Content Placeholder 13">
              <a:extLst>
                <a:ext uri="{FF2B5EF4-FFF2-40B4-BE49-F238E27FC236}">
                  <a16:creationId xmlns:a16="http://schemas.microsoft.com/office/drawing/2014/main" id="{BCA97292-9C66-3A0E-40C3-703BDE30C38F}"/>
                </a:ext>
              </a:extLst>
            </p:cNvPr>
            <p:cNvSpPr txBox="1">
              <a:spLocks/>
            </p:cNvSpPr>
            <p:nvPr/>
          </p:nvSpPr>
          <p:spPr>
            <a:xfrm>
              <a:off x="5585957" y="3413196"/>
              <a:ext cx="2416653" cy="189675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Cascadia Code" panose="020B0609020000020004" pitchFamily="49" charset="0"/>
                  <a:cs typeface="Cascadia Code" panose="020B0609020000020004" pitchFamily="49" charset="0"/>
                </a:rPr>
                <a:t>ACTIONS(</a:t>
              </a:r>
              <a:r>
                <a:rPr lang="en-US" i="1" dirty="0">
                  <a:latin typeface="Cascadia Code" panose="020B0609020000020004" pitchFamily="49" charset="0"/>
                  <a:cs typeface="Cascadia Code" panose="020B0609020000020004" pitchFamily="49" charset="0"/>
                </a:rPr>
                <a:t>Floor3Main</a:t>
              </a:r>
              <a:r>
                <a:rPr lang="en-US" dirty="0">
                  <a:latin typeface="Cascadia Code" panose="020B0609020000020004" pitchFamily="49" charset="0"/>
                  <a:cs typeface="Cascadia Code" panose="020B0609020000020004" pitchFamily="49" charset="0"/>
                </a:rPr>
                <a:t>) = {</a:t>
              </a:r>
              <a:r>
                <a:rPr lang="en-US" i="1" dirty="0" err="1">
                  <a:latin typeface="Cascadia Code" panose="020B0609020000020004" pitchFamily="49" charset="0"/>
                  <a:cs typeface="Cascadia Code" panose="020B0609020000020004" pitchFamily="49" charset="0"/>
                </a:rPr>
                <a:t>GoToRestrooms</a:t>
              </a:r>
              <a:r>
                <a:rPr lang="en-US" dirty="0">
                  <a:latin typeface="Cascadia Code" panose="020B0609020000020004" pitchFamily="49" charset="0"/>
                  <a:cs typeface="Cascadia Code" panose="020B0609020000020004" pitchFamily="49" charset="0"/>
                </a:rPr>
                <a:t>, </a:t>
              </a:r>
              <a:r>
                <a:rPr lang="en-US" i="1" dirty="0" err="1">
                  <a:latin typeface="Cascadia Code" panose="020B0609020000020004" pitchFamily="49" charset="0"/>
                  <a:cs typeface="Cascadia Code" panose="020B0609020000020004" pitchFamily="49" charset="0"/>
                </a:rPr>
                <a:t>GoToTables</a:t>
              </a:r>
              <a:r>
                <a:rPr lang="en-US" dirty="0">
                  <a:latin typeface="Cascadia Code" panose="020B0609020000020004" pitchFamily="49" charset="0"/>
                  <a:cs typeface="Cascadia Code" panose="020B0609020000020004" pitchFamily="49" charset="0"/>
                </a:rPr>
                <a:t>, </a:t>
              </a:r>
              <a:r>
                <a:rPr lang="en-US" i="1" dirty="0" err="1">
                  <a:latin typeface="Cascadia Code" panose="020B0609020000020004" pitchFamily="49" charset="0"/>
                  <a:cs typeface="Cascadia Code" panose="020B0609020000020004" pitchFamily="49" charset="0"/>
                </a:rPr>
                <a:t>GoToVendingMachines</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GoToRoom302</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GoToRoom303</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Room310</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Room311</a:t>
              </a:r>
              <a:r>
                <a:rPr lang="en-US" dirty="0">
                  <a:latin typeface="Cascadia Code" panose="020B0609020000020004" pitchFamily="49" charset="0"/>
                  <a:cs typeface="Cascadia Code" panose="020B0609020000020004" pitchFamily="49" charset="0"/>
                </a:rPr>
                <a:t>, </a:t>
              </a:r>
              <a:r>
                <a:rPr lang="en-US" i="1" dirty="0" err="1">
                  <a:latin typeface="Cascadia Code" panose="020B0609020000020004" pitchFamily="49" charset="0"/>
                  <a:cs typeface="Cascadia Code" panose="020B0609020000020004" pitchFamily="49" charset="0"/>
                </a:rPr>
                <a:t>GetLost</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Cry</a:t>
              </a:r>
              <a:r>
                <a:rPr lang="en-US" dirty="0">
                  <a:latin typeface="Cascadia Code" panose="020B0609020000020004" pitchFamily="49" charset="0"/>
                  <a:cs typeface="Cascadia Code" panose="020B0609020000020004" pitchFamily="49" charset="0"/>
                </a:rPr>
                <a:t>}</a:t>
              </a:r>
            </a:p>
          </p:txBody>
        </p:sp>
      </p:grpSp>
      <p:grpSp>
        <p:nvGrpSpPr>
          <p:cNvPr id="47" name="Group 46">
            <a:extLst>
              <a:ext uri="{FF2B5EF4-FFF2-40B4-BE49-F238E27FC236}">
                <a16:creationId xmlns:a16="http://schemas.microsoft.com/office/drawing/2014/main" id="{00789BCE-3DDA-1B34-EFC8-8A0405025CC1}"/>
              </a:ext>
            </a:extLst>
          </p:cNvPr>
          <p:cNvGrpSpPr/>
          <p:nvPr/>
        </p:nvGrpSpPr>
        <p:grpSpPr>
          <a:xfrm>
            <a:off x="8430619" y="2238261"/>
            <a:ext cx="2743891" cy="3066483"/>
            <a:chOff x="8484515" y="2238262"/>
            <a:chExt cx="2743891" cy="3066483"/>
          </a:xfrm>
        </p:grpSpPr>
        <p:grpSp>
          <p:nvGrpSpPr>
            <p:cNvPr id="39" name="Group 38">
              <a:extLst>
                <a:ext uri="{FF2B5EF4-FFF2-40B4-BE49-F238E27FC236}">
                  <a16:creationId xmlns:a16="http://schemas.microsoft.com/office/drawing/2014/main" id="{4157A180-CBB7-3EB4-BFA9-F218AE0BE682}"/>
                </a:ext>
              </a:extLst>
            </p:cNvPr>
            <p:cNvGrpSpPr/>
            <p:nvPr/>
          </p:nvGrpSpPr>
          <p:grpSpPr>
            <a:xfrm>
              <a:off x="8484515" y="2238262"/>
              <a:ext cx="2743890" cy="1286485"/>
              <a:chOff x="8834852" y="3055537"/>
              <a:chExt cx="2743890" cy="1286485"/>
            </a:xfrm>
          </p:grpSpPr>
          <p:sp>
            <p:nvSpPr>
              <p:cNvPr id="37" name="Content Placeholder 13">
                <a:extLst>
                  <a:ext uri="{FF2B5EF4-FFF2-40B4-BE49-F238E27FC236}">
                    <a16:creationId xmlns:a16="http://schemas.microsoft.com/office/drawing/2014/main" id="{4DA8CF94-D2E2-4FD7-BFDF-2F66D273761D}"/>
                  </a:ext>
                </a:extLst>
              </p:cNvPr>
              <p:cNvSpPr txBox="1">
                <a:spLocks/>
              </p:cNvSpPr>
              <p:nvPr/>
            </p:nvSpPr>
            <p:spPr>
              <a:xfrm>
                <a:off x="8835543" y="3055537"/>
                <a:ext cx="2743199" cy="38683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cs typeface="Cascadia Code" panose="020B0609020000020004" pitchFamily="49" charset="0"/>
                  </a:rPr>
                  <a:t>Transition Model</a:t>
                </a:r>
              </a:p>
            </p:txBody>
          </p:sp>
          <p:sp>
            <p:nvSpPr>
              <p:cNvPr id="38" name="Content Placeholder 13">
                <a:extLst>
                  <a:ext uri="{FF2B5EF4-FFF2-40B4-BE49-F238E27FC236}">
                    <a16:creationId xmlns:a16="http://schemas.microsoft.com/office/drawing/2014/main" id="{4DA850A0-3D61-74CC-3F0E-7DE9F479B1C0}"/>
                  </a:ext>
                </a:extLst>
              </p:cNvPr>
              <p:cNvSpPr txBox="1">
                <a:spLocks/>
              </p:cNvSpPr>
              <p:nvPr/>
            </p:nvSpPr>
            <p:spPr>
              <a:xfrm>
                <a:off x="8834852" y="3518110"/>
                <a:ext cx="2743890" cy="82391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Cascadia Code" panose="020B0609020000020004" pitchFamily="49" charset="0"/>
                    <a:cs typeface="Cascadia Code" panose="020B0609020000020004" pitchFamily="49" charset="0"/>
                  </a:rPr>
                  <a:t>RESULT(</a:t>
                </a:r>
                <a:r>
                  <a:rPr lang="en-US" i="1" dirty="0">
                    <a:latin typeface="Cascadia Code" panose="020B0609020000020004" pitchFamily="49" charset="0"/>
                    <a:cs typeface="Cascadia Code" panose="020B0609020000020004" pitchFamily="49" charset="0"/>
                  </a:rPr>
                  <a:t>Floor3Main</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GoToRoom303</a:t>
                </a:r>
                <a:r>
                  <a:rPr lang="en-US" dirty="0">
                    <a:latin typeface="Cascadia Code" panose="020B0609020000020004" pitchFamily="49" charset="0"/>
                    <a:cs typeface="Cascadia Code" panose="020B0609020000020004" pitchFamily="49" charset="0"/>
                  </a:rPr>
                  <a:t>) = </a:t>
                </a:r>
                <a:r>
                  <a:rPr lang="en-US" i="1" dirty="0">
                    <a:latin typeface="Cascadia Code" panose="020B0609020000020004" pitchFamily="49" charset="0"/>
                    <a:cs typeface="Cascadia Code" panose="020B0609020000020004" pitchFamily="49" charset="0"/>
                  </a:rPr>
                  <a:t>Room303</a:t>
                </a:r>
                <a:endParaRPr lang="en-US" dirty="0">
                  <a:latin typeface="Cascadia Code" panose="020B0609020000020004" pitchFamily="49" charset="0"/>
                  <a:cs typeface="Cascadia Code" panose="020B0609020000020004" pitchFamily="49" charset="0"/>
                </a:endParaRPr>
              </a:p>
            </p:txBody>
          </p:sp>
        </p:grpSp>
        <p:grpSp>
          <p:nvGrpSpPr>
            <p:cNvPr id="40" name="Group 39">
              <a:extLst>
                <a:ext uri="{FF2B5EF4-FFF2-40B4-BE49-F238E27FC236}">
                  <a16:creationId xmlns:a16="http://schemas.microsoft.com/office/drawing/2014/main" id="{8F6E42D3-A039-E223-8ECC-EBA1E1AFC193}"/>
                </a:ext>
              </a:extLst>
            </p:cNvPr>
            <p:cNvGrpSpPr/>
            <p:nvPr/>
          </p:nvGrpSpPr>
          <p:grpSpPr>
            <a:xfrm>
              <a:off x="8485206" y="3999908"/>
              <a:ext cx="2743200" cy="1304837"/>
              <a:chOff x="8835543" y="3037185"/>
              <a:chExt cx="2743200" cy="1304837"/>
            </a:xfrm>
          </p:grpSpPr>
          <p:sp>
            <p:nvSpPr>
              <p:cNvPr id="41" name="Content Placeholder 13">
                <a:extLst>
                  <a:ext uri="{FF2B5EF4-FFF2-40B4-BE49-F238E27FC236}">
                    <a16:creationId xmlns:a16="http://schemas.microsoft.com/office/drawing/2014/main" id="{7F73AA90-9C81-46E9-170A-C2B0A0E661A0}"/>
                  </a:ext>
                </a:extLst>
              </p:cNvPr>
              <p:cNvSpPr txBox="1">
                <a:spLocks/>
              </p:cNvSpPr>
              <p:nvPr/>
            </p:nvSpPr>
            <p:spPr>
              <a:xfrm>
                <a:off x="8835543" y="3037185"/>
                <a:ext cx="2743200" cy="40519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cs typeface="Cascadia Code" panose="020B0609020000020004" pitchFamily="49" charset="0"/>
                  </a:rPr>
                  <a:t>Action Cost Function</a:t>
                </a:r>
              </a:p>
            </p:txBody>
          </p:sp>
          <p:sp>
            <p:nvSpPr>
              <p:cNvPr id="42" name="Content Placeholder 13">
                <a:extLst>
                  <a:ext uri="{FF2B5EF4-FFF2-40B4-BE49-F238E27FC236}">
                    <a16:creationId xmlns:a16="http://schemas.microsoft.com/office/drawing/2014/main" id="{990E64B6-C553-361F-D22A-A8975289A405}"/>
                  </a:ext>
                </a:extLst>
              </p:cNvPr>
              <p:cNvSpPr txBox="1">
                <a:spLocks/>
              </p:cNvSpPr>
              <p:nvPr/>
            </p:nvSpPr>
            <p:spPr>
              <a:xfrm>
                <a:off x="8835543" y="3518110"/>
                <a:ext cx="2743200" cy="82391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Cascadia Code" panose="020B0609020000020004" pitchFamily="49" charset="0"/>
                    <a:cs typeface="Cascadia Code" panose="020B0609020000020004" pitchFamily="49" charset="0"/>
                  </a:rPr>
                  <a:t>ACTION-COST(</a:t>
                </a:r>
                <a:r>
                  <a:rPr lang="en-US" i="1" dirty="0">
                    <a:latin typeface="Cascadia Code" panose="020B0609020000020004" pitchFamily="49" charset="0"/>
                    <a:cs typeface="Cascadia Code" panose="020B0609020000020004" pitchFamily="49" charset="0"/>
                  </a:rPr>
                  <a:t>Floor3Main</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GoToRoom303</a:t>
                </a:r>
                <a:r>
                  <a:rPr lang="en-US" dirty="0">
                    <a:latin typeface="Cascadia Code" panose="020B0609020000020004" pitchFamily="49" charset="0"/>
                    <a:cs typeface="Cascadia Code" panose="020B0609020000020004" pitchFamily="49" charset="0"/>
                  </a:rPr>
                  <a:t>, </a:t>
                </a:r>
                <a:r>
                  <a:rPr lang="en-US" i="1" dirty="0">
                    <a:latin typeface="Cascadia Code" panose="020B0609020000020004" pitchFamily="49" charset="0"/>
                    <a:cs typeface="Cascadia Code" panose="020B0609020000020004" pitchFamily="49" charset="0"/>
                  </a:rPr>
                  <a:t>Room303</a:t>
                </a:r>
                <a:r>
                  <a:rPr lang="en-US" dirty="0">
                    <a:latin typeface="Cascadia Code" panose="020B0609020000020004" pitchFamily="49" charset="0"/>
                    <a:cs typeface="Cascadia Code" panose="020B0609020000020004" pitchFamily="49" charset="0"/>
                  </a:rPr>
                  <a:t>) = Walking</a:t>
                </a:r>
              </a:p>
            </p:txBody>
          </p:sp>
        </p:grpSp>
      </p:grpSp>
      <p:grpSp>
        <p:nvGrpSpPr>
          <p:cNvPr id="50" name="Group 49">
            <a:extLst>
              <a:ext uri="{FF2B5EF4-FFF2-40B4-BE49-F238E27FC236}">
                <a16:creationId xmlns:a16="http://schemas.microsoft.com/office/drawing/2014/main" id="{C71272B6-79BC-AB09-9BA3-7F7724E4B792}"/>
              </a:ext>
            </a:extLst>
          </p:cNvPr>
          <p:cNvGrpSpPr/>
          <p:nvPr/>
        </p:nvGrpSpPr>
        <p:grpSpPr>
          <a:xfrm>
            <a:off x="6032687" y="4957420"/>
            <a:ext cx="712800" cy="852480"/>
            <a:chOff x="6032687" y="4957420"/>
            <a:chExt cx="712800" cy="852480"/>
          </a:xfrm>
        </p:grpSpPr>
        <mc:AlternateContent xmlns:mc="http://schemas.openxmlformats.org/markup-compatibility/2006" xmlns:p14="http://schemas.microsoft.com/office/powerpoint/2010/main">
          <mc:Choice Requires="p14">
            <p:contentPart p14:bwMode="auto" r:id="rId3">
              <p14:nvContentPartPr>
                <p14:cNvPr id="48" name="Ink 47">
                  <a:extLst>
                    <a:ext uri="{FF2B5EF4-FFF2-40B4-BE49-F238E27FC236}">
                      <a16:creationId xmlns:a16="http://schemas.microsoft.com/office/drawing/2014/main" id="{45502ACC-9BE3-5E5A-E78D-B1241FCB3316}"/>
                    </a:ext>
                  </a:extLst>
                </p14:cNvPr>
                <p14:cNvContentPartPr/>
                <p14:nvPr/>
              </p14:nvContentPartPr>
              <p14:xfrm>
                <a:off x="6032687" y="4957420"/>
                <a:ext cx="491400" cy="326520"/>
              </p14:xfrm>
            </p:contentPart>
          </mc:Choice>
          <mc:Fallback xmlns="">
            <p:pic>
              <p:nvPicPr>
                <p:cNvPr id="48" name="Ink 47">
                  <a:extLst>
                    <a:ext uri="{FF2B5EF4-FFF2-40B4-BE49-F238E27FC236}">
                      <a16:creationId xmlns:a16="http://schemas.microsoft.com/office/drawing/2014/main" id="{45502ACC-9BE3-5E5A-E78D-B1241FCB3316}"/>
                    </a:ext>
                  </a:extLst>
                </p:cNvPr>
                <p:cNvPicPr/>
                <p:nvPr/>
              </p:nvPicPr>
              <p:blipFill>
                <a:blip r:embed="rId4"/>
                <a:stretch>
                  <a:fillRect/>
                </a:stretch>
              </p:blipFill>
              <p:spPr>
                <a:xfrm>
                  <a:off x="6026567" y="4951300"/>
                  <a:ext cx="50364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DC461D20-9CA0-421F-DB54-D5C7BC4586B8}"/>
                    </a:ext>
                  </a:extLst>
                </p14:cNvPr>
                <p14:cNvContentPartPr/>
                <p14:nvPr/>
              </p14:nvContentPartPr>
              <p14:xfrm>
                <a:off x="6253727" y="4962100"/>
                <a:ext cx="491760" cy="847800"/>
              </p14:xfrm>
            </p:contentPart>
          </mc:Choice>
          <mc:Fallback xmlns="">
            <p:pic>
              <p:nvPicPr>
                <p:cNvPr id="49" name="Ink 48">
                  <a:extLst>
                    <a:ext uri="{FF2B5EF4-FFF2-40B4-BE49-F238E27FC236}">
                      <a16:creationId xmlns:a16="http://schemas.microsoft.com/office/drawing/2014/main" id="{DC461D20-9CA0-421F-DB54-D5C7BC4586B8}"/>
                    </a:ext>
                  </a:extLst>
                </p:cNvPr>
                <p:cNvPicPr/>
                <p:nvPr/>
              </p:nvPicPr>
              <p:blipFill>
                <a:blip r:embed="rId6"/>
                <a:stretch>
                  <a:fillRect/>
                </a:stretch>
              </p:blipFill>
              <p:spPr>
                <a:xfrm>
                  <a:off x="6247607" y="4955980"/>
                  <a:ext cx="504000" cy="860040"/>
                </a:xfrm>
                <a:prstGeom prst="rect">
                  <a:avLst/>
                </a:prstGeom>
              </p:spPr>
            </p:pic>
          </mc:Fallback>
        </mc:AlternateContent>
      </p:grpSp>
      <p:sp>
        <p:nvSpPr>
          <p:cNvPr id="55" name="TextBox 54">
            <a:extLst>
              <a:ext uri="{FF2B5EF4-FFF2-40B4-BE49-F238E27FC236}">
                <a16:creationId xmlns:a16="http://schemas.microsoft.com/office/drawing/2014/main" id="{3303BBCF-4B3B-8B80-E51C-E554A79F10B6}"/>
              </a:ext>
            </a:extLst>
          </p:cNvPr>
          <p:cNvSpPr txBox="1"/>
          <p:nvPr/>
        </p:nvSpPr>
        <p:spPr>
          <a:xfrm>
            <a:off x="6841118" y="5635479"/>
            <a:ext cx="1934892" cy="369332"/>
          </a:xfrm>
          <a:prstGeom prst="rect">
            <a:avLst/>
          </a:prstGeom>
          <a:noFill/>
        </p:spPr>
        <p:txBody>
          <a:bodyPr wrap="square" rtlCol="0">
            <a:spAutoFit/>
          </a:bodyPr>
          <a:lstStyle/>
          <a:p>
            <a:r>
              <a:rPr lang="en-US" b="1" dirty="0"/>
              <a:t>Applicable</a:t>
            </a:r>
            <a:r>
              <a:rPr lang="en-US" dirty="0"/>
              <a:t> in </a:t>
            </a:r>
            <a:r>
              <a:rPr lang="en-US" i="1" dirty="0"/>
              <a:t>s</a:t>
            </a:r>
            <a:endParaRPr lang="en-US" b="1" dirty="0"/>
          </a:p>
        </p:txBody>
      </p:sp>
      <p:grpSp>
        <p:nvGrpSpPr>
          <p:cNvPr id="64" name="Group 63">
            <a:extLst>
              <a:ext uri="{FF2B5EF4-FFF2-40B4-BE49-F238E27FC236}">
                <a16:creationId xmlns:a16="http://schemas.microsoft.com/office/drawing/2014/main" id="{C765F2DF-4B6E-F727-F537-36F0E9C02325}"/>
              </a:ext>
            </a:extLst>
          </p:cNvPr>
          <p:cNvGrpSpPr/>
          <p:nvPr/>
        </p:nvGrpSpPr>
        <p:grpSpPr>
          <a:xfrm>
            <a:off x="2113816" y="5440803"/>
            <a:ext cx="250200" cy="542520"/>
            <a:chOff x="2017967" y="5411020"/>
            <a:chExt cx="250200" cy="542520"/>
          </a:xfrm>
        </p:grpSpPr>
        <mc:AlternateContent xmlns:mc="http://schemas.openxmlformats.org/markup-compatibility/2006" xmlns:p14="http://schemas.microsoft.com/office/powerpoint/2010/main">
          <mc:Choice Requires="p14">
            <p:contentPart p14:bwMode="auto" r:id="rId7">
              <p14:nvContentPartPr>
                <p14:cNvPr id="62" name="Ink 61">
                  <a:extLst>
                    <a:ext uri="{FF2B5EF4-FFF2-40B4-BE49-F238E27FC236}">
                      <a16:creationId xmlns:a16="http://schemas.microsoft.com/office/drawing/2014/main" id="{4725DE74-A746-B6E3-5013-C455276EC367}"/>
                    </a:ext>
                  </a:extLst>
                </p14:cNvPr>
                <p14:cNvContentPartPr/>
                <p14:nvPr/>
              </p14:nvContentPartPr>
              <p14:xfrm>
                <a:off x="2017967" y="5411020"/>
                <a:ext cx="250200" cy="241560"/>
              </p14:xfrm>
            </p:contentPart>
          </mc:Choice>
          <mc:Fallback xmlns="">
            <p:pic>
              <p:nvPicPr>
                <p:cNvPr id="62" name="Ink 61">
                  <a:extLst>
                    <a:ext uri="{FF2B5EF4-FFF2-40B4-BE49-F238E27FC236}">
                      <a16:creationId xmlns:a16="http://schemas.microsoft.com/office/drawing/2014/main" id="{4725DE74-A746-B6E3-5013-C455276EC367}"/>
                    </a:ext>
                  </a:extLst>
                </p:cNvPr>
                <p:cNvPicPr/>
                <p:nvPr/>
              </p:nvPicPr>
              <p:blipFill>
                <a:blip r:embed="rId8"/>
                <a:stretch>
                  <a:fillRect/>
                </a:stretch>
              </p:blipFill>
              <p:spPr>
                <a:xfrm>
                  <a:off x="2011847" y="5404900"/>
                  <a:ext cx="2624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3" name="Ink 62">
                  <a:extLst>
                    <a:ext uri="{FF2B5EF4-FFF2-40B4-BE49-F238E27FC236}">
                      <a16:creationId xmlns:a16="http://schemas.microsoft.com/office/drawing/2014/main" id="{AE71D0C6-B3F0-17E5-6E2B-55D8CE1A3526}"/>
                    </a:ext>
                  </a:extLst>
                </p14:cNvPr>
                <p14:cNvContentPartPr/>
                <p14:nvPr/>
              </p14:nvContentPartPr>
              <p14:xfrm>
                <a:off x="2096087" y="5419300"/>
                <a:ext cx="23040" cy="534240"/>
              </p14:xfrm>
            </p:contentPart>
          </mc:Choice>
          <mc:Fallback xmlns="">
            <p:pic>
              <p:nvPicPr>
                <p:cNvPr id="63" name="Ink 62">
                  <a:extLst>
                    <a:ext uri="{FF2B5EF4-FFF2-40B4-BE49-F238E27FC236}">
                      <a16:creationId xmlns:a16="http://schemas.microsoft.com/office/drawing/2014/main" id="{AE71D0C6-B3F0-17E5-6E2B-55D8CE1A3526}"/>
                    </a:ext>
                  </a:extLst>
                </p:cNvPr>
                <p:cNvPicPr/>
                <p:nvPr/>
              </p:nvPicPr>
              <p:blipFill>
                <a:blip r:embed="rId10"/>
                <a:stretch>
                  <a:fillRect/>
                </a:stretch>
              </p:blipFill>
              <p:spPr>
                <a:xfrm>
                  <a:off x="2089967" y="5413180"/>
                  <a:ext cx="35280" cy="546480"/>
                </a:xfrm>
                <a:prstGeom prst="rect">
                  <a:avLst/>
                </a:prstGeom>
              </p:spPr>
            </p:pic>
          </mc:Fallback>
        </mc:AlternateContent>
      </p:grpSp>
      <p:sp>
        <p:nvSpPr>
          <p:cNvPr id="66" name="TextBox 65">
            <a:extLst>
              <a:ext uri="{FF2B5EF4-FFF2-40B4-BE49-F238E27FC236}">
                <a16:creationId xmlns:a16="http://schemas.microsoft.com/office/drawing/2014/main" id="{31F44C95-4B1E-3952-A56B-AAB3EA494C7C}"/>
              </a:ext>
            </a:extLst>
          </p:cNvPr>
          <p:cNvSpPr txBox="1"/>
          <p:nvPr/>
        </p:nvSpPr>
        <p:spPr>
          <a:xfrm>
            <a:off x="1603424" y="6047225"/>
            <a:ext cx="1223103" cy="369332"/>
          </a:xfrm>
          <a:prstGeom prst="rect">
            <a:avLst/>
          </a:prstGeom>
          <a:noFill/>
        </p:spPr>
        <p:txBody>
          <a:bodyPr wrap="square" rtlCol="0">
            <a:spAutoFit/>
          </a:bodyPr>
          <a:lstStyle/>
          <a:p>
            <a:r>
              <a:rPr lang="en-US" dirty="0"/>
              <a:t>Can be &gt;1</a:t>
            </a:r>
          </a:p>
        </p:txBody>
      </p:sp>
    </p:spTree>
    <p:extLst>
      <p:ext uri="{BB962C8B-B14F-4D97-AF65-F5344CB8AC3E}">
        <p14:creationId xmlns:p14="http://schemas.microsoft.com/office/powerpoint/2010/main" val="290831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A4F6F-6665-C90D-8962-6046F9F5A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B7489-1EAB-C996-A0D3-3F4FA189EBCE}"/>
              </a:ext>
            </a:extLst>
          </p:cNvPr>
          <p:cNvSpPr>
            <a:spLocks noGrp="1"/>
          </p:cNvSpPr>
          <p:nvPr>
            <p:ph type="title"/>
          </p:nvPr>
        </p:nvSpPr>
        <p:spPr>
          <a:xfrm>
            <a:off x="838200" y="365126"/>
            <a:ext cx="10515600" cy="939568"/>
          </a:xfrm>
        </p:spPr>
        <p:txBody>
          <a:bodyPr/>
          <a:lstStyle/>
          <a:p>
            <a:r>
              <a:rPr lang="en-US" dirty="0"/>
              <a:t>A* Search Example</a:t>
            </a:r>
            <a:br>
              <a:rPr lang="en-US" dirty="0"/>
            </a:br>
            <a:r>
              <a:rPr lang="en-US" dirty="0"/>
              <a:t>(Romanian Field Trip, Anyone?)</a:t>
            </a:r>
          </a:p>
        </p:txBody>
      </p:sp>
      <p:sp>
        <p:nvSpPr>
          <p:cNvPr id="4" name="Footer Placeholder 3">
            <a:extLst>
              <a:ext uri="{FF2B5EF4-FFF2-40B4-BE49-F238E27FC236}">
                <a16:creationId xmlns:a16="http://schemas.microsoft.com/office/drawing/2014/main" id="{0FFCF8D1-20E1-4409-90FA-B5E217343FA9}"/>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492FF211-70BF-19CD-13AD-5E38F23D73B7}"/>
              </a:ext>
            </a:extLst>
          </p:cNvPr>
          <p:cNvSpPr>
            <a:spLocks noGrp="1"/>
          </p:cNvSpPr>
          <p:nvPr>
            <p:ph type="sldNum" sz="quarter" idx="12"/>
          </p:nvPr>
        </p:nvSpPr>
        <p:spPr/>
        <p:txBody>
          <a:bodyPr/>
          <a:lstStyle/>
          <a:p>
            <a:fld id="{A49DFD55-3C28-40EF-9E31-A92D2E4017FF}" type="slidenum">
              <a:rPr lang="en-US" smtClean="0"/>
              <a:pPr/>
              <a:t>50</a:t>
            </a:fld>
            <a:endParaRPr lang="en-US" dirty="0"/>
          </a:p>
        </p:txBody>
      </p:sp>
      <p:pic>
        <p:nvPicPr>
          <p:cNvPr id="9" name="Picture 8" descr="A white background with black text and red circle&#10;&#10;Description automatically generated">
            <a:extLst>
              <a:ext uri="{FF2B5EF4-FFF2-40B4-BE49-F238E27FC236}">
                <a16:creationId xmlns:a16="http://schemas.microsoft.com/office/drawing/2014/main" id="{4B0043FE-86F1-35C4-EF42-412C980366B1}"/>
              </a:ext>
            </a:extLst>
          </p:cNvPr>
          <p:cNvPicPr>
            <a:picLocks noChangeAspect="1"/>
          </p:cNvPicPr>
          <p:nvPr/>
        </p:nvPicPr>
        <p:blipFill>
          <a:blip r:embed="rId3"/>
          <a:stretch>
            <a:fillRect/>
          </a:stretch>
        </p:blipFill>
        <p:spPr>
          <a:xfrm>
            <a:off x="1981200" y="1512154"/>
            <a:ext cx="8229600" cy="4636736"/>
          </a:xfrm>
          <a:prstGeom prst="rect">
            <a:avLst/>
          </a:prstGeom>
        </p:spPr>
      </p:pic>
    </p:spTree>
    <p:extLst>
      <p:ext uri="{BB962C8B-B14F-4D97-AF65-F5344CB8AC3E}">
        <p14:creationId xmlns:p14="http://schemas.microsoft.com/office/powerpoint/2010/main" val="39546551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1C822-FE4C-7F5C-ED44-B4F9BF9235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91D27-47C7-EE98-A4C7-0DBFBF8DDE4C}"/>
              </a:ext>
            </a:extLst>
          </p:cNvPr>
          <p:cNvSpPr>
            <a:spLocks noGrp="1"/>
          </p:cNvSpPr>
          <p:nvPr>
            <p:ph type="title"/>
          </p:nvPr>
        </p:nvSpPr>
        <p:spPr>
          <a:xfrm>
            <a:off x="838200" y="365126"/>
            <a:ext cx="10515600" cy="939568"/>
          </a:xfrm>
        </p:spPr>
        <p:txBody>
          <a:bodyPr/>
          <a:lstStyle/>
          <a:p>
            <a:r>
              <a:rPr lang="en-US" dirty="0"/>
              <a:t>A* Search Example</a:t>
            </a:r>
            <a:br>
              <a:rPr lang="en-US" dirty="0"/>
            </a:br>
            <a:r>
              <a:rPr lang="en-US" dirty="0"/>
              <a:t>(Romanian Field Trip, Anyone?)</a:t>
            </a:r>
          </a:p>
        </p:txBody>
      </p:sp>
      <p:sp>
        <p:nvSpPr>
          <p:cNvPr id="4" name="Footer Placeholder 3">
            <a:extLst>
              <a:ext uri="{FF2B5EF4-FFF2-40B4-BE49-F238E27FC236}">
                <a16:creationId xmlns:a16="http://schemas.microsoft.com/office/drawing/2014/main" id="{CB93B74F-E6FF-FA3D-AE63-B1D3CC21F564}"/>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EFD12083-C85B-46E1-74FF-0BAD0E0CCCFD}"/>
              </a:ext>
            </a:extLst>
          </p:cNvPr>
          <p:cNvSpPr>
            <a:spLocks noGrp="1"/>
          </p:cNvSpPr>
          <p:nvPr>
            <p:ph type="sldNum" sz="quarter" idx="12"/>
          </p:nvPr>
        </p:nvSpPr>
        <p:spPr/>
        <p:txBody>
          <a:bodyPr/>
          <a:lstStyle/>
          <a:p>
            <a:fld id="{A49DFD55-3C28-40EF-9E31-A92D2E4017FF}" type="slidenum">
              <a:rPr lang="en-US" smtClean="0"/>
              <a:pPr/>
              <a:t>51</a:t>
            </a:fld>
            <a:endParaRPr lang="en-US" dirty="0"/>
          </a:p>
        </p:txBody>
      </p:sp>
      <p:pic>
        <p:nvPicPr>
          <p:cNvPr id="8" name="Picture 7" descr="A diagram of a network&#10;&#10;Description automatically generated">
            <a:extLst>
              <a:ext uri="{FF2B5EF4-FFF2-40B4-BE49-F238E27FC236}">
                <a16:creationId xmlns:a16="http://schemas.microsoft.com/office/drawing/2014/main" id="{7906F2D6-CC6E-DA75-AD52-EB55EFA09276}"/>
              </a:ext>
            </a:extLst>
          </p:cNvPr>
          <p:cNvPicPr>
            <a:picLocks noChangeAspect="1"/>
          </p:cNvPicPr>
          <p:nvPr/>
        </p:nvPicPr>
        <p:blipFill>
          <a:blip r:embed="rId3"/>
          <a:stretch>
            <a:fillRect/>
          </a:stretch>
        </p:blipFill>
        <p:spPr>
          <a:xfrm>
            <a:off x="1981200" y="1508668"/>
            <a:ext cx="8229600" cy="4643707"/>
          </a:xfrm>
          <a:prstGeom prst="rect">
            <a:avLst/>
          </a:prstGeom>
        </p:spPr>
      </p:pic>
    </p:spTree>
    <p:extLst>
      <p:ext uri="{BB962C8B-B14F-4D97-AF65-F5344CB8AC3E}">
        <p14:creationId xmlns:p14="http://schemas.microsoft.com/office/powerpoint/2010/main" val="484701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DCDD7-6D30-6413-33F0-1BCCBE710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884EE-9E3A-D378-B12C-92793EFC9B76}"/>
              </a:ext>
            </a:extLst>
          </p:cNvPr>
          <p:cNvSpPr>
            <a:spLocks noGrp="1"/>
          </p:cNvSpPr>
          <p:nvPr>
            <p:ph type="title"/>
          </p:nvPr>
        </p:nvSpPr>
        <p:spPr>
          <a:xfrm>
            <a:off x="838200" y="365126"/>
            <a:ext cx="10515600" cy="939568"/>
          </a:xfrm>
        </p:spPr>
        <p:txBody>
          <a:bodyPr/>
          <a:lstStyle/>
          <a:p>
            <a:r>
              <a:rPr lang="en-US" dirty="0"/>
              <a:t>A* Search Example</a:t>
            </a:r>
            <a:br>
              <a:rPr lang="en-US" dirty="0"/>
            </a:br>
            <a:r>
              <a:rPr lang="en-US" dirty="0"/>
              <a:t>(Romanian Field Trip, Anyone?)</a:t>
            </a:r>
          </a:p>
        </p:txBody>
      </p:sp>
      <p:sp>
        <p:nvSpPr>
          <p:cNvPr id="4" name="Footer Placeholder 3">
            <a:extLst>
              <a:ext uri="{FF2B5EF4-FFF2-40B4-BE49-F238E27FC236}">
                <a16:creationId xmlns:a16="http://schemas.microsoft.com/office/drawing/2014/main" id="{DB3413B6-9E57-43E8-285B-1AE2BC3ED0C4}"/>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78799D34-D7D2-90BF-DB98-3985013B5C3D}"/>
              </a:ext>
            </a:extLst>
          </p:cNvPr>
          <p:cNvSpPr>
            <a:spLocks noGrp="1"/>
          </p:cNvSpPr>
          <p:nvPr>
            <p:ph type="sldNum" sz="quarter" idx="12"/>
          </p:nvPr>
        </p:nvSpPr>
        <p:spPr/>
        <p:txBody>
          <a:bodyPr/>
          <a:lstStyle/>
          <a:p>
            <a:fld id="{A49DFD55-3C28-40EF-9E31-A92D2E4017FF}" type="slidenum">
              <a:rPr lang="en-US" smtClean="0"/>
              <a:pPr/>
              <a:t>52</a:t>
            </a:fld>
            <a:endParaRPr lang="en-US" dirty="0"/>
          </a:p>
        </p:txBody>
      </p:sp>
      <p:pic>
        <p:nvPicPr>
          <p:cNvPr id="6" name="Picture 5" descr="A diagram of a network&#10;&#10;Description automatically generated">
            <a:extLst>
              <a:ext uri="{FF2B5EF4-FFF2-40B4-BE49-F238E27FC236}">
                <a16:creationId xmlns:a16="http://schemas.microsoft.com/office/drawing/2014/main" id="{B86E1C32-2661-25B3-565E-62F7CE31F248}"/>
              </a:ext>
            </a:extLst>
          </p:cNvPr>
          <p:cNvPicPr>
            <a:picLocks noChangeAspect="1"/>
          </p:cNvPicPr>
          <p:nvPr/>
        </p:nvPicPr>
        <p:blipFill>
          <a:blip r:embed="rId3"/>
          <a:stretch>
            <a:fillRect/>
          </a:stretch>
        </p:blipFill>
        <p:spPr>
          <a:xfrm>
            <a:off x="1981200" y="1499693"/>
            <a:ext cx="8229600" cy="4661658"/>
          </a:xfrm>
          <a:prstGeom prst="rect">
            <a:avLst/>
          </a:prstGeom>
        </p:spPr>
      </p:pic>
    </p:spTree>
    <p:extLst>
      <p:ext uri="{BB962C8B-B14F-4D97-AF65-F5344CB8AC3E}">
        <p14:creationId xmlns:p14="http://schemas.microsoft.com/office/powerpoint/2010/main" val="1286034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006E6-A381-7AC9-A310-DD7C7CED4D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8911CC-CC46-A4DD-52E7-EE3A0B3B2396}"/>
              </a:ext>
            </a:extLst>
          </p:cNvPr>
          <p:cNvSpPr>
            <a:spLocks noGrp="1"/>
          </p:cNvSpPr>
          <p:nvPr>
            <p:ph type="title"/>
          </p:nvPr>
        </p:nvSpPr>
        <p:spPr>
          <a:xfrm>
            <a:off x="838200" y="365126"/>
            <a:ext cx="10515600" cy="939568"/>
          </a:xfrm>
        </p:spPr>
        <p:txBody>
          <a:bodyPr/>
          <a:lstStyle/>
          <a:p>
            <a:r>
              <a:rPr lang="en-US" dirty="0"/>
              <a:t>A* Search Example</a:t>
            </a:r>
            <a:br>
              <a:rPr lang="en-US" dirty="0"/>
            </a:br>
            <a:r>
              <a:rPr lang="en-US" dirty="0"/>
              <a:t>(Romanian Field Trip, Anyone?)</a:t>
            </a:r>
          </a:p>
        </p:txBody>
      </p:sp>
      <p:sp>
        <p:nvSpPr>
          <p:cNvPr id="4" name="Footer Placeholder 3">
            <a:extLst>
              <a:ext uri="{FF2B5EF4-FFF2-40B4-BE49-F238E27FC236}">
                <a16:creationId xmlns:a16="http://schemas.microsoft.com/office/drawing/2014/main" id="{D5259DFF-429A-1FDA-B507-1B2F3B589BC4}"/>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37A477DA-16D3-B8F2-A12B-F7D91A8E45B0}"/>
              </a:ext>
            </a:extLst>
          </p:cNvPr>
          <p:cNvSpPr>
            <a:spLocks noGrp="1"/>
          </p:cNvSpPr>
          <p:nvPr>
            <p:ph type="sldNum" sz="quarter" idx="12"/>
          </p:nvPr>
        </p:nvSpPr>
        <p:spPr/>
        <p:txBody>
          <a:bodyPr/>
          <a:lstStyle/>
          <a:p>
            <a:fld id="{A49DFD55-3C28-40EF-9E31-A92D2E4017FF}" type="slidenum">
              <a:rPr lang="en-US" smtClean="0"/>
              <a:pPr/>
              <a:t>53</a:t>
            </a:fld>
            <a:endParaRPr lang="en-US" dirty="0"/>
          </a:p>
        </p:txBody>
      </p:sp>
      <p:pic>
        <p:nvPicPr>
          <p:cNvPr id="7" name="Picture 6" descr="A diagram of a network&#10;&#10;Description automatically generated">
            <a:extLst>
              <a:ext uri="{FF2B5EF4-FFF2-40B4-BE49-F238E27FC236}">
                <a16:creationId xmlns:a16="http://schemas.microsoft.com/office/drawing/2014/main" id="{B6BCFA6D-E73F-294E-DA78-C76213E4B5B9}"/>
              </a:ext>
            </a:extLst>
          </p:cNvPr>
          <p:cNvPicPr>
            <a:picLocks noChangeAspect="1"/>
          </p:cNvPicPr>
          <p:nvPr/>
        </p:nvPicPr>
        <p:blipFill>
          <a:blip r:embed="rId3"/>
          <a:stretch>
            <a:fillRect/>
          </a:stretch>
        </p:blipFill>
        <p:spPr>
          <a:xfrm>
            <a:off x="1981200" y="1505927"/>
            <a:ext cx="8229600" cy="4649189"/>
          </a:xfrm>
          <a:prstGeom prst="rect">
            <a:avLst/>
          </a:prstGeom>
        </p:spPr>
      </p:pic>
    </p:spTree>
    <p:extLst>
      <p:ext uri="{BB962C8B-B14F-4D97-AF65-F5344CB8AC3E}">
        <p14:creationId xmlns:p14="http://schemas.microsoft.com/office/powerpoint/2010/main" val="1755767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E4E0C-8775-8DF3-A6DB-12E224F0F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CC3EF6-C671-181E-25F5-0C506DBD2508}"/>
              </a:ext>
            </a:extLst>
          </p:cNvPr>
          <p:cNvSpPr>
            <a:spLocks noGrp="1"/>
          </p:cNvSpPr>
          <p:nvPr>
            <p:ph type="title"/>
          </p:nvPr>
        </p:nvSpPr>
        <p:spPr>
          <a:xfrm>
            <a:off x="838200" y="365126"/>
            <a:ext cx="10515600" cy="939568"/>
          </a:xfrm>
        </p:spPr>
        <p:txBody>
          <a:bodyPr/>
          <a:lstStyle/>
          <a:p>
            <a:r>
              <a:rPr lang="en-US" dirty="0"/>
              <a:t>A* Search Example</a:t>
            </a:r>
            <a:br>
              <a:rPr lang="en-US" dirty="0"/>
            </a:br>
            <a:r>
              <a:rPr lang="en-US" dirty="0"/>
              <a:t>(Romanian Field Trip, Anyone?)</a:t>
            </a:r>
          </a:p>
        </p:txBody>
      </p:sp>
      <p:sp>
        <p:nvSpPr>
          <p:cNvPr id="4" name="Footer Placeholder 3">
            <a:extLst>
              <a:ext uri="{FF2B5EF4-FFF2-40B4-BE49-F238E27FC236}">
                <a16:creationId xmlns:a16="http://schemas.microsoft.com/office/drawing/2014/main" id="{74A5F2B1-BED4-310E-F07F-F50A690D6D91}"/>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EB0886C5-608E-5AA6-7E3C-412015C34EFE}"/>
              </a:ext>
            </a:extLst>
          </p:cNvPr>
          <p:cNvSpPr>
            <a:spLocks noGrp="1"/>
          </p:cNvSpPr>
          <p:nvPr>
            <p:ph type="sldNum" sz="quarter" idx="12"/>
          </p:nvPr>
        </p:nvSpPr>
        <p:spPr/>
        <p:txBody>
          <a:bodyPr/>
          <a:lstStyle/>
          <a:p>
            <a:fld id="{A49DFD55-3C28-40EF-9E31-A92D2E4017FF}" type="slidenum">
              <a:rPr lang="en-US" smtClean="0"/>
              <a:pPr/>
              <a:t>54</a:t>
            </a:fld>
            <a:endParaRPr lang="en-US" dirty="0"/>
          </a:p>
        </p:txBody>
      </p:sp>
      <p:pic>
        <p:nvPicPr>
          <p:cNvPr id="6" name="Picture 5" descr="A diagram of a network&#10;&#10;Description automatically generated">
            <a:extLst>
              <a:ext uri="{FF2B5EF4-FFF2-40B4-BE49-F238E27FC236}">
                <a16:creationId xmlns:a16="http://schemas.microsoft.com/office/drawing/2014/main" id="{068A0E8E-20DF-4661-5EFA-98AA614027D0}"/>
              </a:ext>
            </a:extLst>
          </p:cNvPr>
          <p:cNvPicPr>
            <a:picLocks noChangeAspect="1"/>
          </p:cNvPicPr>
          <p:nvPr/>
        </p:nvPicPr>
        <p:blipFill>
          <a:blip r:embed="rId3"/>
          <a:stretch>
            <a:fillRect/>
          </a:stretch>
        </p:blipFill>
        <p:spPr>
          <a:xfrm>
            <a:off x="1981200" y="1502443"/>
            <a:ext cx="8229600" cy="4656157"/>
          </a:xfrm>
          <a:prstGeom prst="rect">
            <a:avLst/>
          </a:prstGeom>
        </p:spPr>
      </p:pic>
    </p:spTree>
    <p:extLst>
      <p:ext uri="{BB962C8B-B14F-4D97-AF65-F5344CB8AC3E}">
        <p14:creationId xmlns:p14="http://schemas.microsoft.com/office/powerpoint/2010/main" val="4232598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749E0-5F84-11D5-4B62-31F183DD8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6C58F-1604-9281-BEE0-601213460C94}"/>
              </a:ext>
            </a:extLst>
          </p:cNvPr>
          <p:cNvSpPr>
            <a:spLocks noGrp="1"/>
          </p:cNvSpPr>
          <p:nvPr>
            <p:ph type="title"/>
          </p:nvPr>
        </p:nvSpPr>
        <p:spPr>
          <a:xfrm>
            <a:off x="838200" y="365126"/>
            <a:ext cx="10515600" cy="939568"/>
          </a:xfrm>
        </p:spPr>
        <p:txBody>
          <a:bodyPr/>
          <a:lstStyle/>
          <a:p>
            <a:r>
              <a:rPr lang="en-US" dirty="0"/>
              <a:t>A* Search Example</a:t>
            </a:r>
            <a:br>
              <a:rPr lang="en-US" dirty="0"/>
            </a:br>
            <a:r>
              <a:rPr lang="en-US" dirty="0"/>
              <a:t>(Romanian Field Trip, Anyone?)</a:t>
            </a:r>
          </a:p>
        </p:txBody>
      </p:sp>
      <p:sp>
        <p:nvSpPr>
          <p:cNvPr id="4" name="Footer Placeholder 3">
            <a:extLst>
              <a:ext uri="{FF2B5EF4-FFF2-40B4-BE49-F238E27FC236}">
                <a16:creationId xmlns:a16="http://schemas.microsoft.com/office/drawing/2014/main" id="{6B3D375D-BE60-2A92-E87E-7ADFF8161EBA}"/>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6B9045D5-0D7D-40FB-FBF4-EEFE19DF71A1}"/>
              </a:ext>
            </a:extLst>
          </p:cNvPr>
          <p:cNvSpPr>
            <a:spLocks noGrp="1"/>
          </p:cNvSpPr>
          <p:nvPr>
            <p:ph type="sldNum" sz="quarter" idx="12"/>
          </p:nvPr>
        </p:nvSpPr>
        <p:spPr/>
        <p:txBody>
          <a:bodyPr/>
          <a:lstStyle/>
          <a:p>
            <a:fld id="{A49DFD55-3C28-40EF-9E31-A92D2E4017FF}" type="slidenum">
              <a:rPr lang="en-US" smtClean="0"/>
              <a:pPr/>
              <a:t>55</a:t>
            </a:fld>
            <a:endParaRPr lang="en-US" dirty="0"/>
          </a:p>
        </p:txBody>
      </p:sp>
      <p:pic>
        <p:nvPicPr>
          <p:cNvPr id="7" name="Picture 6" descr="A diagram of a network&#10;&#10;Description automatically generated">
            <a:extLst>
              <a:ext uri="{FF2B5EF4-FFF2-40B4-BE49-F238E27FC236}">
                <a16:creationId xmlns:a16="http://schemas.microsoft.com/office/drawing/2014/main" id="{21A293E0-C511-B6C4-C0C0-0C6BE5134807}"/>
              </a:ext>
            </a:extLst>
          </p:cNvPr>
          <p:cNvPicPr>
            <a:picLocks noChangeAspect="1"/>
          </p:cNvPicPr>
          <p:nvPr/>
        </p:nvPicPr>
        <p:blipFill>
          <a:blip r:embed="rId3"/>
          <a:stretch>
            <a:fillRect/>
          </a:stretch>
        </p:blipFill>
        <p:spPr>
          <a:xfrm>
            <a:off x="1981200" y="1491685"/>
            <a:ext cx="8229600" cy="4677674"/>
          </a:xfrm>
          <a:prstGeom prst="rect">
            <a:avLst/>
          </a:prstGeom>
        </p:spPr>
      </p:pic>
    </p:spTree>
    <p:extLst>
      <p:ext uri="{BB962C8B-B14F-4D97-AF65-F5344CB8AC3E}">
        <p14:creationId xmlns:p14="http://schemas.microsoft.com/office/powerpoint/2010/main" val="2154556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27741-E3F8-E2D6-05E9-8EF9962EA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AA5CE-3D75-5B0B-D644-02C9E8CE4872}"/>
              </a:ext>
            </a:extLst>
          </p:cNvPr>
          <p:cNvSpPr>
            <a:spLocks noGrp="1"/>
          </p:cNvSpPr>
          <p:nvPr>
            <p:ph type="title"/>
          </p:nvPr>
        </p:nvSpPr>
        <p:spPr>
          <a:xfrm>
            <a:off x="1885156" y="770312"/>
            <a:ext cx="8421688" cy="1114244"/>
          </a:xfrm>
        </p:spPr>
        <p:txBody>
          <a:bodyPr>
            <a:normAutofit/>
          </a:bodyPr>
          <a:lstStyle/>
          <a:p>
            <a:r>
              <a:rPr lang="en-US" dirty="0"/>
              <a:t>Iterative Deepening A* (IDA*)</a:t>
            </a:r>
            <a:br>
              <a:rPr lang="en-US" dirty="0"/>
            </a:br>
            <a:r>
              <a:rPr lang="en-US" dirty="0"/>
              <a:t>(I Mean, It Worked for DFS?)</a:t>
            </a:r>
          </a:p>
        </p:txBody>
      </p:sp>
      <p:sp>
        <p:nvSpPr>
          <p:cNvPr id="10" name="Footer Placeholder 9">
            <a:extLst>
              <a:ext uri="{FF2B5EF4-FFF2-40B4-BE49-F238E27FC236}">
                <a16:creationId xmlns:a16="http://schemas.microsoft.com/office/drawing/2014/main" id="{BFF31651-203C-D428-5FC4-45B4B7AFE3F3}"/>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11" name="Slide Number Placeholder 10">
            <a:extLst>
              <a:ext uri="{FF2B5EF4-FFF2-40B4-BE49-F238E27FC236}">
                <a16:creationId xmlns:a16="http://schemas.microsoft.com/office/drawing/2014/main" id="{D42E700C-F30E-40A4-5CF9-1407E1478B01}"/>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56</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21F38-04A9-EA6E-595C-567938E048F0}"/>
                  </a:ext>
                </a:extLst>
              </p:cNvPr>
              <p:cNvSpPr txBox="1"/>
              <p:nvPr/>
            </p:nvSpPr>
            <p:spPr>
              <a:xfrm>
                <a:off x="1885156" y="2350538"/>
                <a:ext cx="842168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Iterative executions of A*, where a maximum depth is set and incremented by the smallest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sz="2800" dirty="0"/>
                  <a:t> that exceeds the maximum depth each run.</a:t>
                </a:r>
              </a:p>
              <a:p>
                <a:pPr marL="285750" indent="-285750">
                  <a:buFont typeface="Arial" panose="020B0604020202020204" pitchFamily="34" charset="0"/>
                  <a:buChar char="•"/>
                </a:pPr>
                <a:r>
                  <a:rPr lang="en-US" sz="2800" dirty="0"/>
                  <a:t>IDS + A* provides guarantee of finding the solution for an additional cost.</a:t>
                </a:r>
              </a:p>
              <a:p>
                <a:pPr marL="285750" indent="-285750">
                  <a:buFont typeface="Arial" panose="020B0604020202020204" pitchFamily="34" charset="0"/>
                  <a:buChar char="•"/>
                </a:pPr>
                <a:r>
                  <a:rPr lang="en-US" sz="2800" b="1" dirty="0"/>
                  <a:t>Book </a:t>
                </a:r>
                <a:r>
                  <a:rPr lang="en-US" sz="2800" dirty="0"/>
                  <a:t>suggests IDA* is typically implemented as a </a:t>
                </a:r>
                <a:r>
                  <a:rPr lang="en-US" sz="2800" b="1" dirty="0"/>
                  <a:t>tree search</a:t>
                </a:r>
                <a:r>
                  <a:rPr lang="en-US" sz="2800" dirty="0"/>
                  <a:t>, contrasting A* which is typically implemented as a </a:t>
                </a:r>
                <a:r>
                  <a:rPr lang="en-US" sz="2800" b="1" dirty="0"/>
                  <a:t>graph search</a:t>
                </a:r>
                <a:r>
                  <a:rPr lang="en-US" sz="2800" dirty="0"/>
                  <a:t>.</a:t>
                </a:r>
                <a:endParaRPr lang="en-US" sz="2800" b="1" dirty="0"/>
              </a:p>
            </p:txBody>
          </p:sp>
        </mc:Choice>
        <mc:Fallback xmlns="">
          <p:sp>
            <p:nvSpPr>
              <p:cNvPr id="5" name="TextBox 4">
                <a:extLst>
                  <a:ext uri="{FF2B5EF4-FFF2-40B4-BE49-F238E27FC236}">
                    <a16:creationId xmlns:a16="http://schemas.microsoft.com/office/drawing/2014/main" id="{89121F38-04A9-EA6E-595C-567938E048F0}"/>
                  </a:ext>
                </a:extLst>
              </p:cNvPr>
              <p:cNvSpPr txBox="1">
                <a:spLocks noRot="1" noChangeAspect="1" noMove="1" noResize="1" noEditPoints="1" noAdjustHandles="1" noChangeArrowheads="1" noChangeShapeType="1" noTextEdit="1"/>
              </p:cNvSpPr>
              <p:nvPr/>
            </p:nvSpPr>
            <p:spPr>
              <a:xfrm>
                <a:off x="1885156" y="2350538"/>
                <a:ext cx="8421688" cy="3539430"/>
              </a:xfrm>
              <a:prstGeom prst="rect">
                <a:avLst/>
              </a:prstGeom>
              <a:blipFill>
                <a:blip r:embed="rId3"/>
                <a:stretch>
                  <a:fillRect l="-1302" t="-1897" r="-1447" b="-3966"/>
                </a:stretch>
              </a:blipFill>
            </p:spPr>
            <p:txBody>
              <a:bodyPr/>
              <a:lstStyle/>
              <a:p>
                <a:r>
                  <a:rPr lang="en-US">
                    <a:noFill/>
                  </a:rPr>
                  <a:t> </a:t>
                </a:r>
              </a:p>
            </p:txBody>
          </p:sp>
        </mc:Fallback>
      </mc:AlternateContent>
    </p:spTree>
    <p:extLst>
      <p:ext uri="{BB962C8B-B14F-4D97-AF65-F5344CB8AC3E}">
        <p14:creationId xmlns:p14="http://schemas.microsoft.com/office/powerpoint/2010/main" val="1664927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ACAE4-D33B-9C6B-9423-6D59569C3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A9E03-4EF2-62B9-B1AD-A1AD55CCBEA8}"/>
              </a:ext>
            </a:extLst>
          </p:cNvPr>
          <p:cNvSpPr>
            <a:spLocks noGrp="1"/>
          </p:cNvSpPr>
          <p:nvPr>
            <p:ph type="title"/>
          </p:nvPr>
        </p:nvSpPr>
        <p:spPr>
          <a:xfrm>
            <a:off x="838200" y="622400"/>
            <a:ext cx="10515600" cy="939568"/>
          </a:xfrm>
        </p:spPr>
        <p:txBody>
          <a:bodyPr/>
          <a:lstStyle/>
          <a:p>
            <a:r>
              <a:rPr lang="en-US" dirty="0"/>
              <a:t>IDA* Search Example</a:t>
            </a:r>
            <a:br>
              <a:rPr lang="en-US" dirty="0"/>
            </a:br>
            <a:r>
              <a:rPr lang="en-US" sz="1800" dirty="0"/>
              <a:t>(While(!</a:t>
            </a:r>
            <a:r>
              <a:rPr lang="en-US" sz="1800" dirty="0" err="1"/>
              <a:t>goalFound</a:t>
            </a:r>
            <a:r>
              <a:rPr lang="en-US" sz="1800" dirty="0"/>
              <a:t>) {Romanian Field Trip, Anyone?})</a:t>
            </a:r>
            <a:endParaRPr lang="en-US" dirty="0"/>
          </a:p>
        </p:txBody>
      </p:sp>
      <p:sp>
        <p:nvSpPr>
          <p:cNvPr id="4" name="Footer Placeholder 3">
            <a:extLst>
              <a:ext uri="{FF2B5EF4-FFF2-40B4-BE49-F238E27FC236}">
                <a16:creationId xmlns:a16="http://schemas.microsoft.com/office/drawing/2014/main" id="{709A612A-1A8F-5AB9-8CC1-18C4FD424799}"/>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3C8897C6-D986-3FAB-CBD5-2FC0D9A7482B}"/>
              </a:ext>
            </a:extLst>
          </p:cNvPr>
          <p:cNvSpPr>
            <a:spLocks noGrp="1"/>
          </p:cNvSpPr>
          <p:nvPr>
            <p:ph type="sldNum" sz="quarter" idx="12"/>
          </p:nvPr>
        </p:nvSpPr>
        <p:spPr/>
        <p:txBody>
          <a:bodyPr/>
          <a:lstStyle/>
          <a:p>
            <a:fld id="{A49DFD55-3C28-40EF-9E31-A92D2E4017FF}" type="slidenum">
              <a:rPr lang="en-US" smtClean="0"/>
              <a:pPr/>
              <a:t>57</a:t>
            </a:fld>
            <a:endParaRPr lang="en-US" dirty="0"/>
          </a:p>
        </p:txBody>
      </p:sp>
      <p:pic>
        <p:nvPicPr>
          <p:cNvPr id="6" name="Picture 5" descr="A diagram of a number of numbers&#10;&#10;Description automatically generated with medium confidence">
            <a:extLst>
              <a:ext uri="{FF2B5EF4-FFF2-40B4-BE49-F238E27FC236}">
                <a16:creationId xmlns:a16="http://schemas.microsoft.com/office/drawing/2014/main" id="{4E87E287-9E4F-0A2C-7AB0-52CAE3D14EA7}"/>
              </a:ext>
            </a:extLst>
          </p:cNvPr>
          <p:cNvPicPr>
            <a:picLocks noChangeAspect="1"/>
          </p:cNvPicPr>
          <p:nvPr/>
        </p:nvPicPr>
        <p:blipFill>
          <a:blip r:embed="rId3"/>
          <a:stretch>
            <a:fillRect/>
          </a:stretch>
        </p:blipFill>
        <p:spPr>
          <a:xfrm>
            <a:off x="609600" y="2904983"/>
            <a:ext cx="10972800" cy="2108352"/>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7290BE5-1710-3733-30F3-32CA758825C6}"/>
                  </a:ext>
                </a:extLst>
              </p14:cNvPr>
              <p14:cNvContentPartPr/>
              <p14:nvPr/>
            </p14:nvContentPartPr>
            <p14:xfrm>
              <a:off x="4548749" y="2597260"/>
              <a:ext cx="2401200" cy="1295640"/>
            </p14:xfrm>
          </p:contentPart>
        </mc:Choice>
        <mc:Fallback xmlns="">
          <p:pic>
            <p:nvPicPr>
              <p:cNvPr id="8" name="Ink 7">
                <a:extLst>
                  <a:ext uri="{FF2B5EF4-FFF2-40B4-BE49-F238E27FC236}">
                    <a16:creationId xmlns:a16="http://schemas.microsoft.com/office/drawing/2014/main" id="{17290BE5-1710-3733-30F3-32CA758825C6}"/>
                  </a:ext>
                </a:extLst>
              </p:cNvPr>
              <p:cNvPicPr/>
              <p:nvPr/>
            </p:nvPicPr>
            <p:blipFill>
              <a:blip r:embed="rId5"/>
              <a:stretch>
                <a:fillRect/>
              </a:stretch>
            </p:blipFill>
            <p:spPr>
              <a:xfrm>
                <a:off x="4542629" y="2591140"/>
                <a:ext cx="2413440" cy="1307880"/>
              </a:xfrm>
              <a:prstGeom prst="rect">
                <a:avLst/>
              </a:prstGeom>
            </p:spPr>
          </p:pic>
        </mc:Fallback>
      </mc:AlternateContent>
      <p:sp>
        <p:nvSpPr>
          <p:cNvPr id="9" name="TextBox 8">
            <a:extLst>
              <a:ext uri="{FF2B5EF4-FFF2-40B4-BE49-F238E27FC236}">
                <a16:creationId xmlns:a16="http://schemas.microsoft.com/office/drawing/2014/main" id="{16A1434C-9625-B87B-39F8-AE698086B7FC}"/>
              </a:ext>
            </a:extLst>
          </p:cNvPr>
          <p:cNvSpPr txBox="1"/>
          <p:nvPr/>
        </p:nvSpPr>
        <p:spPr>
          <a:xfrm>
            <a:off x="2800815" y="2887447"/>
            <a:ext cx="3200400" cy="369332"/>
          </a:xfrm>
          <a:prstGeom prst="rect">
            <a:avLst/>
          </a:prstGeom>
          <a:noFill/>
        </p:spPr>
        <p:txBody>
          <a:bodyPr wrap="square" rtlCol="0">
            <a:spAutoFit/>
          </a:bodyPr>
          <a:lstStyle/>
          <a:p>
            <a:r>
              <a:rPr lang="en-US" dirty="0"/>
              <a:t>Max depth: 0</a:t>
            </a:r>
          </a:p>
        </p:txBody>
      </p:sp>
      <p:sp>
        <p:nvSpPr>
          <p:cNvPr id="10" name="TextBox 9">
            <a:extLst>
              <a:ext uri="{FF2B5EF4-FFF2-40B4-BE49-F238E27FC236}">
                <a16:creationId xmlns:a16="http://schemas.microsoft.com/office/drawing/2014/main" id="{144D5B59-A501-46F5-1DD5-396A60B0E290}"/>
              </a:ext>
            </a:extLst>
          </p:cNvPr>
          <p:cNvSpPr txBox="1"/>
          <p:nvPr/>
        </p:nvSpPr>
        <p:spPr>
          <a:xfrm>
            <a:off x="518334" y="5136392"/>
            <a:ext cx="3200400" cy="369332"/>
          </a:xfrm>
          <a:prstGeom prst="rect">
            <a:avLst/>
          </a:prstGeom>
          <a:noFill/>
        </p:spPr>
        <p:txBody>
          <a:bodyPr wrap="square" rtlCol="0">
            <a:spAutoFit/>
          </a:bodyPr>
          <a:lstStyle/>
          <a:p>
            <a:r>
              <a:rPr lang="en-US" dirty="0"/>
              <a:t>Next max depth: 393</a:t>
            </a:r>
          </a:p>
        </p:txBody>
      </p:sp>
    </p:spTree>
    <p:extLst>
      <p:ext uri="{BB962C8B-B14F-4D97-AF65-F5344CB8AC3E}">
        <p14:creationId xmlns:p14="http://schemas.microsoft.com/office/powerpoint/2010/main" val="2169193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82EF7-1F42-74B4-74B8-CAC8D04BD6EA}"/>
            </a:ext>
          </a:extLst>
        </p:cNvPr>
        <p:cNvGrpSpPr/>
        <p:nvPr/>
      </p:nvGrpSpPr>
      <p:grpSpPr>
        <a:xfrm>
          <a:off x="0" y="0"/>
          <a:ext cx="0" cy="0"/>
          <a:chOff x="0" y="0"/>
          <a:chExt cx="0" cy="0"/>
        </a:xfrm>
      </p:grpSpPr>
      <p:pic>
        <p:nvPicPr>
          <p:cNvPr id="7" name="Picture 6" descr="A diagram of a network&#10;&#10;Description automatically generated">
            <a:extLst>
              <a:ext uri="{FF2B5EF4-FFF2-40B4-BE49-F238E27FC236}">
                <a16:creationId xmlns:a16="http://schemas.microsoft.com/office/drawing/2014/main" id="{A7125B99-E921-F73D-B7E5-D14596C71E06}"/>
              </a:ext>
            </a:extLst>
          </p:cNvPr>
          <p:cNvPicPr>
            <a:picLocks noChangeAspect="1"/>
          </p:cNvPicPr>
          <p:nvPr/>
        </p:nvPicPr>
        <p:blipFill>
          <a:blip r:embed="rId3"/>
          <a:stretch>
            <a:fillRect/>
          </a:stretch>
        </p:blipFill>
        <p:spPr>
          <a:xfrm>
            <a:off x="609600" y="2413963"/>
            <a:ext cx="10972800" cy="3090392"/>
          </a:xfrm>
          <a:prstGeom prst="rect">
            <a:avLst/>
          </a:prstGeom>
        </p:spPr>
      </p:pic>
      <p:sp>
        <p:nvSpPr>
          <p:cNvPr id="2" name="Title 1">
            <a:extLst>
              <a:ext uri="{FF2B5EF4-FFF2-40B4-BE49-F238E27FC236}">
                <a16:creationId xmlns:a16="http://schemas.microsoft.com/office/drawing/2014/main" id="{EDB28C6C-305D-E568-6C6B-0494077069B7}"/>
              </a:ext>
            </a:extLst>
          </p:cNvPr>
          <p:cNvSpPr>
            <a:spLocks noGrp="1"/>
          </p:cNvSpPr>
          <p:nvPr>
            <p:ph type="title"/>
          </p:nvPr>
        </p:nvSpPr>
        <p:spPr>
          <a:xfrm>
            <a:off x="838200" y="622400"/>
            <a:ext cx="10515600" cy="939568"/>
          </a:xfrm>
        </p:spPr>
        <p:txBody>
          <a:bodyPr/>
          <a:lstStyle/>
          <a:p>
            <a:r>
              <a:rPr lang="en-US" dirty="0"/>
              <a:t>IDA* Search Example</a:t>
            </a:r>
            <a:br>
              <a:rPr lang="en-US" dirty="0"/>
            </a:br>
            <a:r>
              <a:rPr lang="en-US" sz="1800" dirty="0"/>
              <a:t>(While(!</a:t>
            </a:r>
            <a:r>
              <a:rPr lang="en-US" sz="1800" dirty="0" err="1"/>
              <a:t>goalFound</a:t>
            </a:r>
            <a:r>
              <a:rPr lang="en-US" sz="1800" dirty="0"/>
              <a:t>) {Romanian Field Trip, Anyone?})</a:t>
            </a:r>
            <a:endParaRPr lang="en-US" dirty="0"/>
          </a:p>
        </p:txBody>
      </p:sp>
      <p:sp>
        <p:nvSpPr>
          <p:cNvPr id="4" name="Footer Placeholder 3">
            <a:extLst>
              <a:ext uri="{FF2B5EF4-FFF2-40B4-BE49-F238E27FC236}">
                <a16:creationId xmlns:a16="http://schemas.microsoft.com/office/drawing/2014/main" id="{6361D82C-77F8-F50D-0826-EDAFB55EFD5A}"/>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64722DBA-C954-0433-66FF-50A565FA3013}"/>
              </a:ext>
            </a:extLst>
          </p:cNvPr>
          <p:cNvSpPr>
            <a:spLocks noGrp="1"/>
          </p:cNvSpPr>
          <p:nvPr>
            <p:ph type="sldNum" sz="quarter" idx="12"/>
          </p:nvPr>
        </p:nvSpPr>
        <p:spPr/>
        <p:txBody>
          <a:bodyPr/>
          <a:lstStyle/>
          <a:p>
            <a:fld id="{A49DFD55-3C28-40EF-9E31-A92D2E4017FF}" type="slidenum">
              <a:rPr lang="en-US" smtClean="0"/>
              <a:pPr/>
              <a:t>58</a:t>
            </a:fld>
            <a:endParaRPr lang="en-US" dirty="0"/>
          </a:p>
        </p:txBody>
      </p:sp>
      <p:sp>
        <p:nvSpPr>
          <p:cNvPr id="9" name="TextBox 8">
            <a:extLst>
              <a:ext uri="{FF2B5EF4-FFF2-40B4-BE49-F238E27FC236}">
                <a16:creationId xmlns:a16="http://schemas.microsoft.com/office/drawing/2014/main" id="{EE4F9607-E0B5-8454-F81A-90CF4E5F6F7D}"/>
              </a:ext>
            </a:extLst>
          </p:cNvPr>
          <p:cNvSpPr txBox="1"/>
          <p:nvPr/>
        </p:nvSpPr>
        <p:spPr>
          <a:xfrm>
            <a:off x="3258014" y="2439968"/>
            <a:ext cx="3200400" cy="369332"/>
          </a:xfrm>
          <a:prstGeom prst="rect">
            <a:avLst/>
          </a:prstGeom>
          <a:noFill/>
        </p:spPr>
        <p:txBody>
          <a:bodyPr wrap="square" rtlCol="0">
            <a:spAutoFit/>
          </a:bodyPr>
          <a:lstStyle/>
          <a:p>
            <a:r>
              <a:rPr lang="en-US" dirty="0"/>
              <a:t>Max depth: 393</a:t>
            </a:r>
          </a:p>
        </p:txBody>
      </p:sp>
      <p:sp>
        <p:nvSpPr>
          <p:cNvPr id="10" name="TextBox 9">
            <a:extLst>
              <a:ext uri="{FF2B5EF4-FFF2-40B4-BE49-F238E27FC236}">
                <a16:creationId xmlns:a16="http://schemas.microsoft.com/office/drawing/2014/main" id="{8F531D5A-EAEF-A50A-795C-6AA6A49B6341}"/>
              </a:ext>
            </a:extLst>
          </p:cNvPr>
          <p:cNvSpPr txBox="1"/>
          <p:nvPr/>
        </p:nvSpPr>
        <p:spPr>
          <a:xfrm>
            <a:off x="4276295" y="5500008"/>
            <a:ext cx="3200400" cy="369332"/>
          </a:xfrm>
          <a:prstGeom prst="rect">
            <a:avLst/>
          </a:prstGeom>
          <a:noFill/>
        </p:spPr>
        <p:txBody>
          <a:bodyPr wrap="square" rtlCol="0">
            <a:spAutoFit/>
          </a:bodyPr>
          <a:lstStyle/>
          <a:p>
            <a:r>
              <a:rPr lang="en-US" dirty="0"/>
              <a:t>Next max depth: 413</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5644CA2D-A846-7108-95FD-8C0E4E39A00E}"/>
                  </a:ext>
                </a:extLst>
              </p14:cNvPr>
              <p14:cNvContentPartPr/>
              <p14:nvPr/>
            </p14:nvContentPartPr>
            <p14:xfrm>
              <a:off x="2385509" y="2809300"/>
              <a:ext cx="5506200" cy="1731240"/>
            </p14:xfrm>
          </p:contentPart>
        </mc:Choice>
        <mc:Fallback xmlns="">
          <p:pic>
            <p:nvPicPr>
              <p:cNvPr id="11" name="Ink 10">
                <a:extLst>
                  <a:ext uri="{FF2B5EF4-FFF2-40B4-BE49-F238E27FC236}">
                    <a16:creationId xmlns:a16="http://schemas.microsoft.com/office/drawing/2014/main" id="{5644CA2D-A846-7108-95FD-8C0E4E39A00E}"/>
                  </a:ext>
                </a:extLst>
              </p:cNvPr>
              <p:cNvPicPr/>
              <p:nvPr/>
            </p:nvPicPr>
            <p:blipFill>
              <a:blip r:embed="rId5"/>
              <a:stretch>
                <a:fillRect/>
              </a:stretch>
            </p:blipFill>
            <p:spPr>
              <a:xfrm>
                <a:off x="2379389" y="2803180"/>
                <a:ext cx="5518440" cy="1743480"/>
              </a:xfrm>
              <a:prstGeom prst="rect">
                <a:avLst/>
              </a:prstGeom>
            </p:spPr>
          </p:pic>
        </mc:Fallback>
      </mc:AlternateContent>
    </p:spTree>
    <p:extLst>
      <p:ext uri="{BB962C8B-B14F-4D97-AF65-F5344CB8AC3E}">
        <p14:creationId xmlns:p14="http://schemas.microsoft.com/office/powerpoint/2010/main" val="36236458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BF188-823E-9CE6-AF4A-0239C0906C6E}"/>
            </a:ext>
          </a:extLst>
        </p:cNvPr>
        <p:cNvGrpSpPr/>
        <p:nvPr/>
      </p:nvGrpSpPr>
      <p:grpSpPr>
        <a:xfrm>
          <a:off x="0" y="0"/>
          <a:ext cx="0" cy="0"/>
          <a:chOff x="0" y="0"/>
          <a:chExt cx="0" cy="0"/>
        </a:xfrm>
      </p:grpSpPr>
      <p:pic>
        <p:nvPicPr>
          <p:cNvPr id="6" name="Picture 5" descr="A diagram of a number&#10;&#10;Description automatically generated">
            <a:extLst>
              <a:ext uri="{FF2B5EF4-FFF2-40B4-BE49-F238E27FC236}">
                <a16:creationId xmlns:a16="http://schemas.microsoft.com/office/drawing/2014/main" id="{FBEFDD96-8DC8-7539-44F3-D2AE19D1E6F0}"/>
              </a:ext>
            </a:extLst>
          </p:cNvPr>
          <p:cNvPicPr>
            <a:picLocks noChangeAspect="1"/>
          </p:cNvPicPr>
          <p:nvPr/>
        </p:nvPicPr>
        <p:blipFill>
          <a:blip r:embed="rId3"/>
          <a:stretch>
            <a:fillRect/>
          </a:stretch>
        </p:blipFill>
        <p:spPr>
          <a:xfrm>
            <a:off x="609600" y="2183445"/>
            <a:ext cx="10972800" cy="3517119"/>
          </a:xfrm>
          <a:prstGeom prst="rect">
            <a:avLst/>
          </a:prstGeom>
        </p:spPr>
      </p:pic>
      <p:sp>
        <p:nvSpPr>
          <p:cNvPr id="2" name="Title 1">
            <a:extLst>
              <a:ext uri="{FF2B5EF4-FFF2-40B4-BE49-F238E27FC236}">
                <a16:creationId xmlns:a16="http://schemas.microsoft.com/office/drawing/2014/main" id="{22E77C76-ECB4-2559-E85C-4DB046C51CDE}"/>
              </a:ext>
            </a:extLst>
          </p:cNvPr>
          <p:cNvSpPr>
            <a:spLocks noGrp="1"/>
          </p:cNvSpPr>
          <p:nvPr>
            <p:ph type="title"/>
          </p:nvPr>
        </p:nvSpPr>
        <p:spPr>
          <a:xfrm>
            <a:off x="838200" y="622400"/>
            <a:ext cx="10515600" cy="939568"/>
          </a:xfrm>
        </p:spPr>
        <p:txBody>
          <a:bodyPr/>
          <a:lstStyle/>
          <a:p>
            <a:r>
              <a:rPr lang="en-US" dirty="0"/>
              <a:t>IDA* Search Example</a:t>
            </a:r>
            <a:br>
              <a:rPr lang="en-US" dirty="0"/>
            </a:br>
            <a:r>
              <a:rPr lang="en-US" sz="1800" dirty="0"/>
              <a:t>(While(!</a:t>
            </a:r>
            <a:r>
              <a:rPr lang="en-US" sz="1800" dirty="0" err="1"/>
              <a:t>goalFound</a:t>
            </a:r>
            <a:r>
              <a:rPr lang="en-US" sz="1800" dirty="0"/>
              <a:t>) {Romanian Field Trip, Anyone?})</a:t>
            </a:r>
            <a:endParaRPr lang="en-US" dirty="0"/>
          </a:p>
        </p:txBody>
      </p:sp>
      <p:sp>
        <p:nvSpPr>
          <p:cNvPr id="4" name="Footer Placeholder 3">
            <a:extLst>
              <a:ext uri="{FF2B5EF4-FFF2-40B4-BE49-F238E27FC236}">
                <a16:creationId xmlns:a16="http://schemas.microsoft.com/office/drawing/2014/main" id="{50AC7964-B9D9-35DE-E8E2-793BC77F3BAC}"/>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6677A719-4400-5096-F72D-F690F295A288}"/>
              </a:ext>
            </a:extLst>
          </p:cNvPr>
          <p:cNvSpPr>
            <a:spLocks noGrp="1"/>
          </p:cNvSpPr>
          <p:nvPr>
            <p:ph type="sldNum" sz="quarter" idx="12"/>
          </p:nvPr>
        </p:nvSpPr>
        <p:spPr/>
        <p:txBody>
          <a:bodyPr/>
          <a:lstStyle/>
          <a:p>
            <a:fld id="{A49DFD55-3C28-40EF-9E31-A92D2E4017FF}" type="slidenum">
              <a:rPr lang="en-US" smtClean="0"/>
              <a:pPr/>
              <a:t>59</a:t>
            </a:fld>
            <a:endParaRPr lang="en-US" dirty="0"/>
          </a:p>
        </p:txBody>
      </p:sp>
      <p:sp>
        <p:nvSpPr>
          <p:cNvPr id="9" name="TextBox 8">
            <a:extLst>
              <a:ext uri="{FF2B5EF4-FFF2-40B4-BE49-F238E27FC236}">
                <a16:creationId xmlns:a16="http://schemas.microsoft.com/office/drawing/2014/main" id="{94FF577C-93F5-AF82-1C90-4CFE30A11F35}"/>
              </a:ext>
            </a:extLst>
          </p:cNvPr>
          <p:cNvSpPr txBox="1"/>
          <p:nvPr/>
        </p:nvSpPr>
        <p:spPr>
          <a:xfrm>
            <a:off x="3269165" y="1760506"/>
            <a:ext cx="3200400" cy="369332"/>
          </a:xfrm>
          <a:prstGeom prst="rect">
            <a:avLst/>
          </a:prstGeom>
          <a:noFill/>
        </p:spPr>
        <p:txBody>
          <a:bodyPr wrap="square" rtlCol="0">
            <a:spAutoFit/>
          </a:bodyPr>
          <a:lstStyle/>
          <a:p>
            <a:r>
              <a:rPr lang="en-US" dirty="0"/>
              <a:t>Max depth: 413</a:t>
            </a:r>
          </a:p>
        </p:txBody>
      </p:sp>
      <p:sp>
        <p:nvSpPr>
          <p:cNvPr id="10" name="TextBox 9">
            <a:extLst>
              <a:ext uri="{FF2B5EF4-FFF2-40B4-BE49-F238E27FC236}">
                <a16:creationId xmlns:a16="http://schemas.microsoft.com/office/drawing/2014/main" id="{408C43A7-BB9F-1645-A29B-C141A0DA46E8}"/>
              </a:ext>
            </a:extLst>
          </p:cNvPr>
          <p:cNvSpPr txBox="1"/>
          <p:nvPr/>
        </p:nvSpPr>
        <p:spPr>
          <a:xfrm>
            <a:off x="1477340" y="5026454"/>
            <a:ext cx="3200400" cy="369332"/>
          </a:xfrm>
          <a:prstGeom prst="rect">
            <a:avLst/>
          </a:prstGeom>
          <a:noFill/>
        </p:spPr>
        <p:txBody>
          <a:bodyPr wrap="square" rtlCol="0">
            <a:spAutoFit/>
          </a:bodyPr>
          <a:lstStyle/>
          <a:p>
            <a:r>
              <a:rPr lang="en-US" dirty="0"/>
              <a:t>Next max depth: 415</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30B9BD2F-86E1-7576-CC93-0D4D1F4AA96C}"/>
                  </a:ext>
                </a:extLst>
              </p14:cNvPr>
              <p14:cNvContentPartPr/>
              <p14:nvPr/>
            </p14:nvContentPartPr>
            <p14:xfrm>
              <a:off x="2228189" y="1861420"/>
              <a:ext cx="5745600" cy="2890440"/>
            </p14:xfrm>
          </p:contentPart>
        </mc:Choice>
        <mc:Fallback xmlns="">
          <p:pic>
            <p:nvPicPr>
              <p:cNvPr id="8" name="Ink 7">
                <a:extLst>
                  <a:ext uri="{FF2B5EF4-FFF2-40B4-BE49-F238E27FC236}">
                    <a16:creationId xmlns:a16="http://schemas.microsoft.com/office/drawing/2014/main" id="{30B9BD2F-86E1-7576-CC93-0D4D1F4AA96C}"/>
                  </a:ext>
                </a:extLst>
              </p:cNvPr>
              <p:cNvPicPr/>
              <p:nvPr/>
            </p:nvPicPr>
            <p:blipFill>
              <a:blip r:embed="rId5"/>
              <a:stretch>
                <a:fillRect/>
              </a:stretch>
            </p:blipFill>
            <p:spPr>
              <a:xfrm>
                <a:off x="2222069" y="1855300"/>
                <a:ext cx="5757840" cy="2902680"/>
              </a:xfrm>
              <a:prstGeom prst="rect">
                <a:avLst/>
              </a:prstGeom>
            </p:spPr>
          </p:pic>
        </mc:Fallback>
      </mc:AlternateContent>
    </p:spTree>
    <p:extLst>
      <p:ext uri="{BB962C8B-B14F-4D97-AF65-F5344CB8AC3E}">
        <p14:creationId xmlns:p14="http://schemas.microsoft.com/office/powerpoint/2010/main" val="145487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F06DE-5DE3-13F9-0043-A21415085C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9AC205-55B9-0532-2C94-E48B44DD69D6}"/>
              </a:ext>
            </a:extLst>
          </p:cNvPr>
          <p:cNvSpPr>
            <a:spLocks noGrp="1"/>
          </p:cNvSpPr>
          <p:nvPr>
            <p:ph type="title"/>
          </p:nvPr>
        </p:nvSpPr>
        <p:spPr>
          <a:xfrm>
            <a:off x="838200" y="260467"/>
            <a:ext cx="10515600" cy="939568"/>
          </a:xfrm>
        </p:spPr>
        <p:txBody>
          <a:bodyPr/>
          <a:lstStyle/>
          <a:p>
            <a:r>
              <a:rPr lang="en-US" dirty="0"/>
              <a:t>SHORTEST PATH</a:t>
            </a:r>
            <a:br>
              <a:rPr lang="en-US" dirty="0"/>
            </a:br>
            <a:r>
              <a:rPr lang="en-US" dirty="0"/>
              <a:t>(LAWS OF PHYSICS OPTIONAL)</a:t>
            </a:r>
          </a:p>
        </p:txBody>
      </p:sp>
      <p:sp>
        <p:nvSpPr>
          <p:cNvPr id="7" name="Footer Placeholder 6">
            <a:extLst>
              <a:ext uri="{FF2B5EF4-FFF2-40B4-BE49-F238E27FC236}">
                <a16:creationId xmlns:a16="http://schemas.microsoft.com/office/drawing/2014/main" id="{79B3BD80-E39E-EF74-CCB3-6CF8B5FBCAEC}"/>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8" name="Slide Number Placeholder 7">
            <a:extLst>
              <a:ext uri="{FF2B5EF4-FFF2-40B4-BE49-F238E27FC236}">
                <a16:creationId xmlns:a16="http://schemas.microsoft.com/office/drawing/2014/main" id="{C2CB8EF3-2E67-56D9-D11F-E10CA15EC76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grpSp>
        <p:nvGrpSpPr>
          <p:cNvPr id="68" name="Group 67">
            <a:extLst>
              <a:ext uri="{FF2B5EF4-FFF2-40B4-BE49-F238E27FC236}">
                <a16:creationId xmlns:a16="http://schemas.microsoft.com/office/drawing/2014/main" id="{FC3CFDCA-548E-73E5-351B-F88D4679741D}"/>
              </a:ext>
            </a:extLst>
          </p:cNvPr>
          <p:cNvGrpSpPr/>
          <p:nvPr/>
        </p:nvGrpSpPr>
        <p:grpSpPr>
          <a:xfrm>
            <a:off x="113893" y="1698755"/>
            <a:ext cx="11964214" cy="4148962"/>
            <a:chOff x="113893" y="1698755"/>
            <a:chExt cx="11964214" cy="4148962"/>
          </a:xfrm>
        </p:grpSpPr>
        <p:sp>
          <p:nvSpPr>
            <p:cNvPr id="5" name="Oval 4">
              <a:extLst>
                <a:ext uri="{FF2B5EF4-FFF2-40B4-BE49-F238E27FC236}">
                  <a16:creationId xmlns:a16="http://schemas.microsoft.com/office/drawing/2014/main" id="{7CFE0765-31EC-473A-2598-A0BEEF71466B}"/>
                </a:ext>
              </a:extLst>
            </p:cNvPr>
            <p:cNvSpPr>
              <a:spLocks/>
            </p:cNvSpPr>
            <p:nvPr/>
          </p:nvSpPr>
          <p:spPr>
            <a:xfrm>
              <a:off x="1542063" y="3104692"/>
              <a:ext cx="1371600" cy="1371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scadia Code" panose="020B0609020000020004" pitchFamily="49" charset="0"/>
                  <a:cs typeface="Cascadia Code" panose="020B0609020000020004" pitchFamily="49" charset="0"/>
                </a:rPr>
                <a:t>Stairway</a:t>
              </a:r>
            </a:p>
          </p:txBody>
        </p:sp>
        <p:sp>
          <p:nvSpPr>
            <p:cNvPr id="6" name="Oval 5">
              <a:extLst>
                <a:ext uri="{FF2B5EF4-FFF2-40B4-BE49-F238E27FC236}">
                  <a16:creationId xmlns:a16="http://schemas.microsoft.com/office/drawing/2014/main" id="{2E36D9A7-3F70-44C8-53EB-C1211065CF6D}"/>
                </a:ext>
              </a:extLst>
            </p:cNvPr>
            <p:cNvSpPr>
              <a:spLocks/>
            </p:cNvSpPr>
            <p:nvPr/>
          </p:nvSpPr>
          <p:spPr>
            <a:xfrm>
              <a:off x="9069957" y="3109739"/>
              <a:ext cx="1371600" cy="1371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Cascadia Code" panose="020B0609020000020004" pitchFamily="49" charset="0"/>
                  <a:cs typeface="Cascadia Code" panose="020B0609020000020004" pitchFamily="49" charset="0"/>
                </a:rPr>
                <a:t>Room303</a:t>
              </a:r>
              <a:endParaRPr lang="en-US" dirty="0">
                <a:latin typeface="Cascadia Code" panose="020B0609020000020004" pitchFamily="49" charset="0"/>
                <a:cs typeface="Cascadia Code" panose="020B0609020000020004" pitchFamily="49" charset="0"/>
              </a:endParaRPr>
            </a:p>
          </p:txBody>
        </p:sp>
        <p:sp>
          <p:nvSpPr>
            <p:cNvPr id="11" name="Oval 10">
              <a:extLst>
                <a:ext uri="{FF2B5EF4-FFF2-40B4-BE49-F238E27FC236}">
                  <a16:creationId xmlns:a16="http://schemas.microsoft.com/office/drawing/2014/main" id="{71B1D926-8F03-396D-ED76-8F5834F6CDEE}"/>
                </a:ext>
              </a:extLst>
            </p:cNvPr>
            <p:cNvSpPr>
              <a:spLocks/>
            </p:cNvSpPr>
            <p:nvPr/>
          </p:nvSpPr>
          <p:spPr>
            <a:xfrm>
              <a:off x="4061255" y="1731395"/>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ascadia Code" panose="020B0609020000020004" pitchFamily="49" charset="0"/>
                  <a:cs typeface="Cascadia Code" panose="020B0609020000020004" pitchFamily="49" charset="0"/>
                </a:rPr>
                <a:t>Floor3Main</a:t>
              </a:r>
            </a:p>
          </p:txBody>
        </p:sp>
        <p:sp>
          <p:nvSpPr>
            <p:cNvPr id="12" name="Oval 11">
              <a:extLst>
                <a:ext uri="{FF2B5EF4-FFF2-40B4-BE49-F238E27FC236}">
                  <a16:creationId xmlns:a16="http://schemas.microsoft.com/office/drawing/2014/main" id="{B903D5BB-5B74-01C0-8113-EEFA5FB8C967}"/>
                </a:ext>
              </a:extLst>
            </p:cNvPr>
            <p:cNvSpPr>
              <a:spLocks/>
            </p:cNvSpPr>
            <p:nvPr/>
          </p:nvSpPr>
          <p:spPr>
            <a:xfrm>
              <a:off x="5420309" y="4690213"/>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ascadia Code" panose="020B0609020000020004" pitchFamily="49" charset="0"/>
                  <a:cs typeface="Cascadia Code" panose="020B0609020000020004" pitchFamily="49" charset="0"/>
                </a:rPr>
                <a:t>Floor3 Main</a:t>
              </a:r>
            </a:p>
          </p:txBody>
        </p:sp>
        <p:cxnSp>
          <p:nvCxnSpPr>
            <p:cNvPr id="14" name="Straight Arrow Connector 13">
              <a:extLst>
                <a:ext uri="{FF2B5EF4-FFF2-40B4-BE49-F238E27FC236}">
                  <a16:creationId xmlns:a16="http://schemas.microsoft.com/office/drawing/2014/main" id="{741E74CE-C957-33AD-F00E-DF35E0994B37}"/>
                </a:ext>
              </a:extLst>
            </p:cNvPr>
            <p:cNvCxnSpPr>
              <a:cxnSpLocks/>
              <a:stCxn id="5" idx="5"/>
              <a:endCxn id="12" idx="2"/>
            </p:cNvCxnSpPr>
            <p:nvPr/>
          </p:nvCxnSpPr>
          <p:spPr>
            <a:xfrm>
              <a:off x="2712797" y="4275426"/>
              <a:ext cx="2707512" cy="986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B76855D-EC9D-0381-4C7E-5C5E89CFA4B6}"/>
                </a:ext>
              </a:extLst>
            </p:cNvPr>
            <p:cNvSpPr txBox="1">
              <a:spLocks/>
            </p:cNvSpPr>
            <p:nvPr/>
          </p:nvSpPr>
          <p:spPr>
            <a:xfrm rot="1219971">
              <a:off x="3152153" y="4765630"/>
              <a:ext cx="1828800" cy="369332"/>
            </a:xfrm>
            <a:prstGeom prst="rect">
              <a:avLst/>
            </a:prstGeom>
            <a:noFill/>
          </p:spPr>
          <p:txBody>
            <a:bodyPr wrap="square" rtlCol="0">
              <a:spAutoFit/>
            </a:bodyPr>
            <a:lstStyle/>
            <a:p>
              <a:pPr algn="ctr"/>
              <a:r>
                <a:rPr lang="en-US" dirty="0"/>
                <a:t>Go Up Stairs</a:t>
              </a:r>
            </a:p>
          </p:txBody>
        </p:sp>
        <p:cxnSp>
          <p:nvCxnSpPr>
            <p:cNvPr id="17" name="Straight Arrow Connector 16">
              <a:extLst>
                <a:ext uri="{FF2B5EF4-FFF2-40B4-BE49-F238E27FC236}">
                  <a16:creationId xmlns:a16="http://schemas.microsoft.com/office/drawing/2014/main" id="{8FAF5DC8-210A-5897-B811-EA99565BB5DD}"/>
                </a:ext>
              </a:extLst>
            </p:cNvPr>
            <p:cNvCxnSpPr>
              <a:cxnSpLocks/>
              <a:stCxn id="5" idx="6"/>
              <a:endCxn id="6" idx="2"/>
            </p:cNvCxnSpPr>
            <p:nvPr/>
          </p:nvCxnSpPr>
          <p:spPr>
            <a:xfrm>
              <a:off x="2913663" y="3790492"/>
              <a:ext cx="6156294" cy="5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AA68A17-AD82-EE67-BFDA-0D98ED7C0BFD}"/>
                </a:ext>
              </a:extLst>
            </p:cNvPr>
            <p:cNvSpPr txBox="1">
              <a:spLocks/>
            </p:cNvSpPr>
            <p:nvPr/>
          </p:nvSpPr>
          <p:spPr>
            <a:xfrm>
              <a:off x="5088561" y="3785445"/>
              <a:ext cx="1806497" cy="369332"/>
            </a:xfrm>
            <a:prstGeom prst="rect">
              <a:avLst/>
            </a:prstGeom>
            <a:noFill/>
          </p:spPr>
          <p:txBody>
            <a:bodyPr wrap="square" rtlCol="0">
              <a:spAutoFit/>
            </a:bodyPr>
            <a:lstStyle/>
            <a:p>
              <a:pPr algn="ctr"/>
              <a:r>
                <a:rPr lang="en-US" dirty="0"/>
                <a:t>Teleport</a:t>
              </a:r>
            </a:p>
          </p:txBody>
        </p:sp>
        <p:sp>
          <p:nvSpPr>
            <p:cNvPr id="27" name="Oval 26">
              <a:extLst>
                <a:ext uri="{FF2B5EF4-FFF2-40B4-BE49-F238E27FC236}">
                  <a16:creationId xmlns:a16="http://schemas.microsoft.com/office/drawing/2014/main" id="{F1372BF4-B1A7-6ED5-24D9-3E0D913B4D8D}"/>
                </a:ext>
              </a:extLst>
            </p:cNvPr>
            <p:cNvSpPr>
              <a:spLocks/>
            </p:cNvSpPr>
            <p:nvPr/>
          </p:nvSpPr>
          <p:spPr>
            <a:xfrm>
              <a:off x="6690154" y="1736461"/>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scadia Code" panose="020B0609020000020004" pitchFamily="49" charset="0"/>
                  <a:cs typeface="Cascadia Code" panose="020B0609020000020004" pitchFamily="49" charset="0"/>
                </a:rPr>
                <a:t>Vending</a:t>
              </a:r>
            </a:p>
            <a:p>
              <a:pPr algn="ctr"/>
              <a:r>
                <a:rPr lang="en-US" sz="1200" dirty="0">
                  <a:latin typeface="Cascadia Code" panose="020B0609020000020004" pitchFamily="49" charset="0"/>
                  <a:cs typeface="Cascadia Code" panose="020B0609020000020004" pitchFamily="49" charset="0"/>
                </a:rPr>
                <a:t>Machine</a:t>
              </a:r>
            </a:p>
          </p:txBody>
        </p:sp>
        <p:cxnSp>
          <p:nvCxnSpPr>
            <p:cNvPr id="29" name="Straight Arrow Connector 28">
              <a:extLst>
                <a:ext uri="{FF2B5EF4-FFF2-40B4-BE49-F238E27FC236}">
                  <a16:creationId xmlns:a16="http://schemas.microsoft.com/office/drawing/2014/main" id="{69230A87-3247-641A-54BD-4DE80E961FFD}"/>
                </a:ext>
              </a:extLst>
            </p:cNvPr>
            <p:cNvCxnSpPr>
              <a:cxnSpLocks/>
              <a:stCxn id="12" idx="6"/>
              <a:endCxn id="6" idx="3"/>
            </p:cNvCxnSpPr>
            <p:nvPr/>
          </p:nvCxnSpPr>
          <p:spPr>
            <a:xfrm flipV="1">
              <a:off x="6563309" y="4280473"/>
              <a:ext cx="2707514" cy="981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C48FA4CC-834C-F1C0-C09D-C80AE717ED0D}"/>
                </a:ext>
              </a:extLst>
            </p:cNvPr>
            <p:cNvSpPr txBox="1">
              <a:spLocks/>
            </p:cNvSpPr>
            <p:nvPr/>
          </p:nvSpPr>
          <p:spPr>
            <a:xfrm rot="20376423">
              <a:off x="7002666" y="4782439"/>
              <a:ext cx="1828800" cy="369332"/>
            </a:xfrm>
            <a:prstGeom prst="rect">
              <a:avLst/>
            </a:prstGeom>
            <a:noFill/>
          </p:spPr>
          <p:txBody>
            <a:bodyPr wrap="square" rtlCol="0">
              <a:spAutoFit/>
            </a:bodyPr>
            <a:lstStyle/>
            <a:p>
              <a:pPr algn="ctr"/>
              <a:r>
                <a:rPr lang="en-US" dirty="0"/>
                <a:t>Walk</a:t>
              </a:r>
            </a:p>
          </p:txBody>
        </p:sp>
        <p:cxnSp>
          <p:nvCxnSpPr>
            <p:cNvPr id="34" name="Straight Arrow Connector 33">
              <a:extLst>
                <a:ext uri="{FF2B5EF4-FFF2-40B4-BE49-F238E27FC236}">
                  <a16:creationId xmlns:a16="http://schemas.microsoft.com/office/drawing/2014/main" id="{584E9F63-332B-C81F-53AD-80BEED6AAAE4}"/>
                </a:ext>
              </a:extLst>
            </p:cNvPr>
            <p:cNvCxnSpPr>
              <a:cxnSpLocks/>
              <a:stCxn id="5" idx="7"/>
              <a:endCxn id="11" idx="2"/>
            </p:cNvCxnSpPr>
            <p:nvPr/>
          </p:nvCxnSpPr>
          <p:spPr>
            <a:xfrm flipV="1">
              <a:off x="2712797" y="2302895"/>
              <a:ext cx="1348458" cy="1002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54131A9-99DD-58FD-6BE8-B1DF6EF99C8A}"/>
                </a:ext>
              </a:extLst>
            </p:cNvPr>
            <p:cNvSpPr txBox="1">
              <a:spLocks/>
            </p:cNvSpPr>
            <p:nvPr/>
          </p:nvSpPr>
          <p:spPr>
            <a:xfrm rot="19397150">
              <a:off x="2296205" y="2453095"/>
              <a:ext cx="1828800" cy="369332"/>
            </a:xfrm>
            <a:prstGeom prst="rect">
              <a:avLst/>
            </a:prstGeom>
            <a:noFill/>
          </p:spPr>
          <p:txBody>
            <a:bodyPr wrap="square" rtlCol="0">
              <a:spAutoFit/>
            </a:bodyPr>
            <a:lstStyle/>
            <a:p>
              <a:pPr algn="ctr"/>
              <a:r>
                <a:rPr lang="en-US" dirty="0"/>
                <a:t>Go Up Stairs</a:t>
              </a:r>
            </a:p>
          </p:txBody>
        </p:sp>
        <p:cxnSp>
          <p:nvCxnSpPr>
            <p:cNvPr id="39" name="Straight Arrow Connector 38">
              <a:extLst>
                <a:ext uri="{FF2B5EF4-FFF2-40B4-BE49-F238E27FC236}">
                  <a16:creationId xmlns:a16="http://schemas.microsoft.com/office/drawing/2014/main" id="{EE9CEE2B-B91E-BA3A-1CA2-F17517ED3719}"/>
                </a:ext>
              </a:extLst>
            </p:cNvPr>
            <p:cNvCxnSpPr>
              <a:cxnSpLocks/>
              <a:stCxn id="11" idx="6"/>
              <a:endCxn id="27" idx="2"/>
            </p:cNvCxnSpPr>
            <p:nvPr/>
          </p:nvCxnSpPr>
          <p:spPr>
            <a:xfrm>
              <a:off x="5204255" y="2302895"/>
              <a:ext cx="1485899" cy="5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D15095E6-C2F4-1303-5282-8498DCCD52B9}"/>
                </a:ext>
              </a:extLst>
            </p:cNvPr>
            <p:cNvSpPr txBox="1">
              <a:spLocks/>
            </p:cNvSpPr>
            <p:nvPr/>
          </p:nvSpPr>
          <p:spPr>
            <a:xfrm>
              <a:off x="5043956" y="1910836"/>
              <a:ext cx="1806497" cy="369332"/>
            </a:xfrm>
            <a:prstGeom prst="rect">
              <a:avLst/>
            </a:prstGeom>
            <a:noFill/>
          </p:spPr>
          <p:txBody>
            <a:bodyPr wrap="square" rtlCol="0">
              <a:spAutoFit/>
            </a:bodyPr>
            <a:lstStyle/>
            <a:p>
              <a:pPr algn="ctr"/>
              <a:r>
                <a:rPr lang="en-US" dirty="0"/>
                <a:t>Walk</a:t>
              </a:r>
            </a:p>
          </p:txBody>
        </p:sp>
        <p:cxnSp>
          <p:nvCxnSpPr>
            <p:cNvPr id="43" name="Straight Arrow Connector 42">
              <a:extLst>
                <a:ext uri="{FF2B5EF4-FFF2-40B4-BE49-F238E27FC236}">
                  <a16:creationId xmlns:a16="http://schemas.microsoft.com/office/drawing/2014/main" id="{D618FC39-46AF-5311-0D71-6C0AB0810E3B}"/>
                </a:ext>
              </a:extLst>
            </p:cNvPr>
            <p:cNvCxnSpPr>
              <a:cxnSpLocks/>
              <a:stCxn id="27" idx="6"/>
              <a:endCxn id="47" idx="1"/>
            </p:cNvCxnSpPr>
            <p:nvPr/>
          </p:nvCxnSpPr>
          <p:spPr>
            <a:xfrm flipV="1">
              <a:off x="7833154" y="2302895"/>
              <a:ext cx="1575684" cy="5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7" name="Graphic 46" descr="Close with solid fill">
              <a:extLst>
                <a:ext uri="{FF2B5EF4-FFF2-40B4-BE49-F238E27FC236}">
                  <a16:creationId xmlns:a16="http://schemas.microsoft.com/office/drawing/2014/main" id="{891FE159-791F-2652-329F-D15EF6C9FD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8838" y="2000581"/>
              <a:ext cx="604627" cy="604627"/>
            </a:xfrm>
            <a:prstGeom prst="rect">
              <a:avLst/>
            </a:prstGeom>
          </p:spPr>
        </p:pic>
        <p:sp>
          <p:nvSpPr>
            <p:cNvPr id="51" name="TextBox 50">
              <a:extLst>
                <a:ext uri="{FF2B5EF4-FFF2-40B4-BE49-F238E27FC236}">
                  <a16:creationId xmlns:a16="http://schemas.microsoft.com/office/drawing/2014/main" id="{25A05D49-D562-6D36-C216-8960F1DBB1FF}"/>
                </a:ext>
              </a:extLst>
            </p:cNvPr>
            <p:cNvSpPr txBox="1">
              <a:spLocks/>
            </p:cNvSpPr>
            <p:nvPr/>
          </p:nvSpPr>
          <p:spPr>
            <a:xfrm>
              <a:off x="7717748" y="1698755"/>
              <a:ext cx="1806497" cy="584775"/>
            </a:xfrm>
            <a:prstGeom prst="rect">
              <a:avLst/>
            </a:prstGeom>
            <a:noFill/>
          </p:spPr>
          <p:txBody>
            <a:bodyPr wrap="square" rtlCol="0">
              <a:spAutoFit/>
            </a:bodyPr>
            <a:lstStyle/>
            <a:p>
              <a:pPr algn="ctr"/>
              <a:r>
                <a:rPr lang="en-US" sz="1600" dirty="0"/>
                <a:t>Poisoned by</a:t>
              </a:r>
            </a:p>
            <a:p>
              <a:pPr algn="ctr"/>
              <a:r>
                <a:rPr lang="en-US" sz="1600" dirty="0"/>
                <a:t>Stale Cheetos</a:t>
              </a:r>
            </a:p>
          </p:txBody>
        </p:sp>
        <p:sp>
          <p:nvSpPr>
            <p:cNvPr id="54" name="Right Brace 53">
              <a:extLst>
                <a:ext uri="{FF2B5EF4-FFF2-40B4-BE49-F238E27FC236}">
                  <a16:creationId xmlns:a16="http://schemas.microsoft.com/office/drawing/2014/main" id="{0476DF05-4D3A-6C10-C4BB-39FEE9DB89A5}"/>
                </a:ext>
              </a:extLst>
            </p:cNvPr>
            <p:cNvSpPr>
              <a:spLocks/>
            </p:cNvSpPr>
            <p:nvPr/>
          </p:nvSpPr>
          <p:spPr>
            <a:xfrm>
              <a:off x="10590848" y="3099645"/>
              <a:ext cx="331748" cy="1371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52C10930-5B97-9B12-269B-7ADF33D63D24}"/>
                </a:ext>
              </a:extLst>
            </p:cNvPr>
            <p:cNvSpPr txBox="1">
              <a:spLocks/>
            </p:cNvSpPr>
            <p:nvPr/>
          </p:nvSpPr>
          <p:spPr>
            <a:xfrm>
              <a:off x="11071887" y="3478047"/>
              <a:ext cx="1006220" cy="646331"/>
            </a:xfrm>
            <a:prstGeom prst="rect">
              <a:avLst/>
            </a:prstGeom>
            <a:noFill/>
          </p:spPr>
          <p:txBody>
            <a:bodyPr wrap="square" rtlCol="0">
              <a:spAutoFit/>
            </a:bodyPr>
            <a:lstStyle/>
            <a:p>
              <a:r>
                <a:rPr lang="en-US" dirty="0"/>
                <a:t>Optimal</a:t>
              </a:r>
            </a:p>
            <a:p>
              <a:r>
                <a:rPr lang="en-US" dirty="0"/>
                <a:t>Solution</a:t>
              </a:r>
            </a:p>
          </p:txBody>
        </p:sp>
        <p:sp>
          <p:nvSpPr>
            <p:cNvPr id="58" name="Right Brace 57">
              <a:extLst>
                <a:ext uri="{FF2B5EF4-FFF2-40B4-BE49-F238E27FC236}">
                  <a16:creationId xmlns:a16="http://schemas.microsoft.com/office/drawing/2014/main" id="{914A2406-A401-A124-242A-5D554DA254D8}"/>
                </a:ext>
              </a:extLst>
            </p:cNvPr>
            <p:cNvSpPr>
              <a:spLocks/>
            </p:cNvSpPr>
            <p:nvPr/>
          </p:nvSpPr>
          <p:spPr>
            <a:xfrm>
              <a:off x="10590848" y="1708668"/>
              <a:ext cx="331748" cy="1143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6D960450-AC75-DC49-B3B7-B9BC420D9820}"/>
                </a:ext>
              </a:extLst>
            </p:cNvPr>
            <p:cNvSpPr txBox="1">
              <a:spLocks/>
            </p:cNvSpPr>
            <p:nvPr/>
          </p:nvSpPr>
          <p:spPr>
            <a:xfrm>
              <a:off x="11071887" y="2118228"/>
              <a:ext cx="682835" cy="369332"/>
            </a:xfrm>
            <a:prstGeom prst="rect">
              <a:avLst/>
            </a:prstGeom>
            <a:noFill/>
          </p:spPr>
          <p:txBody>
            <a:bodyPr wrap="square" rtlCol="0">
              <a:spAutoFit/>
            </a:bodyPr>
            <a:lstStyle/>
            <a:p>
              <a:r>
                <a:rPr lang="en-US" dirty="0"/>
                <a:t>Path</a:t>
              </a:r>
            </a:p>
          </p:txBody>
        </p:sp>
        <p:sp>
          <p:nvSpPr>
            <p:cNvPr id="60" name="Right Brace 59">
              <a:extLst>
                <a:ext uri="{FF2B5EF4-FFF2-40B4-BE49-F238E27FC236}">
                  <a16:creationId xmlns:a16="http://schemas.microsoft.com/office/drawing/2014/main" id="{B1183EA5-B512-93D1-9B3C-EB0C0BCA9D29}"/>
                </a:ext>
              </a:extLst>
            </p:cNvPr>
            <p:cNvSpPr>
              <a:spLocks/>
            </p:cNvSpPr>
            <p:nvPr/>
          </p:nvSpPr>
          <p:spPr>
            <a:xfrm>
              <a:off x="10590848" y="4690212"/>
              <a:ext cx="331748" cy="11430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04C6716C-A334-300A-EACA-4C9AD085BD72}"/>
                </a:ext>
              </a:extLst>
            </p:cNvPr>
            <p:cNvSpPr txBox="1">
              <a:spLocks/>
            </p:cNvSpPr>
            <p:nvPr/>
          </p:nvSpPr>
          <p:spPr>
            <a:xfrm>
              <a:off x="11055836" y="5079961"/>
              <a:ext cx="1006220" cy="369332"/>
            </a:xfrm>
            <a:prstGeom prst="rect">
              <a:avLst/>
            </a:prstGeom>
            <a:noFill/>
          </p:spPr>
          <p:txBody>
            <a:bodyPr wrap="square" rtlCol="0">
              <a:spAutoFit/>
            </a:bodyPr>
            <a:lstStyle/>
            <a:p>
              <a:r>
                <a:rPr lang="en-US" dirty="0"/>
                <a:t>Solution</a:t>
              </a:r>
            </a:p>
          </p:txBody>
        </p:sp>
        <p:sp>
          <p:nvSpPr>
            <p:cNvPr id="63" name="Left Brace 62">
              <a:extLst>
                <a:ext uri="{FF2B5EF4-FFF2-40B4-BE49-F238E27FC236}">
                  <a16:creationId xmlns:a16="http://schemas.microsoft.com/office/drawing/2014/main" id="{52084D1B-7E47-E284-FD27-ADA75573235F}"/>
                </a:ext>
              </a:extLst>
            </p:cNvPr>
            <p:cNvSpPr>
              <a:spLocks/>
            </p:cNvSpPr>
            <p:nvPr/>
          </p:nvSpPr>
          <p:spPr>
            <a:xfrm>
              <a:off x="1004074" y="1723172"/>
              <a:ext cx="489581" cy="41245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67F8316C-481F-FBB4-3EEA-B1D92B384E0E}"/>
                </a:ext>
              </a:extLst>
            </p:cNvPr>
            <p:cNvSpPr txBox="1">
              <a:spLocks/>
            </p:cNvSpPr>
            <p:nvPr/>
          </p:nvSpPr>
          <p:spPr>
            <a:xfrm>
              <a:off x="113893" y="3600778"/>
              <a:ext cx="738714" cy="369332"/>
            </a:xfrm>
            <a:prstGeom prst="rect">
              <a:avLst/>
            </a:prstGeom>
            <a:noFill/>
          </p:spPr>
          <p:txBody>
            <a:bodyPr wrap="square" rtlCol="0">
              <a:spAutoFit/>
            </a:bodyPr>
            <a:lstStyle/>
            <a:p>
              <a:r>
                <a:rPr lang="en-US" dirty="0"/>
                <a:t>Paths</a:t>
              </a:r>
            </a:p>
          </p:txBody>
        </p:sp>
        <p:sp>
          <p:nvSpPr>
            <p:cNvPr id="66" name="Content Placeholder 13">
              <a:extLst>
                <a:ext uri="{FF2B5EF4-FFF2-40B4-BE49-F238E27FC236}">
                  <a16:creationId xmlns:a16="http://schemas.microsoft.com/office/drawing/2014/main" id="{D8C35C97-F77E-1E47-A14D-2A1C512D9958}"/>
                </a:ext>
              </a:extLst>
            </p:cNvPr>
            <p:cNvSpPr txBox="1">
              <a:spLocks/>
            </p:cNvSpPr>
            <p:nvPr/>
          </p:nvSpPr>
          <p:spPr>
            <a:xfrm>
              <a:off x="1357995" y="4579079"/>
              <a:ext cx="1739735" cy="44453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cs typeface="Cascadia Code" panose="020B0609020000020004" pitchFamily="49" charset="0"/>
                </a:rPr>
                <a:t>Initial State</a:t>
              </a:r>
            </a:p>
          </p:txBody>
        </p:sp>
        <p:sp>
          <p:nvSpPr>
            <p:cNvPr id="67" name="Content Placeholder 13">
              <a:extLst>
                <a:ext uri="{FF2B5EF4-FFF2-40B4-BE49-F238E27FC236}">
                  <a16:creationId xmlns:a16="http://schemas.microsoft.com/office/drawing/2014/main" id="{A8114375-E333-6DB6-5CD9-0776A8758E14}"/>
                </a:ext>
              </a:extLst>
            </p:cNvPr>
            <p:cNvSpPr txBox="1">
              <a:spLocks/>
            </p:cNvSpPr>
            <p:nvPr/>
          </p:nvSpPr>
          <p:spPr>
            <a:xfrm>
              <a:off x="8884467" y="4574032"/>
              <a:ext cx="1739735" cy="44453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cs typeface="Cascadia Code" panose="020B0609020000020004" pitchFamily="49" charset="0"/>
                </a:rPr>
                <a:t>Goal State</a:t>
              </a:r>
            </a:p>
          </p:txBody>
        </p:sp>
      </p:grpSp>
    </p:spTree>
    <p:extLst>
      <p:ext uri="{BB962C8B-B14F-4D97-AF65-F5344CB8AC3E}">
        <p14:creationId xmlns:p14="http://schemas.microsoft.com/office/powerpoint/2010/main" val="123020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Joshua Sheldon</a:t>
            </a:r>
          </a:p>
          <a:p>
            <a:r>
              <a:rPr lang="en-US" dirty="0"/>
              <a:t>jsheldon2022@my.fit.edu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Artificial Intelligence</a:t>
            </a:r>
          </a:p>
          <a:p>
            <a:r>
              <a:rPr lang="en-US" dirty="0"/>
              <a:t>Blind &amp; Guided Search Algorithms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60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16710-1C15-D5EE-6524-9A7584737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D30866-0D35-FB21-0674-4C0258FEF1DB}"/>
              </a:ext>
            </a:extLst>
          </p:cNvPr>
          <p:cNvSpPr>
            <a:spLocks noGrp="1"/>
          </p:cNvSpPr>
          <p:nvPr>
            <p:ph type="title"/>
          </p:nvPr>
        </p:nvSpPr>
        <p:spPr>
          <a:xfrm>
            <a:off x="838200" y="365125"/>
            <a:ext cx="10515600" cy="1032979"/>
          </a:xfrm>
        </p:spPr>
        <p:txBody>
          <a:bodyPr/>
          <a:lstStyle/>
          <a:p>
            <a:r>
              <a:rPr lang="en-US" dirty="0"/>
              <a:t>Time Complexity CALCULATION VARIABLES</a:t>
            </a:r>
            <a:br>
              <a:rPr lang="en-US" dirty="0"/>
            </a:br>
            <a:r>
              <a:rPr lang="en-US" dirty="0"/>
              <a:t>(This Bad Boy Can Fit So Many Branches In It)</a:t>
            </a:r>
          </a:p>
        </p:txBody>
      </p:sp>
      <p:sp>
        <p:nvSpPr>
          <p:cNvPr id="4" name="Footer Placeholder 3">
            <a:extLst>
              <a:ext uri="{FF2B5EF4-FFF2-40B4-BE49-F238E27FC236}">
                <a16:creationId xmlns:a16="http://schemas.microsoft.com/office/drawing/2014/main" id="{92A674C2-A1D4-4EEF-F045-BAB039DCF319}"/>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7F4B7E7F-3869-8AC1-87D1-B3445CC2FC64}"/>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8" name="Text Placeholder 6">
            <a:extLst>
              <a:ext uri="{FF2B5EF4-FFF2-40B4-BE49-F238E27FC236}">
                <a16:creationId xmlns:a16="http://schemas.microsoft.com/office/drawing/2014/main" id="{44290944-5603-0E5A-A150-22BFC13C3FD0}"/>
              </a:ext>
            </a:extLst>
          </p:cNvPr>
          <p:cNvSpPr txBox="1">
            <a:spLocks/>
          </p:cNvSpPr>
          <p:nvPr/>
        </p:nvSpPr>
        <p:spPr>
          <a:xfrm>
            <a:off x="551822" y="1861440"/>
            <a:ext cx="4614182" cy="40315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2400" b="1" dirty="0"/>
              <a:t>Branching Factor (</a:t>
            </a:r>
            <a:r>
              <a:rPr lang="en-US" sz="2400" b="1" i="1" dirty="0">
                <a:latin typeface="Cascadia Code" panose="020B0609020000020004" pitchFamily="49" charset="0"/>
                <a:cs typeface="Cascadia Code" panose="020B0609020000020004" pitchFamily="49" charset="0"/>
              </a:rPr>
              <a:t>b</a:t>
            </a:r>
            <a:r>
              <a:rPr lang="en-US" sz="2400" b="1" dirty="0"/>
              <a:t>)</a:t>
            </a:r>
            <a:r>
              <a:rPr lang="en-US" sz="2400" dirty="0"/>
              <a:t> – The average number of </a:t>
            </a:r>
            <a:r>
              <a:rPr lang="en-US" sz="2400" b="1" dirty="0"/>
              <a:t>actions applicable</a:t>
            </a:r>
            <a:r>
              <a:rPr lang="en-US" sz="2400" dirty="0"/>
              <a:t> for a given </a:t>
            </a:r>
            <a:r>
              <a:rPr lang="en-US" sz="2400" b="1" dirty="0"/>
              <a:t>state</a:t>
            </a:r>
            <a:r>
              <a:rPr lang="en-US" sz="2400" dirty="0"/>
              <a:t>.</a:t>
            </a:r>
          </a:p>
          <a:p>
            <a:pPr marL="285750" indent="-285750"/>
            <a:r>
              <a:rPr lang="en-US" sz="2400" b="1" dirty="0"/>
              <a:t>Input Size (</a:t>
            </a:r>
            <a:r>
              <a:rPr lang="en-US" sz="2400" b="1" i="1" dirty="0">
                <a:latin typeface="Cascadia Code" panose="020B0609020000020004" pitchFamily="49" charset="0"/>
                <a:cs typeface="Cascadia Code" panose="020B0609020000020004" pitchFamily="49" charset="0"/>
              </a:rPr>
              <a:t>n</a:t>
            </a:r>
            <a:r>
              <a:rPr lang="en-US" sz="2400" b="1" dirty="0"/>
              <a:t>)</a:t>
            </a:r>
            <a:r>
              <a:rPr lang="en-US" sz="2400" dirty="0"/>
              <a:t> – Typically, the number of variables within a given </a:t>
            </a:r>
            <a:r>
              <a:rPr lang="en-US" sz="2400" b="1" dirty="0"/>
              <a:t>state</a:t>
            </a:r>
            <a:r>
              <a:rPr lang="en-US" sz="2400" dirty="0"/>
              <a:t>. For instance, an 8-puzzle uses a 3x3 grid, </a:t>
            </a:r>
            <a:r>
              <a:rPr lang="en-US" sz="2400" b="1" i="1" dirty="0">
                <a:latin typeface="Cascadia Code" panose="020B0609020000020004" pitchFamily="49" charset="0"/>
                <a:cs typeface="Cascadia Code" panose="020B0609020000020004" pitchFamily="49" charset="0"/>
              </a:rPr>
              <a:t>n</a:t>
            </a:r>
            <a:r>
              <a:rPr lang="en-US" sz="2400" dirty="0"/>
              <a:t> = 9.</a:t>
            </a:r>
          </a:p>
          <a:p>
            <a:pPr marL="285750" indent="-285750"/>
            <a:r>
              <a:rPr lang="en-US" sz="2400" b="1" dirty="0"/>
              <a:t>Max Depth (</a:t>
            </a:r>
            <a:r>
              <a:rPr lang="en-US" sz="2400" b="1" i="1" dirty="0">
                <a:latin typeface="Cascadia Code" panose="020B0609020000020004" pitchFamily="49" charset="0"/>
                <a:cs typeface="Cascadia Code" panose="020B0609020000020004" pitchFamily="49" charset="0"/>
              </a:rPr>
              <a:t>m</a:t>
            </a:r>
            <a:r>
              <a:rPr lang="en-US" sz="2400" b="1" dirty="0"/>
              <a:t>) </a:t>
            </a:r>
            <a:r>
              <a:rPr lang="en-US" sz="2400" dirty="0"/>
              <a:t>– The maximum number of </a:t>
            </a:r>
            <a:r>
              <a:rPr lang="en-US" sz="2400" b="1" dirty="0"/>
              <a:t>actions</a:t>
            </a:r>
            <a:r>
              <a:rPr lang="en-US" sz="2400" dirty="0"/>
              <a:t> that can be taken on a given </a:t>
            </a:r>
            <a:r>
              <a:rPr lang="en-US" sz="2400" b="1" dirty="0"/>
              <a:t>path</a:t>
            </a:r>
            <a:r>
              <a:rPr lang="en-US" sz="2400" dirty="0"/>
              <a:t> (depth of search tree).</a:t>
            </a:r>
            <a:endParaRPr lang="en-US" sz="2400" b="1" dirty="0"/>
          </a:p>
        </p:txBody>
      </p:sp>
      <p:grpSp>
        <p:nvGrpSpPr>
          <p:cNvPr id="47" name="Group 46">
            <a:extLst>
              <a:ext uri="{FF2B5EF4-FFF2-40B4-BE49-F238E27FC236}">
                <a16:creationId xmlns:a16="http://schemas.microsoft.com/office/drawing/2014/main" id="{1AA1B0AA-6ED6-B2FF-E022-51971112550B}"/>
              </a:ext>
            </a:extLst>
          </p:cNvPr>
          <p:cNvGrpSpPr/>
          <p:nvPr/>
        </p:nvGrpSpPr>
        <p:grpSpPr>
          <a:xfrm>
            <a:off x="5840984" y="2464928"/>
            <a:ext cx="4624832" cy="2824598"/>
            <a:chOff x="7160925" y="2569037"/>
            <a:chExt cx="4624832" cy="2824598"/>
          </a:xfrm>
        </p:grpSpPr>
        <p:sp>
          <p:nvSpPr>
            <p:cNvPr id="10" name="Oval 9">
              <a:extLst>
                <a:ext uri="{FF2B5EF4-FFF2-40B4-BE49-F238E27FC236}">
                  <a16:creationId xmlns:a16="http://schemas.microsoft.com/office/drawing/2014/main" id="{AE53E3B9-188B-FF85-DC38-12D01F792946}"/>
                </a:ext>
              </a:extLst>
            </p:cNvPr>
            <p:cNvSpPr/>
            <p:nvPr/>
          </p:nvSpPr>
          <p:spPr>
            <a:xfrm>
              <a:off x="9129812" y="2569037"/>
              <a:ext cx="711513" cy="7362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6E426EBD-2C61-FFE1-7DC0-8A1E3861B5CF}"/>
                </a:ext>
              </a:extLst>
            </p:cNvPr>
            <p:cNvCxnSpPr>
              <a:stCxn id="10" idx="3"/>
              <a:endCxn id="11" idx="0"/>
            </p:cNvCxnSpPr>
            <p:nvPr/>
          </p:nvCxnSpPr>
          <p:spPr>
            <a:xfrm flipH="1">
              <a:off x="8228195" y="3197444"/>
              <a:ext cx="1005816" cy="43942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5AA103B-BB2E-460D-7C11-4AC0B5402984}"/>
                </a:ext>
              </a:extLst>
            </p:cNvPr>
            <p:cNvCxnSpPr>
              <a:cxnSpLocks/>
              <a:stCxn id="10" idx="5"/>
              <a:endCxn id="27" idx="0"/>
            </p:cNvCxnSpPr>
            <p:nvPr/>
          </p:nvCxnSpPr>
          <p:spPr>
            <a:xfrm>
              <a:off x="9737126" y="3197444"/>
              <a:ext cx="981363" cy="439427"/>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D55CB047-4DC4-060C-658B-37D5B7B930DB}"/>
                </a:ext>
              </a:extLst>
            </p:cNvPr>
            <p:cNvSpPr/>
            <p:nvPr/>
          </p:nvSpPr>
          <p:spPr>
            <a:xfrm>
              <a:off x="7872438" y="3636871"/>
              <a:ext cx="711513" cy="7362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Oval 12">
              <a:extLst>
                <a:ext uri="{FF2B5EF4-FFF2-40B4-BE49-F238E27FC236}">
                  <a16:creationId xmlns:a16="http://schemas.microsoft.com/office/drawing/2014/main" id="{DE1EAA37-103A-4D05-C036-B58ABEA9E1F0}"/>
                </a:ext>
              </a:extLst>
            </p:cNvPr>
            <p:cNvSpPr/>
            <p:nvPr/>
          </p:nvSpPr>
          <p:spPr>
            <a:xfrm>
              <a:off x="7160925" y="4657410"/>
              <a:ext cx="711513" cy="7362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CCD31916-4B19-E997-860A-A75DA34D0CEB}"/>
                </a:ext>
              </a:extLst>
            </p:cNvPr>
            <p:cNvSpPr/>
            <p:nvPr/>
          </p:nvSpPr>
          <p:spPr>
            <a:xfrm>
              <a:off x="8583950" y="4657410"/>
              <a:ext cx="711513" cy="7362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011149E2-F897-315B-E9C6-CC589EFEB153}"/>
                </a:ext>
              </a:extLst>
            </p:cNvPr>
            <p:cNvCxnSpPr>
              <a:cxnSpLocks/>
              <a:stCxn id="11" idx="3"/>
              <a:endCxn id="13" idx="0"/>
            </p:cNvCxnSpPr>
            <p:nvPr/>
          </p:nvCxnSpPr>
          <p:spPr>
            <a:xfrm flipH="1">
              <a:off x="7516682" y="4265278"/>
              <a:ext cx="459955" cy="3921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4A0E67C-D366-0CAC-D428-D7F1FEC10CC1}"/>
                </a:ext>
              </a:extLst>
            </p:cNvPr>
            <p:cNvCxnSpPr>
              <a:cxnSpLocks/>
              <a:stCxn id="14" idx="0"/>
              <a:endCxn id="11" idx="5"/>
            </p:cNvCxnSpPr>
            <p:nvPr/>
          </p:nvCxnSpPr>
          <p:spPr>
            <a:xfrm flipH="1" flipV="1">
              <a:off x="8479752" y="4265278"/>
              <a:ext cx="459955" cy="392132"/>
            </a:xfrm>
            <a:prstGeom prst="line">
              <a:avLst/>
            </a:prstGeom>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DF5013A4-0970-63BE-A37D-7195DF7347C0}"/>
                </a:ext>
              </a:extLst>
            </p:cNvPr>
            <p:cNvSpPr/>
            <p:nvPr/>
          </p:nvSpPr>
          <p:spPr>
            <a:xfrm>
              <a:off x="10362732" y="3636871"/>
              <a:ext cx="711513" cy="7362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Oval 27">
              <a:extLst>
                <a:ext uri="{FF2B5EF4-FFF2-40B4-BE49-F238E27FC236}">
                  <a16:creationId xmlns:a16="http://schemas.microsoft.com/office/drawing/2014/main" id="{4E3A779C-55F2-4CE9-D241-973C1A2A18D4}"/>
                </a:ext>
              </a:extLst>
            </p:cNvPr>
            <p:cNvSpPr/>
            <p:nvPr/>
          </p:nvSpPr>
          <p:spPr>
            <a:xfrm>
              <a:off x="9651219" y="4657410"/>
              <a:ext cx="711513" cy="7362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Oval 28">
              <a:extLst>
                <a:ext uri="{FF2B5EF4-FFF2-40B4-BE49-F238E27FC236}">
                  <a16:creationId xmlns:a16="http://schemas.microsoft.com/office/drawing/2014/main" id="{F77E03C1-1A48-49B6-DC77-FFF1AA008BA5}"/>
                </a:ext>
              </a:extLst>
            </p:cNvPr>
            <p:cNvSpPr/>
            <p:nvPr/>
          </p:nvSpPr>
          <p:spPr>
            <a:xfrm>
              <a:off x="11074244" y="4657410"/>
              <a:ext cx="711513" cy="7362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E18F60D7-7D15-52E1-BFF6-39F980EEF7F3}"/>
                </a:ext>
              </a:extLst>
            </p:cNvPr>
            <p:cNvCxnSpPr>
              <a:cxnSpLocks/>
              <a:stCxn id="27" idx="3"/>
              <a:endCxn id="28" idx="0"/>
            </p:cNvCxnSpPr>
            <p:nvPr/>
          </p:nvCxnSpPr>
          <p:spPr>
            <a:xfrm flipH="1">
              <a:off x="10006976" y="4265278"/>
              <a:ext cx="459955" cy="392132"/>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2F20F14-1C0D-2802-0F37-4F594174BF1B}"/>
                </a:ext>
              </a:extLst>
            </p:cNvPr>
            <p:cNvCxnSpPr>
              <a:cxnSpLocks/>
              <a:stCxn id="29" idx="0"/>
              <a:endCxn id="27" idx="5"/>
            </p:cNvCxnSpPr>
            <p:nvPr/>
          </p:nvCxnSpPr>
          <p:spPr>
            <a:xfrm flipH="1" flipV="1">
              <a:off x="10970046" y="4265278"/>
              <a:ext cx="459955" cy="392132"/>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p14="http://schemas.microsoft.com/office/powerpoint/2010/main" Requires="p14">
          <p:contentPart p14:bwMode="auto" r:id="rId3">
            <p14:nvContentPartPr>
              <p14:cNvPr id="48" name="Ink 47">
                <a:extLst>
                  <a:ext uri="{FF2B5EF4-FFF2-40B4-BE49-F238E27FC236}">
                    <a16:creationId xmlns:a16="http://schemas.microsoft.com/office/drawing/2014/main" id="{FC3E28BF-5883-7FDE-D499-6D08D80B4128}"/>
                  </a:ext>
                </a:extLst>
              </p14:cNvPr>
              <p14:cNvContentPartPr/>
              <p14:nvPr/>
            </p14:nvContentPartPr>
            <p14:xfrm>
              <a:off x="10485989" y="2290594"/>
              <a:ext cx="538560" cy="3220560"/>
            </p14:xfrm>
          </p:contentPart>
        </mc:Choice>
        <mc:Fallback>
          <p:pic>
            <p:nvPicPr>
              <p:cNvPr id="48" name="Ink 47">
                <a:extLst>
                  <a:ext uri="{FF2B5EF4-FFF2-40B4-BE49-F238E27FC236}">
                    <a16:creationId xmlns:a16="http://schemas.microsoft.com/office/drawing/2014/main" id="{FC3E28BF-5883-7FDE-D499-6D08D80B4128}"/>
                  </a:ext>
                </a:extLst>
              </p:cNvPr>
              <p:cNvPicPr/>
              <p:nvPr/>
            </p:nvPicPr>
            <p:blipFill>
              <a:blip r:embed="rId4"/>
              <a:stretch>
                <a:fillRect/>
              </a:stretch>
            </p:blipFill>
            <p:spPr>
              <a:xfrm>
                <a:off x="10476989" y="2281954"/>
                <a:ext cx="556200" cy="3238200"/>
              </a:xfrm>
              <a:prstGeom prst="rect">
                <a:avLst/>
              </a:prstGeom>
            </p:spPr>
          </p:pic>
        </mc:Fallback>
      </mc:AlternateContent>
      <p:sp>
        <p:nvSpPr>
          <p:cNvPr id="49" name="TextBox 48">
            <a:extLst>
              <a:ext uri="{FF2B5EF4-FFF2-40B4-BE49-F238E27FC236}">
                <a16:creationId xmlns:a16="http://schemas.microsoft.com/office/drawing/2014/main" id="{B6A74FD9-5C73-E7B0-6164-FFE51D0E19DE}"/>
              </a:ext>
            </a:extLst>
          </p:cNvPr>
          <p:cNvSpPr txBox="1"/>
          <p:nvPr/>
        </p:nvSpPr>
        <p:spPr>
          <a:xfrm>
            <a:off x="11032732" y="3791837"/>
            <a:ext cx="624726" cy="369332"/>
          </a:xfrm>
          <a:prstGeom prst="rect">
            <a:avLst/>
          </a:prstGeom>
          <a:noFill/>
        </p:spPr>
        <p:txBody>
          <a:bodyPr wrap="square" rtlCol="0">
            <a:spAutoFit/>
          </a:bodyPr>
          <a:lstStyle/>
          <a:p>
            <a:r>
              <a:rPr lang="en-US" b="1" i="1" dirty="0">
                <a:solidFill>
                  <a:srgbClr val="00B0F0"/>
                </a:solidFill>
              </a:rPr>
              <a:t>m</a:t>
            </a:r>
            <a:r>
              <a:rPr lang="en-US" dirty="0">
                <a:solidFill>
                  <a:srgbClr val="00B0F0"/>
                </a:solidFill>
              </a:rPr>
              <a:t>=2</a:t>
            </a:r>
          </a:p>
        </p:txBody>
      </p:sp>
      <mc:AlternateContent xmlns:mc="http://schemas.openxmlformats.org/markup-compatibility/2006">
        <mc:Choice xmlns:p14="http://schemas.microsoft.com/office/powerpoint/2010/main" Requires="p14">
          <p:contentPart p14:bwMode="auto" r:id="rId5">
            <p14:nvContentPartPr>
              <p14:cNvPr id="53" name="Ink 52">
                <a:extLst>
                  <a:ext uri="{FF2B5EF4-FFF2-40B4-BE49-F238E27FC236}">
                    <a16:creationId xmlns:a16="http://schemas.microsoft.com/office/drawing/2014/main" id="{C2543939-1049-ADFC-5FC5-26FCBB8FCC12}"/>
                  </a:ext>
                </a:extLst>
              </p14:cNvPr>
              <p14:cNvContentPartPr/>
              <p14:nvPr/>
            </p14:nvContentPartPr>
            <p14:xfrm>
              <a:off x="5678483" y="5148172"/>
              <a:ext cx="2283120" cy="390240"/>
            </p14:xfrm>
          </p:contentPart>
        </mc:Choice>
        <mc:Fallback>
          <p:pic>
            <p:nvPicPr>
              <p:cNvPr id="53" name="Ink 52">
                <a:extLst>
                  <a:ext uri="{FF2B5EF4-FFF2-40B4-BE49-F238E27FC236}">
                    <a16:creationId xmlns:a16="http://schemas.microsoft.com/office/drawing/2014/main" id="{C2543939-1049-ADFC-5FC5-26FCBB8FCC12}"/>
                  </a:ext>
                </a:extLst>
              </p:cNvPr>
              <p:cNvPicPr/>
              <p:nvPr/>
            </p:nvPicPr>
            <p:blipFill>
              <a:blip r:embed="rId6"/>
              <a:stretch>
                <a:fillRect/>
              </a:stretch>
            </p:blipFill>
            <p:spPr>
              <a:xfrm>
                <a:off x="5669483" y="5139532"/>
                <a:ext cx="230076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4" name="Ink 53">
                <a:extLst>
                  <a:ext uri="{FF2B5EF4-FFF2-40B4-BE49-F238E27FC236}">
                    <a16:creationId xmlns:a16="http://schemas.microsoft.com/office/drawing/2014/main" id="{13C9304D-8D8C-EA47-AA3B-C7ABBF375F51}"/>
                  </a:ext>
                </a:extLst>
              </p14:cNvPr>
              <p14:cNvContentPartPr/>
              <p14:nvPr/>
            </p14:nvContentPartPr>
            <p14:xfrm>
              <a:off x="8228723" y="5327092"/>
              <a:ext cx="2259360" cy="347760"/>
            </p14:xfrm>
          </p:contentPart>
        </mc:Choice>
        <mc:Fallback>
          <p:pic>
            <p:nvPicPr>
              <p:cNvPr id="54" name="Ink 53">
                <a:extLst>
                  <a:ext uri="{FF2B5EF4-FFF2-40B4-BE49-F238E27FC236}">
                    <a16:creationId xmlns:a16="http://schemas.microsoft.com/office/drawing/2014/main" id="{13C9304D-8D8C-EA47-AA3B-C7ABBF375F51}"/>
                  </a:ext>
                </a:extLst>
              </p:cNvPr>
              <p:cNvPicPr/>
              <p:nvPr/>
            </p:nvPicPr>
            <p:blipFill>
              <a:blip r:embed="rId8"/>
              <a:stretch>
                <a:fillRect/>
              </a:stretch>
            </p:blipFill>
            <p:spPr>
              <a:xfrm>
                <a:off x="8220083" y="5318452"/>
                <a:ext cx="2277000" cy="365400"/>
              </a:xfrm>
              <a:prstGeom prst="rect">
                <a:avLst/>
              </a:prstGeom>
            </p:spPr>
          </p:pic>
        </mc:Fallback>
      </mc:AlternateContent>
      <p:sp>
        <p:nvSpPr>
          <p:cNvPr id="55" name="TextBox 54">
            <a:extLst>
              <a:ext uri="{FF2B5EF4-FFF2-40B4-BE49-F238E27FC236}">
                <a16:creationId xmlns:a16="http://schemas.microsoft.com/office/drawing/2014/main" id="{EBCD1B00-A4AF-098A-D4B3-08A9B1D62B5A}"/>
              </a:ext>
            </a:extLst>
          </p:cNvPr>
          <p:cNvSpPr txBox="1"/>
          <p:nvPr/>
        </p:nvSpPr>
        <p:spPr>
          <a:xfrm>
            <a:off x="7865326" y="5829884"/>
            <a:ext cx="576148" cy="369332"/>
          </a:xfrm>
          <a:prstGeom prst="rect">
            <a:avLst/>
          </a:prstGeom>
          <a:noFill/>
        </p:spPr>
        <p:txBody>
          <a:bodyPr wrap="square" rtlCol="0">
            <a:spAutoFit/>
          </a:bodyPr>
          <a:lstStyle/>
          <a:p>
            <a:r>
              <a:rPr lang="en-US" b="1" i="1" dirty="0">
                <a:solidFill>
                  <a:srgbClr val="FF0000"/>
                </a:solidFill>
              </a:rPr>
              <a:t>b</a:t>
            </a:r>
            <a:r>
              <a:rPr lang="en-US" dirty="0">
                <a:solidFill>
                  <a:srgbClr val="FF0000"/>
                </a:solidFill>
              </a:rPr>
              <a:t>=2</a:t>
            </a:r>
          </a:p>
        </p:txBody>
      </p:sp>
      <mc:AlternateContent xmlns:mc="http://schemas.openxmlformats.org/markup-compatibility/2006">
        <mc:Choice xmlns:p14="http://schemas.microsoft.com/office/powerpoint/2010/main" Requires="p14">
          <p:contentPart p14:bwMode="auto" r:id="rId9">
            <p14:nvContentPartPr>
              <p14:cNvPr id="56" name="Ink 55">
                <a:extLst>
                  <a:ext uri="{FF2B5EF4-FFF2-40B4-BE49-F238E27FC236}">
                    <a16:creationId xmlns:a16="http://schemas.microsoft.com/office/drawing/2014/main" id="{F5E0B8E3-DB4C-3441-0362-397195F28485}"/>
                  </a:ext>
                </a:extLst>
              </p14:cNvPr>
              <p14:cNvContentPartPr/>
              <p14:nvPr/>
            </p14:nvContentPartPr>
            <p14:xfrm>
              <a:off x="6400283" y="4121092"/>
              <a:ext cx="3528000" cy="251640"/>
            </p14:xfrm>
          </p:contentPart>
        </mc:Choice>
        <mc:Fallback>
          <p:pic>
            <p:nvPicPr>
              <p:cNvPr id="56" name="Ink 55">
                <a:extLst>
                  <a:ext uri="{FF2B5EF4-FFF2-40B4-BE49-F238E27FC236}">
                    <a16:creationId xmlns:a16="http://schemas.microsoft.com/office/drawing/2014/main" id="{F5E0B8E3-DB4C-3441-0362-397195F28485}"/>
                  </a:ext>
                </a:extLst>
              </p:cNvPr>
              <p:cNvPicPr/>
              <p:nvPr/>
            </p:nvPicPr>
            <p:blipFill>
              <a:blip r:embed="rId10"/>
              <a:stretch>
                <a:fillRect/>
              </a:stretch>
            </p:blipFill>
            <p:spPr>
              <a:xfrm>
                <a:off x="6391283" y="4112452"/>
                <a:ext cx="3545640" cy="269280"/>
              </a:xfrm>
              <a:prstGeom prst="rect">
                <a:avLst/>
              </a:prstGeom>
            </p:spPr>
          </p:pic>
        </mc:Fallback>
      </mc:AlternateContent>
      <p:pic>
        <p:nvPicPr>
          <p:cNvPr id="59" name="Picture 58" descr="A screenshot of a number grid&#10;&#10;Description automatically generated">
            <a:extLst>
              <a:ext uri="{FF2B5EF4-FFF2-40B4-BE49-F238E27FC236}">
                <a16:creationId xmlns:a16="http://schemas.microsoft.com/office/drawing/2014/main" id="{3FEDE35C-5B61-3A6D-F84C-C04185970B09}"/>
              </a:ext>
            </a:extLst>
          </p:cNvPr>
          <p:cNvPicPr>
            <a:picLocks noChangeAspect="1"/>
          </p:cNvPicPr>
          <p:nvPr/>
        </p:nvPicPr>
        <p:blipFill>
          <a:blip r:embed="rId11"/>
          <a:stretch>
            <a:fillRect/>
          </a:stretch>
        </p:blipFill>
        <p:spPr>
          <a:xfrm>
            <a:off x="7914070" y="2614108"/>
            <a:ext cx="506362" cy="418097"/>
          </a:xfrm>
          <a:prstGeom prst="rect">
            <a:avLst/>
          </a:prstGeom>
        </p:spPr>
      </p:pic>
      <p:grpSp>
        <p:nvGrpSpPr>
          <p:cNvPr id="63" name="Group 62">
            <a:extLst>
              <a:ext uri="{FF2B5EF4-FFF2-40B4-BE49-F238E27FC236}">
                <a16:creationId xmlns:a16="http://schemas.microsoft.com/office/drawing/2014/main" id="{B97185A9-E368-71F7-99D5-E0AB75ECEF4A}"/>
              </a:ext>
            </a:extLst>
          </p:cNvPr>
          <p:cNvGrpSpPr/>
          <p:nvPr/>
        </p:nvGrpSpPr>
        <p:grpSpPr>
          <a:xfrm>
            <a:off x="7168030" y="2443288"/>
            <a:ext cx="510480" cy="477360"/>
            <a:chOff x="7253123" y="2494252"/>
            <a:chExt cx="510480" cy="477360"/>
          </a:xfrm>
        </p:grpSpPr>
        <mc:AlternateContent xmlns:mc="http://schemas.openxmlformats.org/markup-compatibility/2006">
          <mc:Choice xmlns:p14="http://schemas.microsoft.com/office/powerpoint/2010/main" Requires="p14">
            <p:contentPart p14:bwMode="auto" r:id="rId12">
              <p14:nvContentPartPr>
                <p14:cNvPr id="61" name="Ink 60">
                  <a:extLst>
                    <a:ext uri="{FF2B5EF4-FFF2-40B4-BE49-F238E27FC236}">
                      <a16:creationId xmlns:a16="http://schemas.microsoft.com/office/drawing/2014/main" id="{2F30CC38-C0FA-714A-2C5F-CA156E9435F6}"/>
                    </a:ext>
                  </a:extLst>
                </p14:cNvPr>
                <p14:cNvContentPartPr/>
                <p14:nvPr/>
              </p14:nvContentPartPr>
              <p14:xfrm>
                <a:off x="7544003" y="2597212"/>
                <a:ext cx="219600" cy="374400"/>
              </p14:xfrm>
            </p:contentPart>
          </mc:Choice>
          <mc:Fallback>
            <p:pic>
              <p:nvPicPr>
                <p:cNvPr id="61" name="Ink 60">
                  <a:extLst>
                    <a:ext uri="{FF2B5EF4-FFF2-40B4-BE49-F238E27FC236}">
                      <a16:creationId xmlns:a16="http://schemas.microsoft.com/office/drawing/2014/main" id="{2F30CC38-C0FA-714A-2C5F-CA156E9435F6}"/>
                    </a:ext>
                  </a:extLst>
                </p:cNvPr>
                <p:cNvPicPr/>
                <p:nvPr/>
              </p:nvPicPr>
              <p:blipFill>
                <a:blip r:embed="rId13"/>
                <a:stretch>
                  <a:fillRect/>
                </a:stretch>
              </p:blipFill>
              <p:spPr>
                <a:xfrm>
                  <a:off x="7535363" y="2588572"/>
                  <a:ext cx="23724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2" name="Ink 61">
                  <a:extLst>
                    <a:ext uri="{FF2B5EF4-FFF2-40B4-BE49-F238E27FC236}">
                      <a16:creationId xmlns:a16="http://schemas.microsoft.com/office/drawing/2014/main" id="{257777DF-BB78-22B1-711D-399483EB56A0}"/>
                    </a:ext>
                  </a:extLst>
                </p14:cNvPr>
                <p14:cNvContentPartPr/>
                <p14:nvPr/>
              </p14:nvContentPartPr>
              <p14:xfrm>
                <a:off x="7253123" y="2494252"/>
                <a:ext cx="499680" cy="328680"/>
              </p14:xfrm>
            </p:contentPart>
          </mc:Choice>
          <mc:Fallback>
            <p:pic>
              <p:nvPicPr>
                <p:cNvPr id="62" name="Ink 61">
                  <a:extLst>
                    <a:ext uri="{FF2B5EF4-FFF2-40B4-BE49-F238E27FC236}">
                      <a16:creationId xmlns:a16="http://schemas.microsoft.com/office/drawing/2014/main" id="{257777DF-BB78-22B1-711D-399483EB56A0}"/>
                    </a:ext>
                  </a:extLst>
                </p:cNvPr>
                <p:cNvPicPr/>
                <p:nvPr/>
              </p:nvPicPr>
              <p:blipFill>
                <a:blip r:embed="rId15"/>
                <a:stretch>
                  <a:fillRect/>
                </a:stretch>
              </p:blipFill>
              <p:spPr>
                <a:xfrm>
                  <a:off x="7244483" y="2485252"/>
                  <a:ext cx="517320" cy="346320"/>
                </a:xfrm>
                <a:prstGeom prst="rect">
                  <a:avLst/>
                </a:prstGeom>
              </p:spPr>
            </p:pic>
          </mc:Fallback>
        </mc:AlternateContent>
      </p:grpSp>
      <p:sp>
        <p:nvSpPr>
          <p:cNvPr id="64" name="TextBox 63">
            <a:extLst>
              <a:ext uri="{FF2B5EF4-FFF2-40B4-BE49-F238E27FC236}">
                <a16:creationId xmlns:a16="http://schemas.microsoft.com/office/drawing/2014/main" id="{1D957F87-0232-0A81-75A7-4F68610B0A22}"/>
              </a:ext>
            </a:extLst>
          </p:cNvPr>
          <p:cNvSpPr txBox="1"/>
          <p:nvPr/>
        </p:nvSpPr>
        <p:spPr>
          <a:xfrm>
            <a:off x="6634754" y="2031376"/>
            <a:ext cx="1081815" cy="369332"/>
          </a:xfrm>
          <a:prstGeom prst="rect">
            <a:avLst/>
          </a:prstGeom>
          <a:noFill/>
        </p:spPr>
        <p:txBody>
          <a:bodyPr wrap="square" rtlCol="0">
            <a:spAutoFit/>
          </a:bodyPr>
          <a:lstStyle/>
          <a:p>
            <a:r>
              <a:rPr lang="en-US" b="1" i="1" dirty="0">
                <a:solidFill>
                  <a:srgbClr val="00B050"/>
                </a:solidFill>
              </a:rPr>
              <a:t>n</a:t>
            </a:r>
            <a:r>
              <a:rPr lang="en-US" dirty="0">
                <a:solidFill>
                  <a:srgbClr val="00B050"/>
                </a:solidFill>
              </a:rPr>
              <a:t>=3x3=9</a:t>
            </a:r>
            <a:endParaRPr lang="en-US" b="1" i="1" dirty="0">
              <a:solidFill>
                <a:srgbClr val="00B050"/>
              </a:solidFill>
            </a:endParaRPr>
          </a:p>
        </p:txBody>
      </p:sp>
    </p:spTree>
    <p:extLst>
      <p:ext uri="{BB962C8B-B14F-4D97-AF65-F5344CB8AC3E}">
        <p14:creationId xmlns:p14="http://schemas.microsoft.com/office/powerpoint/2010/main" val="87512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D2ADE-FBEC-0896-422F-CC49F9475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2FC14-C2D4-A459-3E1D-2EFBCAB8BC22}"/>
              </a:ext>
            </a:extLst>
          </p:cNvPr>
          <p:cNvSpPr>
            <a:spLocks noGrp="1"/>
          </p:cNvSpPr>
          <p:nvPr>
            <p:ph type="title"/>
          </p:nvPr>
        </p:nvSpPr>
        <p:spPr>
          <a:xfrm>
            <a:off x="1289825" y="830689"/>
            <a:ext cx="9612350" cy="847413"/>
          </a:xfrm>
        </p:spPr>
        <p:txBody>
          <a:bodyPr>
            <a:normAutofit fontScale="90000"/>
          </a:bodyPr>
          <a:lstStyle/>
          <a:p>
            <a:r>
              <a:rPr lang="en-US" dirty="0"/>
              <a:t>MEASURING PERFORMANCE</a:t>
            </a:r>
            <a:br>
              <a:rPr lang="en-US" dirty="0"/>
            </a:br>
            <a:r>
              <a:rPr lang="en-US" sz="1800" dirty="0"/>
              <a:t>(Sure, it’s O(</a:t>
            </a:r>
            <a:r>
              <a:rPr lang="en-US" sz="1800" dirty="0">
                <a:latin typeface="Times New Roman" panose="02020603050405020304" pitchFamily="18" charset="0"/>
                <a:cs typeface="Times New Roman" panose="02020603050405020304" pitchFamily="18" charset="0"/>
              </a:rPr>
              <a:t>∞</a:t>
            </a:r>
            <a:r>
              <a:rPr lang="en-US" sz="1800" dirty="0"/>
              <a:t>) Space Complexity, But it’s O(1) Expected Time Complexity)</a:t>
            </a:r>
            <a:endParaRPr lang="en-US" dirty="0"/>
          </a:p>
        </p:txBody>
      </p:sp>
      <p:sp>
        <p:nvSpPr>
          <p:cNvPr id="24" name="Footer Placeholder 23">
            <a:extLst>
              <a:ext uri="{FF2B5EF4-FFF2-40B4-BE49-F238E27FC236}">
                <a16:creationId xmlns:a16="http://schemas.microsoft.com/office/drawing/2014/main" id="{E9049EC3-B47F-98FF-3060-C5DA62BB6A4B}"/>
              </a:ext>
            </a:extLst>
          </p:cNvPr>
          <p:cNvSpPr>
            <a:spLocks noGrp="1"/>
          </p:cNvSpPr>
          <p:nvPr>
            <p:ph type="ftr" sz="quarter" idx="11"/>
          </p:nvPr>
        </p:nvSpPr>
        <p:spPr>
          <a:xfrm>
            <a:off x="4038600" y="6356350"/>
            <a:ext cx="4114800" cy="365125"/>
          </a:xfrm>
        </p:spPr>
        <p:txBody>
          <a:bodyPr/>
          <a:lstStyle/>
          <a:p>
            <a:r>
              <a:rPr lang="en-US" dirty="0"/>
              <a:t>Artificial Intelligence</a:t>
            </a:r>
          </a:p>
          <a:p>
            <a:r>
              <a:rPr lang="en-US" dirty="0"/>
              <a:t>Blind &amp; Guided Search Algorithms</a:t>
            </a:r>
          </a:p>
        </p:txBody>
      </p:sp>
      <p:sp>
        <p:nvSpPr>
          <p:cNvPr id="25" name="Slide Number Placeholder 24">
            <a:extLst>
              <a:ext uri="{FF2B5EF4-FFF2-40B4-BE49-F238E27FC236}">
                <a16:creationId xmlns:a16="http://schemas.microsoft.com/office/drawing/2014/main" id="{F19995E8-BFE9-937B-3E16-FA60338206E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41" name="Text Placeholder 6">
            <a:extLst>
              <a:ext uri="{FF2B5EF4-FFF2-40B4-BE49-F238E27FC236}">
                <a16:creationId xmlns:a16="http://schemas.microsoft.com/office/drawing/2014/main" id="{D38F9EBB-02E2-CFBB-45ED-783C60374FBA}"/>
              </a:ext>
            </a:extLst>
          </p:cNvPr>
          <p:cNvSpPr>
            <a:spLocks noGrp="1"/>
          </p:cNvSpPr>
          <p:nvPr>
            <p:ph type="body" idx="1"/>
          </p:nvPr>
        </p:nvSpPr>
        <p:spPr>
          <a:xfrm>
            <a:off x="1289825" y="2068628"/>
            <a:ext cx="4806173" cy="3958683"/>
          </a:xfrm>
        </p:spPr>
        <p:txBody>
          <a:bodyPr>
            <a:normAutofit/>
          </a:bodyPr>
          <a:lstStyle/>
          <a:p>
            <a:pPr marL="285750" indent="-285750" algn="l">
              <a:buFont typeface="Arial" panose="020B0604020202020204" pitchFamily="34" charset="0"/>
              <a:buChar char="•"/>
            </a:pPr>
            <a:r>
              <a:rPr lang="en-US" sz="2400" b="1" dirty="0"/>
              <a:t>Completeness</a:t>
            </a:r>
            <a:r>
              <a:rPr lang="en-US" sz="2400" dirty="0"/>
              <a:t> – Is the algorithm guaranteed to find a solution if there is one, and to correctly report failure when there is not?</a:t>
            </a:r>
          </a:p>
          <a:p>
            <a:pPr marL="285750" indent="-285750" algn="l">
              <a:buFont typeface="Arial" panose="020B0604020202020204" pitchFamily="34" charset="0"/>
              <a:buChar char="•"/>
            </a:pPr>
            <a:r>
              <a:rPr lang="en-US" sz="2400" b="1" dirty="0"/>
              <a:t>(Cost) Optimality</a:t>
            </a:r>
            <a:r>
              <a:rPr lang="en-US" sz="2400" dirty="0"/>
              <a:t> – Does it find a solution with the lowest path cost of all solutions?</a:t>
            </a:r>
            <a:endParaRPr lang="en-US" sz="2400" b="1" dirty="0"/>
          </a:p>
        </p:txBody>
      </p:sp>
      <p:sp>
        <p:nvSpPr>
          <p:cNvPr id="42" name="Text Placeholder 6">
            <a:extLst>
              <a:ext uri="{FF2B5EF4-FFF2-40B4-BE49-F238E27FC236}">
                <a16:creationId xmlns:a16="http://schemas.microsoft.com/office/drawing/2014/main" id="{1D0EBD6E-CAA5-7B34-916D-5EB03FB488F4}"/>
              </a:ext>
            </a:extLst>
          </p:cNvPr>
          <p:cNvSpPr txBox="1">
            <a:spLocks/>
          </p:cNvSpPr>
          <p:nvPr/>
        </p:nvSpPr>
        <p:spPr>
          <a:xfrm>
            <a:off x="6096000" y="2068628"/>
            <a:ext cx="4806174" cy="395868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l">
              <a:buFont typeface="Arial" panose="020B0604020202020204" pitchFamily="34" charset="0"/>
              <a:buChar char="•"/>
            </a:pPr>
            <a:r>
              <a:rPr lang="en-US" sz="2400" b="1" dirty="0"/>
              <a:t>Time Complexity</a:t>
            </a:r>
            <a:r>
              <a:rPr lang="en-US" sz="2400" dirty="0"/>
              <a:t> – How long does it take to find a solution? Typically measured with O(n), with </a:t>
            </a:r>
            <a:r>
              <a:rPr lang="en-US" sz="2400" b="1" i="1" dirty="0">
                <a:latin typeface="Cascadia Code" panose="020B0609020000020004" pitchFamily="49" charset="0"/>
                <a:cs typeface="Cascadia Code" panose="020B0609020000020004" pitchFamily="49" charset="0"/>
              </a:rPr>
              <a:t>b</a:t>
            </a:r>
            <a:r>
              <a:rPr lang="en-US" sz="2400" dirty="0"/>
              <a:t>, </a:t>
            </a:r>
            <a:r>
              <a:rPr lang="en-US" sz="2400" b="1" i="1" dirty="0">
                <a:latin typeface="Cascadia Code" panose="020B0609020000020004" pitchFamily="49" charset="0"/>
                <a:cs typeface="Cascadia Code" panose="020B0609020000020004" pitchFamily="49" charset="0"/>
              </a:rPr>
              <a:t>n</a:t>
            </a:r>
            <a:r>
              <a:rPr lang="en-US" sz="2400" dirty="0"/>
              <a:t>, </a:t>
            </a:r>
            <a:r>
              <a:rPr lang="en-US" sz="2400" b="1" i="1" dirty="0">
                <a:latin typeface="Cascadia Code" panose="020B0609020000020004" pitchFamily="49" charset="0"/>
                <a:cs typeface="Cascadia Code" panose="020B0609020000020004" pitchFamily="49" charset="0"/>
              </a:rPr>
              <a:t>m</a:t>
            </a:r>
            <a:r>
              <a:rPr lang="en-US" sz="2400" dirty="0"/>
              <a:t>, and </a:t>
            </a:r>
            <a:r>
              <a:rPr lang="en-US" sz="2400" b="1" i="1" dirty="0">
                <a:latin typeface="Cascadia Code" panose="020B0609020000020004" pitchFamily="49" charset="0"/>
                <a:cs typeface="Cascadia Code" panose="020B0609020000020004" pitchFamily="49" charset="0"/>
              </a:rPr>
              <a:t>d</a:t>
            </a:r>
            <a:r>
              <a:rPr lang="en-US" sz="2400" dirty="0"/>
              <a:t> (depth of goal).</a:t>
            </a:r>
          </a:p>
          <a:p>
            <a:pPr marL="285750" indent="-285750" algn="l">
              <a:buFont typeface="Arial" panose="020B0604020202020204" pitchFamily="34" charset="0"/>
              <a:buChar char="•"/>
            </a:pPr>
            <a:r>
              <a:rPr lang="en-US" sz="2400" b="1" dirty="0"/>
              <a:t>Space Complexity</a:t>
            </a:r>
            <a:r>
              <a:rPr lang="en-US" sz="2400" dirty="0"/>
              <a:t> – How much memory is needed to perform the search?</a:t>
            </a:r>
            <a:endParaRPr lang="en-US" sz="2400" b="1" dirty="0"/>
          </a:p>
        </p:txBody>
      </p:sp>
    </p:spTree>
    <p:extLst>
      <p:ext uri="{BB962C8B-B14F-4D97-AF65-F5344CB8AC3E}">
        <p14:creationId xmlns:p14="http://schemas.microsoft.com/office/powerpoint/2010/main" val="364760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E8C6-9E7A-6E4B-F1C3-CC3465958424}"/>
              </a:ext>
            </a:extLst>
          </p:cNvPr>
          <p:cNvSpPr>
            <a:spLocks noGrp="1"/>
          </p:cNvSpPr>
          <p:nvPr>
            <p:ph type="title"/>
          </p:nvPr>
        </p:nvSpPr>
        <p:spPr/>
        <p:txBody>
          <a:bodyPr/>
          <a:lstStyle/>
          <a:p>
            <a:r>
              <a:rPr lang="en-US" dirty="0"/>
              <a:t>Graph Search vs. Tree Search</a:t>
            </a:r>
            <a:br>
              <a:rPr lang="en-US" dirty="0"/>
            </a:br>
            <a:r>
              <a:rPr lang="en-US" dirty="0"/>
              <a:t>(What Foot Would You Like To Shoot?)</a:t>
            </a:r>
          </a:p>
        </p:txBody>
      </p:sp>
      <p:sp>
        <p:nvSpPr>
          <p:cNvPr id="3" name="Table Placeholder 2">
            <a:extLst>
              <a:ext uri="{FF2B5EF4-FFF2-40B4-BE49-F238E27FC236}">
                <a16:creationId xmlns:a16="http://schemas.microsoft.com/office/drawing/2014/main" id="{04E42554-84E3-0AC8-F372-920458084CEF}"/>
              </a:ext>
            </a:extLst>
          </p:cNvPr>
          <p:cNvSpPr>
            <a:spLocks noGrp="1"/>
          </p:cNvSpPr>
          <p:nvPr>
            <p:ph type="tbl" sz="quarter" idx="14"/>
          </p:nvPr>
        </p:nvSpPr>
        <p:spPr/>
        <p:txBody>
          <a:bodyPr/>
          <a:lstStyle/>
          <a:p>
            <a:r>
              <a:rPr lang="en-US" dirty="0"/>
              <a:t>Finally, we need to make an important distinction between </a:t>
            </a:r>
            <a:r>
              <a:rPr lang="en-US" b="1" dirty="0"/>
              <a:t>graph search</a:t>
            </a:r>
            <a:r>
              <a:rPr lang="en-US" dirty="0"/>
              <a:t> and </a:t>
            </a:r>
            <a:r>
              <a:rPr lang="en-US" b="1" dirty="0"/>
              <a:t>tree search</a:t>
            </a:r>
            <a:r>
              <a:rPr lang="en-US" dirty="0"/>
              <a:t>.</a:t>
            </a:r>
          </a:p>
          <a:p>
            <a:r>
              <a:rPr lang="en-US" dirty="0"/>
              <a:t>A graph search:</a:t>
            </a:r>
          </a:p>
          <a:p>
            <a:pPr lvl="1"/>
            <a:r>
              <a:rPr lang="en-US" dirty="0"/>
              <a:t>Remembers visited </a:t>
            </a:r>
            <a:r>
              <a:rPr lang="en-US" b="1" dirty="0"/>
              <a:t>states</a:t>
            </a:r>
            <a:r>
              <a:rPr lang="en-US" dirty="0"/>
              <a:t> and skips redundant paths</a:t>
            </a:r>
          </a:p>
          <a:p>
            <a:pPr lvl="1"/>
            <a:r>
              <a:rPr lang="en-US" dirty="0"/>
              <a:t>High memory, low time</a:t>
            </a:r>
          </a:p>
          <a:p>
            <a:r>
              <a:rPr lang="en-US" dirty="0"/>
              <a:t>A tree search:</a:t>
            </a:r>
          </a:p>
          <a:p>
            <a:pPr lvl="1"/>
            <a:r>
              <a:rPr lang="en-US" dirty="0"/>
              <a:t>Does not remember visited </a:t>
            </a:r>
            <a:r>
              <a:rPr lang="en-US" b="1" dirty="0"/>
              <a:t>states </a:t>
            </a:r>
            <a:r>
              <a:rPr lang="en-US" dirty="0"/>
              <a:t>and goes down redundant paths</a:t>
            </a:r>
          </a:p>
          <a:p>
            <a:pPr lvl="1"/>
            <a:r>
              <a:rPr lang="en-US" dirty="0"/>
              <a:t>Low memory, high time</a:t>
            </a:r>
          </a:p>
        </p:txBody>
      </p:sp>
      <p:sp>
        <p:nvSpPr>
          <p:cNvPr id="4" name="Footer Placeholder 3">
            <a:extLst>
              <a:ext uri="{FF2B5EF4-FFF2-40B4-BE49-F238E27FC236}">
                <a16:creationId xmlns:a16="http://schemas.microsoft.com/office/drawing/2014/main" id="{F7479A82-7DEA-599F-BDD6-A6D2ABB70B76}"/>
              </a:ext>
            </a:extLst>
          </p:cNvPr>
          <p:cNvSpPr>
            <a:spLocks noGrp="1"/>
          </p:cNvSpPr>
          <p:nvPr>
            <p:ph type="ftr" sz="quarter" idx="11"/>
          </p:nvPr>
        </p:nvSpPr>
        <p:spPr/>
        <p:txBody>
          <a:bodyPr/>
          <a:lstStyle/>
          <a:p>
            <a:r>
              <a:rPr lang="en-US" dirty="0"/>
              <a:t>Artificial Intelligence</a:t>
            </a:r>
          </a:p>
          <a:p>
            <a:r>
              <a:rPr lang="en-US" dirty="0"/>
              <a:t>Blind &amp; Guided Search Algorithms</a:t>
            </a:r>
          </a:p>
        </p:txBody>
      </p:sp>
      <p:sp>
        <p:nvSpPr>
          <p:cNvPr id="5" name="Slide Number Placeholder 4">
            <a:extLst>
              <a:ext uri="{FF2B5EF4-FFF2-40B4-BE49-F238E27FC236}">
                <a16:creationId xmlns:a16="http://schemas.microsoft.com/office/drawing/2014/main" id="{EB60D45B-0D67-CA3A-DD71-6504AD6B5267}"/>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94133571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{55C5174D-1BC5-481A-A977-99398F95CAF9}tf67328976_win32</Template>
  <TotalTime>2503</TotalTime>
  <Words>4635</Words>
  <Application>Microsoft Office PowerPoint</Application>
  <PresentationFormat>Widescreen</PresentationFormat>
  <Paragraphs>668</Paragraphs>
  <Slides>60</Slides>
  <Notes>53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Cambria Math</vt:lpstr>
      <vt:lpstr>Cascadia Code</vt:lpstr>
      <vt:lpstr>Heebo Medium</vt:lpstr>
      <vt:lpstr>Tenorite</vt:lpstr>
      <vt:lpstr>Times New Roman</vt:lpstr>
      <vt:lpstr>Office Theme</vt:lpstr>
      <vt:lpstr>Artificial intelligence</vt:lpstr>
      <vt:lpstr>DISCLAIMER</vt:lpstr>
      <vt:lpstr>ALGORITHM CLASSIFICATION</vt:lpstr>
      <vt:lpstr>Search ALGORITHM TERMINOLOGY</vt:lpstr>
      <vt:lpstr>What Is Your Problem?</vt:lpstr>
      <vt:lpstr>SHORTEST PATH (LAWS OF PHYSICS OPTIONAL)</vt:lpstr>
      <vt:lpstr>Time Complexity CALCULATION VARIABLES (This Bad Boy Can Fit So Many Branches In It)</vt:lpstr>
      <vt:lpstr>MEASURING PERFORMANCE (Sure, it’s O(∞) Space Complexity, But it’s O(1) Expected Time Complexity)</vt:lpstr>
      <vt:lpstr>Graph Search vs. Tree Search (What Foot Would You Like To Shoot?)</vt:lpstr>
      <vt:lpstr>Blind Search Algorithms</vt:lpstr>
      <vt:lpstr>PowerPoint Presentation</vt:lpstr>
      <vt:lpstr>POP QUIZ!</vt:lpstr>
      <vt:lpstr>BFS vs. DFS Comparison</vt:lpstr>
      <vt:lpstr>Upgrades, People, Upgrades</vt:lpstr>
      <vt:lpstr>Depth Limited Search (DLS) (An Algorithm’s Guide to Giving Up)</vt:lpstr>
      <vt:lpstr>Iterative Deepening Search (But Wait, There’s More!)</vt:lpstr>
      <vt:lpstr>SEARCH QUIZ QUESTION 1 (TASK: APPLY IDS)</vt:lpstr>
      <vt:lpstr>SEARCH QUIZ QUESTION 1 (TASK: APPLY IDS)</vt:lpstr>
      <vt:lpstr>SEARCH QUIZ QUESTION 1 (TASK: APPLY IDS)</vt:lpstr>
      <vt:lpstr>SEARCH QUIZ QUESTION 1 (TASK: APPLY IDS)</vt:lpstr>
      <vt:lpstr>SEARCH QUIZ QUESTION 1 (TASK: APPLY IDS)</vt:lpstr>
      <vt:lpstr>SEARCH QUIZ QUESTION 1 (TASK: APPLY IDS)</vt:lpstr>
      <vt:lpstr>SEARCH QUIZ QUESTION 1 (TASK: APPLY IDS)</vt:lpstr>
      <vt:lpstr>SEARCH QUIZ QUESTION 1 (TASK: APPLY IDS)</vt:lpstr>
      <vt:lpstr>SEARCH QUIZ QUESTION 1 (TASK: APPLY IDS)</vt:lpstr>
      <vt:lpstr>SEARCH QUIZ QUESTION 1 (TASK: APPLY IDS)</vt:lpstr>
      <vt:lpstr>SEARCH QUIZ QUESTION 1 (TASK: APPLY IDS)</vt:lpstr>
      <vt:lpstr>SEARCH QUIZ QUESTION 1 (TASK: APPLY IDS)</vt:lpstr>
      <vt:lpstr>SEARCH QUIZ QUESTION 1 (TASK: APPLY IDS)</vt:lpstr>
      <vt:lpstr>SEARCH QUIZ QUESTION 1 (TASK: APPLY IDS)</vt:lpstr>
      <vt:lpstr>Informed Search Algorithms</vt:lpstr>
      <vt:lpstr>Heuristics (Adding Hunches to Your Search)</vt:lpstr>
      <vt:lpstr>Heuristic Example (Bienvenue dans l'heuristique)</vt:lpstr>
      <vt:lpstr>Greedy Best-First Search (GBFS) (Like NTFS, But Not At All)</vt:lpstr>
      <vt:lpstr>SEARCH QUIZ QUESTIONS 2 &amp; 3 (TASK: Apply Guided/INFORMED Search)</vt:lpstr>
      <vt:lpstr>SEARCH QUIZ QUESTIONS 2 &amp; 3 (TASK: Apply Guided/INFORMED Search)</vt:lpstr>
      <vt:lpstr>SEARCH QUIZ QUESTIONS 2 &amp; 3 (TASK: Apply Guided/INFORMED Search)</vt:lpstr>
      <vt:lpstr>SEARCH QUIZ QUESTIONS 2 &amp; 3 (TASK: Apply Guided/INFORMED Search)</vt:lpstr>
      <vt:lpstr>SEARCH QUIZ QUESTIONS 2 &amp; 3 (TASK: Apply Guided/INFORMED Search)</vt:lpstr>
      <vt:lpstr>SEARCH QUIZ QUESTIONS 2 &amp; 3 (TASK: Apply Guided/INFORMED Search)</vt:lpstr>
      <vt:lpstr>SEARCH QUIZ QUESTIONS 2 &amp; 3 (TASK: Apply Guided/INFORMED Search)</vt:lpstr>
      <vt:lpstr>SEARCH QUIZ QUESTIONS 2 &amp; 3 (TASK: Apply Guided/INFORMED Search)</vt:lpstr>
      <vt:lpstr>SEARCH QUIZ QUESTIONS 2 &amp; 3 (TASK: Apply Guided/INFORMED Search)</vt:lpstr>
      <vt:lpstr>SEARCH QUIZ QUESTIONS 2 &amp; 3 (TASK: Apply Guided/INFORMED Search)</vt:lpstr>
      <vt:lpstr>Properties OF QUALITY HEURISTICS</vt:lpstr>
      <vt:lpstr>ADMISSIBLE HEURISTICS (How Do I Admit a Function?)</vt:lpstr>
      <vt:lpstr>Finding Admissible Heuristics</vt:lpstr>
      <vt:lpstr>Consistent Heuristics (The Ol’ Reliable of Heuristics)</vt:lpstr>
      <vt:lpstr>A* Search (Reaching for the *s)</vt:lpstr>
      <vt:lpstr>A* Search Example (Romanian Field Trip, Anyone?)</vt:lpstr>
      <vt:lpstr>A* Search Example (Romanian Field Trip, Anyone?)</vt:lpstr>
      <vt:lpstr>A* Search Example (Romanian Field Trip, Anyone?)</vt:lpstr>
      <vt:lpstr>A* Search Example (Romanian Field Trip, Anyone?)</vt:lpstr>
      <vt:lpstr>A* Search Example (Romanian Field Trip, Anyone?)</vt:lpstr>
      <vt:lpstr>A* Search Example (Romanian Field Trip, Anyone?)</vt:lpstr>
      <vt:lpstr>Iterative Deepening A* (IDA*) (I Mean, It Worked for DFS?)</vt:lpstr>
      <vt:lpstr>IDA* Search Example (While(!goalFound) {Romanian Field Trip, Anyone?})</vt:lpstr>
      <vt:lpstr>IDA* Search Example (While(!goalFound) {Romanian Field Trip, Anyone?})</vt:lpstr>
      <vt:lpstr>IDA* Search Example (While(!goalFound) {Romanian Field Trip, Anyone?})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Joshua Sheldon</dc:creator>
  <cp:lastModifiedBy>Joshua Sheldon</cp:lastModifiedBy>
  <cp:revision>11</cp:revision>
  <dcterms:created xsi:type="dcterms:W3CDTF">2024-02-07T01:45:04Z</dcterms:created>
  <dcterms:modified xsi:type="dcterms:W3CDTF">2024-02-25T00:07:21Z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