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6" r:id="rId2"/>
    <p:sldId id="257" r:id="rId3"/>
    <p:sldId id="259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19.01.17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19.01.17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19.01.17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19.01.17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19.01.17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19.01.17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19.01.17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19.01.17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19.01.17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19.01.17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19.01.17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79EBABA-CBE1-4748-B4A9-7F6EDD85EAE7}" type="datetimeFigureOut">
              <a:rPr lang="de-DE" smtClean="0"/>
              <a:t>19.01.17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92071"/>
            <a:ext cx="7772400" cy="1470025"/>
          </a:xfrm>
        </p:spPr>
        <p:txBody>
          <a:bodyPr/>
          <a:lstStyle/>
          <a:p>
            <a:r>
              <a:rPr lang="de-DE" b="1" i="1" dirty="0" smtClean="0"/>
              <a:t>Zahlensysteme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3200" y="5090513"/>
            <a:ext cx="6400800" cy="1752600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06130" y="6443654"/>
            <a:ext cx="431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Frithjof Roscher, Matrikelnummer: 2269121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11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Beispiel 2 für Umrechnung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Umrechnung von </a:t>
            </a:r>
            <a:r>
              <a:rPr lang="de-DE" dirty="0" smtClean="0"/>
              <a:t>2252</a:t>
            </a:r>
            <a:r>
              <a:rPr lang="de-DE" baseline="-25000" dirty="0" smtClean="0"/>
              <a:t>10</a:t>
            </a:r>
            <a:r>
              <a:rPr lang="de-DE" dirty="0" smtClean="0"/>
              <a:t> </a:t>
            </a:r>
            <a:r>
              <a:rPr lang="de-DE" dirty="0" smtClean="0"/>
              <a:t>in das Hexadezimalsystem: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2252/16 =140 R 12 ( =C )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140/16   =8      R 12 ( =C 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8/16		 =0      R 8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	8CC</a:t>
            </a:r>
            <a:r>
              <a:rPr lang="de-DE" baseline="-25000" dirty="0" smtClean="0"/>
              <a:t>16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55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Beispiel 3 für Umrechnung 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Binär zu Dezimal 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</a:t>
            </a:r>
            <a:r>
              <a:rPr lang="de-DE" dirty="0" smtClean="0"/>
              <a:t>01011101</a:t>
            </a:r>
            <a:r>
              <a:rPr lang="de-DE" baseline="-25000" dirty="0" smtClean="0"/>
              <a:t>2</a:t>
            </a:r>
            <a:endParaRPr lang="de-DE" baseline="-25000" dirty="0" smtClean="0"/>
          </a:p>
          <a:p>
            <a:endParaRPr lang="de-DE" baseline="-25000" dirty="0"/>
          </a:p>
          <a:p>
            <a:pPr marL="0" indent="0">
              <a:buNone/>
            </a:pPr>
            <a:r>
              <a:rPr lang="de-DE" dirty="0" smtClean="0"/>
              <a:t>    1+4+8+16+64 = 93</a:t>
            </a:r>
            <a:r>
              <a:rPr lang="de-DE" baseline="-25000" dirty="0" smtClean="0"/>
              <a:t>10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283031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10er-System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Geläufigste Zahlensystem</a:t>
            </a:r>
          </a:p>
          <a:p>
            <a:r>
              <a:rPr lang="de-DE" dirty="0" smtClean="0"/>
              <a:t>Für dieses System gilt:</a:t>
            </a:r>
          </a:p>
          <a:p>
            <a:r>
              <a:rPr lang="de-DE" dirty="0" smtClean="0"/>
              <a:t>10 Ziffern: 0-9</a:t>
            </a:r>
          </a:p>
          <a:p>
            <a:r>
              <a:rPr lang="de-DE" dirty="0" smtClean="0"/>
              <a:t>Größter, mit einer Ziffer darstellbarer Wert:9</a:t>
            </a:r>
          </a:p>
          <a:p>
            <a:r>
              <a:rPr lang="de-DE" dirty="0" smtClean="0"/>
              <a:t>Kennzeichnung</a:t>
            </a:r>
            <a:r>
              <a:rPr lang="de-DE" dirty="0"/>
              <a:t>: ein d (Dezimal</a:t>
            </a:r>
            <a:r>
              <a:rPr lang="de-DE" dirty="0" smtClean="0"/>
              <a:t>) oder kleine 10</a:t>
            </a:r>
          </a:p>
          <a:p>
            <a:r>
              <a:rPr lang="de-DE" dirty="0" smtClean="0"/>
              <a:t>Beispiel: </a:t>
            </a:r>
          </a:p>
          <a:p>
            <a:r>
              <a:rPr lang="de-DE" dirty="0" smtClean="0"/>
              <a:t>5* </a:t>
            </a:r>
            <a:r>
              <a:rPr lang="is-IS" dirty="0" smtClean="0"/>
              <a:t>10</a:t>
            </a:r>
            <a:r>
              <a:rPr lang="is-IS" baseline="30000" dirty="0" smtClean="0"/>
              <a:t>0</a:t>
            </a:r>
            <a:r>
              <a:rPr lang="is-IS" dirty="0" smtClean="0"/>
              <a:t> + 3*10</a:t>
            </a:r>
            <a:r>
              <a:rPr lang="is-IS" baseline="30000" dirty="0" smtClean="0"/>
              <a:t>1</a:t>
            </a:r>
            <a:r>
              <a:rPr lang="is-IS" dirty="0" smtClean="0"/>
              <a:t>+ 6*10</a:t>
            </a:r>
            <a:r>
              <a:rPr lang="is-IS" baseline="30000" dirty="0" smtClean="0"/>
              <a:t>2</a:t>
            </a:r>
            <a:r>
              <a:rPr lang="is-IS" dirty="0" smtClean="0"/>
              <a:t> = 5 + 30 + 600 =</a:t>
            </a:r>
          </a:p>
          <a:p>
            <a:pPr marL="0" indent="0">
              <a:buNone/>
            </a:pPr>
            <a:r>
              <a:rPr lang="is-IS" dirty="0">
                <a:effectLst/>
              </a:rPr>
              <a:t>	</a:t>
            </a:r>
            <a:r>
              <a:rPr lang="is-IS" dirty="0" smtClean="0">
                <a:effectLst/>
              </a:rPr>
              <a:t>635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261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2er-System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Anwendungsbereich: Digitaltechnik </a:t>
            </a:r>
          </a:p>
          <a:p>
            <a:r>
              <a:rPr lang="de-DE" dirty="0" smtClean="0"/>
              <a:t>Es </a:t>
            </a:r>
            <a:r>
              <a:rPr lang="de-DE" dirty="0" smtClean="0"/>
              <a:t>gibt 2 Ziffern: 0 und 1</a:t>
            </a:r>
          </a:p>
          <a:p>
            <a:r>
              <a:rPr lang="de-DE" dirty="0" smtClean="0"/>
              <a:t>Größter, mit einer Ziffer darstellbarer Wert:1 </a:t>
            </a:r>
          </a:p>
          <a:p>
            <a:r>
              <a:rPr lang="de-DE" dirty="0" smtClean="0"/>
              <a:t>Kennzeichnung: ein b (Binär) oder kleine 2 </a:t>
            </a:r>
          </a:p>
          <a:p>
            <a:r>
              <a:rPr lang="de-DE" dirty="0" smtClean="0"/>
              <a:t>Beispiel: </a:t>
            </a:r>
          </a:p>
          <a:p>
            <a:r>
              <a:rPr lang="de-DE" dirty="0" smtClean="0"/>
              <a:t>1111</a:t>
            </a:r>
            <a:r>
              <a:rPr lang="de-DE" baseline="-25000" dirty="0" smtClean="0"/>
              <a:t>2</a:t>
            </a:r>
            <a:r>
              <a:rPr lang="de-DE" dirty="0" smtClean="0"/>
              <a:t> = 2</a:t>
            </a:r>
            <a:r>
              <a:rPr lang="de-DE" baseline="30000" dirty="0" smtClean="0"/>
              <a:t>0</a:t>
            </a:r>
            <a:r>
              <a:rPr lang="de-DE" dirty="0" smtClean="0"/>
              <a:t> + 2</a:t>
            </a:r>
            <a:r>
              <a:rPr lang="de-DE" baseline="30000" dirty="0" smtClean="0"/>
              <a:t>1</a:t>
            </a:r>
            <a:r>
              <a:rPr lang="de-DE" dirty="0" smtClean="0"/>
              <a:t>+2</a:t>
            </a:r>
            <a:r>
              <a:rPr lang="de-DE" baseline="30000" dirty="0" smtClean="0"/>
              <a:t>2</a:t>
            </a:r>
            <a:r>
              <a:rPr lang="de-DE" dirty="0" smtClean="0"/>
              <a:t>+2</a:t>
            </a:r>
            <a:r>
              <a:rPr lang="de-DE" baseline="30000" dirty="0" smtClean="0"/>
              <a:t>3</a:t>
            </a:r>
            <a:r>
              <a:rPr lang="de-DE" dirty="0" smtClean="0"/>
              <a:t> = 1+2+4+8 =15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/>
              <a:t> </a:t>
            </a:r>
            <a:r>
              <a:rPr lang="de-DE" dirty="0" smtClean="0"/>
              <a:t>     	</a:t>
            </a:r>
            <a:r>
              <a:rPr lang="de-DE" dirty="0" smtClean="0"/>
              <a:t>oder </a:t>
            </a:r>
            <a:r>
              <a:rPr lang="de-DE" dirty="0" smtClean="0"/>
              <a:t>auch: die Binärzahl 1111</a:t>
            </a:r>
            <a:r>
              <a:rPr lang="de-DE" baseline="-25000" dirty="0" smtClean="0"/>
              <a:t>2</a:t>
            </a:r>
            <a:r>
              <a:rPr lang="de-DE" dirty="0" smtClean="0"/>
              <a:t> entspricht  		</a:t>
            </a:r>
            <a:r>
              <a:rPr lang="de-DE" dirty="0" smtClean="0"/>
              <a:t>einer </a:t>
            </a:r>
            <a:r>
              <a:rPr lang="de-DE" dirty="0" smtClean="0"/>
              <a:t>Dezimalzahl von 15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11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i="1" dirty="0" smtClean="0"/>
              <a:t>Addition von 2 Binärzahlen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DE" dirty="0" smtClean="0"/>
              <a:t>Beispiel:													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/>
              <a:t>	</a:t>
            </a:r>
            <a:r>
              <a:rPr lang="de-DE" dirty="0" smtClean="0"/>
              <a:t>0111</a:t>
            </a:r>
            <a:r>
              <a:rPr lang="de-DE" baseline="-25000" dirty="0" smtClean="0"/>
              <a:t>2</a:t>
            </a:r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de-DE" dirty="0" smtClean="0"/>
              <a:t>=   </a:t>
            </a:r>
            <a:r>
              <a:rPr lang="de-DE" dirty="0" smtClean="0"/>
              <a:t>7			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0100</a:t>
            </a:r>
            <a:r>
              <a:rPr lang="de-DE" baseline="-25000" dirty="0" smtClean="0"/>
              <a:t>2       </a:t>
            </a:r>
            <a:r>
              <a:rPr lang="de-DE" dirty="0" smtClean="0"/>
              <a:t>=   </a:t>
            </a:r>
            <a:r>
              <a:rPr lang="de-DE" dirty="0" smtClean="0"/>
              <a:t>4</a:t>
            </a:r>
            <a:endParaRPr lang="de-DE" baseline="-25000" dirty="0" smtClean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</a:t>
            </a:r>
            <a:r>
              <a:rPr lang="de-DE" dirty="0" smtClean="0"/>
              <a:t>=</a:t>
            </a:r>
            <a:r>
              <a:rPr lang="de-DE" dirty="0" smtClean="0"/>
              <a:t>=======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  </a:t>
            </a:r>
            <a:r>
              <a:rPr lang="de-DE" dirty="0" smtClean="0"/>
              <a:t>1011</a:t>
            </a:r>
            <a:r>
              <a:rPr lang="de-DE" baseline="-25000" dirty="0" smtClean="0"/>
              <a:t>2          </a:t>
            </a:r>
            <a:r>
              <a:rPr lang="de-DE" dirty="0" smtClean="0"/>
              <a:t> </a:t>
            </a:r>
            <a:r>
              <a:rPr lang="de-DE" dirty="0" smtClean="0"/>
              <a:t>= 11</a:t>
            </a:r>
            <a:endParaRPr lang="de-DE" baseline="-250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86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i="1" dirty="0"/>
              <a:t>Subtraktion von 2 Binärzahlen mit Hilfe des Zweierkomplement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390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Beispiel 15 </a:t>
            </a:r>
            <a:r>
              <a:rPr lang="mr-IN" dirty="0" smtClean="0"/>
              <a:t>–</a:t>
            </a:r>
            <a:r>
              <a:rPr lang="de-DE" dirty="0" smtClean="0"/>
              <a:t> 9 = </a:t>
            </a:r>
            <a:r>
              <a:rPr lang="de-DE" dirty="0"/>
              <a:t>6</a:t>
            </a:r>
            <a:endParaRPr lang="de-DE" dirty="0" smtClean="0"/>
          </a:p>
          <a:p>
            <a:r>
              <a:rPr lang="de-DE" dirty="0"/>
              <a:t>9</a:t>
            </a:r>
            <a:r>
              <a:rPr lang="de-DE" dirty="0" smtClean="0"/>
              <a:t> ist im Dualsystem 1001</a:t>
            </a:r>
          </a:p>
          <a:p>
            <a:r>
              <a:rPr lang="de-DE" dirty="0" err="1" smtClean="0"/>
              <a:t>Einerkomplement</a:t>
            </a:r>
            <a:r>
              <a:rPr lang="de-DE" dirty="0" smtClean="0"/>
              <a:t> von 5 ist 0110</a:t>
            </a:r>
          </a:p>
          <a:p>
            <a:r>
              <a:rPr lang="de-DE" dirty="0" smtClean="0"/>
              <a:t>Das Zweierkomplement 0111 ( 1 addiert )</a:t>
            </a:r>
          </a:p>
          <a:p>
            <a:r>
              <a:rPr lang="de-DE" dirty="0" smtClean="0"/>
              <a:t>Zweierkomplement zu 15 addieren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</a:t>
            </a:r>
            <a:r>
              <a:rPr lang="de-DE" dirty="0" smtClean="0"/>
              <a:t> </a:t>
            </a:r>
            <a:r>
              <a:rPr lang="de-DE" sz="2800" dirty="0" smtClean="0"/>
              <a:t>1111</a:t>
            </a:r>
            <a:r>
              <a:rPr lang="de-DE" sz="2800" baseline="-25000" dirty="0" smtClean="0"/>
              <a:t>2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  +</a:t>
            </a:r>
            <a:r>
              <a:rPr lang="de-DE" sz="2800" dirty="0" smtClean="0"/>
              <a:t>0111</a:t>
            </a:r>
            <a:r>
              <a:rPr lang="de-DE" sz="2800" baseline="-25000" dirty="0" smtClean="0"/>
              <a:t>2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/>
              <a:t> </a:t>
            </a:r>
            <a:r>
              <a:rPr lang="de-DE" sz="2800" dirty="0" smtClean="0"/>
              <a:t>===========</a:t>
            </a:r>
          </a:p>
          <a:p>
            <a:pPr marL="0" indent="0">
              <a:buNone/>
            </a:pPr>
            <a:r>
              <a:rPr lang="de-DE" sz="2800" dirty="0" smtClean="0"/>
              <a:t>   </a:t>
            </a:r>
            <a:r>
              <a:rPr lang="de-DE" sz="2800" dirty="0"/>
              <a:t> </a:t>
            </a:r>
            <a:r>
              <a:rPr lang="de-DE" sz="2800" dirty="0" smtClean="0"/>
              <a:t>0110</a:t>
            </a:r>
            <a:r>
              <a:rPr lang="de-DE" sz="2800" baseline="-25000" dirty="0" smtClean="0"/>
              <a:t>2</a:t>
            </a:r>
            <a:r>
              <a:rPr lang="de-DE" sz="2800" dirty="0" smtClean="0"/>
              <a:t>          (</a:t>
            </a:r>
            <a:r>
              <a:rPr lang="de-DE" sz="2800" dirty="0" smtClean="0"/>
              <a:t>Falls an letzter Stelle Übertrag-&gt; 			   					  </a:t>
            </a:r>
            <a:r>
              <a:rPr lang="de-DE" sz="2800" dirty="0" smtClean="0"/>
              <a:t>  		             weglassen</a:t>
            </a:r>
            <a:r>
              <a:rPr lang="de-DE" sz="2800" dirty="0" smtClean="0"/>
              <a:t>, da nicht gespeichert wird 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6727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8er-System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Anwendungsbereich: Computertechnik</a:t>
            </a:r>
          </a:p>
          <a:p>
            <a:r>
              <a:rPr lang="de-DE" dirty="0" smtClean="0"/>
              <a:t>Für </a:t>
            </a:r>
            <a:r>
              <a:rPr lang="de-DE" dirty="0" smtClean="0"/>
              <a:t>das Oktal-System gilt:</a:t>
            </a:r>
          </a:p>
          <a:p>
            <a:r>
              <a:rPr lang="de-DE" dirty="0" smtClean="0"/>
              <a:t>8 Ziffern: 0-7</a:t>
            </a:r>
          </a:p>
          <a:p>
            <a:r>
              <a:rPr lang="de-DE" dirty="0" smtClean="0"/>
              <a:t>Größter, mit einer Ziffer darstellbarer Wert:7</a:t>
            </a:r>
          </a:p>
          <a:p>
            <a:r>
              <a:rPr lang="de-DE" dirty="0" smtClean="0"/>
              <a:t>Kennzeichnung:  ein o (Oktal</a:t>
            </a:r>
            <a:r>
              <a:rPr lang="de-DE" dirty="0"/>
              <a:t>) </a:t>
            </a:r>
            <a:r>
              <a:rPr lang="de-DE" dirty="0" smtClean="0"/>
              <a:t>oder kleine </a:t>
            </a:r>
            <a:r>
              <a:rPr lang="de-DE" dirty="0"/>
              <a:t>8 </a:t>
            </a:r>
            <a:endParaRPr lang="de-DE" dirty="0" smtClean="0"/>
          </a:p>
          <a:p>
            <a:r>
              <a:rPr lang="de-DE" dirty="0" smtClean="0"/>
              <a:t>Beispiel:</a:t>
            </a:r>
          </a:p>
          <a:p>
            <a:r>
              <a:rPr lang="de-DE" dirty="0" smtClean="0"/>
              <a:t>6461</a:t>
            </a:r>
            <a:r>
              <a:rPr lang="de-DE" baseline="-25000" dirty="0" smtClean="0"/>
              <a:t>8 </a:t>
            </a:r>
            <a:r>
              <a:rPr lang="de-DE" dirty="0" smtClean="0"/>
              <a:t> = 1 * 8</a:t>
            </a:r>
            <a:r>
              <a:rPr lang="de-DE" baseline="30000" dirty="0" smtClean="0"/>
              <a:t>0 </a:t>
            </a:r>
            <a:r>
              <a:rPr lang="de-DE" dirty="0" smtClean="0"/>
              <a:t>+ 6 * 8</a:t>
            </a:r>
            <a:r>
              <a:rPr lang="de-DE" baseline="30000" dirty="0" smtClean="0"/>
              <a:t>1</a:t>
            </a:r>
            <a:r>
              <a:rPr lang="de-DE" dirty="0" smtClean="0"/>
              <a:t> + 4 * 8</a:t>
            </a:r>
            <a:r>
              <a:rPr lang="de-DE" baseline="30000" dirty="0" smtClean="0"/>
              <a:t>2 </a:t>
            </a:r>
            <a:r>
              <a:rPr lang="de-DE" dirty="0" smtClean="0"/>
              <a:t> + 6 * 8</a:t>
            </a:r>
            <a:r>
              <a:rPr lang="de-DE" baseline="30000" dirty="0" smtClean="0"/>
              <a:t>3</a:t>
            </a:r>
          </a:p>
          <a:p>
            <a:pPr marL="3657600" lvl="8" indent="0">
              <a:buNone/>
            </a:pPr>
            <a:r>
              <a:rPr lang="de-DE" dirty="0"/>
              <a:t>	</a:t>
            </a:r>
            <a:r>
              <a:rPr lang="de-DE" dirty="0" smtClean="0"/>
              <a:t>				</a:t>
            </a:r>
            <a:r>
              <a:rPr lang="de-DE" sz="1800" dirty="0" smtClean="0"/>
              <a:t>= 3377</a:t>
            </a:r>
            <a:r>
              <a:rPr lang="de-DE" sz="1800" baseline="-25000" dirty="0" smtClean="0"/>
              <a:t>10</a:t>
            </a:r>
            <a:endParaRPr lang="de-DE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67058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16er-System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Anwendungsbereich: Datenverarbeitung</a:t>
            </a:r>
          </a:p>
          <a:p>
            <a:r>
              <a:rPr lang="de-DE" dirty="0" smtClean="0"/>
              <a:t>Es </a:t>
            </a:r>
            <a:r>
              <a:rPr lang="de-DE" dirty="0" smtClean="0"/>
              <a:t>gibt 16 Ziffern (0-9) (A-F) A=10, B=11...</a:t>
            </a:r>
          </a:p>
          <a:p>
            <a:r>
              <a:rPr lang="de-DE" dirty="0" smtClean="0"/>
              <a:t>Größter, mit einer Ziffer darstellbarer Wert:15</a:t>
            </a:r>
          </a:p>
          <a:p>
            <a:r>
              <a:rPr lang="de-DE" dirty="0" smtClean="0"/>
              <a:t>Kennzeichnung: ein h (</a:t>
            </a:r>
            <a:r>
              <a:rPr lang="de-DE" dirty="0" err="1" smtClean="0"/>
              <a:t>Hexa</a:t>
            </a:r>
            <a:r>
              <a:rPr lang="de-DE" dirty="0" smtClean="0"/>
              <a:t>) oder kleine 16</a:t>
            </a:r>
          </a:p>
          <a:p>
            <a:r>
              <a:rPr lang="de-DE" dirty="0" smtClean="0"/>
              <a:t>Beispiel:</a:t>
            </a:r>
          </a:p>
          <a:p>
            <a:r>
              <a:rPr lang="de-DE" dirty="0" smtClean="0"/>
              <a:t>F5</a:t>
            </a:r>
            <a:r>
              <a:rPr lang="de-DE" baseline="-25000" dirty="0" smtClean="0"/>
              <a:t>16</a:t>
            </a:r>
            <a:r>
              <a:rPr lang="de-DE" dirty="0" smtClean="0"/>
              <a:t>= </a:t>
            </a:r>
            <a:r>
              <a:rPr lang="de-DE" dirty="0" smtClean="0"/>
              <a:t>5</a:t>
            </a:r>
            <a:r>
              <a:rPr lang="de-DE" dirty="0" smtClean="0"/>
              <a:t>*</a:t>
            </a:r>
            <a:r>
              <a:rPr lang="de-DE" dirty="0" smtClean="0"/>
              <a:t>16</a:t>
            </a:r>
            <a:r>
              <a:rPr lang="de-DE" baseline="30000" dirty="0" smtClean="0"/>
              <a:t>0 </a:t>
            </a:r>
            <a:r>
              <a:rPr lang="de-DE" dirty="0"/>
              <a:t>+15*16</a:t>
            </a:r>
            <a:r>
              <a:rPr lang="de-DE" baseline="30000" dirty="0"/>
              <a:t>1 </a:t>
            </a:r>
            <a:r>
              <a:rPr lang="de-DE" dirty="0" smtClean="0"/>
              <a:t> </a:t>
            </a:r>
            <a:r>
              <a:rPr lang="de-DE" dirty="0" smtClean="0"/>
              <a:t>= </a:t>
            </a:r>
            <a:r>
              <a:rPr lang="de-DE" dirty="0"/>
              <a:t>5</a:t>
            </a:r>
            <a:r>
              <a:rPr lang="de-DE" dirty="0" smtClean="0"/>
              <a:t> </a:t>
            </a:r>
            <a:r>
              <a:rPr lang="de-DE" dirty="0" smtClean="0"/>
              <a:t>+ </a:t>
            </a:r>
            <a:r>
              <a:rPr lang="de-DE" dirty="0" smtClean="0"/>
              <a:t>240</a:t>
            </a:r>
            <a:r>
              <a:rPr lang="de-DE" dirty="0" smtClean="0"/>
              <a:t> </a:t>
            </a:r>
            <a:r>
              <a:rPr lang="de-DE" dirty="0" smtClean="0"/>
              <a:t>= 245</a:t>
            </a:r>
            <a:r>
              <a:rPr lang="de-DE" baseline="-25000" dirty="0" smtClean="0"/>
              <a:t>10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53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i="1" dirty="0" smtClean="0"/>
              <a:t>Umrechnen in andere Zahlensysteme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Division mit Rest</a:t>
            </a:r>
          </a:p>
          <a:p>
            <a:r>
              <a:rPr lang="de-DE" dirty="0" smtClean="0"/>
              <a:t>Zahl wird durch Kennzahl des gewünschten Zahlensystems geteilt</a:t>
            </a:r>
          </a:p>
          <a:p>
            <a:r>
              <a:rPr lang="de-DE" dirty="0" smtClean="0"/>
              <a:t>Solange, bis man nicht weiter teilen kann</a:t>
            </a:r>
          </a:p>
          <a:p>
            <a:r>
              <a:rPr lang="de-DE" dirty="0" smtClean="0"/>
              <a:t>Divisionsreste bilden von unten nach oben gelesen die Zahl im gewünschten Zahlensystem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75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Beispiel 1 für Umrechnung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Umrechnung von </a:t>
            </a:r>
            <a:r>
              <a:rPr lang="de-DE" dirty="0" smtClean="0"/>
              <a:t>75</a:t>
            </a:r>
            <a:r>
              <a:rPr lang="de-DE" baseline="-25000" dirty="0" smtClean="0"/>
              <a:t>10</a:t>
            </a:r>
            <a:r>
              <a:rPr lang="de-DE" dirty="0" smtClean="0"/>
              <a:t> </a:t>
            </a:r>
            <a:r>
              <a:rPr lang="de-DE" dirty="0" smtClean="0"/>
              <a:t>in das Binärsystem</a:t>
            </a:r>
          </a:p>
          <a:p>
            <a:r>
              <a:rPr lang="de-DE" dirty="0" smtClean="0"/>
              <a:t>75/2 = 37 R 1				1/2 = 0 R 1</a:t>
            </a:r>
          </a:p>
          <a:p>
            <a:r>
              <a:rPr lang="de-DE" dirty="0" smtClean="0"/>
              <a:t>37/2 = 37 R 1</a:t>
            </a:r>
          </a:p>
          <a:p>
            <a:r>
              <a:rPr lang="de-DE" dirty="0" smtClean="0"/>
              <a:t>18/2 = 9   R 0				1001011</a:t>
            </a:r>
            <a:r>
              <a:rPr lang="de-DE" baseline="-25000" dirty="0" smtClean="0"/>
              <a:t>2</a:t>
            </a:r>
            <a:endParaRPr lang="de-DE" dirty="0" smtClean="0"/>
          </a:p>
          <a:p>
            <a:r>
              <a:rPr lang="de-DE" dirty="0" smtClean="0"/>
              <a:t>9/2   = 4   R 1</a:t>
            </a:r>
          </a:p>
          <a:p>
            <a:r>
              <a:rPr lang="de-DE" dirty="0" smtClean="0"/>
              <a:t>4/2   = 2   R 0</a:t>
            </a:r>
          </a:p>
          <a:p>
            <a:r>
              <a:rPr lang="de-DE" dirty="0" smtClean="0"/>
              <a:t>2/2   = 1   R 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407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0</TotalTime>
  <Words>392</Words>
  <Application>Microsoft Macintosh PowerPoint</Application>
  <PresentationFormat>Bildschirmpräsentation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Klarheit</vt:lpstr>
      <vt:lpstr>Zahlensysteme</vt:lpstr>
      <vt:lpstr>10er-System</vt:lpstr>
      <vt:lpstr>2er-System</vt:lpstr>
      <vt:lpstr>Addition von 2 Binärzahlen</vt:lpstr>
      <vt:lpstr>Subtraktion von 2 Binärzahlen mit Hilfe des Zweierkomplement</vt:lpstr>
      <vt:lpstr>8er-System</vt:lpstr>
      <vt:lpstr>16er-System</vt:lpstr>
      <vt:lpstr>Umrechnen in andere Zahlensysteme</vt:lpstr>
      <vt:lpstr>Beispiel 1 für Umrechnung</vt:lpstr>
      <vt:lpstr>Beispiel 2 für Umrechnung</vt:lpstr>
      <vt:lpstr>Beispiel 3 für Umrechnung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Zahlensysteme</dc:title>
  <dc:creator>Frithjof Roscher</dc:creator>
  <cp:lastModifiedBy>Frithjof Roscher</cp:lastModifiedBy>
  <cp:revision>26</cp:revision>
  <dcterms:created xsi:type="dcterms:W3CDTF">2016-12-18T21:42:59Z</dcterms:created>
  <dcterms:modified xsi:type="dcterms:W3CDTF">2017-01-19T21:07:52Z</dcterms:modified>
</cp:coreProperties>
</file>