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211"/>
  </p:notesMasterIdLst>
  <p:sldIdLst>
    <p:sldId id="417" r:id="rId2"/>
    <p:sldId id="524" r:id="rId3"/>
    <p:sldId id="721" r:id="rId4"/>
    <p:sldId id="725" r:id="rId5"/>
    <p:sldId id="574" r:id="rId6"/>
    <p:sldId id="722" r:id="rId7"/>
    <p:sldId id="575" r:id="rId8"/>
    <p:sldId id="732" r:id="rId9"/>
    <p:sldId id="736" r:id="rId10"/>
    <p:sldId id="733" r:id="rId11"/>
    <p:sldId id="737" r:id="rId12"/>
    <p:sldId id="734" r:id="rId13"/>
    <p:sldId id="738" r:id="rId14"/>
    <p:sldId id="735" r:id="rId15"/>
    <p:sldId id="739" r:id="rId16"/>
    <p:sldId id="579" r:id="rId17"/>
    <p:sldId id="724" r:id="rId18"/>
    <p:sldId id="742" r:id="rId19"/>
    <p:sldId id="743" r:id="rId20"/>
    <p:sldId id="879" r:id="rId21"/>
    <p:sldId id="744" r:id="rId22"/>
    <p:sldId id="745" r:id="rId23"/>
    <p:sldId id="746" r:id="rId24"/>
    <p:sldId id="751" r:id="rId25"/>
    <p:sldId id="750" r:id="rId26"/>
    <p:sldId id="747" r:id="rId27"/>
    <p:sldId id="748" r:id="rId28"/>
    <p:sldId id="749" r:id="rId29"/>
    <p:sldId id="754" r:id="rId30"/>
    <p:sldId id="755" r:id="rId31"/>
    <p:sldId id="756" r:id="rId32"/>
    <p:sldId id="757" r:id="rId33"/>
    <p:sldId id="758" r:id="rId34"/>
    <p:sldId id="759" r:id="rId35"/>
    <p:sldId id="765" r:id="rId36"/>
    <p:sldId id="760" r:id="rId37"/>
    <p:sldId id="761" r:id="rId38"/>
    <p:sldId id="762" r:id="rId39"/>
    <p:sldId id="763" r:id="rId40"/>
    <p:sldId id="666" r:id="rId41"/>
    <p:sldId id="551" r:id="rId42"/>
    <p:sldId id="767" r:id="rId43"/>
    <p:sldId id="581" r:id="rId44"/>
    <p:sldId id="768" r:id="rId45"/>
    <p:sldId id="880" r:id="rId46"/>
    <p:sldId id="881" r:id="rId47"/>
    <p:sldId id="582" r:id="rId48"/>
    <p:sldId id="769" r:id="rId49"/>
    <p:sldId id="583" r:id="rId50"/>
    <p:sldId id="770" r:id="rId51"/>
    <p:sldId id="584" r:id="rId52"/>
    <p:sldId id="771" r:id="rId53"/>
    <p:sldId id="604" r:id="rId54"/>
    <p:sldId id="772" r:id="rId55"/>
    <p:sldId id="605" r:id="rId56"/>
    <p:sldId id="773" r:id="rId57"/>
    <p:sldId id="606" r:id="rId58"/>
    <p:sldId id="774" r:id="rId59"/>
    <p:sldId id="588" r:id="rId60"/>
    <p:sldId id="775" r:id="rId61"/>
    <p:sldId id="589" r:id="rId62"/>
    <p:sldId id="776" r:id="rId63"/>
    <p:sldId id="590" r:id="rId64"/>
    <p:sldId id="777" r:id="rId65"/>
    <p:sldId id="591" r:id="rId66"/>
    <p:sldId id="778" r:id="rId67"/>
    <p:sldId id="592" r:id="rId68"/>
    <p:sldId id="779" r:id="rId69"/>
    <p:sldId id="593" r:id="rId70"/>
    <p:sldId id="780" r:id="rId71"/>
    <p:sldId id="594" r:id="rId72"/>
    <p:sldId id="781" r:id="rId73"/>
    <p:sldId id="595" r:id="rId74"/>
    <p:sldId id="782" r:id="rId75"/>
    <p:sldId id="596" r:id="rId76"/>
    <p:sldId id="783" r:id="rId77"/>
    <p:sldId id="597" r:id="rId78"/>
    <p:sldId id="784" r:id="rId79"/>
    <p:sldId id="598" r:id="rId80"/>
    <p:sldId id="785" r:id="rId81"/>
    <p:sldId id="599" r:id="rId82"/>
    <p:sldId id="786" r:id="rId83"/>
    <p:sldId id="600" r:id="rId84"/>
    <p:sldId id="787" r:id="rId85"/>
    <p:sldId id="609" r:id="rId86"/>
    <p:sldId id="788" r:id="rId87"/>
    <p:sldId id="611" r:id="rId88"/>
    <p:sldId id="789" r:id="rId89"/>
    <p:sldId id="826" r:id="rId90"/>
    <p:sldId id="792" r:id="rId91"/>
    <p:sldId id="882" r:id="rId92"/>
    <p:sldId id="828" r:id="rId93"/>
    <p:sldId id="824" r:id="rId94"/>
    <p:sldId id="829" r:id="rId95"/>
    <p:sldId id="830" r:id="rId96"/>
    <p:sldId id="635" r:id="rId97"/>
    <p:sldId id="814" r:id="rId98"/>
    <p:sldId id="794" r:id="rId99"/>
    <p:sldId id="815" r:id="rId100"/>
    <p:sldId id="816" r:id="rId101"/>
    <p:sldId id="817" r:id="rId102"/>
    <p:sldId id="636" r:id="rId103"/>
    <p:sldId id="831" r:id="rId104"/>
    <p:sldId id="795" r:id="rId105"/>
    <p:sldId id="637" r:id="rId106"/>
    <p:sldId id="796" r:id="rId107"/>
    <p:sldId id="638" r:id="rId108"/>
    <p:sldId id="797" r:id="rId109"/>
    <p:sldId id="663" r:id="rId110"/>
    <p:sldId id="839" r:id="rId111"/>
    <p:sldId id="798" r:id="rId112"/>
    <p:sldId id="639" r:id="rId113"/>
    <p:sldId id="832" r:id="rId114"/>
    <p:sldId id="799" r:id="rId115"/>
    <p:sldId id="822" r:id="rId116"/>
    <p:sldId id="821" r:id="rId117"/>
    <p:sldId id="833" r:id="rId118"/>
    <p:sldId id="834" r:id="rId119"/>
    <p:sldId id="840" r:id="rId120"/>
    <p:sldId id="835" r:id="rId121"/>
    <p:sldId id="641" r:id="rId122"/>
    <p:sldId id="801" r:id="rId123"/>
    <p:sldId id="643" r:id="rId124"/>
    <p:sldId id="802" r:id="rId125"/>
    <p:sldId id="644" r:id="rId126"/>
    <p:sldId id="803" r:id="rId127"/>
    <p:sldId id="645" r:id="rId128"/>
    <p:sldId id="804" r:id="rId129"/>
    <p:sldId id="646" r:id="rId130"/>
    <p:sldId id="805" r:id="rId131"/>
    <p:sldId id="647" r:id="rId132"/>
    <p:sldId id="806" r:id="rId133"/>
    <p:sldId id="648" r:id="rId134"/>
    <p:sldId id="807" r:id="rId135"/>
    <p:sldId id="658" r:id="rId136"/>
    <p:sldId id="836" r:id="rId137"/>
    <p:sldId id="811" r:id="rId138"/>
    <p:sldId id="659" r:id="rId139"/>
    <p:sldId id="837" r:id="rId140"/>
    <p:sldId id="812" r:id="rId141"/>
    <p:sldId id="661" r:id="rId142"/>
    <p:sldId id="813" r:id="rId143"/>
    <p:sldId id="667" r:id="rId144"/>
    <p:sldId id="669" r:id="rId145"/>
    <p:sldId id="668" r:id="rId146"/>
    <p:sldId id="838" r:id="rId147"/>
    <p:sldId id="766" r:id="rId148"/>
    <p:sldId id="670" r:id="rId149"/>
    <p:sldId id="841" r:id="rId150"/>
    <p:sldId id="671" r:id="rId151"/>
    <p:sldId id="851" r:id="rId152"/>
    <p:sldId id="852" r:id="rId153"/>
    <p:sldId id="856" r:id="rId154"/>
    <p:sldId id="853" r:id="rId155"/>
    <p:sldId id="854" r:id="rId156"/>
    <p:sldId id="703" r:id="rId157"/>
    <p:sldId id="704" r:id="rId158"/>
    <p:sldId id="883" r:id="rId159"/>
    <p:sldId id="705" r:id="rId160"/>
    <p:sldId id="884" r:id="rId161"/>
    <p:sldId id="706" r:id="rId162"/>
    <p:sldId id="712" r:id="rId163"/>
    <p:sldId id="707" r:id="rId164"/>
    <p:sldId id="708" r:id="rId165"/>
    <p:sldId id="709" r:id="rId166"/>
    <p:sldId id="710" r:id="rId167"/>
    <p:sldId id="713" r:id="rId168"/>
    <p:sldId id="711" r:id="rId169"/>
    <p:sldId id="686" r:id="rId170"/>
    <p:sldId id="687" r:id="rId171"/>
    <p:sldId id="861" r:id="rId172"/>
    <p:sldId id="862" r:id="rId173"/>
    <p:sldId id="865" r:id="rId174"/>
    <p:sldId id="863" r:id="rId175"/>
    <p:sldId id="864" r:id="rId176"/>
    <p:sldId id="866" r:id="rId177"/>
    <p:sldId id="867" r:id="rId178"/>
    <p:sldId id="868" r:id="rId179"/>
    <p:sldId id="688" r:id="rId180"/>
    <p:sldId id="843" r:id="rId181"/>
    <p:sldId id="844" r:id="rId182"/>
    <p:sldId id="845" r:id="rId183"/>
    <p:sldId id="846" r:id="rId184"/>
    <p:sldId id="847" r:id="rId185"/>
    <p:sldId id="850" r:id="rId186"/>
    <p:sldId id="849" r:id="rId187"/>
    <p:sldId id="870" r:id="rId188"/>
    <p:sldId id="871" r:id="rId189"/>
    <p:sldId id="872" r:id="rId190"/>
    <p:sldId id="873" r:id="rId191"/>
    <p:sldId id="874" r:id="rId192"/>
    <p:sldId id="858" r:id="rId193"/>
    <p:sldId id="859" r:id="rId194"/>
    <p:sldId id="848" r:id="rId195"/>
    <p:sldId id="674" r:id="rId196"/>
    <p:sldId id="691" r:id="rId197"/>
    <p:sldId id="714" r:id="rId198"/>
    <p:sldId id="715" r:id="rId199"/>
    <p:sldId id="716" r:id="rId200"/>
    <p:sldId id="695" r:id="rId201"/>
    <p:sldId id="696" r:id="rId202"/>
    <p:sldId id="860" r:id="rId203"/>
    <p:sldId id="888" r:id="rId204"/>
    <p:sldId id="885" r:id="rId205"/>
    <p:sldId id="886" r:id="rId206"/>
    <p:sldId id="887" r:id="rId207"/>
    <p:sldId id="718" r:id="rId208"/>
    <p:sldId id="720" r:id="rId209"/>
    <p:sldId id="875" r:id="rId2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11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presProps" Target="presProps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theme" Target="theme/theme1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tableStyles" Target="tableStyle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5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9430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6624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1074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5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9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83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23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59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66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80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3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50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22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65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68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428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80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98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132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970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862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501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228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69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6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573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793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937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043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961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931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876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741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87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11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109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798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288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484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971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384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097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225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229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921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01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072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4669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674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533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811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9224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3422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3448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2221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1471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43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1738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9899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560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8563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9838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5930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0046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817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5876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9003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6149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9095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3850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6709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9558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5626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3345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9817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1235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6697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70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9612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8705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6565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3981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6836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3257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6867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436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8591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4631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24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1779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5018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9966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8673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8381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6949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959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5035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3881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5331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0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Semantic Analysis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Lookup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Lookup(y)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Start from the top of the </a:t>
            </a:r>
            <a:r>
              <a:rPr lang="en-US" sz="2800" dirty="0" smtClean="0">
                <a:latin typeface="+mj-lt"/>
              </a:rPr>
              <a:t>stack, return </a:t>
            </a:r>
            <a:r>
              <a:rPr lang="en-US" sz="2800" b="1" dirty="0" smtClean="0">
                <a:latin typeface="+mj-lt"/>
              </a:rPr>
              <a:t>first</a:t>
            </a:r>
            <a:r>
              <a:rPr lang="en-US" sz="2800" dirty="0" smtClean="0">
                <a:latin typeface="+mj-lt"/>
              </a:rPr>
              <a:t> match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903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5024246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23" name="Curved Connector 22"/>
          <p:cNvCxnSpPr>
            <a:stCxn id="21" idx="0"/>
            <a:endCxn id="26" idx="0"/>
          </p:cNvCxnSpPr>
          <p:nvPr/>
        </p:nvCxnSpPr>
        <p:spPr>
          <a:xfrm rot="5400000" flipH="1" flipV="1">
            <a:off x="3351538" y="3805617"/>
            <a:ext cx="12700" cy="243725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437010"/>
              </p:ext>
            </p:extLst>
          </p:nvPr>
        </p:nvGraphicFramePr>
        <p:xfrm>
          <a:off x="3550710" y="5024246"/>
          <a:ext cx="197934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26" idx="0"/>
            <a:endCxn id="34" idx="0"/>
          </p:cNvCxnSpPr>
          <p:nvPr/>
        </p:nvCxnSpPr>
        <p:spPr>
          <a:xfrm rot="5400000" flipH="1" flipV="1">
            <a:off x="5809968" y="3778096"/>
            <a:ext cx="6351" cy="2485950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379241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241" y="6096014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549427"/>
              </p:ext>
            </p:extLst>
          </p:nvPr>
        </p:nvGraphicFramePr>
        <p:xfrm>
          <a:off x="6000431" y="5017895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>
            <a:stCxn id="41" idx="4"/>
            <a:endCxn id="44" idx="0"/>
          </p:cNvCxnSpPr>
          <p:nvPr/>
        </p:nvCxnSpPr>
        <p:spPr>
          <a:xfrm>
            <a:off x="1025965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1" idx="4"/>
            <a:endCxn id="43" idx="0"/>
          </p:cNvCxnSpPr>
          <p:nvPr/>
        </p:nvCxnSpPr>
        <p:spPr>
          <a:xfrm flipH="1">
            <a:off x="913111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46067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44" idx="4"/>
            <a:endCxn id="57" idx="0"/>
          </p:cNvCxnSpPr>
          <p:nvPr/>
        </p:nvCxnSpPr>
        <p:spPr>
          <a:xfrm>
            <a:off x="10762090" y="4008905"/>
            <a:ext cx="0" cy="243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2" idx="4"/>
            <a:endCxn id="53" idx="0"/>
          </p:cNvCxnSpPr>
          <p:nvPr/>
        </p:nvCxnSpPr>
        <p:spPr>
          <a:xfrm flipH="1">
            <a:off x="766494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953444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59870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84349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9771774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9" name="Straight Arrow Connector 48"/>
          <p:cNvCxnSpPr>
            <a:stCxn id="57" idx="4"/>
            <a:endCxn id="47" idx="0"/>
          </p:cNvCxnSpPr>
          <p:nvPr/>
        </p:nvCxnSpPr>
        <p:spPr>
          <a:xfrm flipH="1">
            <a:off x="10304179" y="4873706"/>
            <a:ext cx="457911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6" idx="4"/>
            <a:endCxn id="52" idx="7"/>
          </p:cNvCxnSpPr>
          <p:nvPr/>
        </p:nvCxnSpPr>
        <p:spPr>
          <a:xfrm flipH="1">
            <a:off x="817774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93973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713253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36" idx="4"/>
            <a:endCxn id="41" idx="1"/>
          </p:cNvCxnSpPr>
          <p:nvPr/>
        </p:nvCxnSpPr>
        <p:spPr>
          <a:xfrm>
            <a:off x="904235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7" idx="4"/>
            <a:endCxn id="58" idx="0"/>
          </p:cNvCxnSpPr>
          <p:nvPr/>
        </p:nvCxnSpPr>
        <p:spPr>
          <a:xfrm>
            <a:off x="10762090" y="4873706"/>
            <a:ext cx="740805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0229685" y="4252689"/>
            <a:ext cx="1064809" cy="621017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8" name="Oval 57"/>
          <p:cNvSpPr/>
          <p:nvPr/>
        </p:nvSpPr>
        <p:spPr>
          <a:xfrm>
            <a:off x="10970490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8566157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57" idx="4"/>
            <a:endCxn id="59" idx="0"/>
          </p:cNvCxnSpPr>
          <p:nvPr/>
        </p:nvCxnSpPr>
        <p:spPr>
          <a:xfrm flipH="1">
            <a:off x="9098562" y="4873706"/>
            <a:ext cx="1663528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45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9" name="Straight Arrow Connector 48"/>
          <p:cNvCxnSpPr>
            <a:stCxn id="56" idx="4"/>
            <a:endCxn id="58" idx="0"/>
          </p:cNvCxnSpPr>
          <p:nvPr/>
        </p:nvCxnSpPr>
        <p:spPr>
          <a:xfrm>
            <a:off x="1025965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6" idx="4"/>
            <a:endCxn id="57" idx="0"/>
          </p:cNvCxnSpPr>
          <p:nvPr/>
        </p:nvCxnSpPr>
        <p:spPr>
          <a:xfrm flipH="1">
            <a:off x="913111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46067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58" idx="4"/>
            <a:endCxn id="67" idx="0"/>
          </p:cNvCxnSpPr>
          <p:nvPr/>
        </p:nvCxnSpPr>
        <p:spPr>
          <a:xfrm>
            <a:off x="10762090" y="4008905"/>
            <a:ext cx="0" cy="243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3" idx="4"/>
            <a:endCxn id="64" idx="0"/>
          </p:cNvCxnSpPr>
          <p:nvPr/>
        </p:nvCxnSpPr>
        <p:spPr>
          <a:xfrm flipH="1">
            <a:off x="766494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953444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859870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984349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771774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0" name="Straight Arrow Connector 59"/>
          <p:cNvCxnSpPr>
            <a:stCxn id="67" idx="4"/>
            <a:endCxn id="59" idx="0"/>
          </p:cNvCxnSpPr>
          <p:nvPr/>
        </p:nvCxnSpPr>
        <p:spPr>
          <a:xfrm flipH="1">
            <a:off x="10304179" y="4873706"/>
            <a:ext cx="457911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4"/>
            <a:endCxn id="63" idx="7"/>
          </p:cNvCxnSpPr>
          <p:nvPr/>
        </p:nvCxnSpPr>
        <p:spPr>
          <a:xfrm flipH="1">
            <a:off x="817774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693973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13253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52" idx="4"/>
            <a:endCxn id="56" idx="1"/>
          </p:cNvCxnSpPr>
          <p:nvPr/>
        </p:nvCxnSpPr>
        <p:spPr>
          <a:xfrm>
            <a:off x="904235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7" idx="4"/>
            <a:endCxn id="68" idx="0"/>
          </p:cNvCxnSpPr>
          <p:nvPr/>
        </p:nvCxnSpPr>
        <p:spPr>
          <a:xfrm>
            <a:off x="10762090" y="4873706"/>
            <a:ext cx="740805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0229685" y="42526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68" name="Oval 67"/>
          <p:cNvSpPr/>
          <p:nvPr/>
        </p:nvSpPr>
        <p:spPr>
          <a:xfrm>
            <a:off x="10970490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8566157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67" idx="4"/>
            <a:endCxn id="69" idx="0"/>
          </p:cNvCxnSpPr>
          <p:nvPr/>
        </p:nvCxnSpPr>
        <p:spPr>
          <a:xfrm flipH="1">
            <a:off x="9098562" y="4873706"/>
            <a:ext cx="1663528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8396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7964029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31624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64029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31624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173019" y="1909151"/>
            <a:ext cx="3860915" cy="292410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92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bar</a:t>
            </a: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7964029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31624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64029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31624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173019" y="1909151"/>
            <a:ext cx="3860915" cy="292410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697442"/>
              </p:ext>
            </p:extLst>
          </p:nvPr>
        </p:nvGraphicFramePr>
        <p:xfrm>
          <a:off x="1173019" y="5276803"/>
          <a:ext cx="184528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07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1074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0314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5" idx="0"/>
          </p:cNvCxnSpPr>
          <p:nvPr/>
        </p:nvCxnSpPr>
        <p:spPr>
          <a:xfrm rot="5400000" flipH="1" flipV="1">
            <a:off x="3126433" y="4246033"/>
            <a:ext cx="12700" cy="206154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462487"/>
              </p:ext>
            </p:extLst>
          </p:nvPr>
        </p:nvGraphicFramePr>
        <p:xfrm>
          <a:off x="3167529" y="5276803"/>
          <a:ext cx="197934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bar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467230"/>
                  </a:ext>
                </a:extLst>
              </a:tr>
            </a:tbl>
          </a:graphicData>
        </a:graphic>
      </p:graphicFrame>
      <p:cxnSp>
        <p:nvCxnSpPr>
          <p:cNvPr id="47" name="Curved Connector 46"/>
          <p:cNvCxnSpPr>
            <a:stCxn id="45" idx="0"/>
            <a:endCxn id="49" idx="0"/>
          </p:cNvCxnSpPr>
          <p:nvPr/>
        </p:nvCxnSpPr>
        <p:spPr>
          <a:xfrm rot="5400000" flipH="1" flipV="1">
            <a:off x="5153681" y="4273975"/>
            <a:ext cx="6351" cy="1999306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86499"/>
              </p:ext>
            </p:extLst>
          </p:nvPr>
        </p:nvGraphicFramePr>
        <p:xfrm>
          <a:off x="5321165" y="5270452"/>
          <a:ext cx="167068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79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2750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78139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7964029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31624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64029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31624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173019" y="1909151"/>
            <a:ext cx="3860915" cy="292410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82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811834" y="2867052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683292" y="2867052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258982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314271" y="4034459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9931191" y="2867052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86624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50887" y="39263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81866" y="428877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95674" y="342397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781866" y="53527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314271" y="5146918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5982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398786" y="330014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endCxn id="29" idx="7"/>
          </p:cNvCxnSpPr>
          <p:nvPr/>
        </p:nvCxnSpPr>
        <p:spPr>
          <a:xfrm flipH="1">
            <a:off x="8324634" y="1905517"/>
            <a:ext cx="493635" cy="287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4"/>
            <a:endCxn id="51" idx="1"/>
          </p:cNvCxnSpPr>
          <p:nvPr/>
        </p:nvCxnSpPr>
        <p:spPr>
          <a:xfrm>
            <a:off x="8840669" y="1892238"/>
            <a:ext cx="577722" cy="300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3879294" cy="224913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704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811834" y="2867052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683292" y="2867052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258982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314271" y="4034459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9931191" y="2867052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86624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50887" y="39263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81866" y="428877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95674" y="342397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781866" y="53527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314271" y="5146918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5982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398786" y="330014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endCxn id="29" idx="7"/>
          </p:cNvCxnSpPr>
          <p:nvPr/>
        </p:nvCxnSpPr>
        <p:spPr>
          <a:xfrm flipH="1">
            <a:off x="8324634" y="1905517"/>
            <a:ext cx="493635" cy="287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4"/>
            <a:endCxn id="51" idx="1"/>
          </p:cNvCxnSpPr>
          <p:nvPr/>
        </p:nvCxnSpPr>
        <p:spPr>
          <a:xfrm>
            <a:off x="8840669" y="1892238"/>
            <a:ext cx="577722" cy="300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3879294" cy="224913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5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516807" y="2836217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388265" y="2845079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019244" y="383173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91597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55860" y="390437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86839" y="420300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00647" y="3221241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86839" y="535799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019244" y="5061148"/>
            <a:ext cx="0" cy="29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10385551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9257009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10887988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660341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24604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355583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969391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10902972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355583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4"/>
            <a:endCxn id="29" idx="7"/>
          </p:cNvCxnSpPr>
          <p:nvPr/>
        </p:nvCxnSpPr>
        <p:spPr>
          <a:xfrm flipH="1">
            <a:off x="8029607" y="1892238"/>
            <a:ext cx="923905" cy="268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173019" y="1909151"/>
            <a:ext cx="3814643" cy="2924105"/>
          </a:xfrm>
          <a:prstGeom prst="roundRect">
            <a:avLst>
              <a:gd name="adj" fmla="val 44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093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516807" y="2836217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388265" y="2845079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019244" y="383173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91597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55860" y="390437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86839" y="420300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00647" y="3221241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86839" y="535799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019244" y="5061148"/>
            <a:ext cx="0" cy="29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10385551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9257009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10887988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660341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24604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355583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969391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10902972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355583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4"/>
            <a:endCxn id="29" idx="7"/>
          </p:cNvCxnSpPr>
          <p:nvPr/>
        </p:nvCxnSpPr>
        <p:spPr>
          <a:xfrm flipH="1">
            <a:off x="8029607" y="1892238"/>
            <a:ext cx="923905" cy="268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173019" y="1909151"/>
            <a:ext cx="3814643" cy="2924105"/>
          </a:xfrm>
          <a:prstGeom prst="roundRect">
            <a:avLst>
              <a:gd name="adj" fmla="val 44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60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3778981" cy="239288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15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Lookup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471138"/>
              </p:ext>
            </p:extLst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Lookup(y)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Start from the top of the </a:t>
            </a:r>
            <a:r>
              <a:rPr lang="en-US" sz="2800" dirty="0" smtClean="0">
                <a:latin typeface="+mj-lt"/>
              </a:rPr>
              <a:t>stack, </a:t>
            </a:r>
            <a:r>
              <a:rPr lang="en-US" sz="2800" dirty="0">
                <a:latin typeface="+mj-lt"/>
              </a:rPr>
              <a:t>return </a:t>
            </a:r>
            <a:r>
              <a:rPr lang="en-US" sz="2800" b="1" dirty="0">
                <a:latin typeface="+mj-lt"/>
              </a:rPr>
              <a:t>first</a:t>
            </a:r>
            <a:r>
              <a:rPr lang="en-US" sz="2800" dirty="0">
                <a:latin typeface="+mj-lt"/>
              </a:rPr>
              <a:t> match</a:t>
            </a:r>
          </a:p>
        </p:txBody>
      </p:sp>
    </p:spTree>
    <p:extLst>
      <p:ext uri="{BB962C8B-B14F-4D97-AF65-F5344CB8AC3E}">
        <p14:creationId xmlns:p14="http://schemas.microsoft.com/office/powerpoint/2010/main" val="72603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3778981" cy="239288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79691"/>
              </p:ext>
            </p:extLst>
          </p:nvPr>
        </p:nvGraphicFramePr>
        <p:xfrm>
          <a:off x="1173020" y="5276803"/>
          <a:ext cx="174435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227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427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6185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8" idx="0"/>
          </p:cNvCxnSpPr>
          <p:nvPr/>
        </p:nvCxnSpPr>
        <p:spPr>
          <a:xfrm rot="5400000" flipH="1" flipV="1">
            <a:off x="3101199" y="4220800"/>
            <a:ext cx="12700" cy="211200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195028"/>
              </p:ext>
            </p:extLst>
          </p:nvPr>
        </p:nvGraphicFramePr>
        <p:xfrm>
          <a:off x="3167529" y="5276803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9" name="Curved Connector 28"/>
          <p:cNvCxnSpPr>
            <a:stCxn id="28" idx="0"/>
            <a:endCxn id="31" idx="0"/>
          </p:cNvCxnSpPr>
          <p:nvPr/>
        </p:nvCxnSpPr>
        <p:spPr>
          <a:xfrm rot="5400000" flipH="1" flipV="1">
            <a:off x="5214923" y="4212733"/>
            <a:ext cx="6351" cy="2121790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981064"/>
              </p:ext>
            </p:extLst>
          </p:nvPr>
        </p:nvGraphicFramePr>
        <p:xfrm>
          <a:off x="5321164" y="5270452"/>
          <a:ext cx="191565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95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6808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0623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80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3778981" cy="239288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397285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1"/>
            <a:ext cx="4097028" cy="289963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043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173019" y="1909151"/>
            <a:ext cx="4097028" cy="289963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44697" y="2671935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44697" y="4363772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26" name="Straight Arrow Connector 25"/>
          <p:cNvCxnSpPr>
            <a:stCxn id="25" idx="0"/>
            <a:endCxn id="2" idx="2"/>
          </p:cNvCxnSpPr>
          <p:nvPr/>
        </p:nvCxnSpPr>
        <p:spPr>
          <a:xfrm flipV="1">
            <a:off x="8019017" y="3195155"/>
            <a:ext cx="0" cy="11686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91463" y="3578942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94277" y="1769809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class hierarchy</a:t>
            </a:r>
            <a:endParaRPr lang="en-US" sz="2800" b="1" dirty="0">
              <a:latin typeface="+mj-lt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8343363" y="2615001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693242" y="2652842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x</a:t>
            </a:r>
            <a:r>
              <a:rPr lang="en-US" sz="2800" b="1" dirty="0" smtClean="0">
                <a:latin typeface="+mj-lt"/>
              </a:rPr>
              <a:t> : </a:t>
            </a:r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31" name="Left Brace 30"/>
          <p:cNvSpPr/>
          <p:nvPr/>
        </p:nvSpPr>
        <p:spPr>
          <a:xfrm>
            <a:off x="8343363" y="4282091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0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1"/>
            <a:ext cx="4097028" cy="289963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17608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670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43436"/>
            <a:ext cx="1064809" cy="621017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64453"/>
            <a:ext cx="0" cy="2821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9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142223"/>
              </p:ext>
            </p:extLst>
          </p:nvPr>
        </p:nvGraphicFramePr>
        <p:xfrm>
          <a:off x="1173019" y="5172298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3336646" y="3968561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553789" y="624406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24406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991048" y="624406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244066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68963"/>
              </p:ext>
            </p:extLst>
          </p:nvPr>
        </p:nvGraphicFramePr>
        <p:xfrm>
          <a:off x="3550710" y="5172298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5747177" y="3959155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79241" y="624406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241" y="6244066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837537"/>
              </p:ext>
            </p:extLst>
          </p:nvPr>
        </p:nvGraphicFramePr>
        <p:xfrm>
          <a:off x="6000431" y="5165947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25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993255"/>
              </p:ext>
            </p:extLst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95564"/>
              </p:ext>
            </p:extLst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315673"/>
              </p:ext>
            </p:extLst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7359545" y="3339238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762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8355074" y="4606784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5074" y="5941568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48" name="Straight Arrow Connector 47"/>
          <p:cNvCxnSpPr>
            <a:stCxn id="46" idx="0"/>
            <a:endCxn id="45" idx="2"/>
          </p:cNvCxnSpPr>
          <p:nvPr/>
        </p:nvCxnSpPr>
        <p:spPr>
          <a:xfrm flipV="1">
            <a:off x="8629394" y="5130004"/>
            <a:ext cx="0" cy="811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08290" y="5268918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51" name="Left Brace 50"/>
          <p:cNvSpPr/>
          <p:nvPr/>
        </p:nvSpPr>
        <p:spPr>
          <a:xfrm>
            <a:off x="8953740" y="4549850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>
            <a:off x="8953740" y="5868598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359545" y="3339238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228059" y="4604710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z : </a:t>
            </a:r>
            <a:r>
              <a:rPr lang="en-US" sz="2800" dirty="0" err="1" smtClean="0">
                <a:latin typeface="+mj-lt"/>
              </a:rPr>
              <a:t>int</a:t>
            </a:r>
            <a:endParaRPr lang="en-US" sz="28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28059" y="5912143"/>
            <a:ext cx="212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foo : </a:t>
            </a:r>
            <a:r>
              <a:rPr lang="en-US" sz="2800" dirty="0" err="1" smtClean="0">
                <a:latin typeface="+mj-lt"/>
              </a:rPr>
              <a:t>int,void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277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8355074" y="4606784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5074" y="5941568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48" name="Straight Arrow Connector 47"/>
          <p:cNvCxnSpPr>
            <a:stCxn id="46" idx="0"/>
            <a:endCxn id="45" idx="2"/>
          </p:cNvCxnSpPr>
          <p:nvPr/>
        </p:nvCxnSpPr>
        <p:spPr>
          <a:xfrm flipV="1">
            <a:off x="8629394" y="5130004"/>
            <a:ext cx="0" cy="811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08290" y="5268918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51" name="Left Brace 50"/>
          <p:cNvSpPr/>
          <p:nvPr/>
        </p:nvSpPr>
        <p:spPr>
          <a:xfrm>
            <a:off x="8953740" y="4549850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>
            <a:off x="8953740" y="5868598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359545" y="3339238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228059" y="4604710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z : </a:t>
            </a:r>
            <a:r>
              <a:rPr lang="en-US" sz="2800" dirty="0" err="1" smtClean="0">
                <a:latin typeface="+mj-lt"/>
              </a:rPr>
              <a:t>int</a:t>
            </a:r>
            <a:endParaRPr lang="en-US" sz="28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28059" y="5912143"/>
            <a:ext cx="212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foo : </a:t>
            </a:r>
            <a:r>
              <a:rPr lang="en-US" sz="2800" dirty="0" err="1" smtClean="0">
                <a:latin typeface="+mj-lt"/>
              </a:rPr>
              <a:t>int,void</a:t>
            </a:r>
            <a:endParaRPr lang="en-US" sz="2800" dirty="0">
              <a:latin typeface="+mj-lt"/>
            </a:endParaRPr>
          </a:p>
        </p:txBody>
      </p:sp>
      <p:sp>
        <p:nvSpPr>
          <p:cNvPr id="2" name="Oval 1"/>
          <p:cNvSpPr/>
          <p:nvPr/>
        </p:nvSpPr>
        <p:spPr>
          <a:xfrm>
            <a:off x="9142383" y="4533646"/>
            <a:ext cx="1211002" cy="7073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Enter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032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8355074" y="4606784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5074" y="5941568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48" name="Straight Arrow Connector 47"/>
          <p:cNvCxnSpPr>
            <a:stCxn id="46" idx="0"/>
            <a:endCxn id="45" idx="2"/>
          </p:cNvCxnSpPr>
          <p:nvPr/>
        </p:nvCxnSpPr>
        <p:spPr>
          <a:xfrm flipV="1">
            <a:off x="8629394" y="5130004"/>
            <a:ext cx="0" cy="811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08290" y="5268918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51" name="Left Brace 50"/>
          <p:cNvSpPr/>
          <p:nvPr/>
        </p:nvSpPr>
        <p:spPr>
          <a:xfrm>
            <a:off x="8953740" y="4549850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>
            <a:off x="8953740" y="5868598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359545" y="3339238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228059" y="4604710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z : </a:t>
            </a:r>
            <a:r>
              <a:rPr lang="en-US" sz="2800" dirty="0" err="1" smtClean="0">
                <a:latin typeface="+mj-lt"/>
              </a:rPr>
              <a:t>int</a:t>
            </a:r>
            <a:endParaRPr lang="en-US" sz="28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28059" y="5912143"/>
            <a:ext cx="212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foo : </a:t>
            </a:r>
            <a:r>
              <a:rPr lang="en-US" sz="2800" dirty="0" err="1" smtClean="0">
                <a:latin typeface="+mj-lt"/>
              </a:rPr>
              <a:t>int,void</a:t>
            </a:r>
            <a:endParaRPr lang="en-US" sz="2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3" name="Oval 22"/>
          <p:cNvSpPr/>
          <p:nvPr/>
        </p:nvSpPr>
        <p:spPr>
          <a:xfrm>
            <a:off x="9142383" y="4533646"/>
            <a:ext cx="1211002" cy="7073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6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0"/>
            <a:ext cx="4476313" cy="3551123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18;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12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0"/>
            <a:ext cx="4476313" cy="3551123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18;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49258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73018" y="1909150"/>
            <a:ext cx="4379861" cy="351628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403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73018" y="1909150"/>
            <a:ext cx="4379861" cy="351628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1"/>
            <a:ext cx="4261131" cy="233192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423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1"/>
            <a:ext cx="4261131" cy="233192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09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840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93631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foo(B b)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03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Enter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653597"/>
              </p:ext>
            </p:extLst>
          </p:nvPr>
        </p:nvGraphicFramePr>
        <p:xfrm>
          <a:off x="7977967" y="436672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12" name="Curved Connector 11"/>
          <p:cNvCxnSpPr>
            <a:stCxn id="23" idx="0"/>
            <a:endCxn id="11" idx="0"/>
          </p:cNvCxnSpPr>
          <p:nvPr/>
        </p:nvCxnSpPr>
        <p:spPr>
          <a:xfrm rot="5400000" flipH="1" flipV="1">
            <a:off x="7593332" y="2647778"/>
            <a:ext cx="6350" cy="3444237"/>
          </a:xfrm>
          <a:prstGeom prst="curvedConnector3">
            <a:avLst>
              <a:gd name="adj1" fmla="val 658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739506" y="590441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506" y="5904416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26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foo(B b)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1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arr_t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034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arr_t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11499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62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60776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513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1173019" y="5172298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31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089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2857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24" name="Curved Connector 23"/>
          <p:cNvCxnSpPr>
            <a:stCxn id="22" idx="0"/>
            <a:endCxn id="27" idx="0"/>
          </p:cNvCxnSpPr>
          <p:nvPr/>
        </p:nvCxnSpPr>
        <p:spPr>
          <a:xfrm rot="5400000" flipH="1" flipV="1">
            <a:off x="3336646" y="3968561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553789" y="624406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24406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991048" y="624406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244066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3550710" y="5172298"/>
          <a:ext cx="197934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27" idx="0"/>
            <a:endCxn id="30" idx="0"/>
          </p:cNvCxnSpPr>
          <p:nvPr/>
        </p:nvCxnSpPr>
        <p:spPr>
          <a:xfrm rot="5400000" flipH="1" flipV="1">
            <a:off x="5747177" y="3959155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379241" y="624406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241" y="6244066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6000431" y="5165947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35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80018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32201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4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32201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1173019" y="5424852"/>
          <a:ext cx="191978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31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089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2857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912868"/>
                  </a:ext>
                </a:extLst>
              </a:tr>
            </a:tbl>
          </a:graphicData>
        </a:graphic>
      </p:graphicFrame>
      <p:cxnSp>
        <p:nvCxnSpPr>
          <p:cNvPr id="37" name="Curved Connector 36"/>
          <p:cNvCxnSpPr>
            <a:stCxn id="36" idx="0"/>
            <a:endCxn id="46" idx="0"/>
          </p:cNvCxnSpPr>
          <p:nvPr/>
        </p:nvCxnSpPr>
        <p:spPr>
          <a:xfrm rot="5400000" flipH="1" flipV="1">
            <a:off x="3336646" y="4221115"/>
            <a:ext cx="12700" cy="2407475"/>
          </a:xfrm>
          <a:prstGeom prst="curvedConnector3">
            <a:avLst>
              <a:gd name="adj1" fmla="val 138855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3550710" y="542485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48" name="Curved Connector 47"/>
          <p:cNvCxnSpPr>
            <a:stCxn id="46" idx="0"/>
            <a:endCxn id="50" idx="0"/>
          </p:cNvCxnSpPr>
          <p:nvPr/>
        </p:nvCxnSpPr>
        <p:spPr>
          <a:xfrm rot="5400000" flipH="1" flipV="1">
            <a:off x="5747177" y="4211709"/>
            <a:ext cx="6351" cy="2419937"/>
          </a:xfrm>
          <a:prstGeom prst="curvedConnector3">
            <a:avLst>
              <a:gd name="adj1" fmla="val 260247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6000431" y="541850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6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Exit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468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32201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405257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Library Functions</a:t>
            </a:r>
            <a:endParaRPr lang="en-US" sz="4800" dirty="0"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496467" y="104361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3079" y="195924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30" idx="4"/>
            <a:endCxn id="29" idx="1"/>
          </p:cNvCxnSpPr>
          <p:nvPr/>
        </p:nvCxnSpPr>
        <p:spPr>
          <a:xfrm>
            <a:off x="10153242" y="4760641"/>
            <a:ext cx="392946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90250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0837" y="41396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3019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7"/>
          </p:cNvCxnSpPr>
          <p:nvPr/>
        </p:nvCxnSpPr>
        <p:spPr>
          <a:xfrm flipH="1">
            <a:off x="9761890" y="4760641"/>
            <a:ext cx="391352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568834" y="299319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print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0" idx="0"/>
          </p:cNvCxnSpPr>
          <p:nvPr/>
        </p:nvCxnSpPr>
        <p:spPr>
          <a:xfrm>
            <a:off x="10153241" y="3615473"/>
            <a:ext cx="1" cy="524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70070" y="306966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22457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45" idx="4"/>
            <a:endCxn id="61" idx="0"/>
          </p:cNvCxnSpPr>
          <p:nvPr/>
        </p:nvCxnSpPr>
        <p:spPr>
          <a:xfrm flipH="1">
            <a:off x="5492436" y="3691939"/>
            <a:ext cx="1162041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4"/>
            <a:endCxn id="50" idx="0"/>
          </p:cNvCxnSpPr>
          <p:nvPr/>
        </p:nvCxnSpPr>
        <p:spPr>
          <a:xfrm>
            <a:off x="6654477" y="3691939"/>
            <a:ext cx="1245679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6775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6" idx="4"/>
            <a:endCxn id="45" idx="0"/>
          </p:cNvCxnSpPr>
          <p:nvPr/>
        </p:nvCxnSpPr>
        <p:spPr>
          <a:xfrm flipH="1">
            <a:off x="6654477" y="2569738"/>
            <a:ext cx="1567199" cy="49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6003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stCxn id="45" idx="4"/>
            <a:endCxn id="46" idx="0"/>
          </p:cNvCxnSpPr>
          <p:nvPr/>
        </p:nvCxnSpPr>
        <p:spPr>
          <a:xfrm>
            <a:off x="6654477" y="3691939"/>
            <a:ext cx="385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4"/>
            <a:endCxn id="26" idx="0"/>
          </p:cNvCxnSpPr>
          <p:nvPr/>
        </p:nvCxnSpPr>
        <p:spPr>
          <a:xfrm flipH="1">
            <a:off x="8221676" y="1833324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3" idx="1"/>
          </p:cNvCxnSpPr>
          <p:nvPr/>
        </p:nvCxnSpPr>
        <p:spPr>
          <a:xfrm>
            <a:off x="8221676" y="2569738"/>
            <a:ext cx="1518327" cy="51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8" y="1909152"/>
            <a:ext cx="3102957" cy="16352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print(z + 1);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47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Library Functions</a:t>
            </a:r>
            <a:endParaRPr lang="en-US" sz="4800" dirty="0"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496467" y="104361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3079" y="195924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30" idx="4"/>
            <a:endCxn id="29" idx="1"/>
          </p:cNvCxnSpPr>
          <p:nvPr/>
        </p:nvCxnSpPr>
        <p:spPr>
          <a:xfrm>
            <a:off x="10153242" y="4760641"/>
            <a:ext cx="392946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90250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0837" y="41396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3019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7"/>
          </p:cNvCxnSpPr>
          <p:nvPr/>
        </p:nvCxnSpPr>
        <p:spPr>
          <a:xfrm flipH="1">
            <a:off x="9761890" y="4760641"/>
            <a:ext cx="391352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568834" y="299319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print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0" idx="0"/>
          </p:cNvCxnSpPr>
          <p:nvPr/>
        </p:nvCxnSpPr>
        <p:spPr>
          <a:xfrm>
            <a:off x="10153241" y="3615473"/>
            <a:ext cx="1" cy="524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70070" y="306966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22457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45" idx="4"/>
            <a:endCxn id="61" idx="0"/>
          </p:cNvCxnSpPr>
          <p:nvPr/>
        </p:nvCxnSpPr>
        <p:spPr>
          <a:xfrm flipH="1">
            <a:off x="5492436" y="3691939"/>
            <a:ext cx="1162041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4"/>
            <a:endCxn id="50" idx="0"/>
          </p:cNvCxnSpPr>
          <p:nvPr/>
        </p:nvCxnSpPr>
        <p:spPr>
          <a:xfrm>
            <a:off x="6654477" y="3691939"/>
            <a:ext cx="1245679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6775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6" idx="4"/>
            <a:endCxn id="45" idx="0"/>
          </p:cNvCxnSpPr>
          <p:nvPr/>
        </p:nvCxnSpPr>
        <p:spPr>
          <a:xfrm flipH="1">
            <a:off x="6654477" y="2569738"/>
            <a:ext cx="1567199" cy="49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6003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stCxn id="45" idx="4"/>
            <a:endCxn id="46" idx="0"/>
          </p:cNvCxnSpPr>
          <p:nvPr/>
        </p:nvCxnSpPr>
        <p:spPr>
          <a:xfrm>
            <a:off x="6654477" y="3691939"/>
            <a:ext cx="385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4"/>
            <a:endCxn id="26" idx="0"/>
          </p:cNvCxnSpPr>
          <p:nvPr/>
        </p:nvCxnSpPr>
        <p:spPr>
          <a:xfrm flipH="1">
            <a:off x="8221676" y="1833324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3" idx="1"/>
          </p:cNvCxnSpPr>
          <p:nvPr/>
        </p:nvCxnSpPr>
        <p:spPr>
          <a:xfrm>
            <a:off x="8221676" y="2569738"/>
            <a:ext cx="1518327" cy="51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8" y="1909152"/>
            <a:ext cx="3102957" cy="16352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print(z + 1);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484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AST is traversed in a top-down manner: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Each AST node class, has </a:t>
            </a:r>
            <a:r>
              <a:rPr lang="en-US" sz="2800" dirty="0" smtClean="0">
                <a:latin typeface="+mj-lt"/>
              </a:rPr>
              <a:t>a </a:t>
            </a:r>
            <a:r>
              <a:rPr lang="en-US" sz="2800" b="1" dirty="0">
                <a:latin typeface="+mj-lt"/>
              </a:rPr>
              <a:t>visit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API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Performs the relevant semantic checks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May call the visitors of the node’s children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traversal starts from the root node</a:t>
            </a:r>
          </a:p>
        </p:txBody>
      </p:sp>
    </p:spTree>
    <p:extLst>
      <p:ext uri="{BB962C8B-B14F-4D97-AF65-F5344CB8AC3E}">
        <p14:creationId xmlns:p14="http://schemas.microsoft.com/office/powerpoint/2010/main" val="411809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ASTExpBinOp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left;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right;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t1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(t1 != t2) {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check if op is supported w.r.t. t1/t2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t1;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199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ASTStatmentList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head;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ASTStatmentList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tail;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(head)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(tail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null;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14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extend the language with automatic type inference: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use </a:t>
            </a:r>
            <a:r>
              <a:rPr lang="en-US" sz="2800" b="1" dirty="0" smtClean="0">
                <a:latin typeface="+mj-lt"/>
              </a:rPr>
              <a:t>auto </a:t>
            </a:r>
            <a:r>
              <a:rPr lang="en-US" sz="2800" dirty="0" smtClean="0">
                <a:latin typeface="+mj-lt"/>
              </a:rPr>
              <a:t>when the declaration has an initial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Describe the changes required 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Lexical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Syntactic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Semantic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035372" y="2796291"/>
            <a:ext cx="3834411" cy="198471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8 + 100;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s := “1234”;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new A;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b := a;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51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AST Annotations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AST Annotations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Annotate the AST with information needed for </a:t>
            </a:r>
            <a:r>
              <a:rPr lang="en-US" sz="2800" b="1" dirty="0" smtClean="0">
                <a:latin typeface="+mj-lt"/>
              </a:rPr>
              <a:t>code generation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Variable offsets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Parameter offsets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Class layouts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sizes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988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514205" y="1797318"/>
            <a:ext cx="2609406" cy="491533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Memory Layout </a:t>
            </a:r>
            <a:endParaRPr lang="en-US" sz="48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26663" y="1889937"/>
            <a:ext cx="2378979" cy="943411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Stack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26662" y="4200020"/>
            <a:ext cx="2378979" cy="695775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Heap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6661" y="5863669"/>
            <a:ext cx="2378979" cy="755764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Code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26661" y="5002042"/>
            <a:ext cx="2378979" cy="755377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Global Data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20687" y="1697625"/>
            <a:ext cx="2307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higher addresses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20686" y="6250983"/>
            <a:ext cx="2307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low addresses</a:t>
            </a:r>
            <a:endParaRPr lang="en-US" sz="24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5712404" y="2965724"/>
            <a:ext cx="207492" cy="33092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flipV="1">
            <a:off x="5712404" y="3679365"/>
            <a:ext cx="207492" cy="30695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7384868" y="1889937"/>
            <a:ext cx="383177" cy="3005858"/>
          </a:xfrm>
          <a:prstGeom prst="rightBrace">
            <a:avLst>
              <a:gd name="adj1" fmla="val 4397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7384867" y="4975916"/>
            <a:ext cx="383177" cy="1643517"/>
          </a:xfrm>
          <a:prstGeom prst="rightBrace">
            <a:avLst>
              <a:gd name="adj1" fmla="val 4397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85462" y="3113769"/>
            <a:ext cx="236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d</a:t>
            </a:r>
            <a:r>
              <a:rPr lang="en-US" sz="2400" b="1" dirty="0" smtClean="0">
                <a:latin typeface="+mj-lt"/>
              </a:rPr>
              <a:t>ynamic memory</a:t>
            </a:r>
            <a:endParaRPr lang="en-US" sz="2400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85462" y="5546627"/>
            <a:ext cx="236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static memory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84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Exit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86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27413" y="1418106"/>
            <a:ext cx="2269066" cy="4687087"/>
            <a:chOff x="5703147" y="1519706"/>
            <a:chExt cx="2269066" cy="4687087"/>
          </a:xfrm>
        </p:grpSpPr>
        <p:sp>
          <p:nvSpPr>
            <p:cNvPr id="2" name="Rectangle 1"/>
            <p:cNvSpPr/>
            <p:nvPr/>
          </p:nvSpPr>
          <p:spPr>
            <a:xfrm>
              <a:off x="5703147" y="3285631"/>
              <a:ext cx="2269066" cy="584200"/>
            </a:xfrm>
            <a:prstGeom prst="rect">
              <a:avLst/>
            </a:prstGeom>
            <a:solidFill>
              <a:srgbClr val="C0000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03147" y="3869831"/>
              <a:ext cx="2269066" cy="584200"/>
            </a:xfrm>
            <a:prstGeom prst="rect">
              <a:avLst/>
            </a:prstGeom>
            <a:solidFill>
              <a:srgbClr val="7030A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</a:t>
              </a:r>
              <a:r>
                <a:rPr lang="en-US" dirty="0" err="1" smtClean="0">
                  <a:solidFill>
                    <a:schemeClr val="tx1"/>
                  </a:solidFill>
                </a:rPr>
                <a:t>rev</a:t>
              </a:r>
              <a:r>
                <a:rPr lang="en-US" dirty="0" smtClean="0">
                  <a:solidFill>
                    <a:schemeClr val="tx1"/>
                  </a:solidFill>
                </a:rPr>
                <a:t> base pointer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703147" y="4450605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3147" y="50383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03147" y="269627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03147" y="1519706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03147" y="210699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03147" y="56225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788400" y="4067075"/>
            <a:ext cx="267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base pointer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092961" y="3476131"/>
            <a:ext cx="2238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 frame</a:t>
            </a:r>
            <a:endParaRPr lang="en-US" sz="2800" dirty="0"/>
          </a:p>
        </p:txBody>
      </p:sp>
      <p:sp>
        <p:nvSpPr>
          <p:cNvPr id="15" name="Left Brace 14"/>
          <p:cNvSpPr/>
          <p:nvPr/>
        </p:nvSpPr>
        <p:spPr>
          <a:xfrm>
            <a:off x="4145280" y="1418106"/>
            <a:ext cx="731520" cy="4687087"/>
          </a:xfrm>
          <a:prstGeom prst="leftBrace">
            <a:avLst>
              <a:gd name="adj1" fmla="val 5119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579360" y="4349005"/>
            <a:ext cx="1127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52080" y="1448586"/>
            <a:ext cx="0" cy="1059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48680" y="1710206"/>
            <a:ext cx="2973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tack grows down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623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MIPS: Instructions Set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MIPS </a:t>
            </a:r>
            <a:r>
              <a:rPr lang="en-US" sz="2800" dirty="0">
                <a:latin typeface="+mj-lt"/>
              </a:rPr>
              <a:t>h</a:t>
            </a:r>
            <a:r>
              <a:rPr lang="en-US" sz="2800" dirty="0" smtClean="0">
                <a:latin typeface="+mj-lt"/>
              </a:rPr>
              <a:t>as 32 registers: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t0, ..., t9 (general purpose)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a0, a1, a2, a3 (arguments)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v0 (return value)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sp</a:t>
            </a:r>
            <a:r>
              <a:rPr lang="en-US" sz="2800" dirty="0" smtClean="0">
                <a:latin typeface="+mj-lt"/>
              </a:rPr>
              <a:t> (stack pointer)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fp</a:t>
            </a:r>
            <a:r>
              <a:rPr lang="en-US" sz="2800" dirty="0" smtClean="0">
                <a:latin typeface="+mj-lt"/>
              </a:rPr>
              <a:t> (frame pointer)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ra</a:t>
            </a:r>
            <a:r>
              <a:rPr lang="en-US" sz="2800" dirty="0" smtClean="0">
                <a:latin typeface="+mj-lt"/>
              </a:rPr>
              <a:t> (return address)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4100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MIPS: Instructions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Setting registers values: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move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4284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3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$t1, $t2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09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MIPS: Instructions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Arithmetic instructions operate on registers and constants: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add, sub, 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4284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$t2, $t0, $t1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$t3, $t1, 7 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02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MIPS: Instructions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Read from memory: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lw</a:t>
            </a:r>
            <a:endParaRPr lang="en-US" sz="28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t0,0($t1)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t0,12($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t0,-8($t1)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1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MIPS: Instructions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Write to memory: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s</a:t>
            </a:r>
            <a:r>
              <a:rPr lang="en-US" sz="2800" dirty="0" err="1" smtClean="0">
                <a:latin typeface="+mj-lt"/>
              </a:rPr>
              <a:t>w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14930" y="2794717"/>
            <a:ext cx="42843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t0,0($t1)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t0,12($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t0,-8($t1)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11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6"/>
            <a:ext cx="4140662" cy="2799733"/>
          </a:xfrm>
          <a:prstGeom prst="roundRect">
            <a:avLst>
              <a:gd name="adj" fmla="val 360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f(10, 20)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3073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41030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69101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048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 Construction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 declaration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 reference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visiting a new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leaving a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64305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20546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228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3692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9308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96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3" idx="3"/>
          </p:cNvCxnSpPr>
          <p:nvPr/>
        </p:nvCxnSpPr>
        <p:spPr>
          <a:xfrm flipV="1">
            <a:off x="4988559" y="2998530"/>
            <a:ext cx="12700" cy="1173561"/>
          </a:xfrm>
          <a:prstGeom prst="bentConnector3">
            <a:avLst>
              <a:gd name="adj1" fmla="val 38666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38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5" idx="3"/>
          </p:cNvCxnSpPr>
          <p:nvPr/>
        </p:nvCxnSpPr>
        <p:spPr>
          <a:xfrm flipV="1">
            <a:off x="4988559" y="2414251"/>
            <a:ext cx="12700" cy="1757840"/>
          </a:xfrm>
          <a:prstGeom prst="bentConnector3">
            <a:avLst>
              <a:gd name="adj1" fmla="val 33333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0565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5" idx="3"/>
          </p:cNvCxnSpPr>
          <p:nvPr/>
        </p:nvCxnSpPr>
        <p:spPr>
          <a:xfrm flipV="1">
            <a:off x="4988559" y="2414251"/>
            <a:ext cx="12700" cy="1757840"/>
          </a:xfrm>
          <a:prstGeom prst="bentConnector3">
            <a:avLst>
              <a:gd name="adj1" fmla="val 33333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79401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19493" y="4460765"/>
            <a:ext cx="2269066" cy="58420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ocal </a:t>
            </a:r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3"/>
            <a:endCxn id="12" idx="3"/>
          </p:cNvCxnSpPr>
          <p:nvPr/>
        </p:nvCxnSpPr>
        <p:spPr>
          <a:xfrm>
            <a:off x="4988559" y="4172091"/>
            <a:ext cx="12700" cy="580774"/>
          </a:xfrm>
          <a:prstGeom prst="bentConnector3">
            <a:avLst>
              <a:gd name="adj1" fmla="val 446666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580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Offsets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Machine code </a:t>
            </a:r>
            <a:r>
              <a:rPr lang="en-US" sz="2800" b="1" dirty="0" smtClean="0">
                <a:latin typeface="+mj-lt"/>
              </a:rPr>
              <a:t>does not </a:t>
            </a:r>
            <a:r>
              <a:rPr lang="en-US" sz="2800" dirty="0" smtClean="0">
                <a:latin typeface="+mj-lt"/>
              </a:rPr>
              <a:t>contain names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Local variables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Parameters 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Instead, we use offsets </a:t>
            </a:r>
            <a:r>
              <a:rPr lang="en-US" sz="2800" b="1" dirty="0" smtClean="0">
                <a:latin typeface="+mj-lt"/>
              </a:rPr>
              <a:t>relatively</a:t>
            </a:r>
            <a:r>
              <a:rPr lang="en-US" sz="2800" dirty="0" smtClean="0">
                <a:latin typeface="+mj-lt"/>
              </a:rPr>
              <a:t> to the </a:t>
            </a:r>
            <a:r>
              <a:rPr lang="en-US" sz="2800" b="1" dirty="0" smtClean="0">
                <a:latin typeface="+mj-lt"/>
              </a:rPr>
              <a:t>stack base pointer</a:t>
            </a:r>
          </a:p>
        </p:txBody>
      </p:sp>
    </p:spTree>
    <p:extLst>
      <p:ext uri="{BB962C8B-B14F-4D97-AF65-F5344CB8AC3E}">
        <p14:creationId xmlns:p14="http://schemas.microsoft.com/office/powerpoint/2010/main" val="35420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7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Oval 20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22" idx="4"/>
            <a:endCxn id="26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21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1" idx="4"/>
            <a:endCxn id="28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6" idx="4"/>
            <a:endCxn id="30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4" idx="5"/>
            <a:endCxn id="39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4" idx="3"/>
            <a:endCxn id="38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0" idx="4"/>
            <a:endCxn id="35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34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0" idx="4"/>
            <a:endCxn id="40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63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548071"/>
              </p:ext>
            </p:extLst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30" name="Oval 29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33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3" idx="4"/>
            <a:endCxn id="30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0" idx="4"/>
            <a:endCxn id="35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8" name="Straight Arrow Connector 37"/>
          <p:cNvCxnSpPr>
            <a:stCxn id="33" idx="4"/>
            <a:endCxn id="37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1" idx="5"/>
            <a:endCxn id="48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1" idx="3"/>
            <a:endCxn id="45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7" idx="4"/>
            <a:endCxn id="42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7" idx="4"/>
            <a:endCxn id="41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37" idx="4"/>
            <a:endCxn id="50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50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850726"/>
              </p:ext>
            </p:extLst>
          </p:nvPr>
        </p:nvGraphicFramePr>
        <p:xfrm>
          <a:off x="3550710" y="4911042"/>
          <a:ext cx="197934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</a:tbl>
          </a:graphicData>
        </a:graphic>
      </p:graphicFrame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35" idx="4"/>
            <a:endCxn id="45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47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298356"/>
              </p:ext>
            </p:extLst>
          </p:nvPr>
        </p:nvGraphicFramePr>
        <p:xfrm>
          <a:off x="3550710" y="491104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35" idx="4"/>
            <a:endCxn id="45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3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654231"/>
              </p:ext>
            </p:extLst>
          </p:nvPr>
        </p:nvGraphicFramePr>
        <p:xfrm>
          <a:off x="3550710" y="4911042"/>
          <a:ext cx="197934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35" idx="4"/>
            <a:endCxn id="45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1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659531"/>
              </p:ext>
            </p:extLst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35" idx="4"/>
            <a:endCxn id="54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7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35" idx="4"/>
            <a:endCxn id="54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40691" y="607587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44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35" idx="4"/>
            <a:endCxn id="54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40691" y="607587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67294" y="609070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35" idx="4"/>
            <a:endCxn id="54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940691" y="607587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667294" y="609070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233568" y="4820642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05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5" idx="4"/>
            <a:endCxn id="14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9" idx="4"/>
            <a:endCxn id="24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9" idx="5"/>
            <a:endCxn id="59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9" idx="3"/>
            <a:endCxn id="58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24" idx="4"/>
            <a:endCxn id="51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4" idx="4"/>
            <a:endCxn id="4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940691" y="607587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667294" y="609070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233568" y="4820642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7" name="Curved Connector 26"/>
          <p:cNvCxnSpPr>
            <a:stCxn id="26" idx="0"/>
            <a:endCxn id="28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093006"/>
              </p:ext>
            </p:extLst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p:sp>
        <p:nvSpPr>
          <p:cNvPr id="31" name="Oval 30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4" idx="4"/>
            <a:endCxn id="31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5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460053"/>
              </p:ext>
            </p:extLst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18" name="Right Arrow 17"/>
          <p:cNvSpPr/>
          <p:nvPr/>
        </p:nvSpPr>
        <p:spPr>
          <a:xfrm>
            <a:off x="268426" y="627092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2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3018" y="5989845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34902" y="6187722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794376" y="6187722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36597" y="5989845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21802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439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49324" y="1924667"/>
            <a:ext cx="313883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73018" y="5989845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2234902" y="6187722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3794376" y="6187722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36597" y="5989845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00988" y="6021802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17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49324" y="1924667"/>
            <a:ext cx="313883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73018" y="5989845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2234902" y="6187722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3794376" y="6187722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36597" y="5989845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00988" y="6021802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25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49324" y="1924667"/>
            <a:ext cx="313883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73018" y="5989845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2234902" y="6187722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3794376" y="6187722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36597" y="5989845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00988" y="6021802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62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49324" y="1924667"/>
            <a:ext cx="313883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73018" y="5989845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2234902" y="6187722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3794376" y="6187722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36597" y="5989845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00988" y="6021802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61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Oval 22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23" idx="4"/>
            <a:endCxn id="49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9" idx="3"/>
            <a:endCxn id="3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7" idx="5"/>
            <a:endCxn id="39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3"/>
            <a:endCxn id="38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43" idx="5"/>
            <a:endCxn id="48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3" idx="3"/>
            <a:endCxn id="47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40" idx="4"/>
            <a:endCxn id="44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4"/>
            <a:endCxn id="43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49" idx="5"/>
            <a:endCxn id="40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7" name="Straight Arrow Connector 56"/>
          <p:cNvCxnSpPr>
            <a:stCxn id="40" idx="4"/>
            <a:endCxn id="56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8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08660"/>
              </p:ext>
            </p:extLst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829809"/>
              </p:ext>
            </p:extLst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29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33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86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4085857" y="4851163"/>
          <a:ext cx="175759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07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2155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05365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58" name="Curved Connector 57"/>
          <p:cNvCxnSpPr>
            <a:stCxn id="42" idx="0"/>
            <a:endCxn id="45" idx="0"/>
          </p:cNvCxnSpPr>
          <p:nvPr/>
        </p:nvCxnSpPr>
        <p:spPr>
          <a:xfrm rot="5400000" flipH="1" flipV="1">
            <a:off x="3961431" y="3847940"/>
            <a:ext cx="12700" cy="200644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10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C00000">
              <a:alpha val="3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54257"/>
              </p:ext>
            </p:extLst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19" name="Right Arrow 18"/>
          <p:cNvSpPr/>
          <p:nvPr/>
        </p:nvSpPr>
        <p:spPr>
          <a:xfrm>
            <a:off x="268426" y="627092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509778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 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 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68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4085857" y="4851163"/>
          <a:ext cx="175759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07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2155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05365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58" name="Curved Connector 57"/>
          <p:cNvCxnSpPr>
            <a:stCxn id="42" idx="0"/>
            <a:endCxn id="45" idx="0"/>
          </p:cNvCxnSpPr>
          <p:nvPr/>
        </p:nvCxnSpPr>
        <p:spPr>
          <a:xfrm rot="5400000" flipH="1" flipV="1">
            <a:off x="3961431" y="3847940"/>
            <a:ext cx="12700" cy="200644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68657" y="60555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3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4085857" y="4851163"/>
          <a:ext cx="175759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07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2155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05365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58" name="Curved Connector 57"/>
          <p:cNvCxnSpPr>
            <a:stCxn id="42" idx="0"/>
            <a:endCxn id="45" idx="0"/>
          </p:cNvCxnSpPr>
          <p:nvPr/>
        </p:nvCxnSpPr>
        <p:spPr>
          <a:xfrm rot="5400000" flipH="1" flipV="1">
            <a:off x="3961431" y="3847940"/>
            <a:ext cx="12700" cy="200644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68657" y="60555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25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73018" y="600726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2234902" y="6205140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3794376" y="6205140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636597" y="6007263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3922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54"/>
          <p:cNvCxnSpPr>
            <a:stCxn id="54" idx="4"/>
            <a:endCxn id="71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1" idx="3"/>
            <a:endCxn id="59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9" idx="5"/>
            <a:endCxn id="61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9" idx="3"/>
            <a:endCxn id="60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65" idx="5"/>
            <a:endCxn id="70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5" idx="3"/>
            <a:endCxn id="69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7" name="Straight Arrow Connector 66"/>
          <p:cNvCxnSpPr>
            <a:stCxn id="62" idx="4"/>
            <a:endCxn id="66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2" idx="4"/>
            <a:endCxn id="65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2" name="Straight Arrow Connector 71"/>
          <p:cNvCxnSpPr>
            <a:stCxn id="71" idx="5"/>
            <a:endCxn id="62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4" name="Straight Arrow Connector 73"/>
          <p:cNvCxnSpPr>
            <a:stCxn id="62" idx="4"/>
            <a:endCxn id="73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768657" y="60555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11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54"/>
          <p:cNvCxnSpPr>
            <a:stCxn id="54" idx="4"/>
            <a:endCxn id="71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1" idx="3"/>
            <a:endCxn id="59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9" idx="5"/>
            <a:endCxn id="61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9" idx="3"/>
            <a:endCxn id="60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65" idx="5"/>
            <a:endCxn id="70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5" idx="3"/>
            <a:endCxn id="69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7" name="Straight Arrow Connector 66"/>
          <p:cNvCxnSpPr>
            <a:stCxn id="62" idx="4"/>
            <a:endCxn id="66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2" idx="4"/>
            <a:endCxn id="65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2" name="Straight Arrow Connector 71"/>
          <p:cNvCxnSpPr>
            <a:stCxn id="71" idx="5"/>
            <a:endCxn id="62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4" name="Straight Arrow Connector 73"/>
          <p:cNvCxnSpPr>
            <a:stCxn id="62" idx="4"/>
            <a:endCxn id="73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768657" y="60555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173018" y="600726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ight Arrow 74"/>
          <p:cNvSpPr/>
          <p:nvPr/>
        </p:nvSpPr>
        <p:spPr>
          <a:xfrm>
            <a:off x="2234902" y="6205140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Right Arrow 79"/>
          <p:cNvSpPr/>
          <p:nvPr/>
        </p:nvSpPr>
        <p:spPr>
          <a:xfrm>
            <a:off x="3794376" y="6205140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636597" y="6007263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200988" y="603922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10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Storing Values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In our language, values can be stored in 32-bit registers: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</a:t>
            </a:r>
            <a:r>
              <a:rPr lang="en-US" sz="2800" b="1" dirty="0" err="1" smtClean="0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(4 bytes)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</a:t>
            </a:r>
            <a:r>
              <a:rPr lang="en-US" sz="2800" b="1" dirty="0" smtClean="0">
                <a:latin typeface="+mj-lt"/>
              </a:rPr>
              <a:t>string </a:t>
            </a:r>
            <a:r>
              <a:rPr lang="en-US" sz="2800" dirty="0" smtClean="0">
                <a:latin typeface="+mj-lt"/>
              </a:rPr>
              <a:t>(4 bytes pointer)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arrays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(4 bytes pointer</a:t>
            </a:r>
            <a:r>
              <a:rPr lang="en-US" sz="2800" dirty="0" smtClean="0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classes (4 </a:t>
            </a:r>
            <a:r>
              <a:rPr lang="en-US" sz="2800" dirty="0">
                <a:latin typeface="+mj-lt"/>
              </a:rPr>
              <a:t>bytes pointer)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23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88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074238" y="3561806"/>
            <a:ext cx="5403655" cy="740228"/>
            <a:chOff x="5394969" y="3561806"/>
            <a:chExt cx="5403655" cy="740228"/>
          </a:xfrm>
        </p:grpSpPr>
        <p:grpSp>
          <p:nvGrpSpPr>
            <p:cNvPr id="3" name="Group 2"/>
            <p:cNvGrpSpPr/>
            <p:nvPr/>
          </p:nvGrpSpPr>
          <p:grpSpPr>
            <a:xfrm>
              <a:off x="6749147" y="3561806"/>
              <a:ext cx="2695299" cy="740228"/>
              <a:chOff x="6749147" y="3561806"/>
              <a:chExt cx="2695299" cy="740228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6749147" y="3561806"/>
                <a:ext cx="1349828" cy="7402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0xaa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094618" y="3561806"/>
                <a:ext cx="1349828" cy="7402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0xbb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9448796" y="3561806"/>
              <a:ext cx="1349828" cy="74022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94969" y="3561806"/>
              <a:ext cx="1349828" cy="74022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vtable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Left Brace 18"/>
          <p:cNvSpPr/>
          <p:nvPr/>
        </p:nvSpPr>
        <p:spPr>
          <a:xfrm rot="5400000">
            <a:off x="6596744" y="2807819"/>
            <a:ext cx="296091" cy="1071147"/>
          </a:xfrm>
          <a:prstGeom prst="leftBrace">
            <a:avLst>
              <a:gd name="adj1" fmla="val 8333"/>
              <a:gd name="adj2" fmla="val 4879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326786" y="2790831"/>
            <a:ext cx="13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bytes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13579" y="5579921"/>
            <a:ext cx="1349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6749152" y="5440640"/>
            <a:ext cx="1349828" cy="740228"/>
          </a:xfrm>
          <a:prstGeom prst="rect">
            <a:avLst/>
          </a:prstGeom>
          <a:solidFill>
            <a:schemeClr val="tx1">
              <a:lumMod val="65000"/>
              <a:lumOff val="35000"/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0x1000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2" idx="0"/>
            <a:endCxn id="16" idx="2"/>
          </p:cNvCxnSpPr>
          <p:nvPr/>
        </p:nvCxnSpPr>
        <p:spPr>
          <a:xfrm flipH="1" flipV="1">
            <a:off x="6749152" y="4302034"/>
            <a:ext cx="674914" cy="1138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50470" y="3701087"/>
            <a:ext cx="1219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0x1000:</a:t>
            </a:r>
            <a:endParaRPr lang="en-US" sz="2400" dirty="0"/>
          </a:p>
        </p:txBody>
      </p:sp>
      <p:sp>
        <p:nvSpPr>
          <p:cNvPr id="23" name="Rounded Rectangle 22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785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4($t0)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8($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5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4($t0)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8($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52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4($t0)</a:t>
            </a:r>
          </a:p>
          <a:p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8($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338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Semantic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Perform various checks: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checking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 + “1”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Scopes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Undefined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Visibility semantics in classes (public, private, …)</a:t>
            </a:r>
          </a:p>
          <a:p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00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C00000">
              <a:alpha val="3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Right Arrow 18"/>
          <p:cNvSpPr/>
          <p:nvPr/>
        </p:nvSpPr>
        <p:spPr>
          <a:xfrm>
            <a:off x="268426" y="627092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0xbb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330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0xbb</a:t>
            </a:r>
            <a:endParaRPr lang="en-US" sz="1400" dirty="0">
              <a:solidFill>
                <a:srgbClr val="C00000"/>
              </a:solidFill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676080"/>
              </p:ext>
            </p:extLst>
          </p:nvPr>
        </p:nvGraphicFramePr>
        <p:xfrm>
          <a:off x="1120765" y="5773189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3" name="Curved Connector 42"/>
          <p:cNvCxnSpPr>
            <a:stCxn id="42" idx="0"/>
            <a:endCxn id="46" idx="0"/>
          </p:cNvCxnSpPr>
          <p:nvPr/>
        </p:nvCxnSpPr>
        <p:spPr>
          <a:xfrm rot="5400000" flipH="1" flipV="1">
            <a:off x="3272312" y="4581532"/>
            <a:ext cx="12700" cy="238331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765006"/>
              </p:ext>
            </p:extLst>
          </p:nvPr>
        </p:nvGraphicFramePr>
        <p:xfrm>
          <a:off x="3450135" y="5773189"/>
          <a:ext cx="202766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Point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47" name="Rounded Rectangle 4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88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0xbb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07903" y="5817775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offset 4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1120765" y="5773189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3" name="Curved Connector 42"/>
          <p:cNvCxnSpPr>
            <a:stCxn id="42" idx="0"/>
            <a:endCxn id="46" idx="0"/>
          </p:cNvCxnSpPr>
          <p:nvPr/>
        </p:nvCxnSpPr>
        <p:spPr>
          <a:xfrm rot="5400000" flipH="1" flipV="1">
            <a:off x="3272312" y="4581532"/>
            <a:ext cx="12700" cy="238331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3450135" y="5773189"/>
          <a:ext cx="202766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Point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47" name="Rounded Rectangle 4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659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0xbb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07903" y="5817775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offset 4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059520" y="577983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offset 8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1120765" y="5773189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3" name="Curved Connector 42"/>
          <p:cNvCxnSpPr>
            <a:stCxn id="42" idx="0"/>
            <a:endCxn id="46" idx="0"/>
          </p:cNvCxnSpPr>
          <p:nvPr/>
        </p:nvCxnSpPr>
        <p:spPr>
          <a:xfrm rot="5400000" flipH="1" flipV="1">
            <a:off x="3272312" y="4581532"/>
            <a:ext cx="12700" cy="238331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3450135" y="5773189"/>
          <a:ext cx="202766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Point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47" name="Rounded Rectangle 4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165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83706" y="143365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Point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25" idx="7"/>
          </p:cNvCxnSpPr>
          <p:nvPr/>
        </p:nvCxnSpPr>
        <p:spPr>
          <a:xfrm flipH="1">
            <a:off x="7412789" y="2223368"/>
            <a:ext cx="1596127" cy="4425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9686354" y="362729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32" idx="0"/>
          </p:cNvCxnSpPr>
          <p:nvPr/>
        </p:nvCxnSpPr>
        <p:spPr>
          <a:xfrm flipH="1">
            <a:off x="10604950" y="4237784"/>
            <a:ext cx="1" cy="2476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0020543" y="448544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072546" y="534382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>
            <a:off x="10604950" y="5107716"/>
            <a:ext cx="1" cy="2361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098205" y="2220748"/>
            <a:ext cx="3726344" cy="2725721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503918" y="254022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02032" y="254022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92973" y="2540221"/>
            <a:ext cx="1223954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getX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9" idx="4"/>
            <a:endCxn id="28" idx="0"/>
          </p:cNvCxnSpPr>
          <p:nvPr/>
        </p:nvCxnSpPr>
        <p:spPr>
          <a:xfrm flipH="1">
            <a:off x="8634437" y="2223368"/>
            <a:ext cx="374479" cy="3168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4"/>
            <a:endCxn id="30" idx="0"/>
          </p:cNvCxnSpPr>
          <p:nvPr/>
        </p:nvCxnSpPr>
        <p:spPr>
          <a:xfrm>
            <a:off x="9008916" y="2223368"/>
            <a:ext cx="1596034" cy="3168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4"/>
            <a:endCxn id="11" idx="0"/>
          </p:cNvCxnSpPr>
          <p:nvPr/>
        </p:nvCxnSpPr>
        <p:spPr>
          <a:xfrm>
            <a:off x="10604950" y="3398368"/>
            <a:ext cx="1" cy="228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80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83706" y="143365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Point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25" idx="7"/>
          </p:cNvCxnSpPr>
          <p:nvPr/>
        </p:nvCxnSpPr>
        <p:spPr>
          <a:xfrm flipH="1">
            <a:off x="7412789" y="2223368"/>
            <a:ext cx="1596127" cy="4425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9686354" y="362729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32" idx="0"/>
          </p:cNvCxnSpPr>
          <p:nvPr/>
        </p:nvCxnSpPr>
        <p:spPr>
          <a:xfrm flipH="1">
            <a:off x="10604950" y="4237784"/>
            <a:ext cx="1" cy="2476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0020543" y="448544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072546" y="5343826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>
            <a:off x="10604950" y="5107716"/>
            <a:ext cx="1" cy="2361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098205" y="2220748"/>
            <a:ext cx="3726344" cy="2725721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503918" y="254022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02032" y="254022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92973" y="2540221"/>
            <a:ext cx="1223954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getX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9" idx="4"/>
            <a:endCxn id="28" idx="0"/>
          </p:cNvCxnSpPr>
          <p:nvPr/>
        </p:nvCxnSpPr>
        <p:spPr>
          <a:xfrm flipH="1">
            <a:off x="8634437" y="2223368"/>
            <a:ext cx="374479" cy="3168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4"/>
            <a:endCxn id="30" idx="0"/>
          </p:cNvCxnSpPr>
          <p:nvPr/>
        </p:nvCxnSpPr>
        <p:spPr>
          <a:xfrm>
            <a:off x="9008916" y="2223368"/>
            <a:ext cx="1596034" cy="3168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4"/>
            <a:endCxn id="11" idx="0"/>
          </p:cNvCxnSpPr>
          <p:nvPr/>
        </p:nvCxnSpPr>
        <p:spPr>
          <a:xfrm>
            <a:off x="10604950" y="3398368"/>
            <a:ext cx="1" cy="228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1098204" y="5295797"/>
          <a:ext cx="1766915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24887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5947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Point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51" name="Curved Connector 50"/>
          <p:cNvCxnSpPr>
            <a:stCxn id="50" idx="0"/>
            <a:endCxn id="52" idx="0"/>
          </p:cNvCxnSpPr>
          <p:nvPr/>
        </p:nvCxnSpPr>
        <p:spPr>
          <a:xfrm rot="5400000" flipH="1" flipV="1">
            <a:off x="3093299" y="4184159"/>
            <a:ext cx="12700" cy="2223276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/>
          </p:nvPr>
        </p:nvGraphicFramePr>
        <p:xfrm>
          <a:off x="3154597" y="5295797"/>
          <a:ext cx="2100680" cy="1322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89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704450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796334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getX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866976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/>
          </p:nvPr>
        </p:nvGraphicFramePr>
        <p:xfrm>
          <a:off x="5516547" y="5295797"/>
          <a:ext cx="175759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07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2155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05365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55" name="Curved Connector 54"/>
          <p:cNvCxnSpPr>
            <a:stCxn id="52" idx="0"/>
            <a:endCxn id="54" idx="0"/>
          </p:cNvCxnSpPr>
          <p:nvPr/>
        </p:nvCxnSpPr>
        <p:spPr>
          <a:xfrm rot="5400000" flipH="1" flipV="1">
            <a:off x="5300141" y="4200593"/>
            <a:ext cx="12700" cy="219040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58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83706" y="143365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Point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25" idx="7"/>
          </p:cNvCxnSpPr>
          <p:nvPr/>
        </p:nvCxnSpPr>
        <p:spPr>
          <a:xfrm flipH="1">
            <a:off x="7412789" y="2223368"/>
            <a:ext cx="1596127" cy="4425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9686354" y="362729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32" idx="0"/>
          </p:cNvCxnSpPr>
          <p:nvPr/>
        </p:nvCxnSpPr>
        <p:spPr>
          <a:xfrm flipH="1">
            <a:off x="10604950" y="4237784"/>
            <a:ext cx="1" cy="2476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0020543" y="448544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072546" y="5343826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>
            <a:off x="10604950" y="5107716"/>
            <a:ext cx="1" cy="2361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098205" y="2220748"/>
            <a:ext cx="3726344" cy="2725721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503918" y="254022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02032" y="254022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92973" y="2540221"/>
            <a:ext cx="1223954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getX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9" idx="4"/>
            <a:endCxn id="28" idx="0"/>
          </p:cNvCxnSpPr>
          <p:nvPr/>
        </p:nvCxnSpPr>
        <p:spPr>
          <a:xfrm flipH="1">
            <a:off x="8634437" y="2223368"/>
            <a:ext cx="374479" cy="3168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4"/>
            <a:endCxn id="30" idx="0"/>
          </p:cNvCxnSpPr>
          <p:nvPr/>
        </p:nvCxnSpPr>
        <p:spPr>
          <a:xfrm>
            <a:off x="9008916" y="2223368"/>
            <a:ext cx="1596034" cy="3168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4"/>
            <a:endCxn id="11" idx="0"/>
          </p:cNvCxnSpPr>
          <p:nvPr/>
        </p:nvCxnSpPr>
        <p:spPr>
          <a:xfrm>
            <a:off x="10604950" y="3398368"/>
            <a:ext cx="1" cy="228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1098204" y="5295797"/>
          <a:ext cx="1766915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24887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5947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Point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51" name="Curved Connector 50"/>
          <p:cNvCxnSpPr>
            <a:stCxn id="50" idx="0"/>
            <a:endCxn id="52" idx="0"/>
          </p:cNvCxnSpPr>
          <p:nvPr/>
        </p:nvCxnSpPr>
        <p:spPr>
          <a:xfrm rot="5400000" flipH="1" flipV="1">
            <a:off x="3093299" y="4184159"/>
            <a:ext cx="12700" cy="2223276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/>
          </p:nvPr>
        </p:nvGraphicFramePr>
        <p:xfrm>
          <a:off x="3154597" y="5295797"/>
          <a:ext cx="2100680" cy="1322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89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704450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796334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getX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866976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/>
          </p:nvPr>
        </p:nvGraphicFramePr>
        <p:xfrm>
          <a:off x="5516547" y="5295797"/>
          <a:ext cx="175759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07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2155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05365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55" name="Curved Connector 54"/>
          <p:cNvCxnSpPr>
            <a:stCxn id="52" idx="0"/>
            <a:endCxn id="54" idx="0"/>
          </p:cNvCxnSpPr>
          <p:nvPr/>
        </p:nvCxnSpPr>
        <p:spPr>
          <a:xfrm rot="5400000" flipH="1" flipV="1">
            <a:off x="5300141" y="4200593"/>
            <a:ext cx="12700" cy="219040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162972" y="624881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offset </a:t>
            </a:r>
            <a:r>
              <a:rPr lang="en-US" dirty="0" smtClean="0">
                <a:solidFill>
                  <a:srgbClr val="0070C0"/>
                </a:solidFill>
              </a:rPr>
              <a:t>4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44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98205" y="1907241"/>
            <a:ext cx="4423030" cy="2769262"/>
          </a:xfrm>
          <a:prstGeom prst="roundRect">
            <a:avLst>
              <a:gd name="adj" fmla="val 32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584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98205" y="1907241"/>
            <a:ext cx="4423030" cy="3918794"/>
          </a:xfrm>
          <a:prstGeom prst="roundRect">
            <a:avLst>
              <a:gd name="adj" fmla="val 32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name;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object;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121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98205" y="1907241"/>
            <a:ext cx="4423030" cy="3918794"/>
          </a:xfrm>
          <a:prstGeom prst="roundRect">
            <a:avLst>
              <a:gd name="adj" fmla="val 32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name;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object;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653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54851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710644" y="2663819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634669" y="3835371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9471862" y="3638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9" idx="4"/>
            <a:endCxn id="20" idx="0"/>
          </p:cNvCxnSpPr>
          <p:nvPr/>
        </p:nvCxnSpPr>
        <p:spPr>
          <a:xfrm>
            <a:off x="8295051" y="3453528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5"/>
            <a:endCxn id="21" idx="0"/>
          </p:cNvCxnSpPr>
          <p:nvPr/>
        </p:nvCxnSpPr>
        <p:spPr>
          <a:xfrm>
            <a:off x="8708289" y="3337878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878514" y="3556166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19" idx="3"/>
            <a:endCxn id="26" idx="7"/>
          </p:cNvCxnSpPr>
          <p:nvPr/>
        </p:nvCxnSpPr>
        <p:spPr>
          <a:xfrm flipH="1">
            <a:off x="7016136" y="3337878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4"/>
            <a:endCxn id="19" idx="0"/>
          </p:cNvCxnSpPr>
          <p:nvPr/>
        </p:nvCxnSpPr>
        <p:spPr>
          <a:xfrm flipH="1">
            <a:off x="8295051" y="2314405"/>
            <a:ext cx="334190" cy="349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>
            <a:off x="268426" y="984150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0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60908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9" idx="4"/>
            <a:endCxn id="21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21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710644" y="2663819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634669" y="3835371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9471862" y="3638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4" idx="4"/>
            <a:endCxn id="26" idx="0"/>
          </p:cNvCxnSpPr>
          <p:nvPr/>
        </p:nvCxnSpPr>
        <p:spPr>
          <a:xfrm>
            <a:off x="8295051" y="3453528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29" idx="0"/>
          </p:cNvCxnSpPr>
          <p:nvPr/>
        </p:nvCxnSpPr>
        <p:spPr>
          <a:xfrm>
            <a:off x="8708289" y="3337878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878514" y="3556166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4" idx="3"/>
            <a:endCxn id="33" idx="7"/>
          </p:cNvCxnSpPr>
          <p:nvPr/>
        </p:nvCxnSpPr>
        <p:spPr>
          <a:xfrm flipH="1">
            <a:off x="7016136" y="3337878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4"/>
            <a:endCxn id="24" idx="0"/>
          </p:cNvCxnSpPr>
          <p:nvPr/>
        </p:nvCxnSpPr>
        <p:spPr>
          <a:xfrm flipH="1">
            <a:off x="8295051" y="2314405"/>
            <a:ext cx="334190" cy="349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Arrow 36"/>
          <p:cNvSpPr/>
          <p:nvPr/>
        </p:nvSpPr>
        <p:spPr>
          <a:xfrm>
            <a:off x="268426" y="1306370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9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26807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20334"/>
              </p:ext>
            </p:extLst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20" idx="4"/>
            <a:endCxn id="2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2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22" idx="4"/>
            <a:endCxn id="38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38" idx="4"/>
            <a:endCxn id="26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4"/>
            <a:endCxn id="49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6" idx="4"/>
          </p:cNvCxnSpPr>
          <p:nvPr/>
        </p:nvCxnSpPr>
        <p:spPr>
          <a:xfrm>
            <a:off x="8676661" y="4503070"/>
            <a:ext cx="0" cy="3040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0" name="Right Arrow 59"/>
          <p:cNvSpPr/>
          <p:nvPr/>
        </p:nvSpPr>
        <p:spPr>
          <a:xfrm>
            <a:off x="268426" y="1628593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52920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993787"/>
              </p:ext>
            </p:extLst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50" name="Oval 4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50" idx="4"/>
            <a:endCxn id="5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5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54"/>
          <p:cNvCxnSpPr>
            <a:stCxn id="52" idx="4"/>
            <a:endCxn id="56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7" name="Straight Arrow Connector 56"/>
          <p:cNvCxnSpPr>
            <a:stCxn id="56" idx="4"/>
            <a:endCxn id="54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6" idx="4"/>
            <a:endCxn id="60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4"/>
          </p:cNvCxnSpPr>
          <p:nvPr/>
        </p:nvCxnSpPr>
        <p:spPr>
          <a:xfrm>
            <a:off x="8676661" y="4503070"/>
            <a:ext cx="0" cy="3040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268426" y="1628593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7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17961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011110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9847450" y="514201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24" idx="4"/>
            <a:endCxn id="12" idx="0"/>
          </p:cNvCxnSpPr>
          <p:nvPr/>
        </p:nvCxnSpPr>
        <p:spPr>
          <a:xfrm>
            <a:off x="8676661" y="4503070"/>
            <a:ext cx="853" cy="556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4"/>
            <a:endCxn id="14" idx="0"/>
          </p:cNvCxnSpPr>
          <p:nvPr/>
        </p:nvCxnSpPr>
        <p:spPr>
          <a:xfrm>
            <a:off x="8676661" y="4503070"/>
            <a:ext cx="1691720" cy="638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254102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string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24" idx="4"/>
            <a:endCxn id="17" idx="7"/>
          </p:cNvCxnSpPr>
          <p:nvPr/>
        </p:nvCxnSpPr>
        <p:spPr>
          <a:xfrm flipH="1">
            <a:off x="7391724" y="4503070"/>
            <a:ext cx="1284937" cy="6960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4"/>
            <a:endCxn id="22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8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68426" y="1985649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960411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0" name="Oval 3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40" idx="4"/>
            <a:endCxn id="4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4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8011110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9847450" y="514201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52" idx="4"/>
            <a:endCxn id="44" idx="0"/>
          </p:cNvCxnSpPr>
          <p:nvPr/>
        </p:nvCxnSpPr>
        <p:spPr>
          <a:xfrm>
            <a:off x="8676661" y="4503070"/>
            <a:ext cx="853" cy="556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2" idx="4"/>
            <a:endCxn id="45" idx="0"/>
          </p:cNvCxnSpPr>
          <p:nvPr/>
        </p:nvCxnSpPr>
        <p:spPr>
          <a:xfrm>
            <a:off x="8676661" y="4503070"/>
            <a:ext cx="1691720" cy="638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254102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string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9" name="Straight Arrow Connector 48"/>
          <p:cNvCxnSpPr>
            <a:stCxn id="52" idx="4"/>
            <a:endCxn id="48" idx="7"/>
          </p:cNvCxnSpPr>
          <p:nvPr/>
        </p:nvCxnSpPr>
        <p:spPr>
          <a:xfrm flipH="1">
            <a:off x="7391724" y="4503070"/>
            <a:ext cx="1284937" cy="6960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4"/>
            <a:endCxn id="51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endCxn id="52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5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74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9" idx="4"/>
            <a:endCxn id="21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21" idx="4"/>
          </p:cNvCxnSpPr>
          <p:nvPr/>
        </p:nvCxnSpPr>
        <p:spPr>
          <a:xfrm>
            <a:off x="8629241" y="2314405"/>
            <a:ext cx="0" cy="3939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27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Checking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Goals: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correctness of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Compute type of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Performed using: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AST visitor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Symbol </a:t>
            </a:r>
            <a:r>
              <a:rPr lang="en-US" sz="2800" dirty="0">
                <a:latin typeface="+mj-lt"/>
              </a:rPr>
              <a:t>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87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Visitor Design Pattern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Perform computations over tree-like data structures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 smtClean="0"/>
                  <a:t>	</a:t>
                </a:r>
                <a:r>
                  <a:rPr lang="en-US" sz="28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// do something with node</a:t>
                </a:r>
                <a:endParaRPr lang="en-US" sz="2800" b="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	</a:t>
                </a:r>
                <a:r>
                  <a:rPr lang="en-US" sz="28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// do something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8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3970318"/>
              </a:xfrm>
              <a:prstGeom prst="rect">
                <a:avLst/>
              </a:prstGeom>
              <a:blipFill>
                <a:blip r:embed="rId2"/>
                <a:stretch>
                  <a:fillRect l="-1636" t="-1536" b="-3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10131471" y="206243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stCxn id="6" idx="3"/>
            <a:endCxn id="19" idx="0"/>
          </p:cNvCxnSpPr>
          <p:nvPr/>
        </p:nvCxnSpPr>
        <p:spPr>
          <a:xfrm flipH="1">
            <a:off x="9726823" y="2529765"/>
            <a:ext cx="498922" cy="37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20" idx="0"/>
          </p:cNvCxnSpPr>
          <p:nvPr/>
        </p:nvCxnSpPr>
        <p:spPr>
          <a:xfrm>
            <a:off x="10680938" y="2529765"/>
            <a:ext cx="498923" cy="379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404952" y="2909205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857990" y="2909204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9404952" y="3821759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>
            <a:stCxn id="19" idx="4"/>
            <a:endCxn id="21" idx="0"/>
          </p:cNvCxnSpPr>
          <p:nvPr/>
        </p:nvCxnSpPr>
        <p:spPr>
          <a:xfrm>
            <a:off x="9726823" y="3456714"/>
            <a:ext cx="0" cy="365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4"/>
            <a:endCxn id="40" idx="0"/>
          </p:cNvCxnSpPr>
          <p:nvPr/>
        </p:nvCxnSpPr>
        <p:spPr>
          <a:xfrm>
            <a:off x="11179861" y="3456713"/>
            <a:ext cx="0" cy="3650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0857990" y="3821759"/>
            <a:ext cx="643741" cy="5475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…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663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Checking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Basic algorithm: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 smtClean="0">
                    <a:latin typeface="+mj-lt"/>
                  </a:rPr>
                  <a:t> </a:t>
                </a:r>
              </a:p>
              <a:p>
                <a:r>
                  <a:rPr lang="en-US" sz="2800" dirty="0" smtClean="0"/>
                  <a:t>	… 	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:endParaRPr lang="en-US" sz="2800" b="0" dirty="0" smtClean="0">
                  <a:latin typeface="+mj-lt"/>
                </a:endParaRPr>
              </a:p>
              <a:p>
                <a:r>
                  <a:rPr lang="en-US" sz="2800" b="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𝑐𝑜𝑚𝑝𝑢𝑡𝑒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3539430"/>
              </a:xfrm>
              <a:prstGeom prst="rect">
                <a:avLst/>
              </a:prstGeom>
              <a:blipFill>
                <a:blip r:embed="rId2"/>
                <a:stretch>
                  <a:fillRect l="-1636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9557893" y="1682973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stCxn id="6" idx="3"/>
            <a:endCxn id="9" idx="0"/>
          </p:cNvCxnSpPr>
          <p:nvPr/>
        </p:nvCxnSpPr>
        <p:spPr>
          <a:xfrm flipH="1">
            <a:off x="8702019" y="2150301"/>
            <a:ext cx="950148" cy="552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5"/>
            <a:endCxn id="10" idx="0"/>
          </p:cNvCxnSpPr>
          <p:nvPr/>
        </p:nvCxnSpPr>
        <p:spPr>
          <a:xfrm>
            <a:off x="10107360" y="2150301"/>
            <a:ext cx="1072501" cy="552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380148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857990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9345666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" name="Straight Arrow Connector 11"/>
          <p:cNvCxnSpPr>
            <a:stCxn id="6" idx="4"/>
            <a:endCxn id="11" idx="0"/>
          </p:cNvCxnSpPr>
          <p:nvPr/>
        </p:nvCxnSpPr>
        <p:spPr>
          <a:xfrm flipH="1">
            <a:off x="9667537" y="2230482"/>
            <a:ext cx="212227" cy="472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64222" y="2593889"/>
            <a:ext cx="643741" cy="5475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…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90105" y="5445177"/>
            <a:ext cx="3121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+mj-lt"/>
              </a:rPr>
              <a:t>n</a:t>
            </a:r>
            <a:r>
              <a:rPr lang="en-US" sz="3600" b="1" dirty="0" smtClean="0">
                <a:latin typeface="+mj-lt"/>
              </a:rPr>
              <a:t>ode specific</a:t>
            </a:r>
            <a:endParaRPr lang="en-US" sz="3600" b="1" dirty="0">
              <a:latin typeface="+mj-lt"/>
            </a:endParaRPr>
          </a:p>
        </p:txBody>
      </p:sp>
      <p:sp>
        <p:nvSpPr>
          <p:cNvPr id="30" name="Left Brace 29"/>
          <p:cNvSpPr/>
          <p:nvPr/>
        </p:nvSpPr>
        <p:spPr>
          <a:xfrm rot="16200000">
            <a:off x="4907206" y="3340566"/>
            <a:ext cx="287382" cy="3744841"/>
          </a:xfrm>
          <a:prstGeom prst="leftBrace">
            <a:avLst>
              <a:gd name="adj1" fmla="val 3325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91068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996153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273664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01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5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12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1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09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0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58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47916" y="35047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15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47916" y="35047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48489" y="2200252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5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Visitor Design Pattern: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Printing the AST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𝑝𝑟𝑖𝑛𝑡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b="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𝑐h𝑖𝑙𝑑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𝑐h𝑖𝑙𝑑𝑟𝑒𝑛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 smtClean="0"/>
                  <a:t>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𝑐h𝑖𝑙𝑑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2677656"/>
              </a:xfrm>
              <a:prstGeom prst="rect">
                <a:avLst/>
              </a:prstGeom>
              <a:blipFill>
                <a:blip r:embed="rId2"/>
                <a:stretch>
                  <a:fillRect l="-1636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67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8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377225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47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48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main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81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main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74534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879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3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5180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</p:cNvCxnSpPr>
          <p:nvPr/>
        </p:nvCxnSpPr>
        <p:spPr>
          <a:xfrm flipH="1">
            <a:off x="6722075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52220" y="3788615"/>
            <a:ext cx="888879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4192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52220" y="2941826"/>
            <a:ext cx="1585731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Oval 28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5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Stack of scopes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scope contains information about identifiers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(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string, 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Kind (variable, function, method, …)</a:t>
            </a:r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5180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</p:cNvCxnSpPr>
          <p:nvPr/>
        </p:nvCxnSpPr>
        <p:spPr>
          <a:xfrm flipH="1">
            <a:off x="6722075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52220" y="3788615"/>
            <a:ext cx="888879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4192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52220" y="2941826"/>
            <a:ext cx="1585731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Oval 28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19004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31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23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915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02666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708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357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0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90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98501"/>
              </p:ext>
            </p:extLst>
          </p:nvPr>
        </p:nvGraphicFramePr>
        <p:xfrm>
          <a:off x="1124328" y="3406416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main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void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msg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656"/>
              </p:ext>
            </p:extLst>
          </p:nvPr>
        </p:nvGraphicFramePr>
        <p:xfrm>
          <a:off x="4533730" y="3406416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809929"/>
              </p:ext>
            </p:extLst>
          </p:nvPr>
        </p:nvGraphicFramePr>
        <p:xfrm>
          <a:off x="8683368" y="335552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result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1701715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32" idx="0"/>
            <a:endCxn id="24" idx="0"/>
          </p:cNvCxnSpPr>
          <p:nvPr/>
        </p:nvCxnSpPr>
        <p:spPr>
          <a:xfrm rot="5400000" flipH="1" flipV="1">
            <a:off x="8977591" y="2366330"/>
            <a:ext cx="57245" cy="2035628"/>
          </a:xfrm>
          <a:prstGeom prst="curvedConnector3">
            <a:avLst>
              <a:gd name="adj1" fmla="val 6514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479408" y="3412766"/>
            <a:ext cx="1017981" cy="7695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…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493776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4937762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444907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907" y="4937762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2244329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040419" y="2244328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t</a:t>
            </a:r>
            <a:r>
              <a:rPr lang="en-US" sz="2400" b="1" dirty="0" smtClean="0">
                <a:latin typeface="+mj-lt"/>
              </a:rPr>
              <a:t>op of stack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625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0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795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3233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EEB500"/>
                </a:solidFill>
                <a:latin typeface="+mj-lt"/>
                <a:cs typeface="Courier New" panose="02070309020205020404" pitchFamily="49" charset="0"/>
              </a:rPr>
              <a:t>Depends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2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+ 1)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359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+ 1)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6491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 (x + “B”)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239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 (x + “B”)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30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3"/>
            <a:ext cx="4027054" cy="127512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962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3"/>
            <a:ext cx="4027054" cy="127512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02971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s = “foo”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 + “bar”;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390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 Operations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Insert</a:t>
            </a:r>
            <a:r>
              <a:rPr lang="en-US" sz="2800" dirty="0" smtClean="0">
                <a:latin typeface="+mj-lt"/>
              </a:rPr>
              <a:t> symbol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Lookup</a:t>
            </a:r>
            <a:r>
              <a:rPr lang="en-US" sz="2800" dirty="0" smtClean="0">
                <a:latin typeface="+mj-lt"/>
              </a:rPr>
              <a:t> symbol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Enter</a:t>
            </a:r>
            <a:r>
              <a:rPr lang="en-US" sz="2800" dirty="0" smtClean="0">
                <a:latin typeface="+mj-lt"/>
              </a:rPr>
              <a:t>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Exit</a:t>
            </a:r>
            <a:r>
              <a:rPr lang="en-US" sz="2800" dirty="0" smtClean="0">
                <a:latin typeface="+mj-lt"/>
              </a:rPr>
              <a:t> scope</a:t>
            </a:r>
          </a:p>
        </p:txBody>
      </p:sp>
    </p:spTree>
    <p:extLst>
      <p:ext uri="{BB962C8B-B14F-4D97-AF65-F5344CB8AC3E}">
        <p14:creationId xmlns:p14="http://schemas.microsoft.com/office/powerpoint/2010/main" val="275073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s = “foo”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 + “bar”;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06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19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78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532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48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37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4018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26377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“...”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52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26377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“...”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78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038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Insert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929927"/>
              </p:ext>
            </p:extLst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141062"/>
              </p:ext>
            </p:extLst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Insert(z, 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variable)</a:t>
            </a:r>
          </a:p>
        </p:txBody>
      </p:sp>
    </p:spTree>
    <p:extLst>
      <p:ext uri="{BB962C8B-B14F-4D97-AF65-F5344CB8AC3E}">
        <p14:creationId xmlns:p14="http://schemas.microsoft.com/office/powerpoint/2010/main" val="21964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2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94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89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173019" y="1909152"/>
            <a:ext cx="4448844" cy="227741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string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06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173019" y="1909152"/>
            <a:ext cx="4448844" cy="227741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string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90356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716506"/>
            <a:ext cx="1058284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716506"/>
            <a:ext cx="2239883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927786" cy="139139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291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716506"/>
            <a:ext cx="1058284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716506"/>
            <a:ext cx="2239883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927786" cy="139139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52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2"/>
            <a:ext cx="4927786" cy="189649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748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2"/>
            <a:ext cx="4927786" cy="189649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5977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73019" y="1909151"/>
            <a:ext cx="3861954" cy="208927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93676" y="2364782"/>
            <a:ext cx="2344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x</a:t>
            </a:r>
            <a:r>
              <a:rPr lang="en-US" sz="2400" b="1" dirty="0" smtClean="0">
                <a:latin typeface="+mj-lt"/>
              </a:rPr>
              <a:t> : </a:t>
            </a:r>
            <a:r>
              <a:rPr lang="en-US" sz="2400" b="1" dirty="0" err="1" smtClean="0">
                <a:latin typeface="+mj-lt"/>
              </a:rPr>
              <a:t>int</a:t>
            </a:r>
            <a:endParaRPr lang="en-US" sz="2400" b="1" dirty="0" smtClean="0">
              <a:latin typeface="+mj-lt"/>
            </a:endParaRPr>
          </a:p>
          <a:p>
            <a:r>
              <a:rPr lang="en-US" sz="2400" b="1" dirty="0">
                <a:latin typeface="+mj-lt"/>
              </a:rPr>
              <a:t>y</a:t>
            </a:r>
            <a:r>
              <a:rPr lang="en-US" sz="2400" b="1" dirty="0" smtClean="0">
                <a:latin typeface="+mj-lt"/>
              </a:rPr>
              <a:t> : </a:t>
            </a:r>
            <a:r>
              <a:rPr lang="en-US" sz="2400" b="1" dirty="0" err="1" smtClean="0">
                <a:latin typeface="+mj-lt"/>
              </a:rPr>
              <a:t>int</a:t>
            </a:r>
            <a:endParaRPr lang="en-US" sz="2400" b="1" dirty="0" smtClean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foo : void, </a:t>
            </a:r>
            <a:r>
              <a:rPr lang="en-US" sz="2400" b="1" dirty="0" err="1" smtClean="0">
                <a:latin typeface="+mj-lt"/>
              </a:rPr>
              <a:t>int</a:t>
            </a:r>
            <a:endParaRPr lang="en-US" sz="2400" b="1" dirty="0">
              <a:latin typeface="+mj-lt"/>
            </a:endParaRPr>
          </a:p>
        </p:txBody>
      </p:sp>
      <p:sp>
        <p:nvSpPr>
          <p:cNvPr id="2" name="Right Brace 1"/>
          <p:cNvSpPr/>
          <p:nvPr/>
        </p:nvSpPr>
        <p:spPr>
          <a:xfrm rot="10800000">
            <a:off x="7210600" y="2242184"/>
            <a:ext cx="383075" cy="1531794"/>
          </a:xfrm>
          <a:prstGeom prst="rightBrace">
            <a:avLst>
              <a:gd name="adj1" fmla="val 3545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98674" y="2764514"/>
            <a:ext cx="234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type of A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282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Insert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883992"/>
              </p:ext>
            </p:extLst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Insert(z, 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variable)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201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9" name="Oval 48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52" idx="3"/>
            <a:endCxn id="50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53" name="Straight Arrow Connector 52"/>
          <p:cNvCxnSpPr>
            <a:stCxn id="52" idx="5"/>
            <a:endCxn id="49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917812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714588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19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6420676" y="28470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13481" y="406982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917812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6" idx="4"/>
            <a:endCxn id="35" idx="0"/>
          </p:cNvCxnSpPr>
          <p:nvPr/>
        </p:nvCxnSpPr>
        <p:spPr>
          <a:xfrm>
            <a:off x="7145886" y="2293226"/>
            <a:ext cx="0" cy="5537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Base</a:t>
            </a:r>
          </a:p>
        </p:txBody>
      </p:sp>
      <p:cxnSp>
        <p:nvCxnSpPr>
          <p:cNvPr id="40" name="Straight Arrow Connector 39"/>
          <p:cNvCxnSpPr>
            <a:stCxn id="44" idx="3"/>
            <a:endCxn id="36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5" name="Straight Arrow Connector 44"/>
          <p:cNvCxnSpPr>
            <a:stCxn id="44" idx="5"/>
            <a:endCxn id="30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4"/>
            <a:endCxn id="38" idx="0"/>
          </p:cNvCxnSpPr>
          <p:nvPr/>
        </p:nvCxnSpPr>
        <p:spPr>
          <a:xfrm>
            <a:off x="7145886" y="3636732"/>
            <a:ext cx="0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16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6420676" y="2847023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VarDec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13481" y="406982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917812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1173019" y="5024246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17" name="Curved Connector 16"/>
          <p:cNvCxnSpPr>
            <a:stCxn id="16" idx="0"/>
            <a:endCxn id="20" idx="0"/>
          </p:cNvCxnSpPr>
          <p:nvPr/>
        </p:nvCxnSpPr>
        <p:spPr>
          <a:xfrm rot="5400000" flipH="1" flipV="1">
            <a:off x="3324566" y="3832589"/>
            <a:ext cx="12700" cy="238331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3502389" y="5024246"/>
          <a:ext cx="202766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30" name="Oval 29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6" idx="4"/>
            <a:endCxn id="35" idx="0"/>
          </p:cNvCxnSpPr>
          <p:nvPr/>
        </p:nvCxnSpPr>
        <p:spPr>
          <a:xfrm>
            <a:off x="7145886" y="2293226"/>
            <a:ext cx="0" cy="5537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Base</a:t>
            </a:r>
          </a:p>
        </p:txBody>
      </p:sp>
      <p:cxnSp>
        <p:nvCxnSpPr>
          <p:cNvPr id="40" name="Straight Arrow Connector 39"/>
          <p:cNvCxnSpPr>
            <a:stCxn id="44" idx="3"/>
            <a:endCxn id="36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5" name="Straight Arrow Connector 44"/>
          <p:cNvCxnSpPr>
            <a:stCxn id="44" idx="5"/>
            <a:endCxn id="30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4"/>
            <a:endCxn id="38" idx="0"/>
          </p:cNvCxnSpPr>
          <p:nvPr/>
        </p:nvCxnSpPr>
        <p:spPr>
          <a:xfrm>
            <a:off x="7145886" y="3636732"/>
            <a:ext cx="0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98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4419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4114510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3052412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4114510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4114510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3052412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228244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7864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629438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4114510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4114510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Oval 30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9" idx="3"/>
            <a:endCxn id="31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2" name="Straight Arrow Connector 41"/>
          <p:cNvCxnSpPr>
            <a:stCxn id="39" idx="5"/>
            <a:endCxn id="37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1" idx="4"/>
          </p:cNvCxnSpPr>
          <p:nvPr/>
        </p:nvCxnSpPr>
        <p:spPr>
          <a:xfrm flipH="1">
            <a:off x="7145885" y="2293226"/>
            <a:ext cx="1" cy="39823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68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4419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4114510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3052412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4114510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4114510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3052412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228244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771291"/>
            <a:ext cx="1064809" cy="858147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Field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7864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629438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4114510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4114510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Oval 30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9" idx="3"/>
            <a:endCxn id="31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2" name="Straight Arrow Connector 41"/>
          <p:cNvCxnSpPr>
            <a:stCxn id="39" idx="5"/>
            <a:endCxn id="37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1173019" y="5024246"/>
          <a:ext cx="216158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781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3572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0079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main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46" name="Curved Connector 45"/>
          <p:cNvCxnSpPr>
            <a:stCxn id="43" idx="0"/>
            <a:endCxn id="50" idx="0"/>
          </p:cNvCxnSpPr>
          <p:nvPr/>
        </p:nvCxnSpPr>
        <p:spPr>
          <a:xfrm rot="5400000" flipH="1" flipV="1">
            <a:off x="3445978" y="3832080"/>
            <a:ext cx="12700" cy="238433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674692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692" y="6096014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059024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024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3624310" y="5024246"/>
          <a:ext cx="202766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H="1">
            <a:off x="7145885" y="2293226"/>
            <a:ext cx="1" cy="39823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8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4419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4114510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3052412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4114510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4114510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3052412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228244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7864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629438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4114510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4114510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Oval 30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9" idx="3"/>
            <a:endCxn id="31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2" name="Straight Arrow Connector 41"/>
          <p:cNvCxnSpPr>
            <a:stCxn id="39" idx="5"/>
            <a:endCxn id="37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7145885" y="2293226"/>
            <a:ext cx="1" cy="39823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03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67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050619"/>
              </p:ext>
            </p:extLst>
          </p:nvPr>
        </p:nvGraphicFramePr>
        <p:xfrm>
          <a:off x="1173019" y="5024246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23" name="Curved Connector 22"/>
          <p:cNvCxnSpPr>
            <a:stCxn id="21" idx="0"/>
            <a:endCxn id="26" idx="0"/>
          </p:cNvCxnSpPr>
          <p:nvPr/>
        </p:nvCxnSpPr>
        <p:spPr>
          <a:xfrm rot="5400000" flipH="1" flipV="1">
            <a:off x="3324566" y="3832589"/>
            <a:ext cx="12700" cy="238331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02108"/>
              </p:ext>
            </p:extLst>
          </p:nvPr>
        </p:nvGraphicFramePr>
        <p:xfrm>
          <a:off x="3502389" y="5024246"/>
          <a:ext cx="202766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125288"/>
              </p:ext>
            </p:extLst>
          </p:nvPr>
        </p:nvGraphicFramePr>
        <p:xfrm>
          <a:off x="5978963" y="5024246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26" idx="0"/>
            <a:endCxn id="27" idx="0"/>
          </p:cNvCxnSpPr>
          <p:nvPr/>
        </p:nvCxnSpPr>
        <p:spPr>
          <a:xfrm rot="5400000" flipH="1" flipV="1">
            <a:off x="5727538" y="3812931"/>
            <a:ext cx="12700" cy="242263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359733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733" y="6096014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79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02354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9" name="Straight Arrow Connector 48"/>
          <p:cNvCxnSpPr>
            <a:stCxn id="56" idx="4"/>
            <a:endCxn id="58" idx="0"/>
          </p:cNvCxnSpPr>
          <p:nvPr/>
        </p:nvCxnSpPr>
        <p:spPr>
          <a:xfrm>
            <a:off x="1025965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6" idx="4"/>
            <a:endCxn id="57" idx="0"/>
          </p:cNvCxnSpPr>
          <p:nvPr/>
        </p:nvCxnSpPr>
        <p:spPr>
          <a:xfrm flipH="1">
            <a:off x="913111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46067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58" idx="4"/>
            <a:endCxn id="67" idx="0"/>
          </p:cNvCxnSpPr>
          <p:nvPr/>
        </p:nvCxnSpPr>
        <p:spPr>
          <a:xfrm>
            <a:off x="10762090" y="4008905"/>
            <a:ext cx="0" cy="243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3" idx="4"/>
            <a:endCxn id="64" idx="0"/>
          </p:cNvCxnSpPr>
          <p:nvPr/>
        </p:nvCxnSpPr>
        <p:spPr>
          <a:xfrm flipH="1">
            <a:off x="766494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953444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859870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984349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771774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0" name="Straight Arrow Connector 59"/>
          <p:cNvCxnSpPr>
            <a:stCxn id="67" idx="4"/>
            <a:endCxn id="59" idx="0"/>
          </p:cNvCxnSpPr>
          <p:nvPr/>
        </p:nvCxnSpPr>
        <p:spPr>
          <a:xfrm flipH="1">
            <a:off x="10304179" y="4873706"/>
            <a:ext cx="457911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4"/>
            <a:endCxn id="63" idx="7"/>
          </p:cNvCxnSpPr>
          <p:nvPr/>
        </p:nvCxnSpPr>
        <p:spPr>
          <a:xfrm flipH="1">
            <a:off x="817774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693973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13253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52" idx="4"/>
            <a:endCxn id="56" idx="1"/>
          </p:cNvCxnSpPr>
          <p:nvPr/>
        </p:nvCxnSpPr>
        <p:spPr>
          <a:xfrm>
            <a:off x="904235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7" idx="4"/>
            <a:endCxn id="68" idx="0"/>
          </p:cNvCxnSpPr>
          <p:nvPr/>
        </p:nvCxnSpPr>
        <p:spPr>
          <a:xfrm>
            <a:off x="10762090" y="4873706"/>
            <a:ext cx="740805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0229685" y="42526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68" name="Oval 67"/>
          <p:cNvSpPr/>
          <p:nvPr/>
        </p:nvSpPr>
        <p:spPr>
          <a:xfrm>
            <a:off x="10970490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8566157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67" idx="4"/>
            <a:endCxn id="69" idx="0"/>
          </p:cNvCxnSpPr>
          <p:nvPr/>
        </p:nvCxnSpPr>
        <p:spPr>
          <a:xfrm flipH="1">
            <a:off x="9098562" y="4873706"/>
            <a:ext cx="1663528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75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14680</TotalTime>
  <Words>11235</Words>
  <Application>Microsoft Office PowerPoint</Application>
  <PresentationFormat>Widescreen</PresentationFormat>
  <Paragraphs>5299</Paragraphs>
  <Slides>209</Slides>
  <Notes>102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209</vt:i4>
      </vt:variant>
    </vt:vector>
  </HeadingPairs>
  <TitlesOfParts>
    <vt:vector size="215" baseType="lpstr">
      <vt:lpstr>Arial</vt:lpstr>
      <vt:lpstr>Calibri</vt:lpstr>
      <vt:lpstr>Calibri Light</vt:lpstr>
      <vt:lpstr>Cambria Math</vt:lpstr>
      <vt:lpstr>Courier New</vt:lpstr>
      <vt:lpstr>Retrospect</vt:lpstr>
      <vt:lpstr>Semantic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AST Annotations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1021</cp:revision>
  <dcterms:created xsi:type="dcterms:W3CDTF">2019-10-24T09:01:20Z</dcterms:created>
  <dcterms:modified xsi:type="dcterms:W3CDTF">2022-12-21T21:20:21Z</dcterms:modified>
</cp:coreProperties>
</file>