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2"/>
  </p:notesMasterIdLst>
  <p:sldIdLst>
    <p:sldId id="256" r:id="rId2"/>
    <p:sldId id="260" r:id="rId3"/>
    <p:sldId id="346" r:id="rId4"/>
    <p:sldId id="336" r:id="rId5"/>
    <p:sldId id="441" r:id="rId6"/>
    <p:sldId id="257" r:id="rId7"/>
    <p:sldId id="258" r:id="rId8"/>
    <p:sldId id="259" r:id="rId9"/>
    <p:sldId id="261" r:id="rId10"/>
    <p:sldId id="263" r:id="rId11"/>
    <p:sldId id="265" r:id="rId12"/>
    <p:sldId id="347" r:id="rId13"/>
    <p:sldId id="348" r:id="rId14"/>
    <p:sldId id="349" r:id="rId15"/>
    <p:sldId id="350" r:id="rId16"/>
    <p:sldId id="426" r:id="rId17"/>
    <p:sldId id="362" r:id="rId18"/>
    <p:sldId id="363" r:id="rId19"/>
    <p:sldId id="351" r:id="rId20"/>
    <p:sldId id="352" r:id="rId21"/>
    <p:sldId id="423" r:id="rId22"/>
    <p:sldId id="424" r:id="rId23"/>
    <p:sldId id="364" r:id="rId24"/>
    <p:sldId id="365" r:id="rId25"/>
    <p:sldId id="427" r:id="rId26"/>
    <p:sldId id="428" r:id="rId27"/>
    <p:sldId id="272" r:id="rId28"/>
    <p:sldId id="273" r:id="rId29"/>
    <p:sldId id="270" r:id="rId30"/>
    <p:sldId id="271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429" r:id="rId40"/>
    <p:sldId id="430" r:id="rId41"/>
    <p:sldId id="285" r:id="rId42"/>
    <p:sldId id="286" r:id="rId43"/>
    <p:sldId id="290" r:id="rId44"/>
    <p:sldId id="291" r:id="rId45"/>
    <p:sldId id="360" r:id="rId46"/>
    <p:sldId id="361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296" r:id="rId60"/>
    <p:sldId id="297" r:id="rId61"/>
    <p:sldId id="300" r:id="rId62"/>
    <p:sldId id="298" r:id="rId63"/>
    <p:sldId id="302" r:id="rId64"/>
    <p:sldId id="303" r:id="rId65"/>
    <p:sldId id="301" r:id="rId66"/>
    <p:sldId id="304" r:id="rId67"/>
    <p:sldId id="306" r:id="rId68"/>
    <p:sldId id="305" r:id="rId69"/>
    <p:sldId id="307" r:id="rId70"/>
    <p:sldId id="308" r:id="rId71"/>
    <p:sldId id="315" r:id="rId72"/>
    <p:sldId id="311" r:id="rId73"/>
    <p:sldId id="316" r:id="rId74"/>
    <p:sldId id="312" r:id="rId75"/>
    <p:sldId id="313" r:id="rId76"/>
    <p:sldId id="355" r:id="rId77"/>
    <p:sldId id="314" r:id="rId78"/>
    <p:sldId id="356" r:id="rId79"/>
    <p:sldId id="357" r:id="rId80"/>
    <p:sldId id="358" r:id="rId81"/>
    <p:sldId id="359" r:id="rId82"/>
    <p:sldId id="317" r:id="rId83"/>
    <p:sldId id="318" r:id="rId84"/>
    <p:sldId id="319" r:id="rId85"/>
    <p:sldId id="338" r:id="rId86"/>
    <p:sldId id="431" r:id="rId87"/>
    <p:sldId id="432" r:id="rId88"/>
    <p:sldId id="433" r:id="rId89"/>
    <p:sldId id="434" r:id="rId90"/>
    <p:sldId id="339" r:id="rId91"/>
    <p:sldId id="384" r:id="rId92"/>
    <p:sldId id="385" r:id="rId93"/>
    <p:sldId id="386" r:id="rId94"/>
    <p:sldId id="383" r:id="rId95"/>
    <p:sldId id="387" r:id="rId96"/>
    <p:sldId id="388" r:id="rId97"/>
    <p:sldId id="389" r:id="rId98"/>
    <p:sldId id="390" r:id="rId99"/>
    <p:sldId id="391" r:id="rId100"/>
    <p:sldId id="392" r:id="rId101"/>
    <p:sldId id="415" r:id="rId102"/>
    <p:sldId id="382" r:id="rId103"/>
    <p:sldId id="337" r:id="rId104"/>
    <p:sldId id="393" r:id="rId105"/>
    <p:sldId id="394" r:id="rId106"/>
    <p:sldId id="395" r:id="rId107"/>
    <p:sldId id="416" r:id="rId108"/>
    <p:sldId id="419" r:id="rId109"/>
    <p:sldId id="420" r:id="rId110"/>
    <p:sldId id="417" r:id="rId111"/>
    <p:sldId id="397" r:id="rId112"/>
    <p:sldId id="422" r:id="rId113"/>
    <p:sldId id="398" r:id="rId114"/>
    <p:sldId id="421" r:id="rId115"/>
    <p:sldId id="399" r:id="rId116"/>
    <p:sldId id="435" r:id="rId117"/>
    <p:sldId id="320" r:id="rId118"/>
    <p:sldId id="401" r:id="rId119"/>
    <p:sldId id="403" r:id="rId120"/>
    <p:sldId id="404" r:id="rId121"/>
    <p:sldId id="405" r:id="rId122"/>
    <p:sldId id="406" r:id="rId123"/>
    <p:sldId id="407" r:id="rId124"/>
    <p:sldId id="408" r:id="rId125"/>
    <p:sldId id="409" r:id="rId126"/>
    <p:sldId id="410" r:id="rId127"/>
    <p:sldId id="402" r:id="rId128"/>
    <p:sldId id="324" r:id="rId129"/>
    <p:sldId id="437" r:id="rId130"/>
    <p:sldId id="411" r:id="rId131"/>
    <p:sldId id="326" r:id="rId132"/>
    <p:sldId id="412" r:id="rId133"/>
    <p:sldId id="436" r:id="rId134"/>
    <p:sldId id="438" r:id="rId135"/>
    <p:sldId id="332" r:id="rId136"/>
    <p:sldId id="413" r:id="rId137"/>
    <p:sldId id="439" r:id="rId138"/>
    <p:sldId id="334" r:id="rId139"/>
    <p:sldId id="414" r:id="rId140"/>
    <p:sldId id="440" r:id="rId1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69E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31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895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525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16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392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</a:t>
            </a:r>
            <a:r>
              <a:rPr lang="en-US" sz="2800" dirty="0" smtClean="0">
                <a:latin typeface="+mj-lt"/>
              </a:rPr>
              <a:t>token?</a:t>
            </a: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only letters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pPr marL="0" lvl="1"/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dirty="0">
                <a:solidFill>
                  <a:srgbClr val="0070C0"/>
                </a:solidFill>
              </a:rPr>
              <a:t>[^a-</a:t>
            </a:r>
            <a:r>
              <a:rPr lang="en-US" sz="2200" dirty="0" err="1">
                <a:solidFill>
                  <a:srgbClr val="0070C0"/>
                </a:solidFill>
              </a:rPr>
              <a:t>zA</a:t>
            </a:r>
            <a:r>
              <a:rPr lang="en-US" sz="2200" dirty="0">
                <a:solidFill>
                  <a:srgbClr val="0070C0"/>
                </a:solidFill>
              </a:rPr>
              <a:t>-Z</a:t>
            </a:r>
            <a:r>
              <a:rPr lang="en-US" sz="2200" dirty="0" smtClean="0">
                <a:solidFill>
                  <a:srgbClr val="0070C0"/>
                </a:solidFill>
              </a:rPr>
              <a:t>]+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\n|.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PLUS = </a:t>
            </a:r>
            <a:r>
              <a:rPr lang="en-US" sz="2800" dirty="0" smtClean="0">
                <a:latin typeface="+mj-lt"/>
              </a:rPr>
              <a:t>"+“</a:t>
            </a:r>
          </a:p>
          <a:p>
            <a:r>
              <a:rPr lang="en-US" sz="2800" dirty="0" smtClean="0">
                <a:latin typeface="+mj-lt"/>
              </a:rPr>
              <a:t>L_PAREN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"(“</a:t>
            </a:r>
          </a:p>
          <a:p>
            <a:r>
              <a:rPr lang="en-US" sz="2800" dirty="0" smtClean="0">
                <a:latin typeface="+mj-lt"/>
              </a:rPr>
              <a:t>R_PAREN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")“</a:t>
            </a:r>
          </a:p>
          <a:p>
            <a:r>
              <a:rPr lang="en-US" sz="2800" dirty="0" smtClean="0">
                <a:latin typeface="+mj-lt"/>
              </a:rPr>
              <a:t>NUMBER </a:t>
            </a:r>
            <a:r>
              <a:rPr lang="en-US" sz="2800" dirty="0"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PLUS} { return symbol(</a:t>
            </a:r>
            <a:r>
              <a:rPr lang="en-US" sz="2800" dirty="0" err="1">
                <a:latin typeface="+mj-lt"/>
              </a:rPr>
              <a:t>TokenNames.PLUS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L_PAREN} { return symbol(</a:t>
            </a:r>
            <a:r>
              <a:rPr lang="en-US" sz="2800" dirty="0" err="1">
                <a:latin typeface="+mj-lt"/>
              </a:rPr>
              <a:t>TokenNames.L_PAREN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R_PAREN} { return symbol(</a:t>
            </a:r>
            <a:r>
              <a:rPr lang="en-US" sz="2800" dirty="0" err="1">
                <a:latin typeface="+mj-lt"/>
              </a:rPr>
              <a:t>TokenNames.R_PAREN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NUMBER}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symbol(</a:t>
            </a:r>
            <a:r>
              <a:rPr lang="en-US" sz="2800" dirty="0" err="1">
                <a:latin typeface="+mj-lt"/>
              </a:rPr>
              <a:t>TokenNames.NUMBER</a:t>
            </a:r>
            <a:r>
              <a:rPr lang="en-US" sz="2800" dirty="0">
                <a:latin typeface="+mj-lt"/>
              </a:rPr>
              <a:t>, new Integer(</a:t>
            </a:r>
            <a:r>
              <a:rPr lang="en-US" sz="2800" dirty="0" err="1">
                <a:latin typeface="+mj-lt"/>
              </a:rPr>
              <a:t>yytext</a:t>
            </a:r>
            <a:r>
              <a:rPr lang="en-US" sz="2800" dirty="0">
                <a:latin typeface="+mj-lt"/>
              </a:rPr>
              <a:t>()));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&lt;&lt;</a:t>
            </a:r>
            <a:r>
              <a:rPr lang="en-US" sz="2800" dirty="0">
                <a:latin typeface="+mj-lt"/>
              </a:rPr>
              <a:t>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the order is swapped?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T2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If the order is swapped?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T2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if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06690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26486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61275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02052"/>
              </p:ext>
            </p:extLst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80762"/>
              </p:ext>
            </p:extLst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21493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</a:t>
            </a:r>
            <a:r>
              <a:rPr lang="en-US" sz="2800" dirty="0" smtClean="0">
                <a:latin typeface="+mj-lt"/>
              </a:rPr>
              <a:t>60</a:t>
            </a:r>
            <a:r>
              <a:rPr lang="en-US" sz="2800" dirty="0" smtClean="0">
                <a:latin typeface="+mj-lt"/>
              </a:rPr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</a:t>
            </a:r>
            <a:r>
              <a:rPr lang="en-US" sz="2800" dirty="0" smtClean="0">
                <a:latin typeface="+mj-lt"/>
              </a:rPr>
              <a:t>40%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Thursday 19:00-20:00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</a:t>
            </a:r>
            <a:r>
              <a:rPr lang="en-US" sz="2800" dirty="0" smtClean="0">
                <a:latin typeface="+mj-lt"/>
              </a:rPr>
              <a:t>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 1: 20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Exercise </a:t>
            </a:r>
            <a:r>
              <a:rPr lang="en-US" sz="2800" dirty="0" smtClean="0">
                <a:latin typeface="+mj-lt"/>
              </a:rPr>
              <a:t>2: 30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points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Exercise </a:t>
            </a:r>
            <a:r>
              <a:rPr lang="en-US" sz="2800" dirty="0" smtClean="0">
                <a:latin typeface="+mj-lt"/>
              </a:rPr>
              <a:t>3: 50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points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Exercise </a:t>
            </a:r>
            <a:r>
              <a:rPr lang="en-US" sz="2800" dirty="0" smtClean="0">
                <a:latin typeface="+mj-lt"/>
              </a:rPr>
              <a:t>4: 30 points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(bonus)</a:t>
            </a:r>
            <a:endParaRPr lang="en-US" sz="2800" dirty="0" smtClean="0">
              <a:solidFill>
                <a:srgbClr val="00B05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</a:t>
            </a:r>
            <a:r>
              <a:rPr lang="en-US" sz="2800" dirty="0" smtClean="0">
                <a:latin typeface="+mj-lt"/>
              </a:rPr>
              <a:t>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>
                <a:latin typeface="+mj-lt"/>
              </a:rPr>
              <a:t>4</a:t>
            </a:r>
            <a:r>
              <a:rPr lang="en-US" sz="2800" b="1" dirty="0" smtClean="0">
                <a:latin typeface="+mj-lt"/>
              </a:rPr>
              <a:t>0</a:t>
            </a:r>
            <a:r>
              <a:rPr lang="en-US" sz="2800" b="1" dirty="0" smtClean="0">
                <a:latin typeface="+mj-lt"/>
              </a:rPr>
              <a:t>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Schedule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67733"/>
              </p:ext>
            </p:extLst>
          </p:nvPr>
        </p:nvGraphicFramePr>
        <p:xfrm>
          <a:off x="1136073" y="1743981"/>
          <a:ext cx="8127999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76916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04566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9141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Week #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Project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14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Lexical Analysis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4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Lexical Analysis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Exercise 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(3 weeks)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1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Syntactic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Analysis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77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 new material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Syntactic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Analysis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Exercise 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(2 weeks)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49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Semantic Analysis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1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IR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Exercise 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(3 weeks)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34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AST Annotations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3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Code Generation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Exercise 4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(3 weeks)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41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Code Generation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3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Exam Questions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86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1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[a-zA-Z ][a-zA-Z0-9]*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. 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3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732414" y="280650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806509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2442042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888253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732414" y="470088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700880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4336413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4782624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4336412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4877232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977151" y="4516214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4516214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GCC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LLVM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https://gcc.gnu.org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https://llvm.org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(two or more matching tokens)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Order </a:t>
            </a:r>
            <a:r>
              <a:rPr lang="en-US" sz="2800" dirty="0" smtClean="0">
                <a:latin typeface="+mj-lt"/>
              </a:rPr>
              <a:t>of definition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API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5805" y="1791855"/>
            <a:ext cx="2839889" cy="1739152"/>
          </a:xfrm>
          <a:prstGeom prst="roundRect">
            <a:avLst>
              <a:gd name="adj" fmla="val 9975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Input.lex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4978" y="4486683"/>
            <a:ext cx="3741543" cy="1766335"/>
          </a:xfrm>
          <a:prstGeom prst="roundRect">
            <a:avLst>
              <a:gd name="adj" fmla="val 11020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(Output.java)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110735" y="3875881"/>
            <a:ext cx="550029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Pasted to the generated file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a regex for each token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Define a regex for each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6" y="4744511"/>
            <a:ext cx="6516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following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Current lexical state is &lt;STATE&gt;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&lt;REGEX&gt; is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Then execute the action code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code: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private </a:t>
            </a:r>
            <a:r>
              <a:rPr lang="en-US" sz="2800" dirty="0">
                <a:latin typeface="+mj-lt"/>
              </a:rPr>
              <a:t>Symbol symbol(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type)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new Symbol(type,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 smtClean="0">
                <a:latin typeface="+mj-lt"/>
              </a:rPr>
              <a:t>); </a:t>
            </a:r>
          </a:p>
          <a:p>
            <a:r>
              <a:rPr lang="en-US" sz="2800" dirty="0" smtClean="0">
                <a:latin typeface="+mj-lt"/>
              </a:rPr>
              <a:t>}  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getLine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 + 1; } 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getTokenStartPosition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>
                <a:latin typeface="+mj-lt"/>
              </a:rPr>
              <a:t> + 1; }   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A = a</a:t>
            </a:r>
          </a:p>
          <a:p>
            <a:r>
              <a:rPr lang="en-US" sz="2800" dirty="0"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{</a:t>
            </a:r>
          </a:p>
          <a:p>
            <a:r>
              <a:rPr lang="en-US" sz="2800" dirty="0">
                <a:latin typeface="+mj-lt"/>
              </a:rPr>
              <a:t>{A} { return symbol(</a:t>
            </a:r>
            <a:r>
              <a:rPr lang="en-US" sz="2800" dirty="0" err="1">
                <a:latin typeface="+mj-lt"/>
              </a:rPr>
              <a:t>TokenNames.A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{B_STAR} { return symbol(</a:t>
            </a:r>
            <a:r>
              <a:rPr lang="en-US" sz="2800" dirty="0" err="1">
                <a:latin typeface="+mj-lt"/>
              </a:rPr>
              <a:t>TokenNames.B_STAR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&lt;&lt;EOF&gt;&gt;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A 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B_STAR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b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*</a:t>
            </a:r>
          </a:p>
          <a:p>
            <a:r>
              <a:rPr lang="en-US" sz="2200" dirty="0" smtClean="0">
                <a:latin typeface="+mj-lt"/>
              </a:rPr>
              <a:t>%% 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B_STAR}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}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Symbol 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>
                <a:latin typeface="+mj-lt"/>
              </a:rPr>
              <a:t>;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6212</TotalTime>
  <Words>2706</Words>
  <Application>Microsoft Office PowerPoint</Application>
  <PresentationFormat>Widescreen</PresentationFormat>
  <Paragraphs>1337</Paragraphs>
  <Slides>140</Slides>
  <Notes>131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6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422</cp:revision>
  <dcterms:created xsi:type="dcterms:W3CDTF">2019-10-24T09:01:20Z</dcterms:created>
  <dcterms:modified xsi:type="dcterms:W3CDTF">2024-01-04T13:47:45Z</dcterms:modified>
</cp:coreProperties>
</file>