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3"/>
  </p:notesMasterIdLst>
  <p:sldIdLst>
    <p:sldId id="417" r:id="rId2"/>
    <p:sldId id="575" r:id="rId3"/>
    <p:sldId id="674" r:id="rId4"/>
    <p:sldId id="681" r:id="rId5"/>
    <p:sldId id="673" r:id="rId6"/>
    <p:sldId id="578" r:id="rId7"/>
    <p:sldId id="580" r:id="rId8"/>
    <p:sldId id="682" r:id="rId9"/>
    <p:sldId id="683" r:id="rId10"/>
    <p:sldId id="684" r:id="rId11"/>
    <p:sldId id="685" r:id="rId12"/>
    <p:sldId id="686" r:id="rId13"/>
    <p:sldId id="576" r:id="rId14"/>
    <p:sldId id="676" r:id="rId15"/>
    <p:sldId id="598" r:id="rId16"/>
    <p:sldId id="670" r:id="rId17"/>
    <p:sldId id="581" r:id="rId18"/>
    <p:sldId id="583" r:id="rId19"/>
    <p:sldId id="585" r:id="rId20"/>
    <p:sldId id="587" r:id="rId21"/>
    <p:sldId id="588" r:id="rId22"/>
    <p:sldId id="589" r:id="rId23"/>
    <p:sldId id="590" r:id="rId24"/>
    <p:sldId id="591" r:id="rId25"/>
    <p:sldId id="592" r:id="rId26"/>
    <p:sldId id="593" r:id="rId27"/>
    <p:sldId id="594" r:id="rId28"/>
    <p:sldId id="595" r:id="rId29"/>
    <p:sldId id="596" r:id="rId30"/>
    <p:sldId id="597" r:id="rId31"/>
    <p:sldId id="615" r:id="rId32"/>
    <p:sldId id="617" r:id="rId33"/>
    <p:sldId id="601" r:id="rId34"/>
    <p:sldId id="614" r:id="rId35"/>
    <p:sldId id="600" r:id="rId36"/>
    <p:sldId id="602" r:id="rId37"/>
    <p:sldId id="603" r:id="rId38"/>
    <p:sldId id="604" r:id="rId39"/>
    <p:sldId id="605" r:id="rId40"/>
    <p:sldId id="606" r:id="rId41"/>
    <p:sldId id="607" r:id="rId42"/>
    <p:sldId id="608" r:id="rId43"/>
    <p:sldId id="609" r:id="rId44"/>
    <p:sldId id="610" r:id="rId45"/>
    <p:sldId id="611" r:id="rId46"/>
    <p:sldId id="612" r:id="rId47"/>
    <p:sldId id="613" r:id="rId48"/>
    <p:sldId id="616" r:id="rId49"/>
    <p:sldId id="687" r:id="rId50"/>
    <p:sldId id="677" r:id="rId51"/>
    <p:sldId id="620" r:id="rId52"/>
    <p:sldId id="621" r:id="rId53"/>
    <p:sldId id="622" r:id="rId54"/>
    <p:sldId id="623" r:id="rId55"/>
    <p:sldId id="624" r:id="rId56"/>
    <p:sldId id="625" r:id="rId57"/>
    <p:sldId id="626" r:id="rId58"/>
    <p:sldId id="627" r:id="rId59"/>
    <p:sldId id="628" r:id="rId60"/>
    <p:sldId id="629" r:id="rId61"/>
    <p:sldId id="630" r:id="rId62"/>
    <p:sldId id="688" r:id="rId63"/>
    <p:sldId id="577" r:id="rId64"/>
    <p:sldId id="675" r:id="rId65"/>
    <p:sldId id="632" r:id="rId66"/>
    <p:sldId id="633" r:id="rId67"/>
    <p:sldId id="636" r:id="rId68"/>
    <p:sldId id="637" r:id="rId69"/>
    <p:sldId id="638" r:id="rId70"/>
    <p:sldId id="639" r:id="rId71"/>
    <p:sldId id="641" r:id="rId72"/>
    <p:sldId id="643" r:id="rId73"/>
    <p:sldId id="642" r:id="rId74"/>
    <p:sldId id="644" r:id="rId75"/>
    <p:sldId id="645" r:id="rId76"/>
    <p:sldId id="647" r:id="rId77"/>
    <p:sldId id="648" r:id="rId78"/>
    <p:sldId id="680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2" r:id="rId93"/>
    <p:sldId id="663" r:id="rId94"/>
    <p:sldId id="664" r:id="rId95"/>
    <p:sldId id="665" r:id="rId96"/>
    <p:sldId id="666" r:id="rId97"/>
    <p:sldId id="667" r:id="rId98"/>
    <p:sldId id="689" r:id="rId99"/>
    <p:sldId id="668" r:id="rId100"/>
    <p:sldId id="669" r:id="rId101"/>
    <p:sldId id="69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9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$t6,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$t6,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$t8,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$t9,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t10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72669"/>
              </p:ext>
            </p:extLst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0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Register allocation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0469" y="1529865"/>
            <a:ext cx="3078051" cy="4644511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69088" y="1529865"/>
            <a:ext cx="2972892" cy="447814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16($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1, end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$t0, 1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$t0, $t1, $t0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493706" y="1529865"/>
          <a:ext cx="317278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12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816127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33457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Determine live variables at each program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live</a:t>
                </a:r>
                <a:r>
                  <a:rPr lang="en-US" sz="2800" dirty="0" smtClean="0">
                    <a:latin typeface="+mj-lt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There is a path from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read before it’s overwritten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1384995"/>
              </a:xfrm>
              <a:prstGeom prst="rect">
                <a:avLst/>
              </a:prstGeom>
              <a:blipFill>
                <a:blip r:embed="rId2"/>
                <a:stretch>
                  <a:fillRect l="-106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577560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7560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7560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t3,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07095" y="346456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7095" y="394115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7095" y="441775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1707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7713" y="3393152"/>
            <a:ext cx="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n:</a:t>
            </a:r>
            <a:endParaRPr lang="en-US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4677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live</a:t>
            </a:r>
            <a:endParaRPr lang="en-US" sz="2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5142" y="4894349"/>
            <a:ext cx="158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t3 is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dead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1: Initialize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and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latin typeface="+mj-lt"/>
                  </a:rPr>
                  <a:t>to empty sets for each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2: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Assuming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j-lt"/>
                  </a:rPr>
                  <a:t> is the instruction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each successor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\</m:t>
                    </m:r>
                    <m:r>
                      <m:rPr>
                        <m:lit/>
                      </m:rP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Step 3: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at least one node was changed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𝑜𝑢𝑡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Go to step 2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308272" cy="4401205"/>
              </a:xfrm>
              <a:prstGeom prst="rect">
                <a:avLst/>
              </a:prstGeom>
              <a:blipFill>
                <a:blip r:embed="rId2"/>
                <a:stretch>
                  <a:fillRect l="-1064" t="-1385" b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9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7417" y="2734491"/>
            <a:ext cx="453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First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8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Typically more IR variables than CPU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Reduce the number of IR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Without affecting the </a:t>
            </a:r>
            <a:r>
              <a:rPr lang="en-US" sz="2800" b="1" dirty="0" smtClean="0">
                <a:latin typeface="+mj-lt"/>
              </a:rPr>
              <a:t>behavior of the program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83281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281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3281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</a:t>
            </a:r>
            <a:endParaRPr lang="en-US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3281" y="4825913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t30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3281" y="5295707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t100</a:t>
            </a:r>
            <a:endParaRPr lang="en-US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8758" y="341653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t0</a:t>
            </a:r>
            <a:endParaRPr lang="en-US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758" y="388632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t1</a:t>
            </a:r>
            <a:endParaRPr lang="en-US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8758" y="4356119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t2</a:t>
            </a:r>
            <a:endParaRPr lang="en-US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1" y="5765501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…</a:t>
            </a:r>
            <a:endParaRPr lang="en-US" b="1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3281" y="6235295"/>
            <a:ext cx="75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t200</a:t>
            </a:r>
            <a:endParaRPr lang="en-US" b="1" dirty="0">
              <a:latin typeface="+mj-lt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1604357" y="8312"/>
            <a:ext cx="16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" idx="3"/>
            <a:endCxn id="11" idx="1"/>
          </p:cNvCxnSpPr>
          <p:nvPr/>
        </p:nvCxnSpPr>
        <p:spPr>
          <a:xfrm>
            <a:off x="4139739" y="3601197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2" idx="1"/>
          </p:cNvCxnSpPr>
          <p:nvPr/>
        </p:nvCxnSpPr>
        <p:spPr>
          <a:xfrm>
            <a:off x="4139739" y="4070991"/>
            <a:ext cx="2189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4139739" y="4171453"/>
            <a:ext cx="2189019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13" idx="1"/>
          </p:cNvCxnSpPr>
          <p:nvPr/>
        </p:nvCxnSpPr>
        <p:spPr>
          <a:xfrm flipV="1">
            <a:off x="4139739" y="4540785"/>
            <a:ext cx="2189019" cy="46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3"/>
          </p:cNvCxnSpPr>
          <p:nvPr/>
        </p:nvCxnSpPr>
        <p:spPr>
          <a:xfrm flipV="1">
            <a:off x="4139739" y="3701660"/>
            <a:ext cx="2189019" cy="271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3"/>
          </p:cNvCxnSpPr>
          <p:nvPr/>
        </p:nvCxnSpPr>
        <p:spPr>
          <a:xfrm flipV="1">
            <a:off x="4139739" y="4641246"/>
            <a:ext cx="2189019" cy="839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/>
          <p:cNvSpPr/>
          <p:nvPr/>
        </p:nvSpPr>
        <p:spPr>
          <a:xfrm>
            <a:off x="2967646" y="3416531"/>
            <a:ext cx="423949" cy="3188096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0800000">
            <a:off x="6941125" y="3416531"/>
            <a:ext cx="314497" cy="1308920"/>
          </a:xfrm>
          <a:prstGeom prst="leftBrace">
            <a:avLst>
              <a:gd name="adj1" fmla="val 6323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55622" y="3601197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CPU registers</a:t>
            </a:r>
            <a:endParaRPr lang="en-US" sz="2800" b="1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34873" y="4526266"/>
            <a:ext cx="157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IR variables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75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7229" y="2734491"/>
            <a:ext cx="537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Second Iteration…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9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673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21403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instruction is a </a:t>
            </a:r>
            <a:r>
              <a:rPr lang="en-US" sz="2800" b="1" dirty="0" smtClean="0">
                <a:latin typeface="+mj-lt"/>
              </a:rPr>
              <a:t>branch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Connect it to the instruction the comes after the </a:t>
            </a:r>
            <a:r>
              <a:rPr lang="en-US" sz="2800" b="1" dirty="0" smtClean="0">
                <a:latin typeface="+mj-lt"/>
              </a:rPr>
              <a:t>target label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branch is conditional, connect to it’s next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 an edge between an instruction and its next </a:t>
            </a:r>
            <a:r>
              <a:rPr lang="en-US" sz="2800" dirty="0" smtClean="0">
                <a:latin typeface="+mj-lt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0677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liveness analysis to construct the </a:t>
            </a:r>
            <a:r>
              <a:rPr lang="en-US" sz="2800" b="1" dirty="0" smtClean="0">
                <a:latin typeface="+mj-lt"/>
              </a:rPr>
              <a:t>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 node for each IR variable (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  <a:r>
              <a:rPr lang="en-US" sz="2800" dirty="0" smtClean="0">
                <a:latin typeface="+mj-lt"/>
              </a:rPr>
              <a:t> appear </a:t>
            </a:r>
            <a:r>
              <a:rPr lang="en-US" sz="2800" dirty="0">
                <a:latin typeface="+mj-lt"/>
              </a:rPr>
              <a:t>together in one of the liveness </a:t>
            </a:r>
            <a:r>
              <a:rPr lang="en-US" sz="2800" dirty="0" smtClean="0">
                <a:latin typeface="+mj-lt"/>
              </a:rPr>
              <a:t>sets: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Create an edge between </a:t>
            </a:r>
            <a:r>
              <a:rPr lang="en-US" sz="2800" i="1" dirty="0" smtClean="0">
                <a:latin typeface="+mj-lt"/>
              </a:rPr>
              <a:t>t1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749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1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821970"/>
            <a:ext cx="5285182" cy="3047607"/>
          </a:xfrm>
          <a:prstGeom prst="roundRect">
            <a:avLst>
              <a:gd name="adj" fmla="val 51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x * (y – z)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= a + 1;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94049" y="1529866"/>
            <a:ext cx="3078051" cy="460047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</a:p>
        </p:txBody>
      </p:sp>
      <p:sp>
        <p:nvSpPr>
          <p:cNvPr id="3" name="Right Arrow 2"/>
          <p:cNvSpPr/>
          <p:nvPr/>
        </p:nvSpPr>
        <p:spPr>
          <a:xfrm>
            <a:off x="6869653" y="4084320"/>
            <a:ext cx="1051040" cy="1629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84363" y="325527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4363" y="3616688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4363" y="3988599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84363" y="4352634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84363" y="471792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4363" y="5081903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60752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67196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65912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0752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865912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11450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1450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38704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38704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667196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4299857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3953691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4198467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7733207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Compute a </a:t>
            </a:r>
            <a:r>
              <a:rPr lang="en-US" sz="2800" b="1" i="1" dirty="0" smtClean="0">
                <a:solidFill>
                  <a:srgbClr val="C00000"/>
                </a:solidFill>
                <a:latin typeface="+mj-lt"/>
              </a:rPr>
              <a:t>k-coloring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98257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Graph coloring is hard (NP-complete problem)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a heuristic…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Chaitin’s</a:t>
            </a:r>
            <a:r>
              <a:rPr lang="en-US" sz="2800" dirty="0" smtClean="0">
                <a:latin typeface="+mj-lt"/>
              </a:rPr>
              <a:t> Algorithm for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(simplified):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there is a node with less than k neighbors: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Remove it and </a:t>
            </a:r>
            <a:r>
              <a:rPr lang="en-US" sz="2800" dirty="0" smtClean="0">
                <a:latin typeface="+mj-lt"/>
              </a:rPr>
              <a:t>its </a:t>
            </a:r>
            <a:r>
              <a:rPr lang="en-US" sz="2800" dirty="0" smtClean="0">
                <a:latin typeface="+mj-lt"/>
              </a:rPr>
              <a:t>edges from the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Push it on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entire graph was removed, then </a:t>
            </a:r>
            <a:r>
              <a:rPr lang="en-US" sz="2800" dirty="0" smtClean="0">
                <a:latin typeface="+mj-lt"/>
              </a:rPr>
              <a:t>its </a:t>
            </a:r>
            <a:r>
              <a:rPr lang="en-US" sz="2800" dirty="0" smtClean="0">
                <a:latin typeface="+mj-lt"/>
              </a:rPr>
              <a:t>k-colorable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While the stack is not empty: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Pop a node from the stack and assign it a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5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t5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7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t6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4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t9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t7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25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t8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t4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3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Coloring (k = 3)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2335" y="2734491"/>
            <a:ext cx="6407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Pop nodes and assign colors…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22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t3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0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0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t2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7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5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8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2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t4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64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t8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t7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27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t10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698885" y="530624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74504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698885" y="617658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026346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58754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39910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4298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98885" y="48553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71113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27233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136657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67050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10931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534830"/>
            <a:ext cx="2562896" cy="28129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390607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2951805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3552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79410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2196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075398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636596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500918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48433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92313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765633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204435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675478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8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t9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4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alpha val="30000"/>
                  </a:schemeClr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t6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alpha val="30000"/>
                  </a:schemeClr>
                </a:solidFill>
                <a:latin typeface="+mj-lt"/>
              </a:rPr>
              <a:t>t5</a:t>
            </a:r>
            <a:endParaRPr lang="en-US" b="1" dirty="0">
              <a:solidFill>
                <a:schemeClr val="tx1">
                  <a:alpha val="30000"/>
                </a:schemeClr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+mj-lt"/>
                </a:rPr>
                <a:t>t5</a:t>
              </a:r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8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Graph </a:t>
            </a:r>
            <a:r>
              <a:rPr lang="en-US" sz="4800" dirty="0" smtClean="0">
                <a:latin typeface="+mj-lt"/>
              </a:rPr>
              <a:t>Coloring (k = 3)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9914" y="2113400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</a:t>
            </a:r>
          </a:p>
        </p:txBody>
      </p:sp>
      <p:sp>
        <p:nvSpPr>
          <p:cNvPr id="22" name="Oval 21"/>
          <p:cNvSpPr/>
          <p:nvPr/>
        </p:nvSpPr>
        <p:spPr>
          <a:xfrm>
            <a:off x="7639585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t10</a:t>
            </a:r>
          </a:p>
        </p:txBody>
      </p:sp>
      <p:sp>
        <p:nvSpPr>
          <p:cNvPr id="23" name="Oval 22"/>
          <p:cNvSpPr/>
          <p:nvPr/>
        </p:nvSpPr>
        <p:spPr>
          <a:xfrm>
            <a:off x="3838301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t2</a:t>
            </a:r>
          </a:p>
        </p:txBody>
      </p:sp>
      <p:sp>
        <p:nvSpPr>
          <p:cNvPr id="24" name="Oval 23"/>
          <p:cNvSpPr/>
          <p:nvPr/>
        </p:nvSpPr>
        <p:spPr>
          <a:xfrm>
            <a:off x="2579914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t3</a:t>
            </a:r>
          </a:p>
        </p:txBody>
      </p:sp>
      <p:sp>
        <p:nvSpPr>
          <p:cNvPr id="25" name="Oval 24"/>
          <p:cNvSpPr/>
          <p:nvPr/>
        </p:nvSpPr>
        <p:spPr>
          <a:xfrm>
            <a:off x="3838301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t4</a:t>
            </a:r>
          </a:p>
        </p:txBody>
      </p:sp>
      <p:sp>
        <p:nvSpPr>
          <p:cNvPr id="26" name="Oval 25"/>
          <p:cNvSpPr/>
          <p:nvPr/>
        </p:nvSpPr>
        <p:spPr>
          <a:xfrm>
            <a:off x="5086893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t5</a:t>
            </a:r>
          </a:p>
        </p:txBody>
      </p:sp>
      <p:sp>
        <p:nvSpPr>
          <p:cNvPr id="27" name="Oval 26"/>
          <p:cNvSpPr/>
          <p:nvPr/>
        </p:nvSpPr>
        <p:spPr>
          <a:xfrm>
            <a:off x="5086893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t6</a:t>
            </a:r>
          </a:p>
        </p:txBody>
      </p:sp>
      <p:sp>
        <p:nvSpPr>
          <p:cNvPr id="28" name="Oval 27"/>
          <p:cNvSpPr/>
          <p:nvPr/>
        </p:nvSpPr>
        <p:spPr>
          <a:xfrm>
            <a:off x="6359430" y="2113400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t7</a:t>
            </a:r>
          </a:p>
        </p:txBody>
      </p:sp>
      <p:sp>
        <p:nvSpPr>
          <p:cNvPr id="29" name="Oval 28"/>
          <p:cNvSpPr/>
          <p:nvPr/>
        </p:nvSpPr>
        <p:spPr>
          <a:xfrm>
            <a:off x="6359430" y="333467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t8</a:t>
            </a:r>
          </a:p>
        </p:txBody>
      </p:sp>
      <p:sp>
        <p:nvSpPr>
          <p:cNvPr id="30" name="Oval 29"/>
          <p:cNvSpPr/>
          <p:nvPr/>
        </p:nvSpPr>
        <p:spPr>
          <a:xfrm>
            <a:off x="7639585" y="2113400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t9</a:t>
            </a:r>
          </a:p>
        </p:txBody>
      </p:sp>
      <p:cxnSp>
        <p:nvCxnSpPr>
          <p:cNvPr id="3" name="Straight Connector 2"/>
          <p:cNvCxnSpPr>
            <a:stCxn id="20" idx="6"/>
            <a:endCxn id="23" idx="2"/>
          </p:cNvCxnSpPr>
          <p:nvPr/>
        </p:nvCxnSpPr>
        <p:spPr>
          <a:xfrm>
            <a:off x="3272246" y="2443529"/>
            <a:ext cx="566055" cy="0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24" idx="7"/>
            <a:endCxn id="23" idx="3"/>
          </p:cNvCxnSpPr>
          <p:nvPr/>
        </p:nvCxnSpPr>
        <p:spPr>
          <a:xfrm flipV="1"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24" idx="0"/>
            <a:endCxn id="20" idx="4"/>
          </p:cNvCxnSpPr>
          <p:nvPr/>
        </p:nvCxnSpPr>
        <p:spPr>
          <a:xfrm flipV="1">
            <a:off x="2926080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0" idx="5"/>
            <a:endCxn id="25" idx="1"/>
          </p:cNvCxnSpPr>
          <p:nvPr/>
        </p:nvCxnSpPr>
        <p:spPr>
          <a:xfrm>
            <a:off x="3170856" y="2676965"/>
            <a:ext cx="768835" cy="754398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>
            <a:stCxn id="29" idx="0"/>
            <a:endCxn id="28" idx="4"/>
          </p:cNvCxnSpPr>
          <p:nvPr/>
        </p:nvCxnSpPr>
        <p:spPr>
          <a:xfrm flipV="1">
            <a:off x="6705596" y="2773658"/>
            <a:ext cx="0" cy="561012"/>
          </a:xfrm>
          <a:prstGeom prst="lin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Rectangle 1"/>
          <p:cNvSpPr/>
          <p:nvPr/>
        </p:nvSpPr>
        <p:spPr>
          <a:xfrm>
            <a:off x="4061616" y="4955176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920493" y="4955176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78709" y="4955176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90347" y="2113400"/>
            <a:ext cx="858732" cy="3680679"/>
            <a:chOff x="10290347" y="2113400"/>
            <a:chExt cx="858732" cy="3680679"/>
          </a:xfrm>
        </p:grpSpPr>
        <p:sp>
          <p:nvSpPr>
            <p:cNvPr id="38" name="Rectangle 37"/>
            <p:cNvSpPr/>
            <p:nvPr/>
          </p:nvSpPr>
          <p:spPr>
            <a:xfrm>
              <a:off x="10290347" y="4321807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290347" y="4689875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290347" y="5057943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290347" y="5426011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290347" y="2849536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90347" y="3217604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290347" y="3585672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290347" y="395374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290347" y="2113400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290347" y="2481468"/>
              <a:ext cx="858732" cy="368068"/>
            </a:xfrm>
            <a:prstGeom prst="rect">
              <a:avLst/>
            </a:prstGeom>
            <a:solidFill>
              <a:srgbClr val="FFC000">
                <a:alpha val="35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4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each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CFG (from the 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 liveness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the interference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a </a:t>
            </a:r>
            <a:r>
              <a:rPr lang="en-US" sz="2800" i="1" dirty="0" smtClean="0">
                <a:latin typeface="+mj-lt"/>
              </a:rPr>
              <a:t>k-coloring</a:t>
            </a:r>
            <a:r>
              <a:rPr lang="en-US" sz="2800" dirty="0" smtClean="0">
                <a:latin typeface="+mj-lt"/>
              </a:rPr>
              <a:t> of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Use the coloring to build the required mapping</a:t>
            </a:r>
          </a:p>
        </p:txBody>
      </p:sp>
    </p:spTree>
    <p:extLst>
      <p:ext uri="{BB962C8B-B14F-4D97-AF65-F5344CB8AC3E}">
        <p14:creationId xmlns:p14="http://schemas.microsoft.com/office/powerpoint/2010/main" val="15904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allocation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According to the coloring, our register allocation is:</a:t>
            </a:r>
            <a:endParaRPr lang="en-US" sz="2800" b="1" dirty="0" smtClean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17712"/>
              </p:ext>
            </p:extLst>
          </p:nvPr>
        </p:nvGraphicFramePr>
        <p:xfrm>
          <a:off x="3716414" y="2127916"/>
          <a:ext cx="475917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391">
                  <a:extLst>
                    <a:ext uri="{9D8B030D-6E8A-4147-A177-3AD203B41FA5}">
                      <a16:colId xmlns:a16="http://schemas.microsoft.com/office/drawing/2014/main" val="1711556447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816777111"/>
                    </a:ext>
                  </a:extLst>
                </a:gridCol>
                <a:gridCol w="1586391">
                  <a:extLst>
                    <a:ext uri="{9D8B030D-6E8A-4147-A177-3AD203B41FA5}">
                      <a16:colId xmlns:a16="http://schemas.microsoft.com/office/drawing/2014/main" val="341699499"/>
                    </a:ext>
                  </a:extLst>
                </a:gridCol>
              </a:tblGrid>
              <a:tr h="3576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IR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Color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MIPS Register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2795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630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8517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4450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t4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79003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t5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5992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t6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10297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t7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486308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t8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53176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t9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828471"/>
                  </a:ext>
                </a:extLst>
              </a:tr>
              <a:tr h="35768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t10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R1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t0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16355</TotalTime>
  <Words>7253</Words>
  <Application>Microsoft Office PowerPoint</Application>
  <PresentationFormat>Widescreen</PresentationFormat>
  <Paragraphs>2590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1254</cp:revision>
  <dcterms:created xsi:type="dcterms:W3CDTF">2019-10-24T09:01:20Z</dcterms:created>
  <dcterms:modified xsi:type="dcterms:W3CDTF">2023-01-18T19:42:58Z</dcterms:modified>
</cp:coreProperties>
</file>