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9"/>
  </p:notesMasterIdLst>
  <p:sldIdLst>
    <p:sldId id="417" r:id="rId2"/>
    <p:sldId id="752" r:id="rId3"/>
    <p:sldId id="762" r:id="rId4"/>
    <p:sldId id="755" r:id="rId5"/>
    <p:sldId id="764" r:id="rId6"/>
    <p:sldId id="756" r:id="rId7"/>
    <p:sldId id="765" r:id="rId8"/>
    <p:sldId id="757" r:id="rId9"/>
    <p:sldId id="766" r:id="rId10"/>
    <p:sldId id="758" r:id="rId11"/>
    <p:sldId id="767" r:id="rId12"/>
    <p:sldId id="759" r:id="rId13"/>
    <p:sldId id="768" r:id="rId14"/>
    <p:sldId id="760" r:id="rId15"/>
    <p:sldId id="769" r:id="rId16"/>
    <p:sldId id="761" r:id="rId17"/>
    <p:sldId id="770" r:id="rId18"/>
    <p:sldId id="584" r:id="rId19"/>
    <p:sldId id="497" r:id="rId20"/>
    <p:sldId id="616" r:id="rId21"/>
    <p:sldId id="619" r:id="rId22"/>
    <p:sldId id="620" r:id="rId23"/>
    <p:sldId id="698" r:id="rId24"/>
    <p:sldId id="703" r:id="rId25"/>
    <p:sldId id="789" r:id="rId26"/>
    <p:sldId id="790" r:id="rId27"/>
    <p:sldId id="791" r:id="rId28"/>
    <p:sldId id="792" r:id="rId29"/>
    <p:sldId id="793" r:id="rId30"/>
    <p:sldId id="704" r:id="rId31"/>
    <p:sldId id="705" r:id="rId32"/>
    <p:sldId id="706" r:id="rId33"/>
    <p:sldId id="788" r:id="rId34"/>
    <p:sldId id="708" r:id="rId35"/>
    <p:sldId id="709" r:id="rId36"/>
    <p:sldId id="710" r:id="rId37"/>
    <p:sldId id="711" r:id="rId38"/>
    <p:sldId id="801" r:id="rId39"/>
    <p:sldId id="802" r:id="rId40"/>
    <p:sldId id="712" r:id="rId41"/>
    <p:sldId id="794" r:id="rId42"/>
    <p:sldId id="795" r:id="rId43"/>
    <p:sldId id="796" r:id="rId44"/>
    <p:sldId id="797" r:id="rId45"/>
    <p:sldId id="798" r:id="rId46"/>
    <p:sldId id="799" r:id="rId47"/>
    <p:sldId id="800" r:id="rId48"/>
    <p:sldId id="713" r:id="rId49"/>
    <p:sldId id="751" r:id="rId50"/>
    <p:sldId id="771" r:id="rId51"/>
    <p:sldId id="772" r:id="rId52"/>
    <p:sldId id="803" r:id="rId53"/>
    <p:sldId id="804" r:id="rId54"/>
    <p:sldId id="805" r:id="rId55"/>
    <p:sldId id="806" r:id="rId56"/>
    <p:sldId id="807" r:id="rId57"/>
    <p:sldId id="782" r:id="rId58"/>
    <p:sldId id="775" r:id="rId59"/>
    <p:sldId id="776" r:id="rId60"/>
    <p:sldId id="777" r:id="rId61"/>
    <p:sldId id="778" r:id="rId62"/>
    <p:sldId id="779" r:id="rId63"/>
    <p:sldId id="780" r:id="rId64"/>
    <p:sldId id="781" r:id="rId65"/>
    <p:sldId id="714" r:id="rId66"/>
    <p:sldId id="715" r:id="rId67"/>
    <p:sldId id="716" r:id="rId68"/>
    <p:sldId id="717" r:id="rId69"/>
    <p:sldId id="720" r:id="rId70"/>
    <p:sldId id="721" r:id="rId71"/>
    <p:sldId id="722" r:id="rId72"/>
    <p:sldId id="723" r:id="rId73"/>
    <p:sldId id="730" r:id="rId74"/>
    <p:sldId id="724" r:id="rId75"/>
    <p:sldId id="725" r:id="rId76"/>
    <p:sldId id="783" r:id="rId77"/>
    <p:sldId id="784" r:id="rId78"/>
    <p:sldId id="785" r:id="rId79"/>
    <p:sldId id="786" r:id="rId80"/>
    <p:sldId id="787" r:id="rId81"/>
    <p:sldId id="733" r:id="rId82"/>
    <p:sldId id="734" r:id="rId83"/>
    <p:sldId id="736" r:id="rId84"/>
    <p:sldId id="737" r:id="rId85"/>
    <p:sldId id="738" r:id="rId86"/>
    <p:sldId id="739" r:id="rId87"/>
    <p:sldId id="740" r:id="rId88"/>
    <p:sldId id="741" r:id="rId89"/>
    <p:sldId id="742" r:id="rId90"/>
    <p:sldId id="743" r:id="rId91"/>
    <p:sldId id="744" r:id="rId92"/>
    <p:sldId id="745" r:id="rId93"/>
    <p:sldId id="746" r:id="rId94"/>
    <p:sldId id="747" r:id="rId95"/>
    <p:sldId id="748" r:id="rId96"/>
    <p:sldId id="749" r:id="rId97"/>
    <p:sldId id="750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Exam Questions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6142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825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7402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34938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only method invocations are of methods which are located at offset 4 in the virtual table.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242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only method invocations are of methods which are located at offset 4 in the virtual table.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7787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7854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42296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2756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Same push-down automaton as in LR(0)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reduce items has a look-ahead 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21" t="-3000"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closure set </a:t>
                </a:r>
                <a:r>
                  <a:rPr lang="en-US" sz="2800" dirty="0" smtClean="0">
                    <a:latin typeface="+mj-lt"/>
                  </a:rPr>
                  <a:t>of an LR(1)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6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3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3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4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6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/>
              <p:cNvSpPr/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51" idx="2"/>
            <a:endCxn id="66" idx="0"/>
          </p:cNvCxnSpPr>
          <p:nvPr/>
        </p:nvCxnSpPr>
        <p:spPr>
          <a:xfrm>
            <a:off x="8050458" y="2531294"/>
            <a:ext cx="0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5158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7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20934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𝑥𝑥𝐴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0194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00B05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3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𝑥𝐴𝑥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7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7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487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4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31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3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14668" y="4233205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268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variable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depends</a:t>
                </a:r>
                <a:r>
                  <a:rPr lang="en-US" sz="2800" dirty="0" smtClean="0">
                    <a:latin typeface="+mj-lt"/>
                  </a:rPr>
                  <a:t> on a variable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if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is used (directly or indirectly) to compute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. For example, </a:t>
                </a:r>
                <a:r>
                  <a:rPr lang="en-US" sz="2800" i="1" dirty="0" smtClean="0">
                    <a:latin typeface="+mj-lt"/>
                  </a:rPr>
                  <a:t>c</a:t>
                </a:r>
                <a:r>
                  <a:rPr lang="en-US" sz="2800" dirty="0" smtClean="0">
                    <a:latin typeface="+mj-lt"/>
                  </a:rPr>
                  <a:t> depends on </a:t>
                </a:r>
                <a:r>
                  <a:rPr lang="en-US" sz="2800" i="1" dirty="0" err="1" smtClean="0">
                    <a:latin typeface="+mj-lt"/>
                  </a:rPr>
                  <a:t>x,y,b,z</a:t>
                </a:r>
                <a:r>
                  <a:rPr lang="en-US" sz="2800" dirty="0" smtClean="0">
                    <a:latin typeface="+mj-lt"/>
                  </a:rPr>
                  <a:t> but not on </a:t>
                </a:r>
                <a:r>
                  <a:rPr lang="en-US" sz="2800" i="1" dirty="0" smtClean="0">
                    <a:latin typeface="+mj-lt"/>
                  </a:rPr>
                  <a:t>t</a:t>
                </a:r>
                <a:r>
                  <a:rPr lang="en-US" sz="2800" dirty="0" smtClean="0">
                    <a:latin typeface="+mj-lt"/>
                  </a:rPr>
                  <a:t>.</a:t>
                </a:r>
                <a:endParaRPr lang="en-US" sz="2800" i="1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Define </a:t>
                </a:r>
                <a:r>
                  <a:rPr lang="en-US" sz="2800" dirty="0">
                    <a:latin typeface="+mj-lt"/>
                  </a:rPr>
                  <a:t>a static analysis in terms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,⊔,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Run on the example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8864082" y="3640265"/>
            <a:ext cx="3087430" cy="304467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t;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z + 5;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(x &gt; 0)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* 2;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+ b;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x;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523220"/>
              </a:xfrm>
              <a:prstGeom prst="rect">
                <a:avLst/>
              </a:prstGeom>
              <a:blipFill>
                <a:blip r:embed="rId2"/>
                <a:stretch>
                  <a:fillRect l="-114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954107"/>
              </a:xfrm>
              <a:prstGeom prst="rect">
                <a:avLst/>
              </a:prstGeom>
              <a:blipFill>
                <a:blip r:embed="rId2"/>
                <a:stretch>
                  <a:fillRect l="-114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3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1869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1869230"/>
              </a:xfrm>
              <a:prstGeom prst="rect">
                <a:avLst/>
              </a:prstGeom>
              <a:blipFill>
                <a:blip r:embed="rId2"/>
                <a:stretch>
                  <a:fillRect l="-1145" t="-3257" b="-7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9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3215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Join operator: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3215239"/>
              </a:xfrm>
              <a:prstGeom prst="rect">
                <a:avLst/>
              </a:prstGeom>
              <a:blipFill>
                <a:blip r:embed="rId2"/>
                <a:stretch>
                  <a:fillRect l="-1145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4507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Join operator: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example,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4507901"/>
              </a:xfrm>
              <a:prstGeom prst="rect">
                <a:avLst/>
              </a:prstGeom>
              <a:blipFill>
                <a:blip r:embed="rId2"/>
                <a:stretch>
                  <a:fillRect l="-1145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3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4" y="1529866"/>
                <a:ext cx="11180885" cy="5369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Join operator: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For example,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Initialize with: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{}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11180885" cy="5369675"/>
              </a:xfrm>
              <a:prstGeom prst="rect">
                <a:avLst/>
              </a:prstGeom>
              <a:blipFill>
                <a:blip r:embed="rId2"/>
                <a:stretch>
                  <a:fillRect l="-1145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1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y:{}, z:{}, b:{}, c:{}, t:{}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40611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3439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36572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z + 5</a:t>
            </a: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8908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4771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* 2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21462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+ b</a:t>
            </a: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628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465656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:{x,y,b,z},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2116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Add support for detecting accesses to uninitialized local variables.</a:t>
            </a:r>
          </a:p>
          <a:p>
            <a:r>
              <a:rPr lang="en-US" sz="2800" dirty="0" smtClean="0">
                <a:latin typeface="+mj-lt"/>
              </a:rPr>
              <a:t>Describe the required changes in the code generation step.</a:t>
            </a:r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example: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36299" y="3451114"/>
            <a:ext cx="4313382" cy="3154959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(y &gt; 10)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:=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4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High level idea: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62336" y="2514627"/>
            <a:ext cx="2269734" cy="2907258"/>
            <a:chOff x="8647316" y="2459175"/>
            <a:chExt cx="2269734" cy="2907258"/>
          </a:xfrm>
        </p:grpSpPr>
        <p:sp>
          <p:nvSpPr>
            <p:cNvPr id="10" name="Rectangle 9"/>
            <p:cNvSpPr/>
            <p:nvPr/>
          </p:nvSpPr>
          <p:spPr>
            <a:xfrm>
              <a:off x="8647316" y="3036504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47316" y="3620704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47316" y="2459175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7316" y="4201478"/>
              <a:ext cx="2269066" cy="584200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register backup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47984" y="47822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19454" y="2483973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Left Brace 21"/>
          <p:cNvSpPr/>
          <p:nvPr/>
        </p:nvSpPr>
        <p:spPr>
          <a:xfrm>
            <a:off x="6774025" y="2500798"/>
            <a:ext cx="484258" cy="2921087"/>
          </a:xfrm>
          <a:prstGeom prst="leftBrace">
            <a:avLst>
              <a:gd name="adj1" fmla="val 6999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5132070" y="3968256"/>
            <a:ext cx="1520657" cy="1161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1114" y="3095789"/>
            <a:ext cx="6397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prologue: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local_1_flag_offset($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local_2_flag_offset($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t0</a:t>
            </a:r>
          </a:p>
        </p:txBody>
      </p:sp>
    </p:spTree>
    <p:extLst>
      <p:ext uri="{BB962C8B-B14F-4D97-AF65-F5344CB8AC3E}">
        <p14:creationId xmlns:p14="http://schemas.microsoft.com/office/powerpoint/2010/main" val="35090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4951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2634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reading a local variable, check if its flag is 1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0, abort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x</a:t>
            </a:r>
          </a:p>
        </p:txBody>
      </p:sp>
    </p:spTree>
    <p:extLst>
      <p:ext uri="{BB962C8B-B14F-4D97-AF65-F5344CB8AC3E}">
        <p14:creationId xmlns:p14="http://schemas.microsoft.com/office/powerpoint/2010/main" val="1687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Apply the register allocation algorithm with 3 registers (R1,R2,R3)</a:t>
            </a:r>
          </a:p>
          <a:p>
            <a:r>
              <a:rPr lang="en-US" sz="2800" dirty="0" smtClean="0">
                <a:latin typeface="+mj-lt"/>
              </a:rPr>
              <a:t>R1 can’t hold a result of a multiplication operation.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42371" y="2877922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initialization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9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21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27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1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4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23953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second iteration…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4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9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1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Connector 31"/>
          <p:cNvCxnSpPr>
            <a:stCxn id="28" idx="0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73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7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91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59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30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08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0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2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8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4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4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t0</a:t>
            </a: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5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20798</TotalTime>
  <Words>3169</Words>
  <Application>Microsoft Office PowerPoint</Application>
  <PresentationFormat>Widescreen</PresentationFormat>
  <Paragraphs>1258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3" baseType="lpstr">
      <vt:lpstr>Arial</vt:lpstr>
      <vt:lpstr>Calibri</vt:lpstr>
      <vt:lpstr>Calibri Light</vt:lpstr>
      <vt:lpstr>Cambria Math</vt:lpstr>
      <vt:lpstr>Courier New</vt:lpstr>
      <vt:lpstr>Retrospect</vt:lpstr>
      <vt:lpstr>Exam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865</cp:revision>
  <dcterms:created xsi:type="dcterms:W3CDTF">2019-10-24T09:01:20Z</dcterms:created>
  <dcterms:modified xsi:type="dcterms:W3CDTF">2023-01-29T13:03:18Z</dcterms:modified>
</cp:coreProperties>
</file>