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1"/>
  </p:notesMasterIdLst>
  <p:sldIdLst>
    <p:sldId id="417" r:id="rId2"/>
    <p:sldId id="574" r:id="rId3"/>
    <p:sldId id="604" r:id="rId4"/>
    <p:sldId id="630" r:id="rId5"/>
    <p:sldId id="631" r:id="rId6"/>
    <p:sldId id="633" r:id="rId7"/>
    <p:sldId id="634" r:id="rId8"/>
    <p:sldId id="635" r:id="rId9"/>
    <p:sldId id="637" r:id="rId10"/>
    <p:sldId id="638" r:id="rId11"/>
    <p:sldId id="552" r:id="rId12"/>
    <p:sldId id="583" r:id="rId13"/>
    <p:sldId id="639" r:id="rId14"/>
    <p:sldId id="599" r:id="rId15"/>
    <p:sldId id="584" r:id="rId16"/>
    <p:sldId id="610" r:id="rId17"/>
    <p:sldId id="611" r:id="rId18"/>
    <p:sldId id="612" r:id="rId19"/>
    <p:sldId id="613" r:id="rId20"/>
    <p:sldId id="614" r:id="rId21"/>
    <p:sldId id="615" r:id="rId22"/>
    <p:sldId id="586" r:id="rId23"/>
    <p:sldId id="624" r:id="rId24"/>
    <p:sldId id="625" r:id="rId25"/>
    <p:sldId id="589" r:id="rId26"/>
    <p:sldId id="587" r:id="rId27"/>
    <p:sldId id="649" r:id="rId28"/>
    <p:sldId id="650" r:id="rId29"/>
    <p:sldId id="641" r:id="rId30"/>
    <p:sldId id="642" r:id="rId31"/>
    <p:sldId id="590" r:id="rId32"/>
    <p:sldId id="616" r:id="rId33"/>
    <p:sldId id="643" r:id="rId34"/>
    <p:sldId id="644" r:id="rId35"/>
    <p:sldId id="591" r:id="rId36"/>
    <p:sldId id="617" r:id="rId37"/>
    <p:sldId id="592" r:id="rId38"/>
    <p:sldId id="593" r:id="rId39"/>
    <p:sldId id="618" r:id="rId40"/>
    <p:sldId id="594" r:id="rId41"/>
    <p:sldId id="619" r:id="rId42"/>
    <p:sldId id="595" r:id="rId43"/>
    <p:sldId id="620" r:id="rId44"/>
    <p:sldId id="605" r:id="rId45"/>
    <p:sldId id="621" r:id="rId46"/>
    <p:sldId id="597" r:id="rId47"/>
    <p:sldId id="623" r:id="rId48"/>
    <p:sldId id="647" r:id="rId49"/>
    <p:sldId id="648" r:id="rId50"/>
    <p:sldId id="645" r:id="rId51"/>
    <p:sldId id="646" r:id="rId52"/>
    <p:sldId id="596" r:id="rId53"/>
    <p:sldId id="622" r:id="rId54"/>
    <p:sldId id="655" r:id="rId55"/>
    <p:sldId id="662" r:id="rId56"/>
    <p:sldId id="663" r:id="rId57"/>
    <p:sldId id="664" r:id="rId58"/>
    <p:sldId id="665" r:id="rId59"/>
    <p:sldId id="666" r:id="rId60"/>
    <p:sldId id="667" r:id="rId61"/>
    <p:sldId id="668" r:id="rId62"/>
    <p:sldId id="669" r:id="rId63"/>
    <p:sldId id="661" r:id="rId64"/>
    <p:sldId id="652" r:id="rId65"/>
    <p:sldId id="656" r:id="rId66"/>
    <p:sldId id="657" r:id="rId67"/>
    <p:sldId id="658" r:id="rId68"/>
    <p:sldId id="659" r:id="rId69"/>
    <p:sldId id="66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60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9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9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4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7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6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96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95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5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28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5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3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9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5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2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0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1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8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94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85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8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38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64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5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082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02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64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294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85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81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551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046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45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16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30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0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88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53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041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788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22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291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357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91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016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79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55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5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06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3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Intermediate</a:t>
            </a:r>
            <a:br>
              <a:rPr lang="en-US" sz="9600" dirty="0" smtClean="0"/>
            </a:br>
            <a:r>
              <a:rPr lang="en-US" sz="9600" dirty="0" smtClean="0"/>
              <a:t>Representation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Classes: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new_class</a:t>
            </a:r>
            <a:r>
              <a:rPr lang="en-US" sz="2800" b="1" dirty="0" smtClean="0">
                <a:latin typeface="+mj-lt"/>
              </a:rPr>
              <a:t> &lt;</a:t>
            </a:r>
            <a:r>
              <a:rPr lang="en-US" sz="2800" b="1" dirty="0" err="1" smtClean="0">
                <a:latin typeface="+mj-lt"/>
              </a:rPr>
              <a:t>type_name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new_class</a:t>
            </a:r>
            <a:r>
              <a:rPr lang="en-US" sz="2800" dirty="0" smtClean="0">
                <a:latin typeface="+mj-lt"/>
              </a:rPr>
              <a:t>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field_access</a:t>
            </a:r>
            <a:r>
              <a:rPr lang="en-US" sz="2800" b="1" dirty="0" smtClean="0">
                <a:latin typeface="+mj-lt"/>
              </a:rPr>
              <a:t> &lt;register&gt; &lt;</a:t>
            </a:r>
            <a:r>
              <a:rPr lang="en-US" sz="2800" b="1" dirty="0" err="1" smtClean="0">
                <a:latin typeface="+mj-lt"/>
              </a:rPr>
              <a:t>field_name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field_access</a:t>
            </a:r>
            <a:r>
              <a:rPr lang="en-US" sz="2800" dirty="0" smtClean="0">
                <a:latin typeface="+mj-lt"/>
              </a:rPr>
              <a:t> t1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field_set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&lt;register&gt; </a:t>
            </a:r>
            <a:r>
              <a:rPr lang="en-US" sz="2800" b="1" dirty="0" smtClean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field_name</a:t>
            </a:r>
            <a:r>
              <a:rPr lang="en-US" sz="2800" b="1" dirty="0" smtClean="0">
                <a:latin typeface="+mj-lt"/>
              </a:rPr>
              <a:t>&gt; &lt;register&gt;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field_set</a:t>
            </a:r>
            <a:r>
              <a:rPr lang="en-US" sz="2800" dirty="0" smtClean="0">
                <a:latin typeface="+mj-lt"/>
              </a:rPr>
              <a:t> t0 name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virtual_call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&lt;register&gt; &lt;</a:t>
            </a:r>
            <a:r>
              <a:rPr lang="en-US" sz="2800" b="1" dirty="0" err="1">
                <a:latin typeface="+mj-lt"/>
              </a:rPr>
              <a:t>method_name</a:t>
            </a:r>
            <a:r>
              <a:rPr lang="en-US" sz="2800" b="1" dirty="0">
                <a:latin typeface="+mj-lt"/>
              </a:rPr>
              <a:t>&gt; &lt;</a:t>
            </a:r>
            <a:r>
              <a:rPr lang="en-US" sz="2800" b="1" dirty="0" err="1">
                <a:latin typeface="+mj-lt"/>
              </a:rPr>
              <a:t>args</a:t>
            </a:r>
            <a:r>
              <a:rPr lang="en-US" sz="2800" b="1" dirty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virtual_call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t1 </a:t>
            </a:r>
            <a:r>
              <a:rPr lang="en-US" sz="2800" dirty="0" smtClean="0">
                <a:latin typeface="+mj-lt"/>
              </a:rPr>
              <a:t>foo</a:t>
            </a:r>
            <a:endParaRPr lang="en-US" sz="28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>
                <a:latin typeface="+mj-lt"/>
              </a:rPr>
              <a:t>v</a:t>
            </a:r>
            <a:r>
              <a:rPr lang="en-US" sz="2800" b="1" dirty="0" err="1" smtClean="0">
                <a:latin typeface="+mj-lt"/>
              </a:rPr>
              <a:t>irtual_call</a:t>
            </a:r>
            <a:r>
              <a:rPr lang="en-US" sz="2800" b="1" dirty="0" smtClean="0">
                <a:latin typeface="+mj-lt"/>
              </a:rPr>
              <a:t> &lt;register&gt; &lt;</a:t>
            </a:r>
            <a:r>
              <a:rPr lang="en-US" sz="2800" b="1" dirty="0" err="1" smtClean="0">
                <a:latin typeface="+mj-lt"/>
              </a:rPr>
              <a:t>method_name</a:t>
            </a:r>
            <a:r>
              <a:rPr lang="en-US" sz="2800" b="1" dirty="0" smtClean="0">
                <a:latin typeface="+mj-lt"/>
              </a:rPr>
              <a:t>&gt; 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virtual_call</a:t>
            </a:r>
            <a:r>
              <a:rPr lang="en-US" sz="2800" dirty="0" smtClean="0">
                <a:latin typeface="+mj-lt"/>
              </a:rPr>
              <a:t> t1 foo t20, t21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0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Example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639246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z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w;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2503" y="1499212"/>
            <a:ext cx="47287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1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= add t4, t5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t6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t7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6698333" y="1635369"/>
            <a:ext cx="260279" cy="1263160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6698333" y="3118353"/>
            <a:ext cx="260279" cy="1242631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6698333" y="4528038"/>
            <a:ext cx="260279" cy="606670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AST to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Input: </a:t>
            </a:r>
            <a:r>
              <a:rPr lang="en-US" sz="2800" b="1" dirty="0" smtClean="0">
                <a:latin typeface="+mj-lt"/>
              </a:rPr>
              <a:t>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Output: </a:t>
            </a:r>
            <a:r>
              <a:rPr lang="en-US" sz="2800" b="1" dirty="0" smtClean="0">
                <a:latin typeface="+mj-lt"/>
              </a:rPr>
              <a:t>List of IR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Done using </a:t>
            </a:r>
            <a:r>
              <a:rPr lang="en-US" sz="2800" b="1" dirty="0" smtClean="0">
                <a:latin typeface="+mj-lt"/>
              </a:rPr>
              <a:t>AST visitor</a:t>
            </a:r>
          </a:p>
        </p:txBody>
      </p:sp>
    </p:spTree>
    <p:extLst>
      <p:ext uri="{BB962C8B-B14F-4D97-AF65-F5344CB8AC3E}">
        <p14:creationId xmlns:p14="http://schemas.microsoft.com/office/powerpoint/2010/main" val="21358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5" y="1529866"/>
                <a:ext cx="782531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…	</a:t>
                </a:r>
              </a:p>
              <a:p>
                <a:r>
                  <a:rPr lang="en-US" sz="28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    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𝑖𝑛𝑠𝑡𝑙𝑖𝑠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𝑎𝑠𝑠𝑒𝑚𝑏𝑙𝑒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4401205"/>
              </a:xfrm>
              <a:prstGeom prst="rect">
                <a:avLst/>
              </a:prstGeom>
              <a:blipFill>
                <a:blip r:embed="rId3"/>
                <a:stretch>
                  <a:fillRect l="-1636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4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an AST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we define: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The </a:t>
                </a:r>
                <a:r>
                  <a:rPr lang="en-US" sz="2800" dirty="0" smtClean="0">
                    <a:latin typeface="+mj-lt"/>
                  </a:rPr>
                  <a:t>generated instructions (code)</a:t>
                </a:r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register holding the result of the computation</a:t>
                </a:r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blipFill>
                <a:blip r:embed="rId3"/>
                <a:stretch>
                  <a:fillRect l="-1202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3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46242" y="5141880"/>
                <a:ext cx="10927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242" y="5141880"/>
                <a:ext cx="109279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 rot="16200000">
            <a:off x="2830705" y="4517424"/>
            <a:ext cx="260279" cy="1029754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092843" y="3449374"/>
                <a:ext cx="10927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843" y="3449374"/>
                <a:ext cx="10927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/>
          <p:cNvSpPr/>
          <p:nvPr/>
        </p:nvSpPr>
        <p:spPr>
          <a:xfrm rot="16200000">
            <a:off x="7448706" y="2697667"/>
            <a:ext cx="260279" cy="1213592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108" y="3084181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Intermediate Representation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Generic representation of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Allows </a:t>
            </a:r>
            <a:r>
              <a:rPr lang="en-US" sz="2800" b="1" dirty="0" smtClean="0">
                <a:latin typeface="+mj-lt"/>
              </a:rPr>
              <a:t>language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b="1" dirty="0" smtClean="0">
                <a:latin typeface="+mj-lt"/>
              </a:rPr>
              <a:t>machine</a:t>
            </a:r>
            <a:r>
              <a:rPr lang="en-US" sz="2800" dirty="0" smtClean="0">
                <a:latin typeface="+mj-lt"/>
              </a:rPr>
              <a:t> independent optimizations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Not executable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039816" y="4000500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AST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53002" y="4000499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28086" y="4000498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187337" y="4591886"/>
            <a:ext cx="461596" cy="1536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059494" y="4591886"/>
            <a:ext cx="461596" cy="1536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==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69723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341988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691766" y="5991781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unique label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5554047" y="4758166"/>
            <a:ext cx="260279" cy="2206950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35546" y="4711035"/>
            <a:ext cx="2324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unique register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822331" y="4290647"/>
            <a:ext cx="1758380" cy="5267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a == b + 1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043794"/>
            <a:ext cx="71674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a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add 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t4,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0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64448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t3,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7080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t3,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 </a:t>
                </a:r>
                <a:r>
                  <a:rPr lang="en-US" sz="2800" i="1" dirty="0" smtClean="0">
                    <a:latin typeface="+mj-lt"/>
                  </a:rPr>
                  <a:t>(as </a:t>
                </a:r>
                <a:r>
                  <a:rPr lang="en-US" sz="2800" i="1" dirty="0" err="1" smtClean="0">
                    <a:latin typeface="+mj-lt"/>
                  </a:rPr>
                  <a:t>rvalue</a:t>
                </a:r>
                <a:r>
                  <a:rPr lang="en-US" sz="2800" i="1" dirty="0" smtClean="0">
                    <a:latin typeface="+mj-lt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f, t1, t2, ...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0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func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 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call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t1,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80712" y="2227240"/>
            <a:ext cx="5544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992007" y="3030582"/>
            <a:ext cx="675787" cy="299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Temporary variables (IR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1, t2, … (unlimited)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assignments, add, sub, call, return,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</a:t>
            </a:r>
            <a:r>
              <a:rPr lang="en-US" sz="2800" dirty="0" smtClean="0">
                <a:latin typeface="+mj-lt"/>
              </a:rPr>
              <a:t>abel_1:</a:t>
            </a:r>
          </a:p>
        </p:txBody>
      </p:sp>
    </p:spTree>
    <p:extLst>
      <p:ext uri="{BB962C8B-B14F-4D97-AF65-F5344CB8AC3E}">
        <p14:creationId xmlns:p14="http://schemas.microsoft.com/office/powerpoint/2010/main" val="37412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new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[k+1]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k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80712" y="2227240"/>
            <a:ext cx="5544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/>
          <p:cNvSpPr/>
          <p:nvPr/>
        </p:nvSpPr>
        <p:spPr>
          <a:xfrm>
            <a:off x="4210601" y="385494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992007" y="3030582"/>
            <a:ext cx="675787" cy="299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04187" y="4345997"/>
            <a:ext cx="663607" cy="357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x[z+1]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z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add 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559137" y="2390378"/>
            <a:ext cx="541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new Point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Point</a:t>
            </a:r>
          </a:p>
        </p:txBody>
      </p:sp>
    </p:spTree>
    <p:extLst>
      <p:ext uri="{BB962C8B-B14F-4D97-AF65-F5344CB8AC3E}">
        <p14:creationId xmlns:p14="http://schemas.microsoft.com/office/powerpoint/2010/main" val="8251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80712" y="2227240"/>
            <a:ext cx="5544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f</a:t>
            </a:r>
          </a:p>
        </p:txBody>
      </p:sp>
      <p:sp>
        <p:nvSpPr>
          <p:cNvPr id="7" name="Left Brace 6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3974690" y="3104320"/>
            <a:ext cx="670981" cy="2951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x[3].foo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foo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Basic Block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blipFill>
                <a:blip r:embed="rId4"/>
                <a:stretch>
                  <a:fillRect l="-9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20188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80119" y="3030580"/>
            <a:ext cx="487675" cy="44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>
                <a:latin typeface="+mj-lt"/>
              </a:rPr>
              <a:t>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(x * y) { z = 0;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0,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Constant assignment: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&lt;constant&gt;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t1 = 7</a:t>
            </a:r>
          </a:p>
        </p:txBody>
      </p:sp>
    </p:spTree>
    <p:extLst>
      <p:ext uri="{BB962C8B-B14F-4D97-AF65-F5344CB8AC3E}">
        <p14:creationId xmlns:p14="http://schemas.microsoft.com/office/powerpoint/2010/main" val="32136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73680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360008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80998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206245" y="2891236"/>
            <a:ext cx="461549" cy="471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4206245" y="527737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(w) { z = 0; } else { z = 100;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154404"/>
            <a:ext cx="595357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0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  <a:p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alse_label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100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6866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7344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4167037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36923" y="3187337"/>
            <a:ext cx="530871" cy="462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while (z / x) {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250270"/>
            <a:ext cx="5953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div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0,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f, t1, t2, ...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func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 t2, t3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t1,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w * 3</a:t>
            </a:r>
            <a:r>
              <a:rPr lang="en-US" sz="2800" dirty="0" smtClean="0">
                <a:latin typeface="+mj-lt"/>
              </a:rPr>
              <a:t>:</a:t>
            </a:r>
          </a:p>
          <a:p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w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 t3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array_set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t2, t3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>
            <a:off x="4206245" y="4354960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06030" y="4336835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4336835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4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arr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[0] = x+1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x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array_set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t2, t5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Read from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&lt;</a:t>
            </a:r>
            <a:r>
              <a:rPr lang="en-US" sz="2800" b="1" dirty="0" err="1" smtClean="0">
                <a:latin typeface="+mj-lt"/>
              </a:rPr>
              <a:t>variable_name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t1 = x</a:t>
            </a:r>
          </a:p>
          <a:p>
            <a:r>
              <a:rPr lang="en-US" sz="2800" dirty="0" smtClean="0">
                <a:latin typeface="+mj-lt"/>
              </a:rPr>
              <a:t>Write to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variable_name</a:t>
            </a:r>
            <a:r>
              <a:rPr lang="en-US" sz="2800" b="1" dirty="0" smtClean="0">
                <a:latin typeface="+mj-lt"/>
              </a:rPr>
              <a:t>&gt; = &lt;register&gt;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y = t2</a:t>
            </a:r>
          </a:p>
        </p:txBody>
      </p:sp>
    </p:spTree>
    <p:extLst>
      <p:ext uri="{BB962C8B-B14F-4D97-AF65-F5344CB8AC3E}">
        <p14:creationId xmlns:p14="http://schemas.microsoft.com/office/powerpoint/2010/main" val="12111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f, t2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5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obj.flag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= 7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7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flag, 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 f t2, t3, ...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>
            <a:off x="4206245" y="4336835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obj.bar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8301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bar, t2, t5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25411" y="1658435"/>
            <a:ext cx="4227091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z;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8603989" y="385683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20117" y="5002054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28" idx="0"/>
          </p:cNvCxnSpPr>
          <p:nvPr/>
        </p:nvCxnSpPr>
        <p:spPr>
          <a:xfrm>
            <a:off x="9601634" y="4530889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8481122" y="4530889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424540" y="1662937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7659919" y="277480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7301789" y="3830248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</p:cNvCxnSpPr>
          <p:nvPr/>
        </p:nvCxnSpPr>
        <p:spPr>
          <a:xfrm>
            <a:off x="8657564" y="3448862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31" idx="0"/>
          </p:cNvCxnSpPr>
          <p:nvPr/>
        </p:nvCxnSpPr>
        <p:spPr>
          <a:xfrm flipH="1">
            <a:off x="6553019" y="3448862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172627" y="28006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9" name="Straight Arrow Connector 18"/>
          <p:cNvCxnSpPr>
            <a:stCxn id="12" idx="5"/>
            <a:endCxn id="18" idx="0"/>
          </p:cNvCxnSpPr>
          <p:nvPr/>
        </p:nvCxnSpPr>
        <p:spPr>
          <a:xfrm>
            <a:off x="9744931" y="2314827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0"/>
          </p:cNvCxnSpPr>
          <p:nvPr/>
        </p:nvCxnSpPr>
        <p:spPr>
          <a:xfrm flipH="1">
            <a:off x="8244326" y="2314827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4"/>
            <a:endCxn id="27" idx="0"/>
          </p:cNvCxnSpPr>
          <p:nvPr/>
        </p:nvCxnSpPr>
        <p:spPr>
          <a:xfrm>
            <a:off x="10757034" y="3590313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196029" y="384820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329570" y="5002054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00211" y="3830248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stCxn id="13" idx="4"/>
            <a:endCxn id="14" idx="0"/>
          </p:cNvCxnSpPr>
          <p:nvPr/>
        </p:nvCxnSpPr>
        <p:spPr>
          <a:xfrm flipH="1">
            <a:off x="7854597" y="3564512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1" idx="5"/>
            <a:endCxn id="40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  <a:endCxn id="23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29" name="Oval 28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0" name="Oval 29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41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6" name="Straight Arrow Connector 35"/>
          <p:cNvCxnSpPr>
            <a:stCxn id="26" idx="5"/>
            <a:endCxn id="34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3"/>
            <a:endCxn id="29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4"/>
            <a:endCxn id="39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29" idx="4"/>
            <a:endCxn id="30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19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19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55361" y="1686075"/>
            <a:ext cx="219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</p:txBody>
      </p:sp>
      <p:sp>
        <p:nvSpPr>
          <p:cNvPr id="23" name="Oval 22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5"/>
            <a:endCxn id="41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24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0" name="Oval 29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2" name="Oval 31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  <a:endCxn id="42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7" name="Straight Arrow Connector 36"/>
          <p:cNvCxnSpPr>
            <a:stCxn id="29" idx="5"/>
            <a:endCxn id="36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0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4"/>
            <a:endCxn id="40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0" idx="4"/>
            <a:endCxn id="32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Arithmetic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op &lt;register&gt; &lt;register&gt;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t4 = add t1 t2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sub t0 t1</a:t>
            </a:r>
          </a:p>
        </p:txBody>
      </p:sp>
    </p:spTree>
    <p:extLst>
      <p:ext uri="{BB962C8B-B14F-4D97-AF65-F5344CB8AC3E}">
        <p14:creationId xmlns:p14="http://schemas.microsoft.com/office/powerpoint/2010/main" val="35084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69760" y="1686074"/>
            <a:ext cx="254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69760" y="1686074"/>
            <a:ext cx="2542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8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25411" y="1658435"/>
            <a:ext cx="3317537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48181" y="4191979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85181" y="5339199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028558" y="5361435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9245826" y="4866038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8046186" y="4866038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80378" y="1662937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6015757" y="277480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5269804" y="3896178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36482" y="3896178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7013402" y="3448862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5822612" y="3448862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78472" y="277480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19" name="Straight Arrow Connector 18"/>
          <p:cNvCxnSpPr>
            <a:stCxn id="12" idx="5"/>
            <a:endCxn id="18" idx="0"/>
          </p:cNvCxnSpPr>
          <p:nvPr/>
        </p:nvCxnSpPr>
        <p:spPr>
          <a:xfrm>
            <a:off x="8100769" y="2314827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0"/>
          </p:cNvCxnSpPr>
          <p:nvPr/>
        </p:nvCxnSpPr>
        <p:spPr>
          <a:xfrm flipH="1">
            <a:off x="6600164" y="2314827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120942" y="4191979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22" name="Straight Arrow Connector 21"/>
          <p:cNvCxnSpPr>
            <a:stCxn id="18" idx="4"/>
            <a:endCxn id="6" idx="0"/>
          </p:cNvCxnSpPr>
          <p:nvPr/>
        </p:nvCxnSpPr>
        <p:spPr>
          <a:xfrm flipH="1">
            <a:off x="8832588" y="3564512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1" idx="0"/>
          </p:cNvCxnSpPr>
          <p:nvPr/>
        </p:nvCxnSpPr>
        <p:spPr>
          <a:xfrm>
            <a:off x="8962879" y="3564512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4"/>
          </p:cNvCxnSpPr>
          <p:nvPr/>
        </p:nvCxnSpPr>
        <p:spPr>
          <a:xfrm>
            <a:off x="10705349" y="4981688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7099" y="1686075"/>
            <a:ext cx="37728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t2, t3,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7098" y="1686075"/>
            <a:ext cx="40957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0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7098" y="1686075"/>
            <a:ext cx="40327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t4, 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Left Brace 24"/>
          <p:cNvSpPr/>
          <p:nvPr/>
        </p:nvSpPr>
        <p:spPr>
          <a:xfrm>
            <a:off x="8436819" y="2124635"/>
            <a:ext cx="260279" cy="1676400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>
            <a:off x="8436818" y="4239595"/>
            <a:ext cx="260279" cy="1058546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97098" y="1123365"/>
            <a:ext cx="397003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t4, 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Branches: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br</a:t>
            </a:r>
            <a:r>
              <a:rPr lang="en-US" sz="2800" b="1" dirty="0" smtClean="0">
                <a:latin typeface="+mj-lt"/>
              </a:rPr>
              <a:t> &lt;label&gt;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br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some_label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beq</a:t>
            </a:r>
            <a:r>
              <a:rPr lang="en-US" sz="2800" b="1" dirty="0" smtClean="0">
                <a:latin typeface="+mj-lt"/>
              </a:rPr>
              <a:t> &lt;register&gt; [&lt;constant&gt; | &lt;register&gt;] &lt;label&gt;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beq</a:t>
            </a:r>
            <a:r>
              <a:rPr lang="en-US" sz="2800" dirty="0" smtClean="0">
                <a:latin typeface="+mj-lt"/>
              </a:rPr>
              <a:t> t1 0 label_1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beq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t2 t3 label_7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43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call &lt;</a:t>
            </a:r>
            <a:r>
              <a:rPr lang="en-US" sz="2800" b="1" dirty="0" err="1" smtClean="0">
                <a:latin typeface="+mj-lt"/>
              </a:rPr>
              <a:t>function_name</a:t>
            </a:r>
            <a:r>
              <a:rPr lang="en-US" sz="2800" b="1" dirty="0" smtClean="0">
                <a:latin typeface="+mj-lt"/>
              </a:rPr>
              <a:t>&gt; 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 foo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call </a:t>
            </a:r>
            <a:r>
              <a:rPr lang="en-US" sz="2800" b="1" dirty="0">
                <a:latin typeface="+mj-lt"/>
              </a:rPr>
              <a:t>&lt;</a:t>
            </a:r>
            <a:r>
              <a:rPr lang="en-US" sz="2800" b="1" dirty="0" err="1">
                <a:latin typeface="+mj-lt"/>
              </a:rPr>
              <a:t>function_name</a:t>
            </a:r>
            <a:r>
              <a:rPr lang="en-US" sz="2800" b="1" dirty="0">
                <a:latin typeface="+mj-lt"/>
              </a:rPr>
              <a:t>&gt; 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t8 = call </a:t>
            </a:r>
            <a:r>
              <a:rPr lang="en-US" sz="2800" dirty="0">
                <a:latin typeface="+mj-lt"/>
              </a:rPr>
              <a:t>foo </a:t>
            </a:r>
            <a:r>
              <a:rPr lang="en-US" sz="2800" dirty="0" smtClean="0">
                <a:latin typeface="+mj-lt"/>
              </a:rPr>
              <a:t>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return &lt;register&gt;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t3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32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Arrays: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new_array</a:t>
            </a:r>
            <a:r>
              <a:rPr lang="en-US" sz="2800" b="1" dirty="0" smtClean="0">
                <a:latin typeface="+mj-lt"/>
              </a:rPr>
              <a:t> &lt;register&gt;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new_array</a:t>
            </a:r>
            <a:r>
              <a:rPr lang="en-US" sz="2800" dirty="0" smtClean="0">
                <a:latin typeface="+mj-lt"/>
              </a:rPr>
              <a:t> 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array_access</a:t>
            </a:r>
            <a:r>
              <a:rPr lang="en-US" sz="2800" b="1" dirty="0" smtClean="0">
                <a:latin typeface="+mj-lt"/>
              </a:rPr>
              <a:t> &lt;register&gt; &lt;register&gt;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array_access</a:t>
            </a:r>
            <a:r>
              <a:rPr lang="en-US" sz="2800" dirty="0" smtClean="0">
                <a:latin typeface="+mj-lt"/>
              </a:rPr>
              <a:t>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array_set</a:t>
            </a:r>
            <a:r>
              <a:rPr lang="en-US" sz="2800" b="1" dirty="0" smtClean="0">
                <a:latin typeface="+mj-lt"/>
              </a:rPr>
              <a:t> &lt;register</a:t>
            </a:r>
            <a:r>
              <a:rPr lang="en-US" sz="2800" b="1" dirty="0">
                <a:latin typeface="+mj-lt"/>
              </a:rPr>
              <a:t>&gt; </a:t>
            </a:r>
            <a:r>
              <a:rPr lang="en-US" sz="2800" b="1" dirty="0" smtClean="0">
                <a:latin typeface="+mj-lt"/>
              </a:rPr>
              <a:t>&lt;register&gt; &lt;register&gt;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array_set</a:t>
            </a:r>
            <a:r>
              <a:rPr lang="en-US" sz="2800" dirty="0" smtClean="0">
                <a:latin typeface="+mj-lt"/>
              </a:rPr>
              <a:t> t0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1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12476</TotalTime>
  <Words>2033</Words>
  <Application>Microsoft Office PowerPoint</Application>
  <PresentationFormat>Widescreen</PresentationFormat>
  <Paragraphs>922</Paragraphs>
  <Slides>69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Courier New</vt:lpstr>
      <vt:lpstr>Retrospect</vt:lpstr>
      <vt:lpstr>Intermediate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1032</cp:revision>
  <dcterms:created xsi:type="dcterms:W3CDTF">2019-10-24T09:01:20Z</dcterms:created>
  <dcterms:modified xsi:type="dcterms:W3CDTF">2022-12-28T21:10:29Z</dcterms:modified>
</cp:coreProperties>
</file>