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42"/>
  </p:notesMasterIdLst>
  <p:sldIdLst>
    <p:sldId id="256" r:id="rId2"/>
    <p:sldId id="260" r:id="rId3"/>
    <p:sldId id="346" r:id="rId4"/>
    <p:sldId id="441" r:id="rId5"/>
    <p:sldId id="336" r:id="rId6"/>
    <p:sldId id="257" r:id="rId7"/>
    <p:sldId id="258" r:id="rId8"/>
    <p:sldId id="259" r:id="rId9"/>
    <p:sldId id="261" r:id="rId10"/>
    <p:sldId id="263" r:id="rId11"/>
    <p:sldId id="265" r:id="rId12"/>
    <p:sldId id="347" r:id="rId13"/>
    <p:sldId id="348" r:id="rId14"/>
    <p:sldId id="349" r:id="rId15"/>
    <p:sldId id="350" r:id="rId16"/>
    <p:sldId id="426" r:id="rId17"/>
    <p:sldId id="362" r:id="rId18"/>
    <p:sldId id="363" r:id="rId19"/>
    <p:sldId id="351" r:id="rId20"/>
    <p:sldId id="352" r:id="rId21"/>
    <p:sldId id="423" r:id="rId22"/>
    <p:sldId id="424" r:id="rId23"/>
    <p:sldId id="364" r:id="rId24"/>
    <p:sldId id="365" r:id="rId25"/>
    <p:sldId id="427" r:id="rId26"/>
    <p:sldId id="428" r:id="rId27"/>
    <p:sldId id="272" r:id="rId28"/>
    <p:sldId id="273" r:id="rId29"/>
    <p:sldId id="270" r:id="rId30"/>
    <p:sldId id="271" r:id="rId31"/>
    <p:sldId id="292" r:id="rId32"/>
    <p:sldId id="293" r:id="rId33"/>
    <p:sldId id="279" r:id="rId34"/>
    <p:sldId id="280" r:id="rId35"/>
    <p:sldId id="281" r:id="rId36"/>
    <p:sldId id="282" r:id="rId37"/>
    <p:sldId id="366" r:id="rId38"/>
    <p:sldId id="367" r:id="rId39"/>
    <p:sldId id="429" r:id="rId40"/>
    <p:sldId id="430" r:id="rId41"/>
    <p:sldId id="285" r:id="rId42"/>
    <p:sldId id="286" r:id="rId43"/>
    <p:sldId id="290" r:id="rId44"/>
    <p:sldId id="291" r:id="rId45"/>
    <p:sldId id="360" r:id="rId46"/>
    <p:sldId id="361" r:id="rId47"/>
    <p:sldId id="370" r:id="rId48"/>
    <p:sldId id="371" r:id="rId49"/>
    <p:sldId id="372" r:id="rId50"/>
    <p:sldId id="373" r:id="rId51"/>
    <p:sldId id="374" r:id="rId52"/>
    <p:sldId id="375" r:id="rId53"/>
    <p:sldId id="376" r:id="rId54"/>
    <p:sldId id="377" r:id="rId55"/>
    <p:sldId id="378" r:id="rId56"/>
    <p:sldId id="379" r:id="rId57"/>
    <p:sldId id="380" r:id="rId58"/>
    <p:sldId id="381" r:id="rId59"/>
    <p:sldId id="296" r:id="rId60"/>
    <p:sldId id="297" r:id="rId61"/>
    <p:sldId id="300" r:id="rId62"/>
    <p:sldId id="298" r:id="rId63"/>
    <p:sldId id="302" r:id="rId64"/>
    <p:sldId id="303" r:id="rId65"/>
    <p:sldId id="301" r:id="rId66"/>
    <p:sldId id="304" r:id="rId67"/>
    <p:sldId id="305" r:id="rId68"/>
    <p:sldId id="306" r:id="rId69"/>
    <p:sldId id="307" r:id="rId70"/>
    <p:sldId id="308" r:id="rId71"/>
    <p:sldId id="315" r:id="rId72"/>
    <p:sldId id="311" r:id="rId73"/>
    <p:sldId id="316" r:id="rId74"/>
    <p:sldId id="312" r:id="rId75"/>
    <p:sldId id="313" r:id="rId76"/>
    <p:sldId id="355" r:id="rId77"/>
    <p:sldId id="314" r:id="rId78"/>
    <p:sldId id="356" r:id="rId79"/>
    <p:sldId id="357" r:id="rId80"/>
    <p:sldId id="358" r:id="rId81"/>
    <p:sldId id="359" r:id="rId82"/>
    <p:sldId id="317" r:id="rId83"/>
    <p:sldId id="318" r:id="rId84"/>
    <p:sldId id="319" r:id="rId85"/>
    <p:sldId id="338" r:id="rId86"/>
    <p:sldId id="431" r:id="rId87"/>
    <p:sldId id="432" r:id="rId88"/>
    <p:sldId id="433" r:id="rId89"/>
    <p:sldId id="434" r:id="rId90"/>
    <p:sldId id="339" r:id="rId91"/>
    <p:sldId id="384" r:id="rId92"/>
    <p:sldId id="385" r:id="rId93"/>
    <p:sldId id="386" r:id="rId94"/>
    <p:sldId id="383" r:id="rId95"/>
    <p:sldId id="387" r:id="rId96"/>
    <p:sldId id="388" r:id="rId97"/>
    <p:sldId id="389" r:id="rId98"/>
    <p:sldId id="390" r:id="rId99"/>
    <p:sldId id="391" r:id="rId100"/>
    <p:sldId id="392" r:id="rId101"/>
    <p:sldId id="415" r:id="rId102"/>
    <p:sldId id="382" r:id="rId103"/>
    <p:sldId id="337" r:id="rId104"/>
    <p:sldId id="393" r:id="rId105"/>
    <p:sldId id="394" r:id="rId106"/>
    <p:sldId id="395" r:id="rId107"/>
    <p:sldId id="416" r:id="rId108"/>
    <p:sldId id="419" r:id="rId109"/>
    <p:sldId id="420" r:id="rId110"/>
    <p:sldId id="417" r:id="rId111"/>
    <p:sldId id="397" r:id="rId112"/>
    <p:sldId id="422" r:id="rId113"/>
    <p:sldId id="398" r:id="rId114"/>
    <p:sldId id="421" r:id="rId115"/>
    <p:sldId id="399" r:id="rId116"/>
    <p:sldId id="435" r:id="rId117"/>
    <p:sldId id="320" r:id="rId118"/>
    <p:sldId id="401" r:id="rId119"/>
    <p:sldId id="403" r:id="rId120"/>
    <p:sldId id="404" r:id="rId121"/>
    <p:sldId id="405" r:id="rId122"/>
    <p:sldId id="406" r:id="rId123"/>
    <p:sldId id="407" r:id="rId124"/>
    <p:sldId id="408" r:id="rId125"/>
    <p:sldId id="409" r:id="rId126"/>
    <p:sldId id="410" r:id="rId127"/>
    <p:sldId id="402" r:id="rId128"/>
    <p:sldId id="324" r:id="rId129"/>
    <p:sldId id="437" r:id="rId130"/>
    <p:sldId id="411" r:id="rId131"/>
    <p:sldId id="326" r:id="rId132"/>
    <p:sldId id="412" r:id="rId133"/>
    <p:sldId id="436" r:id="rId134"/>
    <p:sldId id="438" r:id="rId135"/>
    <p:sldId id="332" r:id="rId136"/>
    <p:sldId id="413" r:id="rId137"/>
    <p:sldId id="439" r:id="rId138"/>
    <p:sldId id="334" r:id="rId139"/>
    <p:sldId id="414" r:id="rId140"/>
    <p:sldId id="440" r:id="rId1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69E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02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7472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8979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911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3360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27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6219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3247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0082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5310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362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9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7689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117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7729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7175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4155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3419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859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5592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015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1297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095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145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3895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3130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8704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798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9525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416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0331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9039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63926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96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1781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5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69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95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37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1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0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8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93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97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159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36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1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81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38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09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7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49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66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04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901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344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51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839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035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93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452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8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94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5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15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36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013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190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015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154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524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442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4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725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4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332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988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07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928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565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3260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5105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578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88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289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8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353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6551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77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9189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92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148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35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251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502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132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98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97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572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61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895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051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1631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83853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604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2529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56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79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4220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3347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413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952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8014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5142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1344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809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0132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1366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0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1026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129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3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441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893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3310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4347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1241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534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2631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90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2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650.png"/><Relationship Id="rId3" Type="http://schemas.openxmlformats.org/officeDocument/2006/relationships/image" Target="../media/image550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5" Type="http://schemas.openxmlformats.org/officeDocument/2006/relationships/image" Target="../media/image670.png"/><Relationship Id="rId10" Type="http://schemas.openxmlformats.org/officeDocument/2006/relationships/image" Target="../media/image620.png"/><Relationship Id="rId4" Type="http://schemas.openxmlformats.org/officeDocument/2006/relationships/image" Target="../media/image560.png"/><Relationship Id="rId9" Type="http://schemas.openxmlformats.org/officeDocument/2006/relationships/image" Target="../media/image610.png"/><Relationship Id="rId14" Type="http://schemas.openxmlformats.org/officeDocument/2006/relationships/image" Target="../media/image66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00.png"/><Relationship Id="rId4" Type="http://schemas.openxmlformats.org/officeDocument/2006/relationships/image" Target="../media/image7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7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86.png"/><Relationship Id="rId21" Type="http://schemas.openxmlformats.org/officeDocument/2006/relationships/image" Target="../media/image73.png"/><Relationship Id="rId7" Type="http://schemas.openxmlformats.org/officeDocument/2006/relationships/image" Target="../media/image88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8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69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89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83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84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3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3" Type="http://schemas.openxmlformats.org/officeDocument/2006/relationships/image" Target="../media/image55.png"/><Relationship Id="rId21" Type="http://schemas.openxmlformats.org/officeDocument/2006/relationships/image" Target="../media/image73.png"/><Relationship Id="rId7" Type="http://schemas.openxmlformats.org/officeDocument/2006/relationships/image" Target="../media/image800.png"/><Relationship Id="rId12" Type="http://schemas.openxmlformats.org/officeDocument/2006/relationships/image" Target="../media/image95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71.xml"/><Relationship Id="rId16" Type="http://schemas.openxmlformats.org/officeDocument/2006/relationships/image" Target="../media/image68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11" Type="http://schemas.openxmlformats.org/officeDocument/2006/relationships/image" Target="../media/image98.png"/><Relationship Id="rId24" Type="http://schemas.openxmlformats.org/officeDocument/2006/relationships/image" Target="../media/image76.png"/><Relationship Id="rId5" Type="http://schemas.openxmlformats.org/officeDocument/2006/relationships/image" Target="../media/image91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10" Type="http://schemas.openxmlformats.org/officeDocument/2006/relationships/image" Target="../media/image94.png"/><Relationship Id="rId19" Type="http://schemas.openxmlformats.org/officeDocument/2006/relationships/image" Target="../media/image71.png"/><Relationship Id="rId4" Type="http://schemas.openxmlformats.org/officeDocument/2006/relationships/image" Target="../media/image770.png"/><Relationship Id="rId9" Type="http://schemas.openxmlformats.org/officeDocument/2006/relationships/image" Target="../media/image97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106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ysator.liu.se/c/ANSI-C-grammar-l.html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Compilation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TeachING</a:t>
            </a:r>
            <a:r>
              <a:rPr lang="en-US" sz="4000" dirty="0" smtClean="0"/>
              <a:t> Assistant: David </a:t>
            </a:r>
            <a:r>
              <a:rPr lang="en-US" sz="4000" dirty="0" err="1" smtClean="0"/>
              <a:t>Trabish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33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Backend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Intermediate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Can’t be executed yet…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Machine code generation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Executed on a real hardware</a:t>
            </a:r>
          </a:p>
        </p:txBody>
      </p:sp>
    </p:spTree>
    <p:extLst>
      <p:ext uri="{BB962C8B-B14F-4D97-AF65-F5344CB8AC3E}">
        <p14:creationId xmlns:p14="http://schemas.microsoft.com/office/powerpoint/2010/main" val="32521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84517"/>
            <a:ext cx="3873731" cy="2601883"/>
          </a:xfrm>
          <a:prstGeom prst="roundRect">
            <a:avLst>
              <a:gd name="adj" fmla="val 6763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Exception in …</a:t>
            </a:r>
          </a:p>
        </p:txBody>
      </p:sp>
    </p:spTree>
    <p:extLst>
      <p:ext uri="{BB962C8B-B14F-4D97-AF65-F5344CB8AC3E}">
        <p14:creationId xmlns:p14="http://schemas.microsoft.com/office/powerpoint/2010/main" val="163424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The EOF Token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Why </a:t>
            </a:r>
            <a:r>
              <a:rPr lang="en-US" sz="2800" dirty="0">
                <a:latin typeface="+mj-lt"/>
              </a:rPr>
              <a:t>do we need the EOF </a:t>
            </a:r>
            <a:r>
              <a:rPr lang="en-US" sz="2800" dirty="0" smtClean="0">
                <a:latin typeface="+mj-lt"/>
              </a:rPr>
              <a:t>token?</a:t>
            </a:r>
          </a:p>
        </p:txBody>
      </p:sp>
    </p:spTree>
    <p:extLst>
      <p:ext uri="{BB962C8B-B14F-4D97-AF65-F5344CB8AC3E}">
        <p14:creationId xmlns:p14="http://schemas.microsoft.com/office/powerpoint/2010/main" val="22880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count words for a given input file?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Assume only letters</a:t>
            </a:r>
          </a:p>
        </p:txBody>
      </p:sp>
    </p:spTree>
    <p:extLst>
      <p:ext uri="{BB962C8B-B14F-4D97-AF65-F5344CB8AC3E}">
        <p14:creationId xmlns:p14="http://schemas.microsoft.com/office/powerpoint/2010/main" val="230355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b="1" dirty="0" err="1" smtClean="0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dirty="0" smtClean="0">
                <a:latin typeface="+mj-lt"/>
              </a:rPr>
              <a:t> </a:t>
            </a:r>
            <a:r>
              <a:rPr lang="en-US" sz="2200" dirty="0">
                <a:latin typeface="+mj-lt"/>
              </a:rPr>
              <a:t>= 0</a:t>
            </a:r>
            <a:r>
              <a:rPr lang="en-US" sz="2200" dirty="0" smtClean="0">
                <a:latin typeface="+mj-lt"/>
              </a:rPr>
              <a:t>;</a:t>
            </a: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WORD = [a-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zA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-Z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]+</a:t>
            </a:r>
          </a:p>
          <a:p>
            <a:pPr marL="0" lvl="1"/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ANY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dirty="0">
                <a:solidFill>
                  <a:srgbClr val="0070C0"/>
                </a:solidFill>
              </a:rPr>
              <a:t>[^a-</a:t>
            </a:r>
            <a:r>
              <a:rPr lang="en-US" sz="2200" dirty="0" err="1">
                <a:solidFill>
                  <a:srgbClr val="0070C0"/>
                </a:solidFill>
              </a:rPr>
              <a:t>zA</a:t>
            </a:r>
            <a:r>
              <a:rPr lang="en-US" sz="2200" dirty="0">
                <a:solidFill>
                  <a:srgbClr val="0070C0"/>
                </a:solidFill>
              </a:rPr>
              <a:t>-Z</a:t>
            </a:r>
            <a:r>
              <a:rPr lang="en-US" sz="2200" dirty="0" smtClean="0">
                <a:solidFill>
                  <a:srgbClr val="0070C0"/>
                </a:solidFill>
              </a:rPr>
              <a:t>]+</a:t>
            </a:r>
            <a:endParaRPr lang="en-US" sz="22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{WORD} { 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words_count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++;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ANY} {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1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85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7638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2: Counting Words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Other definitions instead of </a:t>
            </a:r>
            <a:r>
              <a:rPr lang="en-US" sz="2800" b="1" dirty="0" smtClean="0">
                <a:latin typeface="+mj-lt"/>
              </a:rPr>
              <a:t>ANY</a:t>
            </a:r>
            <a:r>
              <a:rPr lang="en-US" sz="2800" dirty="0" smtClean="0">
                <a:latin typeface="+mj-lt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\n|.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075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3: Calculator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How can we use </a:t>
            </a:r>
            <a:r>
              <a:rPr lang="en-US" sz="2800" dirty="0" err="1" smtClean="0">
                <a:latin typeface="+mj-lt"/>
              </a:rPr>
              <a:t>JFlex</a:t>
            </a:r>
            <a:r>
              <a:rPr lang="en-US" sz="2800" dirty="0" smtClean="0">
                <a:latin typeface="+mj-lt"/>
              </a:rPr>
              <a:t> to detect calculator tokens?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Numbers, parentheses, operators,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1+1, (9), 1+(0000, …</a:t>
            </a:r>
          </a:p>
        </p:txBody>
      </p:sp>
    </p:spTree>
    <p:extLst>
      <p:ext uri="{BB962C8B-B14F-4D97-AF65-F5344CB8AC3E}">
        <p14:creationId xmlns:p14="http://schemas.microsoft.com/office/powerpoint/2010/main" val="314638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Declarations: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PLUS = </a:t>
            </a:r>
            <a:r>
              <a:rPr lang="en-US" sz="2800" dirty="0" smtClean="0">
                <a:latin typeface="+mj-lt"/>
              </a:rPr>
              <a:t>"+“</a:t>
            </a:r>
          </a:p>
          <a:p>
            <a:r>
              <a:rPr lang="en-US" sz="2800" dirty="0" smtClean="0">
                <a:latin typeface="+mj-lt"/>
              </a:rPr>
              <a:t>L_PAREN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smtClean="0">
                <a:latin typeface="+mj-lt"/>
              </a:rPr>
              <a:t>"(“</a:t>
            </a:r>
          </a:p>
          <a:p>
            <a:r>
              <a:rPr lang="en-US" sz="2800" dirty="0" smtClean="0">
                <a:latin typeface="+mj-lt"/>
              </a:rPr>
              <a:t>R_PAREN </a:t>
            </a:r>
            <a:r>
              <a:rPr lang="en-US" sz="2800" dirty="0">
                <a:latin typeface="+mj-lt"/>
              </a:rPr>
              <a:t>= </a:t>
            </a:r>
            <a:r>
              <a:rPr lang="en-US" sz="2800" dirty="0" smtClean="0">
                <a:latin typeface="+mj-lt"/>
              </a:rPr>
              <a:t>")“</a:t>
            </a:r>
          </a:p>
          <a:p>
            <a:r>
              <a:rPr lang="en-US" sz="2800" dirty="0" smtClean="0">
                <a:latin typeface="+mj-lt"/>
              </a:rPr>
              <a:t>NUMBER </a:t>
            </a:r>
            <a:r>
              <a:rPr lang="en-US" sz="2800" dirty="0">
                <a:latin typeface="+mj-lt"/>
              </a:rPr>
              <a:t>= [0-9]+</a:t>
            </a:r>
          </a:p>
        </p:txBody>
      </p:sp>
    </p:spTree>
    <p:extLst>
      <p:ext uri="{BB962C8B-B14F-4D97-AF65-F5344CB8AC3E}">
        <p14:creationId xmlns:p14="http://schemas.microsoft.com/office/powerpoint/2010/main" val="1528801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Rules: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&lt;YYINITIAL&gt; </a:t>
            </a:r>
            <a:r>
              <a:rPr lang="en-US" sz="2800" dirty="0" smtClean="0">
                <a:latin typeface="+mj-lt"/>
              </a:rPr>
              <a:t>{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PLUS} { return symbol(</a:t>
            </a:r>
            <a:r>
              <a:rPr lang="en-US" sz="2800" dirty="0" err="1">
                <a:latin typeface="+mj-lt"/>
              </a:rPr>
              <a:t>TokenNames.PLUS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L_PAREN} { return symbol(</a:t>
            </a:r>
            <a:r>
              <a:rPr lang="en-US" sz="2800" dirty="0" err="1">
                <a:latin typeface="+mj-lt"/>
              </a:rPr>
              <a:t>TokenNames.L_PAREN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R_PAREN} { return symbol(</a:t>
            </a:r>
            <a:r>
              <a:rPr lang="en-US" sz="2800" dirty="0" err="1">
                <a:latin typeface="+mj-lt"/>
              </a:rPr>
              <a:t>TokenNames.R_PAREN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{</a:t>
            </a:r>
            <a:r>
              <a:rPr lang="en-US" sz="2800" dirty="0">
                <a:latin typeface="+mj-lt"/>
              </a:rPr>
              <a:t>NUMBER} {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symbol(</a:t>
            </a:r>
            <a:r>
              <a:rPr lang="en-US" sz="2800" dirty="0" err="1">
                <a:latin typeface="+mj-lt"/>
              </a:rPr>
              <a:t>TokenNames.NUMBER</a:t>
            </a:r>
            <a:r>
              <a:rPr lang="en-US" sz="2800" dirty="0">
                <a:latin typeface="+mj-lt"/>
              </a:rPr>
              <a:t>, new Integer(</a:t>
            </a:r>
            <a:r>
              <a:rPr lang="en-US" sz="2800" dirty="0" err="1">
                <a:latin typeface="+mj-lt"/>
              </a:rPr>
              <a:t>yytext</a:t>
            </a:r>
            <a:r>
              <a:rPr lang="en-US" sz="2800" dirty="0">
                <a:latin typeface="+mj-lt"/>
              </a:rPr>
              <a:t>()));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&lt;&lt;</a:t>
            </a:r>
            <a:r>
              <a:rPr lang="en-US" sz="2800" dirty="0">
                <a:latin typeface="+mj-lt"/>
              </a:rPr>
              <a:t>EOF&gt;&gt; { return symbol(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>
                <a:latin typeface="+mj-lt"/>
              </a:rPr>
              <a:t>); </a:t>
            </a:r>
            <a:r>
              <a:rPr lang="en-US" sz="2800" dirty="0" smtClean="0">
                <a:latin typeface="+mj-lt"/>
              </a:rPr>
              <a:t>}</a:t>
            </a: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337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PLUS</a:t>
            </a:r>
            <a:r>
              <a:rPr lang="en-US" sz="2800" dirty="0">
                <a:latin typeface="+mj-lt"/>
              </a:rPr>
              <a:t> = 1;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L_PAREN</a:t>
            </a:r>
            <a:r>
              <a:rPr lang="en-US" sz="2800" dirty="0">
                <a:latin typeface="+mj-lt"/>
              </a:rPr>
              <a:t> = 2;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R_PAREN</a:t>
            </a:r>
            <a:r>
              <a:rPr lang="en-US" sz="2800" dirty="0">
                <a:latin typeface="+mj-lt"/>
              </a:rPr>
              <a:t> = 3;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NUMBER</a:t>
            </a:r>
            <a:r>
              <a:rPr lang="en-US" sz="2800" dirty="0">
                <a:latin typeface="+mj-lt"/>
              </a:rPr>
              <a:t> = 4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034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3: </a:t>
            </a:r>
            <a:r>
              <a:rPr lang="en-US" sz="4800" dirty="0" smtClean="0">
                <a:latin typeface="+mj-lt"/>
              </a:rPr>
              <a:t>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1(+2345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5804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[1,1]:4 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[1,3]:1 null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[1,4]:4 2345</a:t>
            </a:r>
          </a:p>
        </p:txBody>
      </p:sp>
    </p:spTree>
    <p:extLst>
      <p:ext uri="{BB962C8B-B14F-4D97-AF65-F5344CB8AC3E}">
        <p14:creationId xmlns:p14="http://schemas.microsoft.com/office/powerpoint/2010/main" val="85154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4: Definition Order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r>
              <a:rPr lang="en-US" sz="2200" dirty="0" smtClean="0">
                <a:latin typeface="+mj-lt"/>
              </a:rPr>
              <a:t>%%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  </a:t>
            </a:r>
            <a:r>
              <a:rPr lang="en-US" sz="2200" dirty="0" smtClean="0">
                <a:latin typeface="+mj-lt"/>
              </a:rPr>
              <a:t>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{T1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 return symbol(TokenNames.T1); 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T2}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{ return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symbol(TokenNames.T2);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83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T1 = a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{T2} { return symbol(TokenNames.T2);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862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will be the output for: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263" t="-4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1011115" y="3585562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[1,7]:1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T1 = a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T2 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{T2} { return symbol(TokenNames.T2); 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946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If the order is swapped?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blipFill>
                <a:blip r:embed="rId3"/>
                <a:stretch>
                  <a:fillRect l="-1263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= a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T2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T2} { return symbol(TokenNames.T2);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4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7742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Example </a:t>
            </a:r>
            <a:r>
              <a:rPr lang="en-US" sz="4800" dirty="0" smtClean="0">
                <a:latin typeface="+mj-lt"/>
              </a:rPr>
              <a:t>4: </a:t>
            </a:r>
            <a:r>
              <a:rPr lang="en-US" sz="4800" dirty="0">
                <a:latin typeface="+mj-lt"/>
              </a:rPr>
              <a:t>Definition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+mj-lt"/>
                  </a:rPr>
                  <a:t>If the order is swapped?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𝑎𝑎𝑏𝑏𝑏𝑏𝑎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954107"/>
              </a:xfrm>
              <a:prstGeom prst="rect">
                <a:avLst/>
              </a:prstGeom>
              <a:blipFill>
                <a:blip r:embed="rId3"/>
                <a:stretch>
                  <a:fillRect l="-1263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306589" y="1529866"/>
            <a:ext cx="568867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T1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= a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T2 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= ab*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 smtClean="0">
                <a:latin typeface="+mj-lt"/>
              </a:rPr>
              <a:t>&lt;</a:t>
            </a:r>
            <a:r>
              <a:rPr lang="en-US" sz="2400" dirty="0">
                <a:latin typeface="+mj-lt"/>
              </a:rPr>
              <a:t>YYINITIAL&gt; {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T2} { return symbol(TokenNames.T2);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{T1} { return symbol(TokenNames.T1); 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</a:rPr>
              <a:t>}</a:t>
            </a:r>
            <a:endParaRPr lang="en-US" sz="2400" b="1" dirty="0">
              <a:solidFill>
                <a:srgbClr val="0070C0"/>
              </a:solidFill>
              <a:latin typeface="+mj-lt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+mj-lt"/>
              </a:rPr>
              <a:t>&lt;&lt;EOF&gt;&gt; { return symbol(</a:t>
            </a:r>
            <a:r>
              <a:rPr lang="en-US" sz="24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400" b="1" dirty="0">
                <a:solidFill>
                  <a:srgbClr val="0070C0"/>
                </a:solidFill>
                <a:latin typeface="+mj-lt"/>
              </a:rPr>
              <a:t>); }</a:t>
            </a:r>
          </a:p>
          <a:p>
            <a:r>
              <a:rPr lang="en-US" sz="2400" dirty="0">
                <a:latin typeface="+mj-lt"/>
              </a:rPr>
              <a:t>}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11115" y="3585562"/>
            <a:ext cx="3873731" cy="2601883"/>
          </a:xfrm>
          <a:prstGeom prst="roundRect">
            <a:avLst>
              <a:gd name="adj" fmla="val 5485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>
                <a:solidFill>
                  <a:schemeClr val="tx1"/>
                </a:solidFill>
              </a:rPr>
              <a:t>[1,1</a:t>
            </a:r>
            <a:r>
              <a:rPr lang="en-US" sz="2800" dirty="0" smtClean="0">
                <a:solidFill>
                  <a:schemeClr val="tx1"/>
                </a:solidFill>
              </a:rPr>
              <a:t>]:2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>
                <a:solidFill>
                  <a:schemeClr val="tx1"/>
                </a:solidFill>
              </a:rPr>
              <a:t>[1,7</a:t>
            </a:r>
            <a:r>
              <a:rPr lang="en-US" sz="2800" dirty="0" smtClean="0">
                <a:solidFill>
                  <a:schemeClr val="tx1"/>
                </a:solidFill>
              </a:rPr>
              <a:t>]:2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94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a*b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</a:t>
            </a:r>
            <a:r>
              <a:rPr lang="en-US" sz="2800" dirty="0" smtClean="0">
                <a:latin typeface="+mj-lt"/>
              </a:rPr>
              <a:t>*ca* { print “3”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What will the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print for the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abcaacacaaabbaaabcaaca</a:t>
            </a:r>
            <a:endParaRPr lang="en-US" sz="28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535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latin typeface="+mj-lt"/>
              </a:rPr>
              <a:t>abcaacacaaabbaaabcaaca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35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|caacacaaabbaaabcaaca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3954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Lexical Analysis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Input: </a:t>
            </a:r>
            <a:r>
              <a:rPr lang="en-US" sz="2800" b="1" dirty="0" smtClean="0">
                <a:latin typeface="+mj-lt"/>
              </a:rPr>
              <a:t>code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if the input consists of valid tokens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High-level algorithm: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Set the current position to the beginning of the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latin typeface="+mj-lt"/>
              </a:rPr>
              <a:t>Scan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reached end of input, </a:t>
            </a:r>
            <a:r>
              <a:rPr lang="en-US" sz="2800" b="1" dirty="0" smtClean="0">
                <a:solidFill>
                  <a:srgbClr val="00B050"/>
                </a:solidFill>
                <a:latin typeface="+mj-lt"/>
              </a:rPr>
              <a:t>done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Else, try to match with one of the defined tokens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there is no match,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fail</a:t>
            </a:r>
          </a:p>
          <a:p>
            <a:pPr marL="1428750" lvl="2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Otherwise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increment the current position</a:t>
            </a:r>
          </a:p>
          <a:p>
            <a:pPr marL="1885950" lvl="3" indent="-5143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repeat step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596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71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|caaabbaaabcaaca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88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|bbaaabcaaca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373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|baaabcaaca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830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|aaabcaaca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914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|caaca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276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|ca</a:t>
            </a:r>
            <a:endParaRPr lang="en-US" sz="5400" b="1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978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Consider the following flex-like definition: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C00000"/>
                </a:solidFill>
                <a:latin typeface="+mj-lt"/>
              </a:rPr>
              <a:t>a*b</a:t>
            </a:r>
            <a:r>
              <a:rPr lang="en-US" sz="2800" dirty="0" smtClean="0">
                <a:latin typeface="+mj-lt"/>
              </a:rPr>
              <a:t> { print “1”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2800" dirty="0" smtClean="0">
                <a:latin typeface="+mj-lt"/>
              </a:rPr>
              <a:t> { print “2” }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 smtClean="0">
                <a:solidFill>
                  <a:srgbClr val="0070C0"/>
                </a:solidFill>
                <a:latin typeface="+mj-lt"/>
              </a:rPr>
              <a:t>*ca*</a:t>
            </a:r>
            <a:r>
              <a:rPr lang="en-US" sz="2800" dirty="0" smtClean="0">
                <a:latin typeface="+mj-lt"/>
              </a:rPr>
              <a:t> { print “3”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3003" y="3824176"/>
            <a:ext cx="11405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5400" b="1" dirty="0" err="1">
                <a:solidFill>
                  <a:srgbClr val="C00000"/>
                </a:solidFill>
                <a:latin typeface="+mj-lt"/>
              </a:rPr>
              <a:t>a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C00000"/>
                </a:solidFill>
                <a:latin typeface="+mj-lt"/>
              </a:rPr>
              <a:t>aaab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70C0"/>
                </a:solidFill>
                <a:latin typeface="+mj-lt"/>
              </a:rPr>
              <a:t>caa</a:t>
            </a:r>
            <a:r>
              <a:rPr lang="en-US" sz="5400" b="1" dirty="0" err="1" smtClean="0">
                <a:latin typeface="+mj-lt"/>
              </a:rPr>
              <a:t>|</a:t>
            </a:r>
            <a:r>
              <a:rPr lang="en-US" sz="5400" b="1" dirty="0" err="1" smtClean="0">
                <a:solidFill>
                  <a:srgbClr val="00B050"/>
                </a:solidFill>
                <a:latin typeface="+mj-lt"/>
              </a:rPr>
              <a:t>ca</a:t>
            </a:r>
            <a:endParaRPr lang="en-US" sz="5400" b="1" dirty="0" smtClean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11115" y="4870837"/>
            <a:ext cx="10137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Answer: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132311132</a:t>
            </a:r>
          </a:p>
        </p:txBody>
      </p:sp>
    </p:spTree>
    <p:extLst>
      <p:ext uri="{BB962C8B-B14F-4D97-AF65-F5344CB8AC3E}">
        <p14:creationId xmlns:p14="http://schemas.microsoft.com/office/powerpoint/2010/main" val="166767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655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9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Valid Tokens in C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07323"/>
              </p:ext>
            </p:extLst>
          </p:nvPr>
        </p:nvGraphicFramePr>
        <p:xfrm>
          <a:off x="2032000" y="1765950"/>
          <a:ext cx="8128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237543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89006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Token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+mj-lt"/>
                        </a:rPr>
                        <a:t>Examples</a:t>
                      </a:r>
                      <a:endParaRPr lang="en-US" sz="2400" b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6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Constants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12, 0x1234, 1.7,</a:t>
                      </a:r>
                      <a:r>
                        <a:rPr lang="en-US" sz="2400" baseline="0" dirty="0" smtClean="0">
                          <a:latin typeface="+mj-lt"/>
                        </a:rPr>
                        <a:t> 2e+8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4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Identifiers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+mj-lt"/>
                        </a:rPr>
                        <a:t>var</a:t>
                      </a:r>
                      <a:r>
                        <a:rPr lang="en-US" sz="2400" dirty="0" smtClean="0">
                          <a:latin typeface="+mj-lt"/>
                        </a:rPr>
                        <a:t>, tmp1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94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Reserved</a:t>
                      </a:r>
                      <a:r>
                        <a:rPr lang="en-US" sz="2400" baseline="0" dirty="0" smtClean="0">
                          <a:latin typeface="+mj-lt"/>
                        </a:rPr>
                        <a:t> Keywords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if, else, while,</a:t>
                      </a:r>
                      <a:r>
                        <a:rPr lang="en-US" sz="2400" baseline="0" dirty="0" smtClean="0">
                          <a:latin typeface="+mj-lt"/>
                        </a:rPr>
                        <a:t>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int</a:t>
                      </a:r>
                      <a:r>
                        <a:rPr lang="en-US" sz="2400" baseline="0" dirty="0" smtClean="0">
                          <a:latin typeface="+mj-lt"/>
                        </a:rPr>
                        <a:t>, char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Parentheses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(,),{,}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Binary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+,-,*,/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28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Unary Operators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-,*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21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Comments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+mj-lt"/>
                        </a:rPr>
                        <a:t>/* … */, //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94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49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Will Compile?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--+--j;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806690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6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2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126486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8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461275"/>
              </p:ext>
            </p:extLst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83938" y="4821449"/>
            <a:ext cx="1761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--)--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624945" y="3454400"/>
            <a:ext cx="3472873" cy="1468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7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6" y="5698835"/>
          <a:ext cx="3408795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183938" y="4821449"/>
            <a:ext cx="1761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--)--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624945" y="3454400"/>
            <a:ext cx="3472873" cy="14685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52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08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302052"/>
              </p:ext>
            </p:extLst>
          </p:nvPr>
        </p:nvGraphicFramePr>
        <p:xfrm>
          <a:off x="1112712" y="5698835"/>
          <a:ext cx="7144596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821724671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637606833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50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--)-(--j);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2" y="5698835"/>
          <a:ext cx="7144596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821724671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637606833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13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674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80762"/>
              </p:ext>
            </p:extLst>
          </p:nvPr>
        </p:nvGraphicFramePr>
        <p:xfrm>
          <a:off x="1112712" y="5698835"/>
          <a:ext cx="5556908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39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4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 Questions: </a:t>
            </a:r>
            <a:r>
              <a:rPr lang="en-US" sz="4800" dirty="0">
                <a:latin typeface="+mj-lt"/>
              </a:rPr>
              <a:t>Will Compile?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5"/>
            <a:ext cx="4027054" cy="1985821"/>
          </a:xfrm>
          <a:prstGeom prst="roundRect">
            <a:avLst>
              <a:gd name="adj" fmla="val 596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 = 3;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---(--j);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1115" y="5083059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112712" y="5698835"/>
          <a:ext cx="5556908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3844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1019432767"/>
                    </a:ext>
                  </a:extLst>
                </a:gridCol>
                <a:gridCol w="793844">
                  <a:extLst>
                    <a:ext uri="{9D8B030D-6E8A-4147-A177-3AD203B41FA5}">
                      <a16:colId xmlns:a16="http://schemas.microsoft.com/office/drawing/2014/main" val="274508804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1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2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778" y="5027641"/>
            <a:ext cx="176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tokens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21493"/>
              </p:ext>
            </p:extLst>
          </p:nvPr>
        </p:nvGraphicFramePr>
        <p:xfrm>
          <a:off x="757379" y="5643417"/>
          <a:ext cx="10908144" cy="4365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759">
                  <a:extLst>
                    <a:ext uri="{9D8B030D-6E8A-4147-A177-3AD203B41FA5}">
                      <a16:colId xmlns:a16="http://schemas.microsoft.com/office/drawing/2014/main" val="214359810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72453026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2967982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051358850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426707394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59904649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61749528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74095255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894788554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90633062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562005289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3926134738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071802217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140359383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2441528491"/>
                    </a:ext>
                  </a:extLst>
                </a:gridCol>
                <a:gridCol w="681759">
                  <a:extLst>
                    <a:ext uri="{9D8B030D-6E8A-4147-A177-3AD203B41FA5}">
                      <a16:colId xmlns:a16="http://schemas.microsoft.com/office/drawing/2014/main" val="958495318"/>
                    </a:ext>
                  </a:extLst>
                </a:gridCol>
              </a:tblGrid>
              <a:tr h="436527">
                <a:tc>
                  <a:txBody>
                    <a:bodyPr/>
                    <a:lstStyle/>
                    <a:p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void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429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4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90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 =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829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6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Administration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Final grade: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Exam: </a:t>
            </a:r>
            <a:r>
              <a:rPr lang="en-US" sz="2800" dirty="0" smtClean="0">
                <a:latin typeface="+mj-lt"/>
              </a:rPr>
              <a:t>60</a:t>
            </a:r>
            <a:r>
              <a:rPr lang="en-US" sz="2800" dirty="0" smtClean="0">
                <a:latin typeface="+mj-lt"/>
              </a:rPr>
              <a:t>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Project: </a:t>
            </a:r>
            <a:r>
              <a:rPr lang="en-US" sz="2800" dirty="0" smtClean="0">
                <a:latin typeface="+mj-lt"/>
              </a:rPr>
              <a:t>40%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technical questions, please use the course forum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Moodle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Reception hour: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Thursday 19:00-20:00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Coordinate by email (davidtr1037@gmail.com</a:t>
            </a:r>
            <a:r>
              <a:rPr lang="en-US" sz="2800" dirty="0">
                <a:latin typeface="+mj-lt"/>
              </a:rPr>
              <a:t>)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3683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72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219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495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7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0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62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0x100;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740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4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0u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097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987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Build a compiler for an OOP Programming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Simplified version of known programming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Consists of 4 </a:t>
            </a:r>
            <a:r>
              <a:rPr lang="en-US" sz="2800" dirty="0" smtClean="0">
                <a:latin typeface="+mj-lt"/>
              </a:rPr>
              <a:t>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Exercise 1: 20 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Exercise </a:t>
            </a:r>
            <a:r>
              <a:rPr lang="en-US" sz="2800" dirty="0" smtClean="0">
                <a:latin typeface="+mj-lt"/>
              </a:rPr>
              <a:t>2: 30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points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Exercise </a:t>
            </a:r>
            <a:r>
              <a:rPr lang="en-US" sz="2800" dirty="0" smtClean="0">
                <a:latin typeface="+mj-lt"/>
              </a:rPr>
              <a:t>3: 50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points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Exercise </a:t>
            </a:r>
            <a:r>
              <a:rPr lang="en-US" sz="2800" dirty="0" smtClean="0">
                <a:latin typeface="+mj-lt"/>
              </a:rPr>
              <a:t>4: 30 points </a:t>
            </a:r>
            <a:r>
              <a:rPr lang="en-US" sz="2800" dirty="0" smtClean="0">
                <a:solidFill>
                  <a:srgbClr val="00B050"/>
                </a:solidFill>
                <a:latin typeface="+mj-lt"/>
              </a:rPr>
              <a:t>(bonus)</a:t>
            </a:r>
            <a:endParaRPr lang="en-US" sz="2800" dirty="0" smtClean="0">
              <a:solidFill>
                <a:srgbClr val="00B05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Implement </a:t>
            </a:r>
            <a:r>
              <a:rPr lang="en-US" sz="2800" dirty="0" smtClean="0">
                <a:latin typeface="+mj-lt"/>
              </a:rPr>
              <a:t>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Work in groups of 3 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Constitutes </a:t>
            </a:r>
            <a:r>
              <a:rPr lang="en-US" sz="2800" b="1" dirty="0">
                <a:latin typeface="+mj-lt"/>
              </a:rPr>
              <a:t>4</a:t>
            </a:r>
            <a:r>
              <a:rPr lang="en-US" sz="2800" b="1" dirty="0" smtClean="0">
                <a:latin typeface="+mj-lt"/>
              </a:rPr>
              <a:t>0</a:t>
            </a:r>
            <a:r>
              <a:rPr lang="en-US" sz="2800" b="1" dirty="0" smtClean="0">
                <a:latin typeface="+mj-lt"/>
              </a:rPr>
              <a:t>%</a:t>
            </a:r>
            <a:r>
              <a:rPr lang="en-US" sz="2800" dirty="0" smtClean="0">
                <a:latin typeface="+mj-lt"/>
              </a:rPr>
              <a:t> of the final grade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57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952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0y;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581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6654" y="1884216"/>
            <a:ext cx="5458692" cy="1681018"/>
          </a:xfrm>
          <a:prstGeom prst="roundRect">
            <a:avLst>
              <a:gd name="adj" fmla="val 787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900000000000000000000;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51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gmail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93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81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  <a:endParaRPr lang="en-US" sz="6000" b="1" dirty="0" smtClean="0">
              <a:solidFill>
                <a:srgbClr val="C00000"/>
              </a:solidFill>
              <a:latin typeface="+mj-lt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360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127.0.0.1;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5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127.0.0.1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87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12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Course Project</a:t>
            </a:r>
            <a:endParaRPr lang="en-US" sz="4800" dirty="0">
              <a:latin typeface="+mj-lt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467733"/>
              </p:ext>
            </p:extLst>
          </p:nvPr>
        </p:nvGraphicFramePr>
        <p:xfrm>
          <a:off x="1136073" y="1743981"/>
          <a:ext cx="8127999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76916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07045668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89141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Week #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Subject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Project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14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Lexical Analysis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42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Lexical Analysis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Exercise 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(3 weeks)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11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Syntactic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Analysis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771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 new material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10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Syntactic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Analysis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Exercise 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(2 weeks)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49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Semantic Analysis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1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IR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Exercise 3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+mj-lt"/>
                        </a:rPr>
                        <a:t> (3 weeks)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34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AST Annotations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43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Code Generation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Exercise 4</a:t>
                      </a:r>
                      <a:r>
                        <a:rPr lang="en-US" sz="1800" kern="1200" baseline="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(3 weeks)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419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Code Generation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734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11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j-lt"/>
                        </a:rPr>
                        <a:t>Exam Questions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186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18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127.00.00.1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9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9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0xcafecafe;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752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87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697018" y="1884216"/>
            <a:ext cx="6797964" cy="1681018"/>
          </a:xfrm>
          <a:prstGeom prst="roundRect">
            <a:avLst>
              <a:gd name="adj" fmla="val 677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f()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0x000000000000000007;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65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4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void g() {};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187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208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 */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929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74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Submission Guidelines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Submission with </a:t>
            </a:r>
            <a:r>
              <a:rPr lang="en-US" sz="2800" b="1" dirty="0" err="1" smtClean="0">
                <a:latin typeface="+mj-lt"/>
              </a:rPr>
              <a:t>github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Each group should create a private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smtClean="0">
                <a:latin typeface="+mj-lt"/>
              </a:rPr>
              <a:t>Recommended</a:t>
            </a:r>
            <a:r>
              <a:rPr lang="en-US" sz="280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development environment: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Ubuntu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Windows users can install a 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198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@@@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97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20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692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48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 </a:t>
            </a:r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bla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82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75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“1234”;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197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77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2071" y="3870037"/>
            <a:ext cx="225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  <a:latin typeface="+mj-lt"/>
                <a:cs typeface="Courier New" panose="02070309020205020404" pitchFamily="49" charset="0"/>
              </a:rPr>
              <a:t>Invalid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6000" b="1" dirty="0" smtClean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906982" y="1884216"/>
            <a:ext cx="4027054" cy="1681018"/>
          </a:xfrm>
          <a:prstGeom prst="roundRect">
            <a:avLst>
              <a:gd name="adj" fmla="val 8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400" b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“1234;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08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Detecting Numerical Constants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want an </a:t>
            </a:r>
            <a:r>
              <a:rPr lang="en-US" sz="2800" b="1" dirty="0" smtClean="0">
                <a:latin typeface="+mj-lt"/>
              </a:rPr>
              <a:t>efficient</a:t>
            </a:r>
            <a:r>
              <a:rPr lang="en-US" sz="2800" dirty="0" smtClean="0">
                <a:latin typeface="+mj-lt"/>
              </a:rPr>
              <a:t> algorithm for detecting numerical constants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Can you use a dictionary?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Probably not…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Too many values to store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466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Books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</a:t>
            </a:r>
            <a:r>
              <a:rPr lang="en-US" sz="2800" dirty="0" smtClean="0">
                <a:latin typeface="+mj-lt"/>
              </a:rPr>
              <a:t>odern Compiler </a:t>
            </a:r>
            <a:r>
              <a:rPr lang="en-US" sz="2800" dirty="0">
                <a:latin typeface="+mj-lt"/>
              </a:rPr>
              <a:t>I</a:t>
            </a:r>
            <a:r>
              <a:rPr lang="en-US" sz="2800" dirty="0" smtClean="0">
                <a:latin typeface="+mj-lt"/>
              </a:rPr>
              <a:t>mplementation in C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 smtClean="0">
                <a:latin typeface="+mj-lt"/>
              </a:rPr>
              <a:t>Andrew W Appel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>
                <a:latin typeface="+mj-lt"/>
              </a:rPr>
              <a:t>C</a:t>
            </a:r>
            <a:r>
              <a:rPr lang="fr-FR" sz="2800" dirty="0" err="1" smtClean="0">
                <a:latin typeface="+mj-lt"/>
              </a:rPr>
              <a:t>ompilers</a:t>
            </a:r>
            <a:r>
              <a:rPr lang="fr-FR" sz="2800" dirty="0" smtClean="0">
                <a:latin typeface="+mj-lt"/>
              </a:rPr>
              <a:t>: </a:t>
            </a:r>
            <a:r>
              <a:rPr lang="fr-FR" sz="2800" dirty="0" err="1">
                <a:latin typeface="+mj-lt"/>
              </a:rPr>
              <a:t>P</a:t>
            </a:r>
            <a:r>
              <a:rPr lang="fr-FR" sz="2800" dirty="0" err="1" smtClean="0">
                <a:latin typeface="+mj-lt"/>
              </a:rPr>
              <a:t>rinciples</a:t>
            </a:r>
            <a:r>
              <a:rPr lang="fr-FR" sz="2800" dirty="0" smtClean="0">
                <a:latin typeface="+mj-lt"/>
              </a:rPr>
              <a:t>, Techniques, and </a:t>
            </a:r>
            <a:r>
              <a:rPr lang="fr-FR" sz="2800" dirty="0">
                <a:latin typeface="+mj-lt"/>
              </a:rPr>
              <a:t>T</a:t>
            </a:r>
            <a:r>
              <a:rPr lang="fr-FR" sz="2800" dirty="0" smtClean="0">
                <a:latin typeface="+mj-lt"/>
              </a:rPr>
              <a:t>ools</a:t>
            </a:r>
            <a:endParaRPr lang="fr-FR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i="1" dirty="0" smtClean="0">
                <a:latin typeface="+mj-lt"/>
              </a:rPr>
              <a:t>Aho et 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800" dirty="0">
                <a:latin typeface="+mj-lt"/>
              </a:rPr>
              <a:t>M</a:t>
            </a:r>
            <a:r>
              <a:rPr lang="da-DK" sz="2800" dirty="0" smtClean="0">
                <a:latin typeface="+mj-lt"/>
              </a:rPr>
              <a:t>odern Compiler </a:t>
            </a:r>
            <a:r>
              <a:rPr lang="da-DK" sz="2800" dirty="0">
                <a:latin typeface="+mj-lt"/>
              </a:rPr>
              <a:t>D</a:t>
            </a:r>
            <a:r>
              <a:rPr lang="da-DK" sz="2800" dirty="0" smtClean="0">
                <a:latin typeface="+mj-lt"/>
              </a:rPr>
              <a:t>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sz="2800" i="1" dirty="0" smtClean="0">
                <a:latin typeface="+mj-lt"/>
              </a:rPr>
              <a:t>Grune et al.</a:t>
            </a:r>
            <a:r>
              <a:rPr lang="da-DK" sz="2800" dirty="0" smtClean="0">
                <a:latin typeface="+mj-lt"/>
              </a:rPr>
              <a:t>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35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We can use regular expressions for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2800" i="1" dirty="0" smtClean="0">
                <a:latin typeface="+mj-lt"/>
              </a:rPr>
              <a:t>[a-zA-Z ][a-zA-Z0-9]*</a:t>
            </a:r>
            <a:endParaRPr lang="en-US" sz="2800" i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Hex-decimal constants: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[0][</a:t>
            </a:r>
            <a:r>
              <a:rPr lang="en-US" sz="2800" i="1" dirty="0" err="1">
                <a:latin typeface="+mj-lt"/>
              </a:rPr>
              <a:t>xX</a:t>
            </a:r>
            <a:r>
              <a:rPr lang="en-US" sz="2800" i="1" dirty="0">
                <a:latin typeface="+mj-lt"/>
              </a:rPr>
              <a:t>][</a:t>
            </a:r>
            <a:r>
              <a:rPr lang="en-US" sz="2800" i="1" dirty="0" smtClean="0">
                <a:latin typeface="+mj-lt"/>
              </a:rPr>
              <a:t>0-9a-fA-F]+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Floats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…?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Every token can be represented using a regular expressions</a:t>
            </a:r>
            <a:r>
              <a:rPr lang="en-US" sz="2800" b="1" dirty="0">
                <a:latin typeface="+mj-lt"/>
              </a:rPr>
              <a:t>.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58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Using Regular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But what is the actual algorithm?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 plan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lvl="1"/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590898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Regular Expressions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82589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Non 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974280" y="3095102"/>
            <a:ext cx="2282833" cy="170965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+mj-lt"/>
              </a:rPr>
              <a:t>Deterministic Automaton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56612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76655" y="3918062"/>
            <a:ext cx="55695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Given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, the regular expression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represents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as follows: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Atomic expressions: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Concatenation:</a:t>
                </a:r>
                <a:endParaRPr lang="en-US" sz="2800" dirty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Union: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Kleene Star: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∪..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09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DFA: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deterministic finite automaton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</a:t>
                </a:r>
                <a:r>
                  <a:rPr lang="en-US" sz="2800" dirty="0" smtClean="0">
                    <a:latin typeface="+mj-lt"/>
                  </a:rPr>
                  <a:t>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</a:t>
                </a:r>
                <a:r>
                  <a:rPr lang="en-US" sz="2800" dirty="0" smtClean="0">
                    <a:latin typeface="+mj-lt"/>
                  </a:rPr>
                  <a:t>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  <a:r>
                  <a:rPr lang="en-US" sz="2800" dirty="0" smtClean="0">
                    <a:latin typeface="+mj-lt"/>
                  </a:rPr>
                  <a:t>is the transition function: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 smtClean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is </a:t>
                </a:r>
                <a:r>
                  <a:rPr lang="en-US" sz="2800" b="1" dirty="0" smtClean="0">
                    <a:latin typeface="+mj-lt"/>
                  </a:rPr>
                  <a:t>accepted</a:t>
                </a:r>
                <a:r>
                  <a:rPr lang="en-US" sz="2800" dirty="0" smtClean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38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NFA: Reminder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A non-deterministic finite automaton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>
                    <a:latin typeface="+mj-lt"/>
                  </a:rPr>
                  <a:t> is a finite set of input symbols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800" dirty="0">
                    <a:latin typeface="+mj-lt"/>
                  </a:rPr>
                  <a:t> is the transition function: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j-lt"/>
                  </a:rPr>
                  <a:t> is the initial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>
                    <a:latin typeface="+mj-lt"/>
                  </a:rPr>
                  <a:t> is a set of accepting states </a:t>
                </a:r>
              </a:p>
              <a:p>
                <a:r>
                  <a:rPr lang="en-US" sz="2800" dirty="0">
                    <a:latin typeface="+mj-lt"/>
                  </a:rPr>
                  <a:t>A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 is </a:t>
                </a:r>
                <a:r>
                  <a:rPr lang="en-US" sz="2800" b="1" dirty="0">
                    <a:latin typeface="+mj-lt"/>
                  </a:rPr>
                  <a:t>accepted</a:t>
                </a:r>
                <a:r>
                  <a:rPr lang="en-US" sz="2800" dirty="0">
                    <a:latin typeface="+mj-lt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latin typeface="+mj-lt"/>
                  </a:rPr>
                  <a:t> if there is a state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=0,1,…,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4401205"/>
              </a:xfrm>
              <a:prstGeom prst="rect">
                <a:avLst/>
              </a:prstGeom>
              <a:blipFill>
                <a:blip r:embed="rId3"/>
                <a:stretch>
                  <a:fillRect l="-1263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2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DFA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For every regular expression, there is a deterministic finite automaton than accepts it’s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Proof by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Once we have the DFA, we can implement using a transition 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 done in </a:t>
            </a:r>
            <a:r>
              <a:rPr lang="en-US" sz="2800" i="1" dirty="0">
                <a:latin typeface="+mj-lt"/>
              </a:rPr>
              <a:t>F</a:t>
            </a:r>
            <a:r>
              <a:rPr lang="en-US" sz="2800" i="1" dirty="0" smtClean="0">
                <a:latin typeface="+mj-lt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68807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Atomic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3732414" y="280650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2806509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5902037" y="2442042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879571" y="2888253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732414" y="470088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14" y="4700880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5902037" y="4336413"/>
            <a:ext cx="1080654" cy="10982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4879571" y="4782624"/>
            <a:ext cx="776577" cy="205843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7692044" y="4336412"/>
            <a:ext cx="1080654" cy="109826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+mj-lt"/>
              </a:rPr>
              <a:t>Accept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982691" y="4877232"/>
            <a:ext cx="70935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977151" y="4516214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151" y="4516214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51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Union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2729126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2291375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4181301" y="2000428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2291375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2484946"/>
                <a:ext cx="75645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49" y="4352948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4181301" y="4062001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733" y="4352948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63" y="4546519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709" y="3433156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971" y="3305527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" idx="1"/>
          </p:cNvCxnSpPr>
          <p:nvPr/>
        </p:nvCxnSpPr>
        <p:spPr>
          <a:xfrm flipV="1">
            <a:off x="2606766" y="2652978"/>
            <a:ext cx="1574535" cy="890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6" idx="1"/>
          </p:cNvCxnSpPr>
          <p:nvPr/>
        </p:nvCxnSpPr>
        <p:spPr>
          <a:xfrm>
            <a:off x="2606766" y="4078847"/>
            <a:ext cx="1574535" cy="635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1"/>
          </p:cNvCxnSpPr>
          <p:nvPr/>
        </p:nvCxnSpPr>
        <p:spPr>
          <a:xfrm>
            <a:off x="7764086" y="2652978"/>
            <a:ext cx="1574535" cy="76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6" idx="3"/>
            <a:endCxn id="30" idx="3"/>
          </p:cNvCxnSpPr>
          <p:nvPr/>
        </p:nvCxnSpPr>
        <p:spPr>
          <a:xfrm flipV="1">
            <a:off x="7764086" y="3951218"/>
            <a:ext cx="1574535" cy="763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15" y="3983616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2636083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419" y="3938681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Concatenation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537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2344189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621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951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24"/>
              <p:cNvSpPr/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5" name="Oval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35" y="29542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/>
          <p:cNvSpPr/>
          <p:nvPr/>
        </p:nvSpPr>
        <p:spPr>
          <a:xfrm>
            <a:off x="6601687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val 26"/>
              <p:cNvSpPr/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Oval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4119" y="295427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449" y="3147845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04" y="2937639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7263" y="2937639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1751911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26" idx="1"/>
          </p:cNvCxnSpPr>
          <p:nvPr/>
        </p:nvCxnSpPr>
        <p:spPr>
          <a:xfrm>
            <a:off x="5926974" y="3315877"/>
            <a:ext cx="6747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123" y="2989972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23" y="298997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26" idx="3"/>
            <a:endCxn id="30" idx="2"/>
          </p:cNvCxnSpPr>
          <p:nvPr/>
        </p:nvCxnSpPr>
        <p:spPr>
          <a:xfrm flipV="1">
            <a:off x="10184472" y="3315876"/>
            <a:ext cx="55279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561" y="298997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8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to NFA: Kleene Star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074" y="2954274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40726" y="2663327"/>
            <a:ext cx="3582785" cy="13050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/>
              <p:cNvSpPr/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1" name="Oval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158" y="29542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488" y="3147845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741" y="293763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2" y="2936747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6"/>
            <a:endCxn id="2" idx="1"/>
          </p:cNvCxnSpPr>
          <p:nvPr/>
        </p:nvCxnSpPr>
        <p:spPr>
          <a:xfrm>
            <a:off x="3148448" y="3315876"/>
            <a:ext cx="5922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" idx="3"/>
            <a:endCxn id="30" idx="2"/>
          </p:cNvCxnSpPr>
          <p:nvPr/>
        </p:nvCxnSpPr>
        <p:spPr>
          <a:xfrm flipV="1">
            <a:off x="7323511" y="3314984"/>
            <a:ext cx="694121" cy="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28" y="2963179"/>
                <a:ext cx="75645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760" y="2989972"/>
                <a:ext cx="75645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Elbow Connector 6"/>
          <p:cNvCxnSpPr>
            <a:stCxn id="29" idx="4"/>
            <a:endCxn id="30" idx="4"/>
          </p:cNvCxnSpPr>
          <p:nvPr/>
        </p:nvCxnSpPr>
        <p:spPr>
          <a:xfrm rot="5400000" flipH="1" flipV="1">
            <a:off x="5582594" y="864221"/>
            <a:ext cx="892" cy="5658891"/>
          </a:xfrm>
          <a:prstGeom prst="bentConnector3">
            <a:avLst>
              <a:gd name="adj1" fmla="val -1011135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811" y="4248393"/>
                <a:ext cx="75645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09" y="1875275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>
            <a:stCxn id="21" idx="0"/>
            <a:endCxn id="12" idx="0"/>
          </p:cNvCxnSpPr>
          <p:nvPr/>
        </p:nvCxnSpPr>
        <p:spPr>
          <a:xfrm rot="16200000" flipV="1">
            <a:off x="5479470" y="1805732"/>
            <a:ext cx="12700" cy="2297084"/>
          </a:xfrm>
          <a:prstGeom prst="bentConnector3">
            <a:avLst>
              <a:gd name="adj1" fmla="val 57272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5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What is compilation?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Translation of code (text) to executable code (machine code)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5104" y="4343290"/>
            <a:ext cx="3574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x + y;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84291" y="3632366"/>
            <a:ext cx="49229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%edi,-0x4(%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%esi,-0x8(%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-0x4(%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-0x8(%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edx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    %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retq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504879" y="4684883"/>
            <a:ext cx="683487" cy="240145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7597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source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84291" y="2678034"/>
            <a:ext cx="2669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+mj-lt"/>
                <a:cs typeface="Courier New" panose="02070309020205020404" pitchFamily="49" charset="0"/>
              </a:rPr>
              <a:t>machine code</a:t>
            </a:r>
            <a:endParaRPr lang="en-US" sz="2800" b="1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26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304" y="2805982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2441002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2441002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644" y="4502575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474" y="4502575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903" y="3518968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5443" y="3518968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2930960" y="2819239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2930960" y="4164659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7164181" y="2819239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7164181" y="4164659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879" y="4130051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2817935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08" y="4166692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5033351" y="4880812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5033351" y="28192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2422439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156" y="4457640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21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NFA: Another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NFA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| 1</m:t>
                    </m:r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523220"/>
              </a:xfrm>
              <a:prstGeom prst="rect">
                <a:avLst/>
              </a:prstGeom>
              <a:blipFill>
                <a:blip r:embed="rId3"/>
                <a:stretch>
                  <a:fillRect l="-10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00B050">
                  <a:alpha val="39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C000">
                  <a:alpha val="3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C0000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Elbow Connector 48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3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to 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At the beginning,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If next token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then we may be at: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384995"/>
              </a:xfrm>
              <a:prstGeom prst="rect">
                <a:avLst/>
              </a:prstGeom>
              <a:blipFill>
                <a:blip r:embed="rId3"/>
                <a:stretch>
                  <a:fillRect l="-1082"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988" y="3661159"/>
                <a:ext cx="75645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/>
              <p:cNvSpPr/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2" name="Oval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3239029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3239029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528" y="5300602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358" y="5300602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/>
              <p:cNvSpPr/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6" name="Oval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787" y="4316995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/>
              <p:cNvSpPr/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7" name="Ova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327" y="4316995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6" idx="7"/>
            <a:endCxn id="42" idx="2"/>
          </p:cNvCxnSpPr>
          <p:nvPr/>
        </p:nvCxnSpPr>
        <p:spPr>
          <a:xfrm flipV="1">
            <a:off x="5532844" y="3617266"/>
            <a:ext cx="1312684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6" idx="5"/>
            <a:endCxn id="44" idx="2"/>
          </p:cNvCxnSpPr>
          <p:nvPr/>
        </p:nvCxnSpPr>
        <p:spPr>
          <a:xfrm>
            <a:off x="5532844" y="4962686"/>
            <a:ext cx="1312684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3" idx="6"/>
            <a:endCxn id="47" idx="1"/>
          </p:cNvCxnSpPr>
          <p:nvPr/>
        </p:nvCxnSpPr>
        <p:spPr>
          <a:xfrm>
            <a:off x="9766065" y="3617266"/>
            <a:ext cx="1176912" cy="810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5" idx="6"/>
            <a:endCxn id="47" idx="3"/>
          </p:cNvCxnSpPr>
          <p:nvPr/>
        </p:nvCxnSpPr>
        <p:spPr>
          <a:xfrm flipV="1">
            <a:off x="9766065" y="4962686"/>
            <a:ext cx="1176912" cy="716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038" y="4909028"/>
                <a:ext cx="7564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3615962"/>
                <a:ext cx="75645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292" y="4964719"/>
                <a:ext cx="75645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>
            <a:stCxn id="44" idx="6"/>
            <a:endCxn id="45" idx="2"/>
          </p:cNvCxnSpPr>
          <p:nvPr/>
        </p:nvCxnSpPr>
        <p:spPr>
          <a:xfrm>
            <a:off x="7635235" y="5678839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2" idx="6"/>
            <a:endCxn id="43" idx="2"/>
          </p:cNvCxnSpPr>
          <p:nvPr/>
        </p:nvCxnSpPr>
        <p:spPr>
          <a:xfrm>
            <a:off x="7635235" y="3617266"/>
            <a:ext cx="13411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3220466"/>
                <a:ext cx="75645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040" y="5255667"/>
                <a:ext cx="75645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4648200" y="3057525"/>
            <a:ext cx="4117931" cy="3152775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 rot="1807698">
            <a:off x="8465714" y="3480003"/>
            <a:ext cx="3662239" cy="1340620"/>
          </a:xfrm>
          <a:prstGeom prst="ellipse">
            <a:avLst/>
          </a:prstGeom>
          <a:solidFill>
            <a:srgbClr val="00B050">
              <a:alpha val="32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19630084">
            <a:off x="8408189" y="4463329"/>
            <a:ext cx="3889783" cy="1314889"/>
          </a:xfrm>
          <a:prstGeom prst="ellipse">
            <a:avLst/>
          </a:prstGeom>
          <a:solidFill>
            <a:srgbClr val="0070C0">
              <a:alpha val="2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Example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360" y="3012928"/>
                <a:ext cx="75645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/>
              <p:cNvSpPr/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solidFill>
                <a:srgbClr val="FF0000">
                  <a:alpha val="20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014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438" y="3434233"/>
                <a:ext cx="1439548" cy="141244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29" idx="7"/>
            <a:endCxn id="22" idx="2"/>
          </p:cNvCxnSpPr>
          <p:nvPr/>
        </p:nvCxnSpPr>
        <p:spPr>
          <a:xfrm flipV="1">
            <a:off x="4551169" y="3068622"/>
            <a:ext cx="1205893" cy="572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5"/>
            <a:endCxn id="24" idx="2"/>
          </p:cNvCxnSpPr>
          <p:nvPr/>
        </p:nvCxnSpPr>
        <p:spPr>
          <a:xfrm>
            <a:off x="4551169" y="4639832"/>
            <a:ext cx="1205893" cy="655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86" y="4497028"/>
                <a:ext cx="7564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011115" y="1529866"/>
            <a:ext cx="10137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So we can transform to the following DFA:</a:t>
            </a:r>
            <a:endParaRPr lang="en-US" sz="2800" i="1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val 21"/>
              <p:cNvSpPr/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solidFill>
                <a:srgbClr val="00B050">
                  <a:alpha val="3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Oval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2362398"/>
                <a:ext cx="1439548" cy="141244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/>
              <p:cNvSpPr/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solidFill>
                <a:srgbClr val="0070C0">
                  <a:alpha val="24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62" y="4588903"/>
                <a:ext cx="1439548" cy="141244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1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</a:t>
            </a:r>
            <a:r>
              <a:rPr lang="en-US" sz="4800" dirty="0" smtClean="0">
                <a:latin typeface="+mj-lt"/>
              </a:rPr>
              <a:t>DFA: Formal Details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be a non-deterministic finite automaton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set of states is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initial state is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 smtClean="0">
                    <a:latin typeface="+mj-lt"/>
                  </a:rPr>
                  <a:t>-closure</a:t>
                </a:r>
                <a:r>
                  <a:rPr lang="en-US" sz="2800" dirty="0" smtClean="0">
                    <a:latin typeface="+mj-lt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For every state in the set (now, a state is a </a:t>
                </a:r>
                <a:r>
                  <a:rPr lang="en-US" sz="2800" b="1" i="1" dirty="0" smtClean="0">
                    <a:latin typeface="+mj-lt"/>
                  </a:rPr>
                  <a:t>set of states</a:t>
                </a:r>
                <a:r>
                  <a:rPr lang="en-US" sz="2800" dirty="0" smtClean="0">
                    <a:latin typeface="+mj-lt"/>
                  </a:rPr>
                  <a:t>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Compute the union over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i="1" dirty="0"/>
                  <a:t>-closure</a:t>
                </a:r>
                <a:r>
                  <a:rPr lang="en-US" sz="2800" dirty="0" smtClean="0">
                    <a:latin typeface="+mj-lt"/>
                  </a:rPr>
                  <a:t> of the successor states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A state is accepting if it contains a state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3108543"/>
              </a:xfrm>
              <a:prstGeom prst="rect">
                <a:avLst/>
              </a:prstGeom>
              <a:blipFill>
                <a:blip r:embed="rId3"/>
                <a:stretch>
                  <a:fillRect l="-108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55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4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0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3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Common compilers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GCC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smtClean="0">
                <a:latin typeface="+mj-lt"/>
              </a:rPr>
              <a:t>LLVM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https://gcc.gnu.org</a:t>
            </a:r>
            <a:r>
              <a:rPr lang="en-US" sz="2800" i="1" dirty="0" smtClean="0">
                <a:latin typeface="+mj-lt"/>
              </a:rPr>
              <a:t>/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https://llvm.org</a:t>
            </a:r>
            <a:r>
              <a:rPr lang="en-US" sz="2800" i="1" dirty="0" smtClean="0">
                <a:latin typeface="+mj-lt"/>
              </a:rPr>
              <a:t>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Useful as an implementation reference</a:t>
            </a:r>
          </a:p>
        </p:txBody>
      </p:sp>
    </p:spTree>
    <p:extLst>
      <p:ext uri="{BB962C8B-B14F-4D97-AF65-F5344CB8AC3E}">
        <p14:creationId xmlns:p14="http://schemas.microsoft.com/office/powerpoint/2010/main" val="376966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/>
              <p:cNvSpPr/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Oval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940" y="3577153"/>
                <a:ext cx="789707" cy="75647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47" y="2698774"/>
                <a:ext cx="789707" cy="7564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/>
              <p:cNvSpPr/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647" y="2698774"/>
                <a:ext cx="789707" cy="75647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/>
              <p:cNvSpPr/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Ova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09" y="3577153"/>
                <a:ext cx="789707" cy="75647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493" y="4740934"/>
                <a:ext cx="789707" cy="75647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/>
              <p:cNvSpPr/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Ov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357" y="4740934"/>
                <a:ext cx="789707" cy="75647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/>
              <p:cNvSpPr/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Oval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425" y="4740934"/>
                <a:ext cx="789707" cy="75647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/>
              <p:cNvSpPr/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Ova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669" y="4740934"/>
                <a:ext cx="789707" cy="75647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/>
              <p:cNvSpPr/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Ova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60" y="4735321"/>
                <a:ext cx="789707" cy="75647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solidFill>
                <a:srgbClr val="FFFF00">
                  <a:alpha val="41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665" y="4735321"/>
                <a:ext cx="789707" cy="756474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5" idx="7"/>
            <a:endCxn id="6" idx="2"/>
          </p:cNvCxnSpPr>
          <p:nvPr/>
        </p:nvCxnSpPr>
        <p:spPr>
          <a:xfrm flipV="1">
            <a:off x="1841997" y="3077011"/>
            <a:ext cx="1182450" cy="610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9" idx="1"/>
          </p:cNvCxnSpPr>
          <p:nvPr/>
        </p:nvCxnSpPr>
        <p:spPr>
          <a:xfrm>
            <a:off x="1841997" y="4222844"/>
            <a:ext cx="493146" cy="628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0" idx="2"/>
          </p:cNvCxnSpPr>
          <p:nvPr/>
        </p:nvCxnSpPr>
        <p:spPr>
          <a:xfrm>
            <a:off x="3024447" y="5113558"/>
            <a:ext cx="484910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6"/>
            <a:endCxn id="11" idx="2"/>
          </p:cNvCxnSpPr>
          <p:nvPr/>
        </p:nvCxnSpPr>
        <p:spPr>
          <a:xfrm>
            <a:off x="4299064" y="5119171"/>
            <a:ext cx="9753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6"/>
            <a:endCxn id="12" idx="2"/>
          </p:cNvCxnSpPr>
          <p:nvPr/>
        </p:nvCxnSpPr>
        <p:spPr>
          <a:xfrm>
            <a:off x="6064132" y="5119171"/>
            <a:ext cx="5015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 flipV="1">
            <a:off x="7355376" y="5113558"/>
            <a:ext cx="392084" cy="56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3" idx="6"/>
            <a:endCxn id="14" idx="2"/>
          </p:cNvCxnSpPr>
          <p:nvPr/>
        </p:nvCxnSpPr>
        <p:spPr>
          <a:xfrm>
            <a:off x="8537167" y="5113558"/>
            <a:ext cx="2964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810" y="4708616"/>
                <a:ext cx="55833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504" y="4743343"/>
                <a:ext cx="55833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>
            <a:stCxn id="14" idx="6"/>
            <a:endCxn id="8" idx="3"/>
          </p:cNvCxnSpPr>
          <p:nvPr/>
        </p:nvCxnSpPr>
        <p:spPr>
          <a:xfrm flipV="1">
            <a:off x="9623372" y="4222844"/>
            <a:ext cx="654587" cy="8907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6"/>
            <a:endCxn id="7" idx="2"/>
          </p:cNvCxnSpPr>
          <p:nvPr/>
        </p:nvCxnSpPr>
        <p:spPr>
          <a:xfrm>
            <a:off x="3814154" y="3077011"/>
            <a:ext cx="11914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6"/>
            <a:endCxn id="8" idx="2"/>
          </p:cNvCxnSpPr>
          <p:nvPr/>
        </p:nvCxnSpPr>
        <p:spPr>
          <a:xfrm>
            <a:off x="5795354" y="3077011"/>
            <a:ext cx="4366955" cy="87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360" y="4696204"/>
                <a:ext cx="55833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733" y="2706615"/>
                <a:ext cx="55833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34" y="4735321"/>
                <a:ext cx="55833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39" y="4716928"/>
                <a:ext cx="55833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Elbow Connector 30"/>
          <p:cNvCxnSpPr>
            <a:stCxn id="11" idx="4"/>
            <a:endCxn id="14" idx="4"/>
          </p:cNvCxnSpPr>
          <p:nvPr/>
        </p:nvCxnSpPr>
        <p:spPr>
          <a:xfrm rot="5400000" flipH="1" flipV="1">
            <a:off x="7446092" y="3714982"/>
            <a:ext cx="5613" cy="3559240"/>
          </a:xfrm>
          <a:prstGeom prst="bentConnector3">
            <a:avLst>
              <a:gd name="adj1" fmla="val -40726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3" idx="0"/>
            <a:endCxn id="12" idx="0"/>
          </p:cNvCxnSpPr>
          <p:nvPr/>
        </p:nvCxnSpPr>
        <p:spPr>
          <a:xfrm rot="16200000" flipH="1" flipV="1">
            <a:off x="7548612" y="4147231"/>
            <a:ext cx="5613" cy="1181791"/>
          </a:xfrm>
          <a:prstGeom prst="bentConnector3">
            <a:avLst>
              <a:gd name="adj1" fmla="val -71827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940" y="3955390"/>
                <a:ext cx="55833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972" y="3146868"/>
                <a:ext cx="55833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35" y="3013141"/>
                <a:ext cx="55833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382" y="4193773"/>
                <a:ext cx="558334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68" y="4347596"/>
                <a:ext cx="558334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334" y="5685365"/>
                <a:ext cx="558334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68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Another Example</a:t>
            </a:r>
            <a:r>
              <a:rPr lang="en-US" sz="4800" dirty="0">
                <a:latin typeface="+mj-lt"/>
              </a:rPr>
              <a:t>: </a:t>
            </a:r>
            <a:r>
              <a:rPr lang="en-US" sz="4800" dirty="0" smtClean="0">
                <a:latin typeface="+mj-lt"/>
              </a:rPr>
              <a:t>NFA </a:t>
            </a:r>
            <a:r>
              <a:rPr lang="en-US" sz="4800" dirty="0">
                <a:latin typeface="+mj-lt"/>
              </a:rPr>
              <a:t>to DFA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/>
              <p:cNvSpPr/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0,1,3</m:t>
                          </m:r>
                        </m:sub>
                      </m:sSub>
                    </m:oMath>
                  </m:oMathPara>
                </a14:m>
                <a:endParaRPr lang="en-US" sz="2400" b="0" dirty="0" smtClean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Ova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7" y="3432839"/>
                <a:ext cx="1537854" cy="134121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6" idx="7"/>
            <a:endCxn id="43" idx="2"/>
          </p:cNvCxnSpPr>
          <p:nvPr/>
        </p:nvCxnSpPr>
        <p:spPr>
          <a:xfrm flipV="1">
            <a:off x="3153907" y="2762233"/>
            <a:ext cx="1520613" cy="867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047" y="4522944"/>
                <a:ext cx="5583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525" y="2870897"/>
                <a:ext cx="5583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/>
              <p:cNvSpPr/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3" name="Oval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2091626"/>
                <a:ext cx="1537854" cy="134121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/>
              <p:cNvSpPr/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4,5,6,8,9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Ova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520" y="4595836"/>
                <a:ext cx="1537854" cy="134121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/>
              <p:cNvSpPr/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6,7,8,9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Oval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62" y="3432839"/>
                <a:ext cx="1537854" cy="134121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/>
          <p:cNvCxnSpPr>
            <a:stCxn id="6" idx="5"/>
            <a:endCxn id="44" idx="2"/>
          </p:cNvCxnSpPr>
          <p:nvPr/>
        </p:nvCxnSpPr>
        <p:spPr>
          <a:xfrm>
            <a:off x="3153907" y="4577636"/>
            <a:ext cx="1520613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44" idx="6"/>
            <a:endCxn id="45" idx="3"/>
          </p:cNvCxnSpPr>
          <p:nvPr/>
        </p:nvCxnSpPr>
        <p:spPr>
          <a:xfrm flipV="1">
            <a:off x="6212374" y="4577636"/>
            <a:ext cx="1436102" cy="688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5" idx="6"/>
            <a:endCxn id="45" idx="0"/>
          </p:cNvCxnSpPr>
          <p:nvPr/>
        </p:nvCxnSpPr>
        <p:spPr>
          <a:xfrm flipH="1" flipV="1">
            <a:off x="8192189" y="3432839"/>
            <a:ext cx="768927" cy="670607"/>
          </a:xfrm>
          <a:prstGeom prst="bentConnector4">
            <a:avLst>
              <a:gd name="adj1" fmla="val -29730"/>
              <a:gd name="adj2" fmla="val 13408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02" y="4522944"/>
                <a:ext cx="5583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782" y="2798561"/>
                <a:ext cx="55833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92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Building a Lexical Analyzer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Construct a regular expressions for token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Identifiers, numbers, reserved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we have a collision (two or more matching tokens)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Token with longest match wins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smtClean="0">
                <a:latin typeface="+mj-lt"/>
              </a:rPr>
              <a:t>Order </a:t>
            </a:r>
            <a:r>
              <a:rPr lang="en-US" sz="2800" dirty="0" smtClean="0">
                <a:latin typeface="+mj-lt"/>
              </a:rPr>
              <a:t>of definition</a:t>
            </a:r>
          </a:p>
        </p:txBody>
      </p:sp>
    </p:spTree>
    <p:extLst>
      <p:ext uri="{BB962C8B-B14F-4D97-AF65-F5344CB8AC3E}">
        <p14:creationId xmlns:p14="http://schemas.microsoft.com/office/powerpoint/2010/main" val="2669905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Regular Expressions Definitions for C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Here we can see the regular expression definitions: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>
                <a:hlinkClick r:id="rId3"/>
              </a:rPr>
              <a:t>http://</a:t>
            </a:r>
            <a:r>
              <a:rPr lang="en-US" sz="2800" b="1" dirty="0" smtClean="0">
                <a:hlinkClick r:id="rId3"/>
              </a:rPr>
              <a:t>www.lysator.liu.se/c/ANSI-C-grammar-l.html</a:t>
            </a:r>
            <a:endParaRPr lang="en-US" sz="2800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Quite simple and modular…</a:t>
            </a:r>
          </a:p>
        </p:txBody>
      </p:sp>
    </p:spTree>
    <p:extLst>
      <p:ext uri="{BB962C8B-B14F-4D97-AF65-F5344CB8AC3E}">
        <p14:creationId xmlns:p14="http://schemas.microsoft.com/office/powerpoint/2010/main" val="290018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29866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J</a:t>
            </a:r>
            <a:r>
              <a:rPr lang="en-US" sz="2800" dirty="0" smtClean="0">
                <a:latin typeface="+mj-lt"/>
              </a:rPr>
              <a:t>ava </a:t>
            </a:r>
            <a:r>
              <a:rPr lang="en-US" sz="2800" b="1" dirty="0" smtClean="0">
                <a:latin typeface="+mj-lt"/>
              </a:rPr>
              <a:t>F</a:t>
            </a:r>
            <a:r>
              <a:rPr lang="en-US" sz="2800" dirty="0" smtClean="0">
                <a:latin typeface="+mj-lt"/>
              </a:rPr>
              <a:t>ast </a:t>
            </a:r>
            <a:r>
              <a:rPr lang="en-US" sz="2800" b="1" dirty="0" smtClean="0">
                <a:latin typeface="+mj-lt"/>
              </a:rPr>
              <a:t>Lex</a:t>
            </a:r>
            <a:r>
              <a:rPr lang="en-US" sz="2800" dirty="0" smtClean="0">
                <a:latin typeface="+mj-lt"/>
              </a:rPr>
              <a:t>ical Analyzer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Inspired by the original </a:t>
            </a:r>
            <a:r>
              <a:rPr lang="en-US" sz="2800" b="1" dirty="0" smtClean="0">
                <a:latin typeface="+mj-lt"/>
              </a:rPr>
              <a:t>flex</a:t>
            </a:r>
            <a:r>
              <a:rPr lang="en-US" sz="2800" dirty="0" smtClean="0">
                <a:latin typeface="+mj-lt"/>
              </a:rPr>
              <a:t> project (written in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Accepts an input file with tokens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Generates Java code with a scanning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This scanning API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reads the input and returns: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he type of the read token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Or an error…</a:t>
            </a:r>
          </a:p>
        </p:txBody>
      </p:sp>
    </p:spTree>
    <p:extLst>
      <p:ext uri="{BB962C8B-B14F-4D97-AF65-F5344CB8AC3E}">
        <p14:creationId xmlns:p14="http://schemas.microsoft.com/office/powerpoint/2010/main" val="229611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 smtClean="0">
                <a:latin typeface="+mj-lt"/>
              </a:rPr>
              <a:t>JFlex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965805" y="1791855"/>
            <a:ext cx="2839889" cy="1739152"/>
          </a:xfrm>
          <a:prstGeom prst="roundRect">
            <a:avLst>
              <a:gd name="adj" fmla="val 9975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LEX </a:t>
            </a:r>
            <a:r>
              <a:rPr lang="en-US" sz="2800" dirty="0">
                <a:solidFill>
                  <a:sysClr val="windowText" lastClr="000000"/>
                </a:solidFill>
                <a:latin typeface="+mj-lt"/>
              </a:rPr>
              <a:t>d</a:t>
            </a:r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efinitions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</a:t>
            </a:r>
            <a:r>
              <a:rPr lang="en-US" sz="2800" b="1" dirty="0" err="1" smtClean="0">
                <a:solidFill>
                  <a:sysClr val="windowText" lastClr="000000"/>
                </a:solidFill>
                <a:latin typeface="+mj-lt"/>
              </a:rPr>
              <a:t>Input.lex</a:t>
            </a:r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14978" y="4486683"/>
            <a:ext cx="3741543" cy="1766335"/>
          </a:xfrm>
          <a:prstGeom prst="roundRect">
            <a:avLst>
              <a:gd name="adj" fmla="val 11020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ysClr val="windowText" lastClr="000000"/>
                </a:solidFill>
                <a:latin typeface="+mj-lt"/>
              </a:rPr>
              <a:t>Auto generated code</a:t>
            </a:r>
          </a:p>
          <a:p>
            <a:pPr algn="ctr"/>
            <a:endParaRPr lang="en-US" sz="2800" dirty="0" smtClean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en-US" sz="2800" b="1" dirty="0" smtClean="0">
                <a:solidFill>
                  <a:sysClr val="windowText" lastClr="000000"/>
                </a:solidFill>
                <a:latin typeface="+mj-lt"/>
              </a:rPr>
              <a:t>(Output.java)</a:t>
            </a:r>
            <a:endParaRPr lang="en-US" sz="2800" b="1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6" name="Right Arrow 5"/>
          <p:cNvSpPr/>
          <p:nvPr/>
        </p:nvSpPr>
        <p:spPr>
          <a:xfrm rot="5400000">
            <a:off x="6110735" y="3875881"/>
            <a:ext cx="550029" cy="26125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6" name="Right Brace 5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%%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8" name="Right Brace 7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9" name="Right Brace 8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ser code</a:t>
            </a:r>
            <a:endParaRPr lang="en-US" sz="2800" b="1" dirty="0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declarations</a:t>
            </a:r>
            <a:endParaRPr lang="en-US" sz="2800" b="1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rules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40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+mj-lt"/>
              </a:rPr>
              <a:t>%%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Pasted to the generated file</a:t>
            </a:r>
          </a:p>
        </p:txBody>
      </p:sp>
      <p:sp>
        <p:nvSpPr>
          <p:cNvPr id="14" name="Right Brace 13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latin typeface="+mj-lt"/>
              </a:rPr>
              <a:t>u</a:t>
            </a:r>
            <a:r>
              <a:rPr lang="en-US" sz="2800" b="1" dirty="0" smtClean="0">
                <a:latin typeface="+mj-lt"/>
              </a:rPr>
              <a:t>ser code</a:t>
            </a:r>
            <a:endParaRPr lang="en-US" sz="2800" b="1" dirty="0"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declarations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rules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05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%%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Pasted to the generated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3307" y="3341831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Macro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Define a regex for each token</a:t>
            </a:r>
          </a:p>
        </p:txBody>
      </p:sp>
      <p:sp>
        <p:nvSpPr>
          <p:cNvPr id="14" name="Right Brace 13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Right Brace 16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</a:t>
            </a: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ser code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declarations</a:t>
            </a:r>
            <a:endParaRPr lang="en-US" sz="2800" b="1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rules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78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LEX Format</a:t>
            </a:r>
            <a:endParaRPr lang="en-US" sz="4800" dirty="0">
              <a:latin typeface="+mj-l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96677" y="1658784"/>
            <a:ext cx="2856342" cy="5023263"/>
          </a:xfrm>
          <a:prstGeom prst="roundRect">
            <a:avLst>
              <a:gd name="adj" fmla="val 1491"/>
            </a:avLst>
          </a:prstGeom>
          <a:solidFill>
            <a:schemeClr val="bg1">
              <a:alpha val="4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%{	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// java code here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%}</a:t>
            </a:r>
          </a:p>
          <a:p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&lt;VAR&gt; = &lt;REGEX&gt;</a:t>
            </a:r>
          </a:p>
          <a:p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…</a:t>
            </a:r>
          </a:p>
          <a:p>
            <a:endParaRPr lang="en-US" sz="2000" dirty="0" smtClean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r>
              <a:rPr lang="en-US" sz="20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%%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+mj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&lt;STATE&gt; {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{REGEX} {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// java code here 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3307" y="1875689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Regular Java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Pasted to the generated file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33307" y="3341831"/>
            <a:ext cx="65165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Macro definitions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Define a regex for each token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33306" y="4744511"/>
            <a:ext cx="65165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If the following holds: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Current lexical state is &lt;STATE&gt;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&lt;REGEX&gt; is matched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Then execute the action code</a:t>
            </a:r>
          </a:p>
        </p:txBody>
      </p:sp>
      <p:sp>
        <p:nvSpPr>
          <p:cNvPr id="17" name="Right Brace 16"/>
          <p:cNvSpPr/>
          <p:nvPr/>
        </p:nvSpPr>
        <p:spPr>
          <a:xfrm rot="10800000">
            <a:off x="2900598" y="1727198"/>
            <a:ext cx="258618" cy="1214178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Right Brace 17"/>
          <p:cNvSpPr/>
          <p:nvPr/>
        </p:nvSpPr>
        <p:spPr>
          <a:xfrm rot="10800000">
            <a:off x="2900597" y="3282720"/>
            <a:ext cx="258618" cy="114149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Right Brace 18"/>
          <p:cNvSpPr/>
          <p:nvPr/>
        </p:nvSpPr>
        <p:spPr>
          <a:xfrm rot="10800000">
            <a:off x="2900597" y="4821381"/>
            <a:ext cx="258618" cy="1782617"/>
          </a:xfrm>
          <a:prstGeom prst="rightBrace">
            <a:avLst>
              <a:gd name="adj1" fmla="val 422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98755" y="2044953"/>
            <a:ext cx="176452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u</a:t>
            </a:r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ser code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3384" y="3568769"/>
            <a:ext cx="2039894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chemeClr val="bg1">
                    <a:lumMod val="85000"/>
                  </a:schemeClr>
                </a:solidFill>
                <a:latin typeface="+mj-lt"/>
              </a:rPr>
              <a:t>declarations</a:t>
            </a:r>
            <a:endParaRPr lang="en-US" sz="2800" b="1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59266" y="5409314"/>
            <a:ext cx="1104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latin typeface="+mj-lt"/>
              </a:rPr>
              <a:t>rules</a:t>
            </a:r>
            <a:endParaRPr lang="en-US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705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Compilation Steps: Frontend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Lexical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validity of tokens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Syntax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Check the syntactic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Semantic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Make sure it makes sense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r>
              <a:rPr lang="en-US" sz="2800" b="1" dirty="0">
                <a:latin typeface="+mj-lt"/>
              </a:rPr>
              <a:t>These steps </a:t>
            </a:r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don’t </a:t>
            </a:r>
            <a:r>
              <a:rPr lang="en-US" sz="2800" b="1" dirty="0">
                <a:solidFill>
                  <a:srgbClr val="C00000"/>
                </a:solidFill>
                <a:latin typeface="+mj-lt"/>
              </a:rPr>
              <a:t>depend</a:t>
            </a:r>
            <a:r>
              <a:rPr lang="en-US" sz="2800" b="1" dirty="0">
                <a:latin typeface="+mj-lt"/>
              </a:rPr>
              <a:t> on the compilation </a:t>
            </a:r>
            <a:r>
              <a:rPr lang="en-US" sz="2800" b="1" dirty="0" smtClean="0">
                <a:latin typeface="+mj-lt"/>
              </a:rPr>
              <a:t>target!</a:t>
            </a:r>
            <a:endParaRPr lang="en-US" sz="2800" b="1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775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We want 2 kind of tokens: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Everything else is rejected…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137964" cy="1815882"/>
              </a:xfrm>
              <a:prstGeom prst="rect">
                <a:avLst/>
              </a:prstGeom>
              <a:blipFill>
                <a:blip r:embed="rId3"/>
                <a:stretch>
                  <a:fillRect l="-1082" t="-3356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0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User code: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%{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private </a:t>
            </a:r>
            <a:r>
              <a:rPr lang="en-US" sz="2800" dirty="0">
                <a:latin typeface="+mj-lt"/>
              </a:rPr>
              <a:t>Symbol symbol(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type) {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return </a:t>
            </a:r>
            <a:r>
              <a:rPr lang="en-US" sz="2800" dirty="0">
                <a:latin typeface="+mj-lt"/>
              </a:rPr>
              <a:t>new Symbol(type, </a:t>
            </a:r>
            <a:r>
              <a:rPr lang="en-US" sz="2800" dirty="0" err="1">
                <a:latin typeface="+mj-lt"/>
              </a:rPr>
              <a:t>yyline</a:t>
            </a:r>
            <a:r>
              <a:rPr lang="en-US" sz="2800" dirty="0">
                <a:latin typeface="+mj-lt"/>
              </a:rPr>
              <a:t>, </a:t>
            </a:r>
            <a:r>
              <a:rPr lang="en-US" sz="2800" dirty="0" err="1">
                <a:latin typeface="+mj-lt"/>
              </a:rPr>
              <a:t>yycolumn</a:t>
            </a:r>
            <a:r>
              <a:rPr lang="en-US" sz="2800" dirty="0" smtClean="0">
                <a:latin typeface="+mj-lt"/>
              </a:rPr>
              <a:t>); </a:t>
            </a:r>
          </a:p>
          <a:p>
            <a:r>
              <a:rPr lang="en-US" sz="2800" dirty="0" smtClean="0">
                <a:latin typeface="+mj-lt"/>
              </a:rPr>
              <a:t>}  </a:t>
            </a:r>
            <a:r>
              <a:rPr lang="en-US" sz="2800" dirty="0">
                <a:latin typeface="+mj-lt"/>
              </a:rPr>
              <a:t>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getLine</a:t>
            </a:r>
            <a:r>
              <a:rPr lang="en-US" sz="2800" dirty="0">
                <a:latin typeface="+mj-lt"/>
              </a:rPr>
              <a:t>() { return </a:t>
            </a:r>
            <a:r>
              <a:rPr lang="en-US" sz="2800" dirty="0" err="1">
                <a:latin typeface="+mj-lt"/>
              </a:rPr>
              <a:t>yyline</a:t>
            </a:r>
            <a:r>
              <a:rPr lang="en-US" sz="2800" dirty="0">
                <a:latin typeface="+mj-lt"/>
              </a:rPr>
              <a:t> + 1; } 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public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getTokenStartPosition</a:t>
            </a:r>
            <a:r>
              <a:rPr lang="en-US" sz="2800" dirty="0">
                <a:latin typeface="+mj-lt"/>
              </a:rPr>
              <a:t>() { return </a:t>
            </a:r>
            <a:r>
              <a:rPr lang="en-US" sz="2800" dirty="0" err="1">
                <a:latin typeface="+mj-lt"/>
              </a:rPr>
              <a:t>yycolumn</a:t>
            </a:r>
            <a:r>
              <a:rPr lang="en-US" sz="2800" dirty="0">
                <a:latin typeface="+mj-lt"/>
              </a:rPr>
              <a:t> + 1; }    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%}</a:t>
            </a:r>
          </a:p>
        </p:txBody>
      </p:sp>
    </p:spTree>
    <p:extLst>
      <p:ext uri="{BB962C8B-B14F-4D97-AF65-F5344CB8AC3E}">
        <p14:creationId xmlns:p14="http://schemas.microsoft.com/office/powerpoint/2010/main" val="18669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Declarations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A = a</a:t>
            </a:r>
          </a:p>
          <a:p>
            <a:r>
              <a:rPr lang="en-US" sz="2800" dirty="0">
                <a:latin typeface="+mj-lt"/>
              </a:rPr>
              <a:t>B_STAR = b*</a:t>
            </a:r>
          </a:p>
        </p:txBody>
      </p:sp>
    </p:spTree>
    <p:extLst>
      <p:ext uri="{BB962C8B-B14F-4D97-AF65-F5344CB8AC3E}">
        <p14:creationId xmlns:p14="http://schemas.microsoft.com/office/powerpoint/2010/main" val="70399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Rules:</a:t>
            </a:r>
          </a:p>
          <a:p>
            <a:endParaRPr lang="en-US" sz="2800" b="1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&lt;YYINITIAL&gt; {</a:t>
            </a:r>
          </a:p>
          <a:p>
            <a:r>
              <a:rPr lang="en-US" sz="2800" dirty="0">
                <a:latin typeface="+mj-lt"/>
              </a:rPr>
              <a:t>{A} { return symbol(</a:t>
            </a:r>
            <a:r>
              <a:rPr lang="en-US" sz="2800" dirty="0" err="1">
                <a:latin typeface="+mj-lt"/>
              </a:rPr>
              <a:t>TokenNames.A</a:t>
            </a:r>
            <a:r>
              <a:rPr lang="en-US" sz="2800" dirty="0">
                <a:latin typeface="+mj-lt"/>
              </a:rPr>
              <a:t>); }</a:t>
            </a:r>
          </a:p>
          <a:p>
            <a:r>
              <a:rPr lang="en-US" sz="2800" dirty="0">
                <a:latin typeface="+mj-lt"/>
              </a:rPr>
              <a:t>{B_STAR} { return symbol(</a:t>
            </a:r>
            <a:r>
              <a:rPr lang="en-US" sz="2800" dirty="0" err="1">
                <a:latin typeface="+mj-lt"/>
              </a:rPr>
              <a:t>TokenNames.B_STAR</a:t>
            </a:r>
            <a:r>
              <a:rPr lang="en-US" sz="2800" dirty="0">
                <a:latin typeface="+mj-lt"/>
              </a:rPr>
              <a:t>); }</a:t>
            </a:r>
          </a:p>
          <a:p>
            <a:r>
              <a:rPr lang="en-US" sz="2800" dirty="0">
                <a:latin typeface="+mj-lt"/>
              </a:rPr>
              <a:t>&lt;&lt;EOF&gt;&gt; { return symbol(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>
                <a:latin typeface="+mj-lt"/>
              </a:rPr>
              <a:t>);}</a:t>
            </a:r>
          </a:p>
          <a:p>
            <a:r>
              <a:rPr lang="en-US" sz="2800" dirty="0" smtClean="0">
                <a:latin typeface="+mj-lt"/>
              </a:rPr>
              <a:t>}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482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LEX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+mj-lt"/>
              </a:rPr>
              <a:t>%{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private </a:t>
            </a:r>
            <a:r>
              <a:rPr lang="en-US" sz="2200" dirty="0">
                <a:latin typeface="+mj-lt"/>
              </a:rPr>
              <a:t>Symbol symbol(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type) {  </a:t>
            </a:r>
            <a:r>
              <a:rPr lang="en-US" sz="2200" dirty="0" smtClean="0">
                <a:latin typeface="+mj-lt"/>
              </a:rPr>
              <a:t>return </a:t>
            </a:r>
            <a:r>
              <a:rPr lang="en-US" sz="2200" dirty="0">
                <a:latin typeface="+mj-lt"/>
              </a:rPr>
              <a:t>new Symbol(type,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 smtClean="0">
                <a:latin typeface="+mj-lt"/>
              </a:rPr>
              <a:t>); }  </a:t>
            </a:r>
            <a:r>
              <a:rPr lang="en-US" sz="2200" dirty="0">
                <a:latin typeface="+mj-lt"/>
              </a:rPr>
              <a:t>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getLine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yyline</a:t>
            </a:r>
            <a:r>
              <a:rPr lang="en-US" sz="2200" dirty="0">
                <a:latin typeface="+mj-lt"/>
              </a:rPr>
              <a:t> + 1; } 	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public </a:t>
            </a:r>
            <a:r>
              <a:rPr lang="en-US" sz="2200" dirty="0" err="1">
                <a:latin typeface="+mj-lt"/>
              </a:rPr>
              <a:t>int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getTokenStartPosition</a:t>
            </a:r>
            <a:r>
              <a:rPr lang="en-US" sz="2200" dirty="0">
                <a:latin typeface="+mj-lt"/>
              </a:rPr>
              <a:t>() { return </a:t>
            </a:r>
            <a:r>
              <a:rPr lang="en-US" sz="2200" dirty="0" err="1">
                <a:latin typeface="+mj-lt"/>
              </a:rPr>
              <a:t>yycolumn</a:t>
            </a:r>
            <a:r>
              <a:rPr lang="en-US" sz="2200" dirty="0">
                <a:latin typeface="+mj-lt"/>
              </a:rPr>
              <a:t> + 1; }     </a:t>
            </a:r>
            <a:endParaRPr lang="en-US" sz="2200" dirty="0" smtClean="0">
              <a:latin typeface="+mj-lt"/>
            </a:endParaRPr>
          </a:p>
          <a:p>
            <a:r>
              <a:rPr lang="en-US" sz="2200" dirty="0" smtClean="0">
                <a:latin typeface="+mj-lt"/>
              </a:rPr>
              <a:t>%}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A =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a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B_STAR 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= b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*</a:t>
            </a:r>
          </a:p>
          <a:p>
            <a:r>
              <a:rPr lang="en-US" sz="2200" dirty="0" smtClean="0">
                <a:latin typeface="+mj-lt"/>
              </a:rPr>
              <a:t>%% // separator…</a:t>
            </a:r>
          </a:p>
          <a:p>
            <a:r>
              <a:rPr lang="en-US" sz="2200" dirty="0" smtClean="0">
                <a:latin typeface="+mj-lt"/>
              </a:rPr>
              <a:t>&lt;</a:t>
            </a:r>
            <a:r>
              <a:rPr lang="en-US" sz="2200" dirty="0">
                <a:latin typeface="+mj-lt"/>
              </a:rPr>
              <a:t>YYINITIAL&gt; </a:t>
            </a:r>
            <a:r>
              <a:rPr lang="en-US" sz="2200" dirty="0" smtClean="0">
                <a:latin typeface="+mj-lt"/>
              </a:rPr>
              <a:t>{</a:t>
            </a:r>
          </a:p>
          <a:p>
            <a:r>
              <a:rPr lang="en-US" sz="2200" b="1" dirty="0">
                <a:solidFill>
                  <a:srgbClr val="0070C0"/>
                </a:solidFill>
                <a:latin typeface="+mj-lt"/>
              </a:rPr>
              <a:t>{A}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TokenNames.A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}</a:t>
            </a: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{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B_STAR}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TokenNames.B_STAR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); }</a:t>
            </a:r>
            <a:endParaRPr lang="en-US" sz="2200" b="1" dirty="0" smtClean="0">
              <a:solidFill>
                <a:srgbClr val="0070C0"/>
              </a:solidFill>
              <a:latin typeface="+mj-lt"/>
            </a:endParaRPr>
          </a:p>
          <a:p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&lt;&lt;</a:t>
            </a:r>
            <a:r>
              <a:rPr lang="en-US" sz="2200" b="1" dirty="0">
                <a:solidFill>
                  <a:srgbClr val="0070C0"/>
                </a:solidFill>
                <a:latin typeface="+mj-lt"/>
              </a:rPr>
              <a:t>EOF&gt;&gt; { return symbol(</a:t>
            </a:r>
            <a:r>
              <a:rPr lang="en-US" sz="2200" b="1" dirty="0" err="1">
                <a:solidFill>
                  <a:srgbClr val="0070C0"/>
                </a:solidFill>
                <a:latin typeface="+mj-lt"/>
              </a:rPr>
              <a:t>TokenNames.EOF</a:t>
            </a:r>
            <a:r>
              <a:rPr lang="en-US" sz="2200" b="1" dirty="0" smtClean="0">
                <a:solidFill>
                  <a:srgbClr val="0070C0"/>
                </a:solidFill>
                <a:latin typeface="+mj-lt"/>
              </a:rPr>
              <a:t>);}</a:t>
            </a:r>
          </a:p>
          <a:p>
            <a:r>
              <a:rPr lang="en-US" sz="22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442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Tokens Definitions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public interface </a:t>
            </a:r>
            <a:r>
              <a:rPr lang="en-US" sz="2800" dirty="0" err="1">
                <a:latin typeface="+mj-lt"/>
              </a:rPr>
              <a:t>TokenNames</a:t>
            </a:r>
            <a:r>
              <a:rPr lang="en-US" sz="2800" dirty="0">
                <a:latin typeface="+mj-lt"/>
              </a:rPr>
              <a:t> {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/* </a:t>
            </a:r>
            <a:r>
              <a:rPr lang="en-US" sz="2800" dirty="0">
                <a:latin typeface="+mj-lt"/>
              </a:rPr>
              <a:t>terminals */  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EOF</a:t>
            </a:r>
            <a:r>
              <a:rPr lang="en-US" sz="2800" dirty="0">
                <a:latin typeface="+mj-lt"/>
              </a:rPr>
              <a:t> = 0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	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smtClean="0">
                <a:latin typeface="+mj-lt"/>
              </a:rPr>
              <a:t>1;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smtClean="0">
                <a:latin typeface="+mj-lt"/>
              </a:rPr>
              <a:t>public </a:t>
            </a:r>
            <a:r>
              <a:rPr lang="en-US" sz="2800" dirty="0">
                <a:latin typeface="+mj-lt"/>
              </a:rPr>
              <a:t>static final </a:t>
            </a:r>
            <a:r>
              <a:rPr lang="en-US" sz="2800" dirty="0" err="1">
                <a:latin typeface="+mj-lt"/>
              </a:rPr>
              <a:t>int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B_STAR</a:t>
            </a:r>
            <a:r>
              <a:rPr lang="en-US" sz="2800" dirty="0">
                <a:latin typeface="+mj-lt"/>
              </a:rPr>
              <a:t> = 2; 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34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Main</a:t>
            </a:r>
            <a:endParaRPr lang="en-US" sz="48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11115" y="1518980"/>
            <a:ext cx="1088439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 l </a:t>
            </a:r>
            <a:r>
              <a:rPr lang="en-US" sz="2800" dirty="0">
                <a:latin typeface="+mj-lt"/>
              </a:rPr>
              <a:t>= new </a:t>
            </a:r>
            <a:r>
              <a:rPr lang="en-US" sz="2800" dirty="0" err="1" smtClean="0">
                <a:latin typeface="+mj-lt"/>
              </a:rPr>
              <a:t>Lexer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fileReader</a:t>
            </a:r>
            <a:r>
              <a:rPr lang="en-US" sz="2800" dirty="0" smtClean="0">
                <a:latin typeface="+mj-lt"/>
              </a:rPr>
              <a:t>); // auto-generated </a:t>
            </a:r>
            <a:r>
              <a:rPr lang="en-US" sz="2800" dirty="0" err="1" smtClean="0">
                <a:latin typeface="+mj-lt"/>
              </a:rPr>
              <a:t>lexer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Symbol s </a:t>
            </a:r>
            <a:r>
              <a:rPr lang="en-US" sz="2800" dirty="0"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()</a:t>
            </a:r>
            <a:r>
              <a:rPr lang="en-US" sz="2800" dirty="0" smtClean="0">
                <a:latin typeface="+mj-lt"/>
              </a:rPr>
              <a:t>;</a:t>
            </a:r>
          </a:p>
          <a:p>
            <a:r>
              <a:rPr lang="en-US" sz="2800" dirty="0" smtClean="0">
                <a:latin typeface="+mj-lt"/>
              </a:rPr>
              <a:t>while 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>
                <a:latin typeface="+mj-lt"/>
              </a:rPr>
              <a:t>s.sym</a:t>
            </a:r>
            <a:r>
              <a:rPr lang="en-US" sz="2800" dirty="0">
                <a:latin typeface="+mj-lt"/>
              </a:rPr>
              <a:t> != </a:t>
            </a:r>
            <a:r>
              <a:rPr lang="en-US" sz="2800" dirty="0" err="1">
                <a:latin typeface="+mj-lt"/>
              </a:rPr>
              <a:t>TokenNames.EOF</a:t>
            </a:r>
            <a:r>
              <a:rPr lang="en-US" sz="2800" dirty="0" smtClean="0">
                <a:latin typeface="+mj-lt"/>
              </a:rPr>
              <a:t>) {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("[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); 	</a:t>
            </a: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l.getLine</a:t>
            </a:r>
            <a:r>
              <a:rPr lang="en-US" sz="2800" dirty="0">
                <a:latin typeface="+mj-lt"/>
              </a:rPr>
              <a:t>() + </a:t>
            </a:r>
            <a:r>
              <a:rPr lang="en-US" sz="2800" dirty="0" smtClean="0">
                <a:latin typeface="+mj-lt"/>
              </a:rPr>
              <a:t>",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" + </a:t>
            </a:r>
            <a:r>
              <a:rPr lang="en-US" sz="2800" dirty="0" err="1" smtClean="0">
                <a:latin typeface="+mj-lt"/>
              </a:rPr>
              <a:t>l.getTokenStartPosition</a:t>
            </a:r>
            <a:r>
              <a:rPr lang="en-US" sz="2800" dirty="0">
                <a:latin typeface="+mj-lt"/>
              </a:rPr>
              <a:t>); 	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>
                <a:latin typeface="+mj-lt"/>
              </a:rPr>
              <a:t>("]:");				</a:t>
            </a:r>
            <a:endParaRPr lang="en-US" sz="2800" dirty="0" smtClean="0">
              <a:latin typeface="+mj-lt"/>
            </a:endParaRPr>
          </a:p>
          <a:p>
            <a:r>
              <a:rPr lang="en-US" sz="2800" dirty="0">
                <a:latin typeface="+mj-lt"/>
              </a:rPr>
              <a:t>	</a:t>
            </a:r>
            <a:r>
              <a:rPr lang="en-US" sz="2800" dirty="0" err="1" smtClean="0">
                <a:latin typeface="+mj-lt"/>
              </a:rPr>
              <a:t>System.out.print</a:t>
            </a:r>
            <a:r>
              <a:rPr lang="en-US" sz="2800" dirty="0" smtClean="0">
                <a:latin typeface="+mj-lt"/>
              </a:rPr>
              <a:t>(</a:t>
            </a:r>
            <a:r>
              <a:rPr lang="en-US" sz="2800" dirty="0" err="1" smtClean="0">
                <a:latin typeface="+mj-lt"/>
              </a:rPr>
              <a:t>s.sym</a:t>
            </a:r>
            <a:r>
              <a:rPr lang="en-US" sz="2800" dirty="0" smtClean="0">
                <a:latin typeface="+mj-lt"/>
              </a:rPr>
              <a:t> + </a:t>
            </a:r>
            <a:r>
              <a:rPr lang="en-US" sz="2800" dirty="0">
                <a:latin typeface="+mj-lt"/>
              </a:rPr>
              <a:t>"</a:t>
            </a:r>
            <a:r>
              <a:rPr lang="en-US" sz="2800" dirty="0" smtClean="0">
                <a:latin typeface="+mj-lt"/>
              </a:rPr>
              <a:t>\</a:t>
            </a:r>
            <a:r>
              <a:rPr lang="en-US" sz="2800" dirty="0">
                <a:latin typeface="+mj-lt"/>
              </a:rPr>
              <a:t>n");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	s </a:t>
            </a:r>
            <a:r>
              <a:rPr lang="en-US" sz="2800" dirty="0">
                <a:latin typeface="+mj-lt"/>
              </a:rPr>
              <a:t>= </a:t>
            </a:r>
            <a:r>
              <a:rPr lang="en-US" sz="2800" b="1" dirty="0" err="1">
                <a:solidFill>
                  <a:srgbClr val="0070C0"/>
                </a:solidFill>
                <a:latin typeface="+mj-lt"/>
              </a:rPr>
              <a:t>l.next_token</a:t>
            </a:r>
            <a:r>
              <a:rPr lang="en-US" sz="2800" b="1" dirty="0">
                <a:solidFill>
                  <a:srgbClr val="0070C0"/>
                </a:solidFill>
                <a:latin typeface="+mj-lt"/>
              </a:rPr>
              <a:t>()</a:t>
            </a:r>
            <a:r>
              <a:rPr lang="en-US" sz="2800" dirty="0">
                <a:latin typeface="+mj-lt"/>
              </a:rPr>
              <a:t>;			</a:t>
            </a:r>
            <a:endParaRPr lang="en-US" sz="2800" dirty="0" smtClean="0">
              <a:latin typeface="+mj-lt"/>
            </a:endParaRPr>
          </a:p>
          <a:p>
            <a:r>
              <a:rPr lang="en-US" sz="2800" dirty="0" smtClean="0">
                <a:latin typeface="+mj-lt"/>
              </a:rPr>
              <a:t>}            </a:t>
            </a:r>
          </a:p>
        </p:txBody>
      </p:sp>
    </p:spTree>
    <p:extLst>
      <p:ext uri="{BB962C8B-B14F-4D97-AF65-F5344CB8AC3E}">
        <p14:creationId xmlns:p14="http://schemas.microsoft.com/office/powerpoint/2010/main" val="209950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0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𝑏𝑎𝑏𝑏𝑏𝑏</m:t>
                    </m:r>
                  </m:oMath>
                </a14:m>
                <a:endParaRPr lang="en-US" sz="2800" b="0" dirty="0" smtClean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>
          <a:xfrm>
            <a:off x="3732414" y="2809705"/>
            <a:ext cx="3873731" cy="2601883"/>
          </a:xfrm>
          <a:prstGeom prst="roundRect">
            <a:avLst>
              <a:gd name="adj" fmla="val 8041"/>
            </a:avLst>
          </a:prstGeom>
          <a:solidFill>
            <a:schemeClr val="accent1">
              <a:lumMod val="20000"/>
              <a:lumOff val="80000"/>
              <a:alpha val="4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[1,1]:1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[1,2]:2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[1,3]:1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[1,4]:2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13965" y="4547062"/>
            <a:ext cx="418961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i="1" dirty="0">
                <a:latin typeface="+mj-lt"/>
              </a:rPr>
              <a:t>Format:</a:t>
            </a:r>
            <a:r>
              <a:rPr lang="en-US" sz="2800" b="1" dirty="0">
                <a:latin typeface="+mj-lt"/>
              </a:rPr>
              <a:t> [</a:t>
            </a:r>
            <a:r>
              <a:rPr lang="en-US" sz="2800" b="1" dirty="0" err="1">
                <a:latin typeface="+mj-lt"/>
              </a:rPr>
              <a:t>line,column</a:t>
            </a:r>
            <a:r>
              <a:rPr lang="en-US" sz="2800" b="1" dirty="0">
                <a:latin typeface="+mj-lt"/>
              </a:rPr>
              <a:t>]:&lt;</a:t>
            </a:r>
            <a:r>
              <a:rPr lang="en-US" sz="2800" b="1" dirty="0" err="1">
                <a:latin typeface="+mj-lt"/>
              </a:rPr>
              <a:t>token_type</a:t>
            </a:r>
            <a:r>
              <a:rPr lang="en-US" sz="2800" b="1" dirty="0">
                <a:latin typeface="+mj-lt"/>
              </a:rPr>
              <a:t>&gt;</a:t>
            </a:r>
          </a:p>
          <a:p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59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 1: Output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What </a:t>
                </a:r>
                <a:r>
                  <a:rPr lang="en-US" sz="2800" dirty="0">
                    <a:latin typeface="+mj-lt"/>
                  </a:rPr>
                  <a:t>will be the output for the following input?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𝑎𝑏𝑏𝑏𝑏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18980"/>
                <a:ext cx="10884398" cy="954107"/>
              </a:xfrm>
              <a:prstGeom prst="rect">
                <a:avLst/>
              </a:prstGeom>
              <a:blipFill>
                <a:blip r:embed="rId3"/>
                <a:stretch>
                  <a:fillRect l="-1176" t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8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5086</TotalTime>
  <Words>2707</Words>
  <Application>Microsoft Office PowerPoint</Application>
  <PresentationFormat>Widescreen</PresentationFormat>
  <Paragraphs>1336</Paragraphs>
  <Slides>140</Slides>
  <Notes>131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140</vt:i4>
      </vt:variant>
    </vt:vector>
  </HeadingPairs>
  <TitlesOfParts>
    <vt:vector size="146" baseType="lpstr">
      <vt:lpstr>Arial</vt:lpstr>
      <vt:lpstr>Calibri</vt:lpstr>
      <vt:lpstr>Calibri Light</vt:lpstr>
      <vt:lpstr>Cambria Math</vt:lpstr>
      <vt:lpstr>Courier New</vt:lpstr>
      <vt:lpstr>Retrospect</vt:lpstr>
      <vt:lpstr>Compilation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Lexical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419</cp:revision>
  <dcterms:created xsi:type="dcterms:W3CDTF">2019-10-24T09:01:20Z</dcterms:created>
  <dcterms:modified xsi:type="dcterms:W3CDTF">2024-01-03T19:01:48Z</dcterms:modified>
</cp:coreProperties>
</file>