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07" d="100"/>
          <a:sy n="107" d="100"/>
        </p:scale>
        <p:origin x="1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2757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1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UCFB - All Rights Reserved</a:t>
            </a:r>
          </a:p>
        </p:txBody>
      </p:sp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400" b="0" i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3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144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1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7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8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at UT Austin | </a:t>
            </a:r>
          </a:p>
        </p:txBody>
      </p:sp>
      <p:sp>
        <p:nvSpPr>
          <p:cNvPr id="17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7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8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t="1022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2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3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20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2757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80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7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Rutgers Coding Bootcamp |</a:t>
            </a:r>
          </a:p>
        </p:txBody>
      </p:sp>
      <p:sp>
        <p:nvSpPr>
          <p:cNvPr id="9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Box 15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t.bootcampcontent.com/GT-Coding-Boot-Camp/GTATL201711FSF2-Class-Repository-FSF/tree/master/Class-Content/" TargetMode="External"/><Relationship Id="rId3" Type="http://schemas.openxmlformats.org/officeDocument/2006/relationships/hyperlink" Target="https://bootcampspot-v2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tags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t.bootcampcontent.com/GT-Coding-Boot-Camp/GTATL201711FSF2-Class-Repository-FSF/tree/master/Class-Content/01-html-git-css/02-Homework/Instruction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eg"/><Relationship Id="rId3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hyperlink" Target="https://www.youtube.com/watch?v=kMBinXTCrXI&amp;list=PLgJ8UgkiorCnMLsUevoQRxH8t9bt7ne14&amp;index=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Git’n Pro with HTML/CSS</a:t>
            </a:r>
          </a:p>
        </p:txBody>
      </p:sp>
      <p:sp>
        <p:nvSpPr>
          <p:cNvPr id="215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November 9, 2017</a:t>
            </a:r>
            <a:endParaRPr dirty="0"/>
          </a:p>
        </p:txBody>
      </p:sp>
      <p:sp>
        <p:nvSpPr>
          <p:cNvPr id="216" name="Text Placeholder 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Day 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Collaborative Coding</a:t>
            </a:r>
          </a:p>
        </p:txBody>
      </p:sp>
      <p:pic>
        <p:nvPicPr>
          <p:cNvPr id="240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extBox 16"/>
          <p:cNvSpPr txBox="1"/>
          <p:nvPr/>
        </p:nvSpPr>
        <p:spPr>
          <a:xfrm>
            <a:off x="152398" y="4953000"/>
            <a:ext cx="8882745" cy="123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he Team’s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Team’s Task</a:t>
            </a:r>
          </a:p>
        </p:txBody>
      </p:sp>
      <p:sp>
        <p:nvSpPr>
          <p:cNvPr id="244" name="Task:  Make a list in HTML showing the three branches…"/>
          <p:cNvSpPr txBox="1"/>
          <p:nvPr/>
        </p:nvSpPr>
        <p:spPr>
          <a:xfrm>
            <a:off x="911982" y="1370330"/>
            <a:ext cx="7569807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Task:  Make a list in HTML showing the three branches</a:t>
            </a:r>
          </a:p>
          <a:p>
            <a:pPr>
              <a:defRPr sz="2400"/>
            </a:pPr>
            <a:r>
              <a:t>          of US government.</a:t>
            </a:r>
          </a:p>
        </p:txBody>
      </p:sp>
      <p:sp>
        <p:nvSpPr>
          <p:cNvPr id="245" name="Programming Team:"/>
          <p:cNvSpPr txBox="1"/>
          <p:nvPr/>
        </p:nvSpPr>
        <p:spPr>
          <a:xfrm>
            <a:off x="3508028" y="3249929"/>
            <a:ext cx="212794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Programming Team:</a:t>
            </a:r>
          </a:p>
        </p:txBody>
      </p:sp>
      <p:pic>
        <p:nvPicPr>
          <p:cNvPr id="2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001" y="3999556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3949321" y="3960527"/>
            <a:ext cx="1219201" cy="1520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00" y="3960504"/>
            <a:ext cx="1239407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SpongeBob &amp; Kobe make their edits</a:t>
            </a:r>
          </a:p>
        </p:txBody>
      </p:sp>
      <p:pic>
        <p:nvPicPr>
          <p:cNvPr id="2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traight Connector 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extBox 9"/>
          <p:cNvSpPr txBox="1"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Programming Away…</a:t>
            </a:r>
          </a:p>
        </p:txBody>
      </p:sp>
      <p:sp>
        <p:nvSpPr>
          <p:cNvPr id="255" name="Straight Connector 12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TextBox 13"/>
          <p:cNvSpPr txBox="1"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Programming Away…</a:t>
            </a:r>
          </a:p>
        </p:txBody>
      </p:sp>
      <p:pic>
        <p:nvPicPr>
          <p:cNvPr id="2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extBox 15"/>
          <p:cNvSpPr txBox="1"/>
          <p:nvPr/>
        </p:nvSpPr>
        <p:spPr>
          <a:xfrm>
            <a:off x="3798365" y="2501526"/>
            <a:ext cx="245756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SpongeBob's Version</a:t>
            </a:r>
          </a:p>
        </p:txBody>
      </p:sp>
      <p:sp>
        <p:nvSpPr>
          <p:cNvPr id="259" name="TextBox 18"/>
          <p:cNvSpPr txBox="1"/>
          <p:nvPr/>
        </p:nvSpPr>
        <p:spPr>
          <a:xfrm>
            <a:off x="4242351" y="5325404"/>
            <a:ext cx="17472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Version</a:t>
            </a:r>
          </a:p>
        </p:txBody>
      </p:sp>
      <p:pic>
        <p:nvPicPr>
          <p:cNvPr id="260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Different Sol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Different Solutions</a:t>
            </a:r>
          </a:p>
        </p:txBody>
      </p:sp>
      <p:pic>
        <p:nvPicPr>
          <p:cNvPr id="2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698" y="2825542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5816600" y="2786513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&lt;ul&gt;…"/>
          <p:cNvSpPr txBox="1"/>
          <p:nvPr/>
        </p:nvSpPr>
        <p:spPr>
          <a:xfrm>
            <a:off x="302382" y="1226223"/>
            <a:ext cx="2767086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sp>
        <p:nvSpPr>
          <p:cNvPr id="266" name="&lt;ul&gt;…"/>
          <p:cNvSpPr txBox="1"/>
          <p:nvPr/>
        </p:nvSpPr>
        <p:spPr>
          <a:xfrm>
            <a:off x="5655128" y="1124623"/>
            <a:ext cx="3135993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  <p:sp>
        <p:nvSpPr>
          <p:cNvPr id="267" name="Different"/>
          <p:cNvSpPr/>
          <p:nvPr/>
        </p:nvSpPr>
        <p:spPr>
          <a:xfrm>
            <a:off x="3437496" y="1202093"/>
            <a:ext cx="1849604" cy="1399491"/>
          </a:xfrm>
          <a:prstGeom prst="leftRightArrow">
            <a:avLst>
              <a:gd name="adj1" fmla="val 32000"/>
              <a:gd name="adj2" fmla="val 39929"/>
            </a:avLst>
          </a:prstGeom>
          <a:solidFill>
            <a:srgbClr val="FF2600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1"/>
            <a:r>
              <a:t>        Different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Resolution</a:t>
            </a:r>
          </a:p>
        </p:txBody>
      </p:sp>
      <p:pic>
        <p:nvPicPr>
          <p:cNvPr id="27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298" y="11413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825500" y="4404279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“Let’s settle on this…”"/>
          <p:cNvSpPr txBox="1"/>
          <p:nvPr/>
        </p:nvSpPr>
        <p:spPr>
          <a:xfrm>
            <a:off x="5880476" y="2181569"/>
            <a:ext cx="319411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“Let’s settle on this…”</a:t>
            </a:r>
          </a:p>
        </p:txBody>
      </p:sp>
      <p:sp>
        <p:nvSpPr>
          <p:cNvPr id="273" name="&lt;ul&gt;…"/>
          <p:cNvSpPr txBox="1"/>
          <p:nvPr/>
        </p:nvSpPr>
        <p:spPr>
          <a:xfrm>
            <a:off x="5492749" y="2601688"/>
            <a:ext cx="3081448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74" name="&lt;ul&gt;…"/>
          <p:cNvSpPr txBox="1"/>
          <p:nvPr/>
        </p:nvSpPr>
        <p:spPr>
          <a:xfrm>
            <a:off x="2550282" y="1150023"/>
            <a:ext cx="2767086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sp>
        <p:nvSpPr>
          <p:cNvPr id="275" name="&lt;ul&gt;…"/>
          <p:cNvSpPr txBox="1"/>
          <p:nvPr/>
        </p:nvSpPr>
        <p:spPr>
          <a:xfrm>
            <a:off x="2365828" y="4452023"/>
            <a:ext cx="3135993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  <p:sp>
        <p:nvSpPr>
          <p:cNvPr id="276" name="Line"/>
          <p:cNvSpPr/>
          <p:nvPr/>
        </p:nvSpPr>
        <p:spPr>
          <a:xfrm>
            <a:off x="4164508" y="2597322"/>
            <a:ext cx="1337313" cy="64170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7" name="Line"/>
          <p:cNvSpPr/>
          <p:nvPr/>
        </p:nvSpPr>
        <p:spPr>
          <a:xfrm flipV="1">
            <a:off x="4163155" y="3555999"/>
            <a:ext cx="1338666" cy="5871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Kiss dude </a:t>
            </a:r>
          </a:p>
        </p:txBody>
      </p:sp>
      <p:pic>
        <p:nvPicPr>
          <p:cNvPr id="28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668763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TextBox 15"/>
          <p:cNvSpPr txBox="1"/>
          <p:nvPr/>
        </p:nvSpPr>
        <p:spPr>
          <a:xfrm>
            <a:off x="2490478" y="2857358"/>
            <a:ext cx="4507223" cy="114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 b="1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sz="3600" b="1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203" y="1360663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extBox 17"/>
          <p:cNvSpPr txBox="1"/>
          <p:nvPr/>
        </p:nvSpPr>
        <p:spPr>
          <a:xfrm>
            <a:off x="3665682" y="1199264"/>
            <a:ext cx="3668115" cy="178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286" name="&lt;list&gt;…"/>
          <p:cNvSpPr txBox="1"/>
          <p:nvPr/>
        </p:nvSpPr>
        <p:spPr>
          <a:xfrm>
            <a:off x="5389284" y="3715330"/>
            <a:ext cx="3502483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sp>
        <p:nvSpPr>
          <p:cNvPr id="287" name="&lt;ul&gt;…"/>
          <p:cNvSpPr txBox="1"/>
          <p:nvPr/>
        </p:nvSpPr>
        <p:spPr>
          <a:xfrm>
            <a:off x="654049" y="3715330"/>
            <a:ext cx="3081448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88" name="Line"/>
          <p:cNvSpPr/>
          <p:nvPr/>
        </p:nvSpPr>
        <p:spPr>
          <a:xfrm>
            <a:off x="850900" y="43053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9" name="Line"/>
          <p:cNvSpPr/>
          <p:nvPr/>
        </p:nvSpPr>
        <p:spPr>
          <a:xfrm>
            <a:off x="977900" y="4660900"/>
            <a:ext cx="2787650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0" name="Line"/>
          <p:cNvSpPr/>
          <p:nvPr/>
        </p:nvSpPr>
        <p:spPr>
          <a:xfrm>
            <a:off x="1104900" y="5016500"/>
            <a:ext cx="2787650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1" name="Line"/>
          <p:cNvSpPr/>
          <p:nvPr/>
        </p:nvSpPr>
        <p:spPr>
          <a:xfrm>
            <a:off x="635000" y="3949700"/>
            <a:ext cx="709629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2" name="Line"/>
          <p:cNvSpPr/>
          <p:nvPr/>
        </p:nvSpPr>
        <p:spPr>
          <a:xfrm>
            <a:off x="673340" y="5372471"/>
            <a:ext cx="872898" cy="1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3" name="Arrow"/>
          <p:cNvSpPr/>
          <p:nvPr/>
        </p:nvSpPr>
        <p:spPr>
          <a:xfrm>
            <a:off x="4113272" y="3964250"/>
            <a:ext cx="1055291" cy="1270001"/>
          </a:xfrm>
          <a:prstGeom prst="rightArrow">
            <a:avLst>
              <a:gd name="adj1" fmla="val 32000"/>
              <a:gd name="adj2" fmla="val 7702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29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TextBox 21"/>
          <p:cNvSpPr txBox="1"/>
          <p:nvPr/>
        </p:nvSpPr>
        <p:spPr>
          <a:xfrm>
            <a:off x="2514600" y="2747662"/>
            <a:ext cx="6558644" cy="152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sz="15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….and watch your teammates’ work</a:t>
            </a:r>
          </a:p>
        </p:txBody>
      </p:sp>
      <p:grpSp>
        <p:nvGrpSpPr>
          <p:cNvPr id="303" name="Smiley Face 22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300" name="Circle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1" name="Shape"/>
            <p:cNvSpPr/>
            <p:nvPr/>
          </p:nvSpPr>
          <p:spPr>
            <a:xfrm>
              <a:off x="207171" y="214838"/>
              <a:ext cx="305675" cy="7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2" name="Shape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07" name="Smiley Face 23"/>
          <p:cNvGrpSpPr/>
          <p:nvPr/>
        </p:nvGrpSpPr>
        <p:grpSpPr>
          <a:xfrm>
            <a:off x="806033" y="4685381"/>
            <a:ext cx="673934" cy="673933"/>
            <a:chOff x="0" y="0"/>
            <a:chExt cx="673932" cy="673932"/>
          </a:xfrm>
        </p:grpSpPr>
        <p:sp>
          <p:nvSpPr>
            <p:cNvPr id="304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5" name="Shape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Shape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Version Control</a:t>
            </a:r>
          </a:p>
        </p:txBody>
      </p:sp>
      <p:sp>
        <p:nvSpPr>
          <p:cNvPr id="310" name="Content Placeholder 2"/>
          <p:cNvSpPr txBox="1"/>
          <p:nvPr/>
        </p:nvSpPr>
        <p:spPr>
          <a:xfrm>
            <a:off x="443344" y="914400"/>
            <a:ext cx="8229601" cy="617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process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3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480" y="4113783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TextBox 9"/>
          <p:cNvSpPr txBox="1"/>
          <p:nvPr/>
        </p:nvSpPr>
        <p:spPr>
          <a:xfrm>
            <a:off x="3550451" y="5778379"/>
            <a:ext cx="228599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Bob’s branch</a:t>
            </a:r>
          </a:p>
        </p:txBody>
      </p:sp>
      <p:sp>
        <p:nvSpPr>
          <p:cNvPr id="315" name="TextBox 13"/>
          <p:cNvSpPr txBox="1"/>
          <p:nvPr/>
        </p:nvSpPr>
        <p:spPr>
          <a:xfrm>
            <a:off x="582412" y="5784521"/>
            <a:ext cx="1480503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16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634999" y="41672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Coins"/>
          <p:cNvSpPr/>
          <p:nvPr/>
        </p:nvSpPr>
        <p:spPr>
          <a:xfrm>
            <a:off x="4077653" y="1232799"/>
            <a:ext cx="1268094" cy="127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18" name="Line"/>
          <p:cNvSpPr/>
          <p:nvPr/>
        </p:nvSpPr>
        <p:spPr>
          <a:xfrm flipH="1">
            <a:off x="2537403" y="3073867"/>
            <a:ext cx="1670178" cy="9567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9" name="Line"/>
          <p:cNvSpPr/>
          <p:nvPr/>
        </p:nvSpPr>
        <p:spPr>
          <a:xfrm>
            <a:off x="4570031" y="3062847"/>
            <a:ext cx="1" cy="91922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20" name="Personal branch"/>
          <p:cNvSpPr txBox="1"/>
          <p:nvPr/>
        </p:nvSpPr>
        <p:spPr>
          <a:xfrm>
            <a:off x="3873426" y="2621498"/>
            <a:ext cx="173023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Personal branch</a:t>
            </a:r>
          </a:p>
        </p:txBody>
      </p:sp>
      <p:sp>
        <p:nvSpPr>
          <p:cNvPr id="321" name="Master Branch"/>
          <p:cNvSpPr txBox="1"/>
          <p:nvPr/>
        </p:nvSpPr>
        <p:spPr>
          <a:xfrm>
            <a:off x="3935041" y="694554"/>
            <a:ext cx="15533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Master Branch</a:t>
            </a:r>
          </a:p>
        </p:txBody>
      </p:sp>
      <p:pic>
        <p:nvPicPr>
          <p:cNvPr id="32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074732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TextBox 9"/>
          <p:cNvSpPr txBox="1"/>
          <p:nvPr/>
        </p:nvSpPr>
        <p:spPr>
          <a:xfrm>
            <a:off x="6264959" y="5778379"/>
            <a:ext cx="20315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</a:t>
            </a:r>
          </a:p>
        </p:txBody>
      </p:sp>
      <p:sp>
        <p:nvSpPr>
          <p:cNvPr id="324" name="Line"/>
          <p:cNvSpPr/>
          <p:nvPr/>
        </p:nvSpPr>
        <p:spPr>
          <a:xfrm>
            <a:off x="5295899" y="3132376"/>
            <a:ext cx="1212608" cy="60410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25" name="‘Branch’ = personal copy"/>
          <p:cNvSpPr txBox="1"/>
          <p:nvPr/>
        </p:nvSpPr>
        <p:spPr>
          <a:xfrm>
            <a:off x="6144382" y="1718680"/>
            <a:ext cx="26347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r>
              <a:t>‘Branch’ = personal copy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It’s Okay! 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8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The team goes to work</a:t>
            </a:r>
          </a:p>
        </p:txBody>
      </p:sp>
      <p:pic>
        <p:nvPicPr>
          <p:cNvPr id="3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&lt;ul&gt;…"/>
          <p:cNvSpPr txBox="1"/>
          <p:nvPr/>
        </p:nvSpPr>
        <p:spPr>
          <a:xfrm>
            <a:off x="2956682" y="1162723"/>
            <a:ext cx="2767086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pic>
        <p:nvPicPr>
          <p:cNvPr id="330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11199" y="36211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&lt;ul&gt;…"/>
          <p:cNvSpPr txBox="1"/>
          <p:nvPr/>
        </p:nvSpPr>
        <p:spPr>
          <a:xfrm>
            <a:off x="3020182" y="3668919"/>
            <a:ext cx="3135993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79" y="4675875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 pushes first</a:t>
            </a:r>
          </a:p>
        </p:txBody>
      </p:sp>
      <p:sp>
        <p:nvSpPr>
          <p:cNvPr id="335" name="TextBox 15"/>
          <p:cNvSpPr txBox="1"/>
          <p:nvPr/>
        </p:nvSpPr>
        <p:spPr>
          <a:xfrm>
            <a:off x="2462634" y="1061591"/>
            <a:ext cx="14760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Copy</a:t>
            </a:r>
          </a:p>
        </p:txBody>
      </p:sp>
      <p:sp>
        <p:nvSpPr>
          <p:cNvPr id="336" name="TextBox 16"/>
          <p:cNvSpPr txBox="1"/>
          <p:nvPr/>
        </p:nvSpPr>
        <p:spPr>
          <a:xfrm>
            <a:off x="1934537" y="5820092"/>
            <a:ext cx="248345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Bob’s Branch</a:t>
            </a:r>
          </a:p>
        </p:txBody>
      </p:sp>
      <p:pic>
        <p:nvPicPr>
          <p:cNvPr id="33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0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Rectangle 27"/>
          <p:cNvSpPr txBox="1"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3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894" y="4931243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Curved Connector 33"/>
          <p:cNvSpPr/>
          <p:nvPr/>
        </p:nvSpPr>
        <p:spPr>
          <a:xfrm rot="16200000">
            <a:off x="1727856" y="3638426"/>
            <a:ext cx="2572937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1" name="TextBox 38"/>
          <p:cNvSpPr txBox="1"/>
          <p:nvPr/>
        </p:nvSpPr>
        <p:spPr>
          <a:xfrm>
            <a:off x="4307656" y="3077417"/>
            <a:ext cx="3833044" cy="898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 Bob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Kobe’s edits are read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Kobe’s edits are ready</a:t>
            </a:r>
          </a:p>
        </p:txBody>
      </p:sp>
      <p:sp>
        <p:nvSpPr>
          <p:cNvPr id="344" name="Rule:  pull first, then push your changes"/>
          <p:cNvSpPr txBox="1"/>
          <p:nvPr/>
        </p:nvSpPr>
        <p:spPr>
          <a:xfrm>
            <a:off x="721482" y="1649729"/>
            <a:ext cx="830672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Rule:  pull first, then push your changes</a:t>
            </a:r>
          </a:p>
        </p:txBody>
      </p:sp>
      <p:sp>
        <p:nvSpPr>
          <p:cNvPr id="345" name="Ok"/>
          <p:cNvSpPr txBox="1"/>
          <p:nvPr/>
        </p:nvSpPr>
        <p:spPr>
          <a:xfrm>
            <a:off x="3058282" y="3839835"/>
            <a:ext cx="6428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Ok</a:t>
            </a:r>
          </a:p>
        </p:txBody>
      </p:sp>
      <p:pic>
        <p:nvPicPr>
          <p:cNvPr id="346" name="Picture 41" descr="Picture 41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939799" y="3392041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pulls latest changes</a:t>
            </a:r>
          </a:p>
        </p:txBody>
      </p:sp>
      <p:sp>
        <p:nvSpPr>
          <p:cNvPr id="349" name="TextBox 15"/>
          <p:cNvSpPr txBox="1"/>
          <p:nvPr/>
        </p:nvSpPr>
        <p:spPr>
          <a:xfrm>
            <a:off x="2945234" y="1163191"/>
            <a:ext cx="14760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Copy</a:t>
            </a:r>
          </a:p>
        </p:txBody>
      </p:sp>
      <p:pic>
        <p:nvPicPr>
          <p:cNvPr id="35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2" y="157869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Rectangle 27"/>
          <p:cNvSpPr txBox="1"/>
          <p:nvPr/>
        </p:nvSpPr>
        <p:spPr>
          <a:xfrm>
            <a:off x="3175984" y="25243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52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87399" y="4674356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Line"/>
          <p:cNvSpPr/>
          <p:nvPr/>
        </p:nvSpPr>
        <p:spPr>
          <a:xfrm>
            <a:off x="3543299" y="2686912"/>
            <a:ext cx="1" cy="14841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4" name="TextBox 16"/>
          <p:cNvSpPr txBox="1"/>
          <p:nvPr/>
        </p:nvSpPr>
        <p:spPr>
          <a:xfrm>
            <a:off x="2861959" y="5653018"/>
            <a:ext cx="170891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5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51" y="4675270"/>
            <a:ext cx="880836" cy="880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conflicts with master branch</a:t>
            </a:r>
          </a:p>
        </p:txBody>
      </p:sp>
      <p:sp>
        <p:nvSpPr>
          <p:cNvPr id="358" name="TextBox 15"/>
          <p:cNvSpPr txBox="1"/>
          <p:nvPr/>
        </p:nvSpPr>
        <p:spPr>
          <a:xfrm>
            <a:off x="2945234" y="1163191"/>
            <a:ext cx="16921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pic>
        <p:nvPicPr>
          <p:cNvPr id="35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2" y="157869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Rectangle 27"/>
          <p:cNvSpPr txBox="1"/>
          <p:nvPr/>
        </p:nvSpPr>
        <p:spPr>
          <a:xfrm>
            <a:off x="3175984" y="25243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61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87399" y="4674356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Line"/>
          <p:cNvSpPr/>
          <p:nvPr/>
        </p:nvSpPr>
        <p:spPr>
          <a:xfrm>
            <a:off x="3543299" y="2686912"/>
            <a:ext cx="1" cy="14841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63" name="&lt;li&gt;Executive&lt;/li&gt;…"/>
          <p:cNvSpPr txBox="1"/>
          <p:nvPr/>
        </p:nvSpPr>
        <p:spPr>
          <a:xfrm>
            <a:off x="2549005" y="4236444"/>
            <a:ext cx="3817935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64" name="Git sees a conflict."/>
          <p:cNvSpPr txBox="1"/>
          <p:nvPr/>
        </p:nvSpPr>
        <p:spPr>
          <a:xfrm>
            <a:off x="6322182" y="4888230"/>
            <a:ext cx="2041325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Git sees a conflict.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Kobe resolv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Kobe resolves</a:t>
            </a:r>
          </a:p>
        </p:txBody>
      </p:sp>
      <p:sp>
        <p:nvSpPr>
          <p:cNvPr id="367" name="&lt;ul&gt;…"/>
          <p:cNvSpPr txBox="1"/>
          <p:nvPr/>
        </p:nvSpPr>
        <p:spPr>
          <a:xfrm>
            <a:off x="5378449" y="1776189"/>
            <a:ext cx="3081448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368" name="&lt;li&gt;Executive&lt;/li&gt;…"/>
          <p:cNvSpPr txBox="1"/>
          <p:nvPr/>
        </p:nvSpPr>
        <p:spPr>
          <a:xfrm>
            <a:off x="428105" y="1925044"/>
            <a:ext cx="3817935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69" name="Line"/>
          <p:cNvSpPr/>
          <p:nvPr/>
        </p:nvSpPr>
        <p:spPr>
          <a:xfrm>
            <a:off x="2661882" y="2585306"/>
            <a:ext cx="3080820" cy="1620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70" name="Line"/>
          <p:cNvSpPr/>
          <p:nvPr/>
        </p:nvSpPr>
        <p:spPr>
          <a:xfrm flipV="1">
            <a:off x="2724720" y="3002619"/>
            <a:ext cx="3079682" cy="4017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71" name="Line"/>
          <p:cNvSpPr/>
          <p:nvPr/>
        </p:nvSpPr>
        <p:spPr>
          <a:xfrm flipV="1">
            <a:off x="2957958" y="2471513"/>
            <a:ext cx="2785536" cy="458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72" name="TextBox 16"/>
          <p:cNvSpPr txBox="1"/>
          <p:nvPr/>
        </p:nvSpPr>
        <p:spPr>
          <a:xfrm>
            <a:off x="6075059" y="4649718"/>
            <a:ext cx="170891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7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051" y="3671970"/>
            <a:ext cx="880836" cy="880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fixes and pushes</a:t>
            </a:r>
          </a:p>
        </p:txBody>
      </p:sp>
      <p:sp>
        <p:nvSpPr>
          <p:cNvPr id="376" name="TextBox 15"/>
          <p:cNvSpPr txBox="1"/>
          <p:nvPr/>
        </p:nvSpPr>
        <p:spPr>
          <a:xfrm>
            <a:off x="2462634" y="1061591"/>
            <a:ext cx="16921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sp>
        <p:nvSpPr>
          <p:cNvPr id="377" name="TextBox 16"/>
          <p:cNvSpPr txBox="1"/>
          <p:nvPr/>
        </p:nvSpPr>
        <p:spPr>
          <a:xfrm>
            <a:off x="3173150" y="5912328"/>
            <a:ext cx="170891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7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0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Rectangle 27"/>
          <p:cNvSpPr txBox="1"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8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0" y="49662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Curved Connector 33"/>
          <p:cNvSpPr/>
          <p:nvPr/>
        </p:nvSpPr>
        <p:spPr>
          <a:xfrm rot="16200000">
            <a:off x="2779094" y="3838405"/>
            <a:ext cx="224303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2" name="TextBox 38"/>
          <p:cNvSpPr txBox="1"/>
          <p:nvPr/>
        </p:nvSpPr>
        <p:spPr>
          <a:xfrm>
            <a:off x="4307656" y="3077417"/>
            <a:ext cx="3833044" cy="898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revision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  <p:pic>
        <p:nvPicPr>
          <p:cNvPr id="383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514288" y="4737856"/>
            <a:ext cx="1219201" cy="1520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997" y="14871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Rectangle 27"/>
          <p:cNvSpPr txBox="1"/>
          <p:nvPr/>
        </p:nvSpPr>
        <p:spPr>
          <a:xfrm>
            <a:off x="3810984" y="23846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386" name="&lt;ul&gt;…"/>
          <p:cNvSpPr txBox="1"/>
          <p:nvPr/>
        </p:nvSpPr>
        <p:spPr>
          <a:xfrm>
            <a:off x="5071523" y="4698021"/>
            <a:ext cx="2337121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 </a:t>
            </a:r>
          </a:p>
          <a:p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Kiss Dude starts his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Kiss Dude starts his work</a:t>
            </a:r>
          </a:p>
        </p:txBody>
      </p:sp>
      <p:sp>
        <p:nvSpPr>
          <p:cNvPr id="389" name="Rule:  pull first, then push your changes"/>
          <p:cNvSpPr txBox="1"/>
          <p:nvPr/>
        </p:nvSpPr>
        <p:spPr>
          <a:xfrm>
            <a:off x="721482" y="1649730"/>
            <a:ext cx="8306729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Rule:  pull first, then push your changes</a:t>
            </a:r>
          </a:p>
        </p:txBody>
      </p:sp>
      <p:pic>
        <p:nvPicPr>
          <p:cNvPr id="3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3392018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Rules R 4 suckers!!!"/>
          <p:cNvSpPr txBox="1"/>
          <p:nvPr/>
        </p:nvSpPr>
        <p:spPr>
          <a:xfrm>
            <a:off x="3058282" y="3839835"/>
            <a:ext cx="410285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Rules R 4 suckers!!!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 pushes</a:t>
            </a:r>
          </a:p>
        </p:txBody>
      </p:sp>
      <p:sp>
        <p:nvSpPr>
          <p:cNvPr id="394" name="TextBox 15"/>
          <p:cNvSpPr txBox="1"/>
          <p:nvPr/>
        </p:nvSpPr>
        <p:spPr>
          <a:xfrm>
            <a:off x="1141834" y="1112391"/>
            <a:ext cx="16921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sp>
        <p:nvSpPr>
          <p:cNvPr id="395" name="TextBox 16"/>
          <p:cNvSpPr txBox="1"/>
          <p:nvPr/>
        </p:nvSpPr>
        <p:spPr>
          <a:xfrm>
            <a:off x="3173150" y="5912328"/>
            <a:ext cx="222985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</a:t>
            </a:r>
          </a:p>
        </p:txBody>
      </p:sp>
      <p:pic>
        <p:nvPicPr>
          <p:cNvPr id="39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497" y="1567344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Rectangle 27"/>
          <p:cNvSpPr txBox="1"/>
          <p:nvPr/>
        </p:nvSpPr>
        <p:spPr>
          <a:xfrm>
            <a:off x="1372584" y="24735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9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1" y="49662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Curved Connector 33"/>
          <p:cNvSpPr/>
          <p:nvPr/>
        </p:nvSpPr>
        <p:spPr>
          <a:xfrm rot="16200000">
            <a:off x="2779094" y="3838405"/>
            <a:ext cx="224303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0" name="TextBox 38"/>
          <p:cNvSpPr txBox="1"/>
          <p:nvPr/>
        </p:nvSpPr>
        <p:spPr>
          <a:xfrm>
            <a:off x="4307656" y="3077417"/>
            <a:ext cx="3833044" cy="11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(uploads) </a:t>
            </a:r>
            <a:r>
              <a:t>his revision the main branch.  No code conflicts.  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what we want.</a:t>
            </a:r>
          </a:p>
        </p:txBody>
      </p:sp>
      <p:pic>
        <p:nvPicPr>
          <p:cNvPr id="40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197" y="15379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Rectangle 27"/>
          <p:cNvSpPr txBox="1"/>
          <p:nvPr/>
        </p:nvSpPr>
        <p:spPr>
          <a:xfrm>
            <a:off x="2604484" y="24481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pic>
        <p:nvPicPr>
          <p:cNvPr id="40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4700118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&lt;list&gt;…"/>
          <p:cNvSpPr txBox="1"/>
          <p:nvPr/>
        </p:nvSpPr>
        <p:spPr>
          <a:xfrm>
            <a:off x="5236884" y="4262682"/>
            <a:ext cx="3502483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pic>
        <p:nvPicPr>
          <p:cNvPr id="40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897" y="15379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Rectangle 27"/>
          <p:cNvSpPr txBox="1"/>
          <p:nvPr/>
        </p:nvSpPr>
        <p:spPr>
          <a:xfrm>
            <a:off x="3659263" y="2477621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If Kiss dude had made a pull firs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Kiss dude had made a pull first…</a:t>
            </a:r>
          </a:p>
        </p:txBody>
      </p:sp>
      <p:sp>
        <p:nvSpPr>
          <p:cNvPr id="409" name="&lt;list&gt;…"/>
          <p:cNvSpPr txBox="1"/>
          <p:nvPr/>
        </p:nvSpPr>
        <p:spPr>
          <a:xfrm>
            <a:off x="2982516" y="2108009"/>
            <a:ext cx="3594310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t>&lt;list&gt;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&lt;li&gt;Washington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&lt;li&gt;Dudes in Robes/li&gt;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&lt;li&gt;Mr. Hot Shot&lt;li&gt;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&lt;ul&gt; 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&lt;li&gt;Legislative&lt;/li&gt;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&lt;li&gt;Judicial&lt;/li&gt;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&lt;li&gt;Executive&lt;/li&gt;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&lt;/ul&gt;</a:t>
            </a:r>
          </a:p>
        </p:txBody>
      </p:sp>
      <p:sp>
        <p:nvSpPr>
          <p:cNvPr id="410" name="Conflict!"/>
          <p:cNvSpPr txBox="1"/>
          <p:nvPr/>
        </p:nvSpPr>
        <p:spPr>
          <a:xfrm>
            <a:off x="3630756" y="1175254"/>
            <a:ext cx="188248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Conflict!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2202" y="40021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The overwritten work is discovered</a:t>
            </a:r>
          </a:p>
        </p:txBody>
      </p:sp>
      <p:pic>
        <p:nvPicPr>
          <p:cNvPr id="41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198" y="1915597"/>
            <a:ext cx="1741604" cy="14423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8" name="Smiley Face 22"/>
          <p:cNvGrpSpPr/>
          <p:nvPr/>
        </p:nvGrpSpPr>
        <p:grpSpPr>
          <a:xfrm>
            <a:off x="851792" y="2069297"/>
            <a:ext cx="720020" cy="720019"/>
            <a:chOff x="0" y="0"/>
            <a:chExt cx="720018" cy="720018"/>
          </a:xfrm>
        </p:grpSpPr>
        <p:sp>
          <p:nvSpPr>
            <p:cNvPr id="415" name="Circle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" name="Shape"/>
            <p:cNvSpPr/>
            <p:nvPr/>
          </p:nvSpPr>
          <p:spPr>
            <a:xfrm>
              <a:off x="207171" y="214838"/>
              <a:ext cx="305675" cy="7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7" name="Shape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22" name="Smiley Face 23"/>
          <p:cNvGrpSpPr/>
          <p:nvPr/>
        </p:nvGrpSpPr>
        <p:grpSpPr>
          <a:xfrm>
            <a:off x="798636" y="4088481"/>
            <a:ext cx="673933" cy="673933"/>
            <a:chOff x="0" y="0"/>
            <a:chExt cx="673932" cy="673932"/>
          </a:xfrm>
        </p:grpSpPr>
        <p:sp>
          <p:nvSpPr>
            <p:cNvPr id="419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0" name="Shape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1" name="Shape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423" name="kissCanges.png" descr="kissCang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947" y="2004819"/>
            <a:ext cx="5470527" cy="3083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3000" y="3455518"/>
            <a:ext cx="586919" cy="720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7046566" cy="653856"/>
          </a:xfrm>
          <a:prstGeom prst="rect">
            <a:avLst/>
          </a:prstGeom>
        </p:spPr>
        <p:txBody>
          <a:bodyPr/>
          <a:lstStyle/>
          <a:p>
            <a:r>
              <a:t>Roll Back</a:t>
            </a:r>
          </a:p>
        </p:txBody>
      </p:sp>
      <p:pic>
        <p:nvPicPr>
          <p:cNvPr id="4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TextBox 33"/>
          <p:cNvSpPr txBox="1"/>
          <p:nvPr/>
        </p:nvSpPr>
        <p:spPr>
          <a:xfrm>
            <a:off x="2462634" y="1061591"/>
            <a:ext cx="147596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Main Branch</a:t>
            </a:r>
          </a:p>
        </p:txBody>
      </p:sp>
      <p:sp>
        <p:nvSpPr>
          <p:cNvPr id="430" name="TextBox 41"/>
          <p:cNvSpPr txBox="1"/>
          <p:nvPr/>
        </p:nvSpPr>
        <p:spPr>
          <a:xfrm>
            <a:off x="5336128" y="5807273"/>
            <a:ext cx="23188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 </a:t>
            </a:r>
          </a:p>
        </p:txBody>
      </p:sp>
      <p:pic>
        <p:nvPicPr>
          <p:cNvPr id="43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Rectangle 46"/>
          <p:cNvSpPr txBox="1"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436" name="Rectangle 47"/>
          <p:cNvSpPr txBox="1"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437" name="Rectangle 48"/>
          <p:cNvSpPr txBox="1"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38" name="Rectangle 49"/>
          <p:cNvSpPr txBox="1"/>
          <p:nvPr/>
        </p:nvSpPr>
        <p:spPr>
          <a:xfrm>
            <a:off x="6386960" y="242277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447" name="Straight Arrow Connector 50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40" name="Straight Arrow Connector 51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1" name="Straight Arrow Connector 52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4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Multiply 54"/>
          <p:cNvSpPr/>
          <p:nvPr/>
        </p:nvSpPr>
        <p:spPr>
          <a:xfrm>
            <a:off x="6048780" y="5041853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Multiply 55"/>
          <p:cNvSpPr/>
          <p:nvPr/>
        </p:nvSpPr>
        <p:spPr>
          <a:xfrm>
            <a:off x="4888106" y="1682235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5" name="Curved Connector 58"/>
          <p:cNvSpPr/>
          <p:nvPr/>
        </p:nvSpPr>
        <p:spPr>
          <a:xfrm rot="16200000">
            <a:off x="4770275" y="1702523"/>
            <a:ext cx="817252" cy="2249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TextBox 59"/>
          <p:cNvSpPr txBox="1"/>
          <p:nvPr/>
        </p:nvSpPr>
        <p:spPr>
          <a:xfrm>
            <a:off x="5043130" y="3421307"/>
            <a:ext cx="3181288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45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TextBox 21"/>
          <p:cNvSpPr txBox="1"/>
          <p:nvPr/>
        </p:nvSpPr>
        <p:spPr>
          <a:xfrm>
            <a:off x="2514600" y="2747662"/>
            <a:ext cx="6558644" cy="108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57" name="Smiley Face 9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454" name="Circle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5" name="Shape"/>
            <p:cNvSpPr/>
            <p:nvPr/>
          </p:nvSpPr>
          <p:spPr>
            <a:xfrm>
              <a:off x="207171" y="214838"/>
              <a:ext cx="305675" cy="7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Shape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1" name="Smiley Face 10"/>
          <p:cNvGrpSpPr/>
          <p:nvPr/>
        </p:nvGrpSpPr>
        <p:grpSpPr>
          <a:xfrm>
            <a:off x="912862" y="3018429"/>
            <a:ext cx="673933" cy="673933"/>
            <a:chOff x="0" y="0"/>
            <a:chExt cx="673932" cy="673932"/>
          </a:xfrm>
        </p:grpSpPr>
        <p:sp>
          <p:nvSpPr>
            <p:cNvPr id="458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9" name="Shape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" name="Shape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5" name="Smiley Face 11"/>
          <p:cNvGrpSpPr/>
          <p:nvPr/>
        </p:nvGrpSpPr>
        <p:grpSpPr>
          <a:xfrm>
            <a:off x="769987" y="4685381"/>
            <a:ext cx="673933" cy="673933"/>
            <a:chOff x="0" y="0"/>
            <a:chExt cx="673932" cy="673932"/>
          </a:xfrm>
        </p:grpSpPr>
        <p:sp>
          <p:nvSpPr>
            <p:cNvPr id="462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3" name="Shape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4" name="Shape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Quick Activity!</a:t>
            </a:r>
          </a:p>
        </p:txBody>
      </p:sp>
      <p:sp>
        <p:nvSpPr>
          <p:cNvPr id="468" name="Rectangle 1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69" name="TextBox 13"/>
          <p:cNvSpPr txBox="1"/>
          <p:nvPr/>
        </p:nvSpPr>
        <p:spPr>
          <a:xfrm>
            <a:off x="304800" y="914400"/>
            <a:ext cx="8686800" cy="241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470" name="TextBox 4"/>
          <p:cNvSpPr txBox="1"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So… What’s this GitHub?</a:t>
            </a:r>
          </a:p>
        </p:txBody>
      </p:sp>
      <p:sp>
        <p:nvSpPr>
          <p:cNvPr id="473" name="Rectangle 2"/>
          <p:cNvSpPr/>
          <p:nvPr/>
        </p:nvSpPr>
        <p:spPr>
          <a:xfrm>
            <a:off x="-1" y="990600"/>
            <a:ext cx="9149872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TextBox 3"/>
          <p:cNvSpPr txBox="1"/>
          <p:nvPr/>
        </p:nvSpPr>
        <p:spPr>
          <a:xfrm>
            <a:off x="304799" y="1219198"/>
            <a:ext cx="8610601" cy="257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7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15119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Pushing and Pulling to GitHub</a:t>
            </a:r>
          </a:p>
        </p:txBody>
      </p:sp>
      <p:sp>
        <p:nvSpPr>
          <p:cNvPr id="478" name="Rectangle 2"/>
          <p:cNvSpPr/>
          <p:nvPr/>
        </p:nvSpPr>
        <p:spPr>
          <a:xfrm>
            <a:off x="0" y="864931"/>
            <a:ext cx="9144000" cy="1520850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9" name="Straight Connector 3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3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Elbow Connector 13"/>
          <p:cNvSpPr/>
          <p:nvPr/>
        </p:nvSpPr>
        <p:spPr>
          <a:xfrm rot="5400000">
            <a:off x="1596342" y="2007502"/>
            <a:ext cx="873519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6" name="Rectangle 14"/>
          <p:cNvSpPr txBox="1"/>
          <p:nvPr/>
        </p:nvSpPr>
        <p:spPr>
          <a:xfrm>
            <a:off x="2418356" y="86775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487" name="Rectangle 15"/>
          <p:cNvSpPr txBox="1"/>
          <p:nvPr/>
        </p:nvSpPr>
        <p:spPr>
          <a:xfrm>
            <a:off x="3538132" y="86493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488" name="Rectangle 16"/>
          <p:cNvSpPr txBox="1"/>
          <p:nvPr/>
        </p:nvSpPr>
        <p:spPr>
          <a:xfrm>
            <a:off x="4618861" y="871893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89" name="Rectangle 17"/>
          <p:cNvSpPr txBox="1"/>
          <p:nvPr/>
        </p:nvSpPr>
        <p:spPr>
          <a:xfrm>
            <a:off x="5874048" y="871893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490" name="Elbow Connector 18"/>
          <p:cNvSpPr/>
          <p:nvPr/>
        </p:nvSpPr>
        <p:spPr>
          <a:xfrm flipV="1">
            <a:off x="1492185" y="2104038"/>
            <a:ext cx="2217511" cy="1238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1" name="TextBox 19"/>
          <p:cNvSpPr txBox="1"/>
          <p:nvPr/>
        </p:nvSpPr>
        <p:spPr>
          <a:xfrm>
            <a:off x="1563803" y="2546407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2" name="TextBox 20"/>
          <p:cNvSpPr txBox="1"/>
          <p:nvPr/>
        </p:nvSpPr>
        <p:spPr>
          <a:xfrm>
            <a:off x="2588153" y="2962181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3" name="Elbow Connector 21"/>
          <p:cNvSpPr/>
          <p:nvPr/>
        </p:nvSpPr>
        <p:spPr>
          <a:xfrm rot="5400000">
            <a:off x="843225" y="2749120"/>
            <a:ext cx="2379754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4" name="Elbow Connector 22"/>
          <p:cNvSpPr/>
          <p:nvPr/>
        </p:nvSpPr>
        <p:spPr>
          <a:xfrm flipV="1">
            <a:off x="1563803" y="2086393"/>
            <a:ext cx="3163641" cy="2602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5" name="TextBox 23"/>
          <p:cNvSpPr txBox="1"/>
          <p:nvPr/>
        </p:nvSpPr>
        <p:spPr>
          <a:xfrm>
            <a:off x="3523112" y="4784183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6" name="TextBox 24"/>
          <p:cNvSpPr txBox="1"/>
          <p:nvPr/>
        </p:nvSpPr>
        <p:spPr>
          <a:xfrm>
            <a:off x="1563803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7" name="Elbow Connector 25"/>
          <p:cNvSpPr/>
          <p:nvPr/>
        </p:nvSpPr>
        <p:spPr>
          <a:xfrm rot="10800000" flipV="1">
            <a:off x="1505873" y="2214935"/>
            <a:ext cx="3668449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8" name="TextBox 26"/>
          <p:cNvSpPr txBox="1"/>
          <p:nvPr/>
        </p:nvSpPr>
        <p:spPr>
          <a:xfrm>
            <a:off x="4137221" y="5325805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9" name="Elbow Connector 27"/>
          <p:cNvSpPr/>
          <p:nvPr/>
        </p:nvSpPr>
        <p:spPr>
          <a:xfrm flipV="1">
            <a:off x="1563804" y="2102029"/>
            <a:ext cx="4417248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0" name="TextBox 28"/>
          <p:cNvSpPr txBox="1"/>
          <p:nvPr/>
        </p:nvSpPr>
        <p:spPr>
          <a:xfrm>
            <a:off x="4861833" y="5744566"/>
            <a:ext cx="103273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501" name="TextBox 29"/>
          <p:cNvSpPr txBox="1"/>
          <p:nvPr/>
        </p:nvSpPr>
        <p:spPr>
          <a:xfrm>
            <a:off x="6571557" y="1442918"/>
            <a:ext cx="1358638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GitHub Branch</a:t>
            </a:r>
          </a:p>
        </p:txBody>
      </p:sp>
      <p:pic>
        <p:nvPicPr>
          <p:cNvPr id="50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1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Elbow Connector 38"/>
          <p:cNvSpPr/>
          <p:nvPr/>
        </p:nvSpPr>
        <p:spPr>
          <a:xfrm rot="5400000">
            <a:off x="2201118" y="2772716"/>
            <a:ext cx="2379754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5" name="TextBox 39"/>
          <p:cNvSpPr txBox="1"/>
          <p:nvPr/>
        </p:nvSpPr>
        <p:spPr>
          <a:xfrm>
            <a:off x="2921698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pic>
        <p:nvPicPr>
          <p:cNvPr id="506" name="Picture 40" descr="Picture 40"/>
          <p:cNvPicPr>
            <a:picLocks noChangeAspect="1"/>
          </p:cNvPicPr>
          <p:nvPr/>
        </p:nvPicPr>
        <p:blipFill>
          <a:blip r:embed="rId6">
            <a:extLst/>
          </a:blip>
          <a:srcRect l="31599" r="27629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Instructor Git Demo!</a:t>
            </a:r>
          </a:p>
        </p:txBody>
      </p:sp>
      <p:pic>
        <p:nvPicPr>
          <p:cNvPr id="51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9" y="823409"/>
            <a:ext cx="8559801" cy="5397053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4" name="Content Placeholder 2"/>
          <p:cNvSpPr txBox="1"/>
          <p:nvPr/>
        </p:nvSpPr>
        <p:spPr>
          <a:xfrm>
            <a:off x="443344" y="914400"/>
            <a:ext cx="8229601" cy="641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7" name="Content Placeholder 2"/>
          <p:cNvSpPr txBox="1"/>
          <p:nvPr/>
        </p:nvSpPr>
        <p:spPr>
          <a:xfrm>
            <a:off x="443344" y="914400"/>
            <a:ext cx="8229601" cy="6113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24" name="Shape 70"/>
          <p:cNvSpPr txBox="1"/>
          <p:nvPr/>
        </p:nvSpPr>
        <p:spPr>
          <a:xfrm>
            <a:off x="196850" y="838200"/>
            <a:ext cx="8947150" cy="5073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Practice, Practice, Practice: </a:t>
            </a:r>
            <a:r>
              <a:rPr b="0" dirty="0"/>
              <a:t>Work Individually or in Groups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Review In Class Material (Exercises and Slides</a:t>
            </a:r>
            <a:r>
              <a:rPr dirty="0" smtClean="0"/>
              <a:t>):</a:t>
            </a:r>
            <a:r>
              <a:rPr lang="en-US" sz="1400" dirty="0" smtClean="0"/>
              <a:t> </a:t>
            </a:r>
            <a:r>
              <a:rPr lang="en-US" sz="1400" dirty="0">
                <a:hlinkClick r:id="rId2"/>
              </a:rPr>
              <a:t>http://gt.bootcampcontent.com/GT-Coding-Boot-Camp/GTATL201711FSF2-Class-Repository-FSF/tree/master/Class-Content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Re-Watch Class Videos: </a:t>
            </a:r>
            <a:br>
              <a:rPr dirty="0"/>
            </a:br>
            <a:r>
              <a:rPr lang="en-US" sz="1400" dirty="0" smtClean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bootcampspot-v2.com</a:t>
            </a:r>
            <a:endParaRPr sz="1400" dirty="0"/>
          </a:p>
          <a:p>
            <a:pPr defTabSz="685800">
              <a:spcBef>
                <a:spcPts val="5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Class Office Hours: </a:t>
            </a:r>
            <a:r>
              <a:rPr b="0" dirty="0"/>
              <a:t>45 minutes before class, 30 minutes after</a:t>
            </a:r>
            <a:endParaRPr sz="2400" dirty="0"/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One-on-One Sessions: </a:t>
            </a:r>
            <a:r>
              <a:rPr b="0" dirty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Contact Student Success: </a:t>
            </a:r>
            <a:r>
              <a:rPr b="0" dirty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20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1" name="TextBox 5"/>
          <p:cNvSpPr txBox="1"/>
          <p:nvPr/>
        </p:nvSpPr>
        <p:spPr>
          <a:xfrm>
            <a:off x="304800" y="914400"/>
            <a:ext cx="8686800" cy="51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522" name="TextBox 6"/>
          <p:cNvSpPr txBox="1"/>
          <p:nvPr/>
        </p:nvSpPr>
        <p:spPr>
          <a:xfrm>
            <a:off x="2514600" y="124824"/>
            <a:ext cx="6477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Still a Bit Lost? Never Worry!</a:t>
            </a:r>
          </a:p>
        </p:txBody>
      </p:sp>
      <p:pic>
        <p:nvPicPr>
          <p:cNvPr id="5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6" cy="492442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26" name="TextBox 6"/>
          <p:cNvSpPr txBox="1"/>
          <p:nvPr/>
        </p:nvSpPr>
        <p:spPr>
          <a:xfrm>
            <a:off x="5257800" y="2514600"/>
            <a:ext cx="3733800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If You’re Still Lost… Here’s a (Free) Course</a:t>
            </a:r>
          </a:p>
        </p:txBody>
      </p:sp>
      <p:pic>
        <p:nvPicPr>
          <p:cNvPr id="5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30" name="Rectangle 5"/>
          <p:cNvSpPr txBox="1"/>
          <p:nvPr/>
        </p:nvSpPr>
        <p:spPr>
          <a:xfrm>
            <a:off x="2261618" y="5882663"/>
            <a:ext cx="448727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535" name="TextBox 4"/>
          <p:cNvSpPr txBox="1"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536" name="TextBox 5"/>
          <p:cNvSpPr txBox="1"/>
          <p:nvPr/>
        </p:nvSpPr>
        <p:spPr>
          <a:xfrm>
            <a:off x="2269218" y="2971800"/>
            <a:ext cx="5372101" cy="646321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537" name="TextBox 8"/>
          <p:cNvSpPr txBox="1"/>
          <p:nvPr/>
        </p:nvSpPr>
        <p:spPr>
          <a:xfrm>
            <a:off x="6993618" y="2971800"/>
            <a:ext cx="16764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538" name="TextBox 9"/>
          <p:cNvSpPr txBox="1"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539" name="TextBox 10"/>
          <p:cNvSpPr txBox="1"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540" name="TextBox 11"/>
          <p:cNvSpPr txBox="1"/>
          <p:nvPr/>
        </p:nvSpPr>
        <p:spPr>
          <a:xfrm>
            <a:off x="4148833" y="1420479"/>
            <a:ext cx="1134032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541" name="Straight Arrow Connector 12"/>
          <p:cNvCxnSpPr>
            <a:stCxn id="538" idx="0"/>
            <a:endCxn id="535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2" name="Straight Arrow Connector 13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3" name="Straight Arrow Connector 14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546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54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552" name="Content Placeholder 2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555" name="Content Placeholder 2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sz="1979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HTML Tags are listed here: </a:t>
            </a:r>
            <a:r>
              <a:rPr b="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79">
                <a:latin typeface="Arial"/>
                <a:ea typeface="Arial"/>
                <a:cs typeface="Arial"/>
                <a:sym typeface="Arial"/>
              </a:defRPr>
            </a:pPr>
            <a:endParaRPr b="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Don’t try to memorize them! Simply refer back to documentation as needed. </a:t>
            </a:r>
            <a:endParaRPr sz="2376" dirty="0"/>
          </a:p>
          <a:p>
            <a:pPr marL="254603" indent="-254603" defTabSz="678941">
              <a:spcBef>
                <a:spcPts val="500"/>
              </a:spcBef>
              <a:buSzPct val="100000"/>
              <a:buFont typeface="Arial"/>
              <a:buChar char="•"/>
              <a:defRPr sz="1979">
                <a:latin typeface="Arial"/>
                <a:ea typeface="Arial"/>
                <a:cs typeface="Arial"/>
                <a:sym typeface="Arial"/>
              </a:defRPr>
            </a:pPr>
            <a:endParaRPr sz="2376" dirty="0"/>
          </a:p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Other tags:</a:t>
            </a:r>
            <a:endParaRPr sz="2376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&lt;video&gt; for Videos</a:t>
            </a:r>
            <a:endParaRPr sz="2079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&lt;audio&gt; for Audio files</a:t>
            </a:r>
            <a:endParaRPr sz="2079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&lt;embed&gt; for Embedded files</a:t>
            </a:r>
            <a:endParaRPr sz="2079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&lt;code&gt; for including computer code</a:t>
            </a:r>
            <a:endParaRPr sz="2079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&lt;header&gt; for headers</a:t>
            </a:r>
            <a:endParaRPr sz="2079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&lt;nav&gt; for navigation bars</a:t>
            </a:r>
            <a:endParaRPr sz="2079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&lt;footer&gt; for footers </a:t>
            </a:r>
            <a:endParaRPr sz="2079" dirty="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endParaRPr sz="2079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558" name="Content Placeholder 2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227" name="Shape 70"/>
          <p:cNvSpPr txBox="1"/>
          <p:nvPr/>
        </p:nvSpPr>
        <p:spPr>
          <a:xfrm>
            <a:off x="304799" y="762000"/>
            <a:ext cx="8740776" cy="2003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Also, at this point everyone should have access to the homework repository in </a:t>
            </a:r>
            <a:r>
              <a:rPr dirty="0" smtClean="0"/>
              <a:t>Git</a:t>
            </a:r>
            <a:r>
              <a:rPr lang="en-US" dirty="0" smtClean="0"/>
              <a:t>Lab</a:t>
            </a:r>
            <a:r>
              <a:rPr dirty="0" smtClean="0"/>
              <a:t>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gt.bootcampcontent.com/GT-Coding-Boot-Camp/GTATL201711FSF2-Class-Repository-FSF/tree/master/Class-Content/01-html-git-css/02-Homework/Instructions</a:t>
            </a:r>
            <a:endParaRPr lang="en-US" sz="1600" dirty="0" smtClean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56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Curved Connector 6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56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TextBox 7"/>
          <p:cNvSpPr txBox="1"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1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2" name="TextBox 3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73" name="TextBox 4"/>
          <p:cNvSpPr txBox="1"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6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5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587" name="Content Placeholder 2"/>
          <p:cNvSpPr txBox="1"/>
          <p:nvPr/>
        </p:nvSpPr>
        <p:spPr>
          <a:xfrm>
            <a:off x="457200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588" name="Content Placeholder 2"/>
          <p:cNvSpPr txBox="1"/>
          <p:nvPr/>
        </p:nvSpPr>
        <p:spPr>
          <a:xfrm>
            <a:off x="4743201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5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5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5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0" name="TextBox 4"/>
          <p:cNvSpPr txBox="1"/>
          <p:nvPr/>
        </p:nvSpPr>
        <p:spPr>
          <a:xfrm>
            <a:off x="4267200" y="4572000"/>
            <a:ext cx="4304070" cy="76999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6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6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610" name="Content Placeholder 2"/>
          <p:cNvSpPr txBox="1"/>
          <p:nvPr/>
        </p:nvSpPr>
        <p:spPr>
          <a:xfrm>
            <a:off x="457200" y="828114"/>
            <a:ext cx="8153400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pic>
        <p:nvPicPr>
          <p:cNvPr id="6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614" name="Content Placeholder 2"/>
          <p:cNvSpPr txBox="1"/>
          <p:nvPr/>
        </p:nvSpPr>
        <p:spPr>
          <a:xfrm>
            <a:off x="457200" y="862015"/>
            <a:ext cx="8153400" cy="5151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9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76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892">
                <a:latin typeface="Arial"/>
                <a:ea typeface="Arial"/>
                <a:cs typeface="Arial"/>
                <a:sym typeface="Arial"/>
              </a:defRPr>
            </a:pPr>
            <a:endParaRPr sz="1376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9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76"/>
          </a:p>
          <a:p>
            <a:pPr marL="479203" lvl="1" indent="-184309" defTabSz="589788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4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892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29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76"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892" b="1" u="sng">
                <a:latin typeface="Arial"/>
                <a:ea typeface="Arial"/>
                <a:cs typeface="Arial"/>
                <a:sym typeface="Arial"/>
              </a:defRPr>
            </a:pPr>
            <a:endParaRPr sz="1376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sz="1806"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4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204"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29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76"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892" b="1" u="sng">
                <a:latin typeface="Arial"/>
                <a:ea typeface="Arial"/>
                <a:cs typeface="Arial"/>
                <a:sym typeface="Arial"/>
              </a:defRPr>
            </a:pPr>
            <a:endParaRPr sz="1376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sz="1806"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sz="1806"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sz="1806"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sz="1806"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sz="1806"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200"/>
              </a:spcBef>
              <a:defRPr sz="3354" b="1">
                <a:latin typeface="Arial"/>
                <a:ea typeface="Arial"/>
                <a:cs typeface="Arial"/>
                <a:sym typeface="Arial"/>
              </a:defRPr>
            </a:pPr>
            <a:endParaRPr sz="1204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617" name="Content Placeholder 2"/>
          <p:cNvSpPr txBox="1"/>
          <p:nvPr/>
        </p:nvSpPr>
        <p:spPr>
          <a:xfrm>
            <a:off x="457200" y="783752"/>
            <a:ext cx="8153400" cy="5151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589788">
              <a:lnSpc>
                <a:spcPct val="80000"/>
              </a:lnSpc>
              <a:spcBef>
                <a:spcPts val="300"/>
              </a:spcBef>
              <a:defRPr sz="1548"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20"/>
          </a:p>
          <a:p>
            <a:pPr defTabSz="589788">
              <a:lnSpc>
                <a:spcPct val="80000"/>
              </a:lnSpc>
              <a:spcBef>
                <a:spcPts val="400"/>
              </a:spcBef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548"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20"/>
          </a:p>
          <a:p>
            <a:pPr defTabSz="589788">
              <a:lnSpc>
                <a:spcPct val="80000"/>
              </a:lnSpc>
              <a:spcBef>
                <a:spcPts val="400"/>
              </a:spcBef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548"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  <a:p>
            <a:pPr defTabSz="589788">
              <a:lnSpc>
                <a:spcPct val="80000"/>
              </a:lnSpc>
              <a:spcBef>
                <a:spcPts val="400"/>
              </a:spcBef>
              <a:defRPr sz="1892" b="1" u="sng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620" name="Content Placeholder 2"/>
          <p:cNvSpPr txBox="1"/>
          <p:nvPr/>
        </p:nvSpPr>
        <p:spPr>
          <a:xfrm>
            <a:off x="443344" y="1981200"/>
            <a:ext cx="8229601" cy="312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623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626" name="Rectangle 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27" name="TextBox 5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8" name="TextBox 4"/>
          <p:cNvSpPr txBox="1"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63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6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Rectangle 4"/>
          <p:cNvSpPr txBox="1"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32" name="Shape 70"/>
          <p:cNvSpPr txBox="1"/>
          <p:nvPr/>
        </p:nvSpPr>
        <p:spPr>
          <a:xfrm>
            <a:off x="98425" y="1066800"/>
            <a:ext cx="8947150" cy="33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itle 2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638" name="TextBox 3"/>
          <p:cNvSpPr txBox="1"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639" name="kMBinXTCrXI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35" name="Shape 70"/>
          <p:cNvSpPr txBox="1"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2150</Words>
  <Application>Microsoft Macintosh PowerPoint</Application>
  <PresentationFormat>On-screen Show (4:3)</PresentationFormat>
  <Paragraphs>453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Calibri</vt:lpstr>
      <vt:lpstr>Calibri Light</vt:lpstr>
      <vt:lpstr>Trebuchet MS</vt:lpstr>
      <vt:lpstr>Arial</vt:lpstr>
      <vt:lpstr>UCF - Theme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Team’s Task</vt:lpstr>
      <vt:lpstr>SpongeBob &amp; Kobe make their edits</vt:lpstr>
      <vt:lpstr>Different Solutions</vt:lpstr>
      <vt:lpstr>Resolution</vt:lpstr>
      <vt:lpstr>Kiss dude </vt:lpstr>
      <vt:lpstr>PowerPoint Presentation</vt:lpstr>
      <vt:lpstr>The Group Project</vt:lpstr>
      <vt:lpstr>Version Control</vt:lpstr>
      <vt:lpstr>The Group Project</vt:lpstr>
      <vt:lpstr>The team goes to work</vt:lpstr>
      <vt:lpstr>PowerPoint Presentation</vt:lpstr>
      <vt:lpstr>Kobe’s edits are ready</vt:lpstr>
      <vt:lpstr>PowerPoint Presentation</vt:lpstr>
      <vt:lpstr>PowerPoint Presentation</vt:lpstr>
      <vt:lpstr>Kobe resolves</vt:lpstr>
      <vt:lpstr>PowerPoint Presentation</vt:lpstr>
      <vt:lpstr>Kiss Dude starts his work</vt:lpstr>
      <vt:lpstr>PowerPoint Presentation</vt:lpstr>
      <vt:lpstr>If Kiss dude had made a pull first…</vt:lpstr>
      <vt:lpstr>The overwritten work is discovered</vt:lpstr>
      <vt:lpstr>Roll Back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Git’n Pro with HTML/CSS</dc:title>
  <cp:lastModifiedBy>John McSwain</cp:lastModifiedBy>
  <cp:revision>4</cp:revision>
  <dcterms:modified xsi:type="dcterms:W3CDTF">2017-11-09T18:58:04Z</dcterms:modified>
</cp:coreProperties>
</file>