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42"/>
  </p:notesMasterIdLst>
  <p:handoutMasterIdLst>
    <p:handoutMasterId r:id="rId43"/>
  </p:handoutMasterIdLst>
  <p:sldIdLst>
    <p:sldId id="265" r:id="rId5"/>
    <p:sldId id="710" r:id="rId6"/>
    <p:sldId id="711" r:id="rId7"/>
    <p:sldId id="712" r:id="rId8"/>
    <p:sldId id="714" r:id="rId9"/>
    <p:sldId id="715" r:id="rId10"/>
    <p:sldId id="716" r:id="rId11"/>
    <p:sldId id="717" r:id="rId12"/>
    <p:sldId id="719" r:id="rId13"/>
    <p:sldId id="718" r:id="rId14"/>
    <p:sldId id="720" r:id="rId15"/>
    <p:sldId id="721" r:id="rId16"/>
    <p:sldId id="722" r:id="rId17"/>
    <p:sldId id="723" r:id="rId18"/>
    <p:sldId id="725" r:id="rId19"/>
    <p:sldId id="726" r:id="rId20"/>
    <p:sldId id="727" r:id="rId21"/>
    <p:sldId id="738" r:id="rId22"/>
    <p:sldId id="730" r:id="rId23"/>
    <p:sldId id="746" r:id="rId24"/>
    <p:sldId id="747" r:id="rId25"/>
    <p:sldId id="728" r:id="rId26"/>
    <p:sldId id="732" r:id="rId27"/>
    <p:sldId id="740" r:id="rId28"/>
    <p:sldId id="741" r:id="rId29"/>
    <p:sldId id="742" r:id="rId30"/>
    <p:sldId id="743" r:id="rId31"/>
    <p:sldId id="744" r:id="rId32"/>
    <p:sldId id="745" r:id="rId33"/>
    <p:sldId id="749" r:id="rId34"/>
    <p:sldId id="750" r:id="rId35"/>
    <p:sldId id="733" r:id="rId36"/>
    <p:sldId id="734" r:id="rId37"/>
    <p:sldId id="736" r:id="rId38"/>
    <p:sldId id="748" r:id="rId39"/>
    <p:sldId id="751" r:id="rId40"/>
    <p:sldId id="616"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81" autoAdjust="0"/>
    <p:restoredTop sz="84222" autoAdjust="0"/>
  </p:normalViewPr>
  <p:slideViewPr>
    <p:cSldViewPr>
      <p:cViewPr>
        <p:scale>
          <a:sx n="100" d="100"/>
          <a:sy n="100" d="100"/>
        </p:scale>
        <p:origin x="-408" y="-1224"/>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11/27/17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11/27/17</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notesMaster" Target="../notesMasters/notesMaster1.xml"/><Relationship Id="rId3"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notesMaster" Target="../notesMasters/notesMaster1.xml"/><Relationship Id="rId3"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notesMaster" Target="../notesMasters/notesMaster1.xml"/><Relationship Id="rId3"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notesMaster" Target="../notesMasters/notesMaster1.xml"/><Relationship Id="rId3"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notesMaster" Target="../notesMasters/notesMaster1.xml"/><Relationship Id="rId3"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notesMaster" Target="../notesMasters/notesMaster1.xml"/><Relationship Id="rId3"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notesMaster" Target="../notesMasters/notesMaster1.xml"/><Relationship Id="rId3"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notesMaster" Target="../notesMasters/notesMaster1.xml"/><Relationship Id="rId3"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notesMaster" Target="../notesMasters/notesMaster1.xml"/><Relationship Id="rId3"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notesMaster" Target="../notesMasters/notesMaster1.xml"/><Relationship Id="rId3"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notesMaster" Target="../notesMasters/notesMaster1.xml"/><Relationship Id="rId3"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notesMaster" Target="../notesMasters/notesMaster1.xml"/><Relationship Id="rId3"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notesMaster" Target="../notesMasters/notesMaster1.xml"/><Relationship Id="rId3"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notesMaster" Target="../notesMasters/notesMaster1.xml"/><Relationship Id="rId3"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notesMaster" Target="../notesMasters/notesMaster1.xml"/><Relationship Id="rId3"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notesMaster" Target="../notesMasters/notesMaster1.xml"/><Relationship Id="rId3"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notesMaster" Target="../notesMasters/notesMaster1.xml"/><Relationship Id="rId3"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notesMaster" Target="../notesMasters/notesMaster1.xml"/><Relationship Id="rId3"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notesMaster" Target="../notesMasters/notesMaster1.xml"/><Relationship Id="rId3"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notesMaster" Target="../notesMasters/notesMaster1.xml"/><Relationship Id="rId3"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notesMaster" Target="../notesMasters/notesMaster1.xml"/><Relationship Id="rId3"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notesMaster" Target="../notesMasters/notesMaster1.xml"/><Relationship Id="rId3"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notesMaster" Target="../notesMasters/notesMaster1.xml"/><Relationship Id="rId3"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notesMaster" Target="../notesMasters/notesMaster1.xml"/><Relationship Id="rId3"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notesMaster" Target="../notesMasters/notesMaster1.xml"/><Relationship Id="rId3"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notesMaster" Target="../notesMasters/notesMaster1.xml"/><Relationship Id="rId3"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3721214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029728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496964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820039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432398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3465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624400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4152859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3699959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4105766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015463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1156066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56429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2773703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4026902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3694685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74910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12324254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29978413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1047755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1387403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2857773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7217822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1403809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972452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918742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36081345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219638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35567242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151215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597582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372823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880844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4231247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593454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03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9483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758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0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2.xml"/><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theme" Target="../theme/theme3.xml"/><Relationship Id="rId1" Type="http://schemas.openxmlformats.org/officeDocument/2006/relationships/slideLayout" Target="../slideLayouts/slideLayout9.xml"/><Relationship Id="rId2"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theme" Target="../theme/theme4.xml"/><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11/27/17</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69"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11/27/17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70"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11/27/17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11/27/17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6.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4" Type="http://schemas.openxmlformats.org/officeDocument/2006/relationships/image" Target="../media/image18.png"/><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20.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and jQuery Jubilee</a:t>
            </a:r>
            <a:endParaRPr lang="en-US" i="1" dirty="0"/>
          </a:p>
        </p:txBody>
      </p:sp>
      <p:sp>
        <p:nvSpPr>
          <p:cNvPr id="3" name="Text Placeholder 2"/>
          <p:cNvSpPr>
            <a:spLocks noGrp="1"/>
          </p:cNvSpPr>
          <p:nvPr>
            <p:ph type="body" sz="quarter" idx="11"/>
          </p:nvPr>
        </p:nvSpPr>
        <p:spPr>
          <a:xfrm>
            <a:off x="3370402" y="4034789"/>
            <a:ext cx="2649398" cy="381000"/>
          </a:xfrm>
        </p:spPr>
        <p:txBody>
          <a:bodyPr/>
          <a:lstStyle/>
          <a:p>
            <a:r>
              <a:rPr lang="en-US" dirty="0" smtClean="0"/>
              <a:t>December </a:t>
            </a:r>
            <a:r>
              <a:rPr lang="en-US" smtClean="0"/>
              <a:t>5</a:t>
            </a:r>
            <a:r>
              <a:rPr lang="en-US" smtClean="0"/>
              <a:t>, 2017</a:t>
            </a:r>
            <a:endParaRPr lang="en-US" dirty="0"/>
          </a:p>
          <a:p>
            <a:endParaRPr lang="en-US" dirty="0"/>
          </a:p>
        </p:txBody>
      </p:sp>
      <p:sp>
        <p:nvSpPr>
          <p:cNvPr id="4" name="Text Placeholder 3"/>
          <p:cNvSpPr>
            <a:spLocks noGrp="1"/>
          </p:cNvSpPr>
          <p:nvPr>
            <p:ph type="body" sz="quarter" idx="10"/>
          </p:nvPr>
        </p:nvSpPr>
        <p:spPr/>
        <p:txBody>
          <a:bodyPr/>
          <a:lstStyle/>
          <a:p>
            <a:r>
              <a:rPr lang="en-US" dirty="0"/>
              <a:t>Day 11</a:t>
            </a:r>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262979"/>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a:t>
            </a:r>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Examine the code for the Captain Planet Game</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Then, in groups, describe how this code works in </a:t>
            </a:r>
            <a:r>
              <a:rPr lang="en-US" sz="2400" b="1" dirty="0">
                <a:latin typeface="Arial" panose="020B0604020202020204" pitchFamily="34" charset="0"/>
                <a:ea typeface="Roboto" pitchFamily="2" charset="0"/>
                <a:cs typeface="Arial" panose="020B0604020202020204" pitchFamily="34" charset="0"/>
              </a:rPr>
              <a:t>5 Steps.</a:t>
            </a:r>
          </a:p>
          <a:p>
            <a:endParaRPr lang="en-US" sz="2400" b="1"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1.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2.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3.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4.</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5. </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7230825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Pseudocoding</a:t>
            </a:r>
            <a:r>
              <a:rPr lang="en-US" dirty="0"/>
              <a:t> – Captain Planet</a:t>
            </a:r>
          </a:p>
        </p:txBody>
      </p:sp>
      <p:sp>
        <p:nvSpPr>
          <p:cNvPr id="3" name="Rectangle 2"/>
          <p:cNvSpPr/>
          <p:nvPr/>
        </p:nvSpPr>
        <p:spPr>
          <a:xfrm>
            <a:off x="304800" y="889844"/>
            <a:ext cx="8686800" cy="3693319"/>
          </a:xfrm>
          <a:prstGeom prst="rect">
            <a:avLst/>
          </a:prstGeom>
        </p:spPr>
        <p:txBody>
          <a:bodyPr wrap="square">
            <a:spAutoFit/>
          </a:bodyPr>
          <a:lstStyle/>
          <a:p>
            <a:r>
              <a:rPr lang="en-US" b="1" u="sng" dirty="0">
                <a:latin typeface="Arial" panose="020B0604020202020204" pitchFamily="34" charset="0"/>
                <a:ea typeface="Roboto" pitchFamily="2" charset="0"/>
                <a:cs typeface="Arial" panose="020B0604020202020204" pitchFamily="34" charset="0"/>
              </a:rPr>
              <a:t>Solution:</a:t>
            </a:r>
          </a:p>
          <a:p>
            <a:endParaRPr lang="en-US"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An initial HTML Layout was created using Bootstrap.</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 reference to jQuery was added.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Key buttons and images were assigned unique class names</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jQuery was used to capture when the corresponding buttons were clicked. This was done through the $( ) identifier with the class-name inside.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Code was created that changed the </a:t>
            </a:r>
            <a:r>
              <a:rPr lang="en-US" dirty="0" err="1">
                <a:latin typeface="Arial" panose="020B0604020202020204" pitchFamily="34" charset="0"/>
                <a:ea typeface="Roboto" pitchFamily="2" charset="0"/>
                <a:cs typeface="Arial" panose="020B0604020202020204" pitchFamily="34" charset="0"/>
              </a:rPr>
              <a:t>css</a:t>
            </a:r>
            <a:r>
              <a:rPr lang="en-US" dirty="0">
                <a:latin typeface="Arial" panose="020B0604020202020204" pitchFamily="34" charset="0"/>
                <a:ea typeface="Roboto" pitchFamily="2" charset="0"/>
                <a:cs typeface="Arial" panose="020B0604020202020204" pitchFamily="34" charset="0"/>
              </a:rPr>
              <a:t> of target classes in response to the click events. </a:t>
            </a:r>
          </a:p>
        </p:txBody>
      </p:sp>
    </p:spTree>
    <p:extLst>
      <p:ext uri="{BB962C8B-B14F-4D97-AF65-F5344CB8AC3E}">
        <p14:creationId xmlns:p14="http://schemas.microsoft.com/office/powerpoint/2010/main" val="2053958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jQuery API Docs and add a button of your own that gives Captain Planet a new power.</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Examples:</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stretch Captain Planet</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trigger a maniacal laugh</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clones of Captain Planet</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a shield (hint: border) </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fire or water (hint: images)</a:t>
            </a:r>
          </a:p>
          <a:p>
            <a:pPr marL="800100" lvl="1" indent="-3429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Slack out a screenshot of the working example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12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4456488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Recap</a:t>
            </a:r>
          </a:p>
        </p:txBody>
      </p:sp>
    </p:spTree>
    <p:extLst>
      <p:ext uri="{BB962C8B-B14F-4D97-AF65-F5344CB8AC3E}">
        <p14:creationId xmlns:p14="http://schemas.microsoft.com/office/powerpoint/2010/main" val="25729338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4" name="TextBox 3"/>
          <p:cNvSpPr txBox="1"/>
          <p:nvPr/>
        </p:nvSpPr>
        <p:spPr>
          <a:xfrm>
            <a:off x="304800" y="914400"/>
            <a:ext cx="8686800" cy="3170099"/>
          </a:xfrm>
          <a:prstGeom prst="rect">
            <a:avLst/>
          </a:prstGeom>
          <a:noFill/>
        </p:spPr>
        <p:txBody>
          <a:bodyPr wrap="square" rtlCol="0">
            <a:spAutoFit/>
          </a:bodyPr>
          <a:lstStyle/>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Find some HTML.</a:t>
            </a:r>
          </a:p>
          <a:p>
            <a:pPr marL="457200" indent="-457200">
              <a:buFont typeface="+mj-lt"/>
              <a:buAutoNum type="arabicPeriod"/>
            </a:pPr>
            <a:endParaRPr lang="en-US" sz="4000"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Attach to an event.</a:t>
            </a:r>
          </a:p>
          <a:p>
            <a:pPr marL="457200" indent="-457200">
              <a:buFont typeface="+mj-lt"/>
              <a:buAutoNum type="arabicPeriod"/>
            </a:pPr>
            <a:endParaRPr lang="en-US" sz="40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Do something in response.</a:t>
            </a:r>
            <a:endParaRPr lang="en-US" sz="4000" dirty="0">
              <a:latin typeface="Arial" panose="020B0604020202020204" pitchFamily="34" charset="0"/>
              <a:ea typeface="Roboto" pitchFamily="2"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5943600" y="4953000"/>
            <a:ext cx="2638425" cy="857250"/>
          </a:xfrm>
          <a:prstGeom prst="rect">
            <a:avLst/>
          </a:prstGeom>
        </p:spPr>
      </p:pic>
    </p:spTree>
    <p:extLst>
      <p:ext uri="{BB962C8B-B14F-4D97-AF65-F5344CB8AC3E}">
        <p14:creationId xmlns:p14="http://schemas.microsoft.com/office/powerpoint/2010/main" val="5069141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6" name="TextBox 5"/>
          <p:cNvSpPr txBox="1"/>
          <p:nvPr/>
        </p:nvSpPr>
        <p:spPr>
          <a:xfrm>
            <a:off x="1" y="792453"/>
            <a:ext cx="9144000" cy="461665"/>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We use the jQuery $( ) identifier to capture HTML elements.</a:t>
            </a:r>
          </a:p>
        </p:txBody>
      </p:sp>
      <p:sp>
        <p:nvSpPr>
          <p:cNvPr id="7" name="TextBox 6"/>
          <p:cNvSpPr txBox="1"/>
          <p:nvPr/>
        </p:nvSpPr>
        <p:spPr>
          <a:xfrm>
            <a:off x="31820" y="4726249"/>
            <a:ext cx="9144000" cy="830997"/>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Finally, we tie the element to a jQuery method of our choosing to capture events and change that element (or a different element) </a:t>
            </a:r>
          </a:p>
        </p:txBody>
      </p:sp>
      <p:sp>
        <p:nvSpPr>
          <p:cNvPr id="8" name="TextBox 7"/>
          <p:cNvSpPr txBox="1"/>
          <p:nvPr/>
        </p:nvSpPr>
        <p:spPr>
          <a:xfrm>
            <a:off x="914400" y="1370734"/>
            <a:ext cx="3220753" cy="646331"/>
          </a:xfrm>
          <a:prstGeom prst="rect">
            <a:avLst/>
          </a:prstGeom>
          <a:solidFill>
            <a:schemeClr val="accent2">
              <a:lumMod val="20000"/>
              <a:lumOff val="80000"/>
            </a:schemeClr>
          </a:solidFill>
        </p:spPr>
        <p:txBody>
          <a:bodyPr wrap="none" rtlCol="0">
            <a:spAutoFit/>
          </a:bodyPr>
          <a:lstStyle/>
          <a:p>
            <a:r>
              <a:rPr lang="en-US" sz="3600" b="1" dirty="0"/>
              <a:t>$(“.classname”)</a:t>
            </a:r>
          </a:p>
        </p:txBody>
      </p:sp>
      <p:sp>
        <p:nvSpPr>
          <p:cNvPr id="9" name="TextBox 8"/>
          <p:cNvSpPr txBox="1"/>
          <p:nvPr/>
        </p:nvSpPr>
        <p:spPr>
          <a:xfrm>
            <a:off x="2052922" y="2170459"/>
            <a:ext cx="2783134" cy="646331"/>
          </a:xfrm>
          <a:prstGeom prst="rect">
            <a:avLst/>
          </a:prstGeom>
          <a:solidFill>
            <a:schemeClr val="accent3">
              <a:lumMod val="20000"/>
              <a:lumOff val="80000"/>
            </a:schemeClr>
          </a:solidFill>
        </p:spPr>
        <p:txBody>
          <a:bodyPr wrap="none" rtlCol="0">
            <a:spAutoFit/>
          </a:bodyPr>
          <a:lstStyle/>
          <a:p>
            <a:r>
              <a:rPr lang="en-US" sz="3600" b="1" dirty="0"/>
              <a:t>$(“#</a:t>
            </a:r>
            <a:r>
              <a:rPr lang="en-US" sz="3600" b="1" dirty="0" err="1"/>
              <a:t>idname</a:t>
            </a:r>
            <a:r>
              <a:rPr lang="en-US" sz="3600" b="1" dirty="0"/>
              <a:t>”)</a:t>
            </a:r>
          </a:p>
        </p:txBody>
      </p:sp>
      <p:sp>
        <p:nvSpPr>
          <p:cNvPr id="10" name="TextBox 9"/>
          <p:cNvSpPr txBox="1"/>
          <p:nvPr/>
        </p:nvSpPr>
        <p:spPr>
          <a:xfrm>
            <a:off x="4343400" y="1381890"/>
            <a:ext cx="3764300" cy="646331"/>
          </a:xfrm>
          <a:prstGeom prst="rect">
            <a:avLst/>
          </a:prstGeom>
          <a:solidFill>
            <a:schemeClr val="tx2">
              <a:lumMod val="20000"/>
              <a:lumOff val="80000"/>
            </a:schemeClr>
          </a:solidFill>
        </p:spPr>
        <p:txBody>
          <a:bodyPr wrap="none" rtlCol="0">
            <a:spAutoFit/>
          </a:bodyPr>
          <a:lstStyle/>
          <a:p>
            <a:r>
              <a:rPr lang="en-US" sz="3600" b="1" dirty="0"/>
              <a:t>$(“</a:t>
            </a:r>
            <a:r>
              <a:rPr lang="en-US" sz="3600" b="1" dirty="0" err="1"/>
              <a:t>elementname</a:t>
            </a:r>
            <a:r>
              <a:rPr lang="en-US" sz="3600" b="1" dirty="0"/>
              <a:t>”)</a:t>
            </a:r>
          </a:p>
        </p:txBody>
      </p:sp>
      <p:sp>
        <p:nvSpPr>
          <p:cNvPr id="11" name="TextBox 10"/>
          <p:cNvSpPr txBox="1"/>
          <p:nvPr/>
        </p:nvSpPr>
        <p:spPr>
          <a:xfrm>
            <a:off x="5105400" y="2160931"/>
            <a:ext cx="1667444" cy="646331"/>
          </a:xfrm>
          <a:prstGeom prst="rect">
            <a:avLst/>
          </a:prstGeom>
          <a:solidFill>
            <a:schemeClr val="accent6">
              <a:lumMod val="40000"/>
              <a:lumOff val="60000"/>
            </a:schemeClr>
          </a:solidFill>
        </p:spPr>
        <p:txBody>
          <a:bodyPr wrap="none" rtlCol="0">
            <a:spAutoFit/>
          </a:bodyPr>
          <a:lstStyle/>
          <a:p>
            <a:r>
              <a:rPr lang="en-US" sz="3600" b="1" dirty="0"/>
              <a:t>$(“</a:t>
            </a:r>
            <a:r>
              <a:rPr lang="en-US" sz="3600" b="1" dirty="0" err="1"/>
              <a:t>etc</a:t>
            </a:r>
            <a:r>
              <a:rPr lang="en-US" sz="3600" b="1" dirty="0"/>
              <a:t>”)</a:t>
            </a:r>
          </a:p>
        </p:txBody>
      </p:sp>
      <p:sp>
        <p:nvSpPr>
          <p:cNvPr id="12" name="TextBox 11"/>
          <p:cNvSpPr txBox="1"/>
          <p:nvPr/>
        </p:nvSpPr>
        <p:spPr>
          <a:xfrm>
            <a:off x="1676400" y="5645286"/>
            <a:ext cx="2154757" cy="646331"/>
          </a:xfrm>
          <a:prstGeom prst="rect">
            <a:avLst/>
          </a:prstGeom>
          <a:solidFill>
            <a:schemeClr val="tx2">
              <a:lumMod val="60000"/>
              <a:lumOff val="40000"/>
            </a:schemeClr>
          </a:solidFill>
        </p:spPr>
        <p:txBody>
          <a:bodyPr wrap="none" rtlCol="0">
            <a:spAutoFit/>
          </a:bodyPr>
          <a:lstStyle/>
          <a:p>
            <a:r>
              <a:rPr lang="en-US" sz="3600" b="1" dirty="0"/>
              <a:t>.append( )</a:t>
            </a:r>
          </a:p>
        </p:txBody>
      </p:sp>
      <p:sp>
        <p:nvSpPr>
          <p:cNvPr id="13" name="TextBox 12"/>
          <p:cNvSpPr txBox="1"/>
          <p:nvPr/>
        </p:nvSpPr>
        <p:spPr>
          <a:xfrm>
            <a:off x="2133600" y="3908841"/>
            <a:ext cx="2311915" cy="646331"/>
          </a:xfrm>
          <a:prstGeom prst="rect">
            <a:avLst/>
          </a:prstGeom>
          <a:solidFill>
            <a:schemeClr val="bg2">
              <a:lumMod val="50000"/>
            </a:schemeClr>
          </a:solidFill>
        </p:spPr>
        <p:txBody>
          <a:bodyPr wrap="none" rtlCol="0">
            <a:spAutoFit/>
          </a:bodyPr>
          <a:lstStyle/>
          <a:p>
            <a:r>
              <a:rPr lang="en-US" sz="3600" b="1" dirty="0"/>
              <a:t>.on(“click”)</a:t>
            </a:r>
          </a:p>
        </p:txBody>
      </p:sp>
      <p:sp>
        <p:nvSpPr>
          <p:cNvPr id="14" name="TextBox 13"/>
          <p:cNvSpPr txBox="1"/>
          <p:nvPr/>
        </p:nvSpPr>
        <p:spPr>
          <a:xfrm>
            <a:off x="3974867" y="5645286"/>
            <a:ext cx="2276264" cy="646331"/>
          </a:xfrm>
          <a:prstGeom prst="rect">
            <a:avLst/>
          </a:prstGeom>
          <a:solidFill>
            <a:schemeClr val="accent6">
              <a:lumMod val="75000"/>
            </a:schemeClr>
          </a:solidFill>
        </p:spPr>
        <p:txBody>
          <a:bodyPr wrap="none" rtlCol="0">
            <a:spAutoFit/>
          </a:bodyPr>
          <a:lstStyle/>
          <a:p>
            <a:r>
              <a:rPr lang="en-US" sz="3600" b="1" dirty="0"/>
              <a:t>.animate( )</a:t>
            </a:r>
          </a:p>
        </p:txBody>
      </p:sp>
      <p:sp>
        <p:nvSpPr>
          <p:cNvPr id="15" name="TextBox 14"/>
          <p:cNvSpPr txBox="1"/>
          <p:nvPr/>
        </p:nvSpPr>
        <p:spPr>
          <a:xfrm>
            <a:off x="6426661" y="5659607"/>
            <a:ext cx="1174104" cy="646331"/>
          </a:xfrm>
          <a:prstGeom prst="rect">
            <a:avLst/>
          </a:prstGeom>
          <a:solidFill>
            <a:schemeClr val="accent4">
              <a:lumMod val="60000"/>
              <a:lumOff val="40000"/>
            </a:schemeClr>
          </a:solidFill>
        </p:spPr>
        <p:txBody>
          <a:bodyPr wrap="none" rtlCol="0">
            <a:spAutoFit/>
          </a:bodyPr>
          <a:lstStyle/>
          <a:p>
            <a:r>
              <a:rPr lang="en-US" sz="3600" b="1" dirty="0"/>
              <a:t>.</a:t>
            </a:r>
            <a:r>
              <a:rPr lang="en-US" sz="3600" b="1" dirty="0" err="1"/>
              <a:t>etc</a:t>
            </a:r>
            <a:r>
              <a:rPr lang="en-US" sz="3600" b="1" dirty="0"/>
              <a:t>()</a:t>
            </a:r>
          </a:p>
        </p:txBody>
      </p:sp>
      <p:sp>
        <p:nvSpPr>
          <p:cNvPr id="16" name="TextBox 15"/>
          <p:cNvSpPr txBox="1"/>
          <p:nvPr/>
        </p:nvSpPr>
        <p:spPr>
          <a:xfrm>
            <a:off x="31820" y="2856646"/>
            <a:ext cx="9144000" cy="830997"/>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Then we tie the element to a jQuery method of our choosing to capture events and change that element (or a different element) </a:t>
            </a:r>
          </a:p>
        </p:txBody>
      </p:sp>
      <p:sp>
        <p:nvSpPr>
          <p:cNvPr id="17" name="TextBox 16"/>
          <p:cNvSpPr txBox="1"/>
          <p:nvPr/>
        </p:nvSpPr>
        <p:spPr>
          <a:xfrm>
            <a:off x="4630819" y="3893643"/>
            <a:ext cx="1785682" cy="646331"/>
          </a:xfrm>
          <a:prstGeom prst="rect">
            <a:avLst/>
          </a:prstGeom>
          <a:solidFill>
            <a:schemeClr val="tx1">
              <a:lumMod val="75000"/>
              <a:lumOff val="25000"/>
            </a:schemeClr>
          </a:solidFill>
        </p:spPr>
        <p:txBody>
          <a:bodyPr wrap="none" rtlCol="0">
            <a:spAutoFit/>
          </a:bodyPr>
          <a:lstStyle/>
          <a:p>
            <a:r>
              <a:rPr lang="en-US" sz="3600" b="1" dirty="0"/>
              <a:t>.ready( )</a:t>
            </a:r>
          </a:p>
        </p:txBody>
      </p:sp>
    </p:spTree>
    <p:extLst>
      <p:ext uri="{BB962C8B-B14F-4D97-AF65-F5344CB8AC3E}">
        <p14:creationId xmlns:p14="http://schemas.microsoft.com/office/powerpoint/2010/main" val="14204775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Common Example</a:t>
            </a:r>
          </a:p>
        </p:txBody>
      </p:sp>
      <p:pic>
        <p:nvPicPr>
          <p:cNvPr id="4" name="Picture 3"/>
          <p:cNvPicPr>
            <a:picLocks noChangeAspect="1"/>
          </p:cNvPicPr>
          <p:nvPr/>
        </p:nvPicPr>
        <p:blipFill>
          <a:blip r:embed="rId3"/>
          <a:stretch>
            <a:fillRect/>
          </a:stretch>
        </p:blipFill>
        <p:spPr>
          <a:xfrm>
            <a:off x="3075383" y="4425394"/>
            <a:ext cx="1638300" cy="1285875"/>
          </a:xfrm>
          <a:prstGeom prst="rect">
            <a:avLst/>
          </a:prstGeom>
        </p:spPr>
      </p:pic>
      <p:pic>
        <p:nvPicPr>
          <p:cNvPr id="5" name="Picture 4"/>
          <p:cNvPicPr>
            <a:picLocks noChangeAspect="1"/>
          </p:cNvPicPr>
          <p:nvPr/>
        </p:nvPicPr>
        <p:blipFill rotWithShape="1">
          <a:blip r:embed="rId4"/>
          <a:srcRect r="5287"/>
          <a:stretch/>
        </p:blipFill>
        <p:spPr>
          <a:xfrm>
            <a:off x="4620227" y="2449417"/>
            <a:ext cx="4447573" cy="3543300"/>
          </a:xfrm>
          <a:prstGeom prst="rect">
            <a:avLst/>
          </a:prstGeom>
        </p:spPr>
      </p:pic>
      <p:pic>
        <p:nvPicPr>
          <p:cNvPr id="6" name="Picture 5"/>
          <p:cNvPicPr>
            <a:picLocks noChangeAspect="1"/>
          </p:cNvPicPr>
          <p:nvPr/>
        </p:nvPicPr>
        <p:blipFill>
          <a:blip r:embed="rId5"/>
          <a:stretch>
            <a:fillRect/>
          </a:stretch>
        </p:blipFill>
        <p:spPr>
          <a:xfrm>
            <a:off x="0" y="2755115"/>
            <a:ext cx="4772025" cy="1038225"/>
          </a:xfrm>
          <a:prstGeom prst="rect">
            <a:avLst/>
          </a:prstGeom>
        </p:spPr>
      </p:pic>
      <p:cxnSp>
        <p:nvCxnSpPr>
          <p:cNvPr id="7" name="Straight Arrow Connector 6"/>
          <p:cNvCxnSpPr/>
          <p:nvPr/>
        </p:nvCxnSpPr>
        <p:spPr>
          <a:xfrm flipV="1">
            <a:off x="1371600" y="3657600"/>
            <a:ext cx="914400" cy="5634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90900" y="5791200"/>
            <a:ext cx="34671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7618" y="4238665"/>
            <a:ext cx="2510431" cy="369332"/>
          </a:xfrm>
          <a:prstGeom prst="rect">
            <a:avLst/>
          </a:prstGeom>
          <a:noFill/>
        </p:spPr>
        <p:txBody>
          <a:bodyPr wrap="none" rtlCol="0">
            <a:spAutoFit/>
          </a:bodyPr>
          <a:lstStyle/>
          <a:p>
            <a:r>
              <a:rPr lang="en-US" b="1" dirty="0"/>
              <a:t>1. Click the Grow Button</a:t>
            </a:r>
          </a:p>
        </p:txBody>
      </p:sp>
      <p:sp>
        <p:nvSpPr>
          <p:cNvPr id="10" name="TextBox 9"/>
          <p:cNvSpPr txBox="1"/>
          <p:nvPr/>
        </p:nvSpPr>
        <p:spPr>
          <a:xfrm>
            <a:off x="3390900" y="5921289"/>
            <a:ext cx="2970813" cy="369332"/>
          </a:xfrm>
          <a:prstGeom prst="rect">
            <a:avLst/>
          </a:prstGeom>
          <a:noFill/>
        </p:spPr>
        <p:txBody>
          <a:bodyPr wrap="none" rtlCol="0">
            <a:spAutoFit/>
          </a:bodyPr>
          <a:lstStyle/>
          <a:p>
            <a:r>
              <a:rPr lang="en-US" b="1" dirty="0"/>
              <a:t>2. Make Captain Planet Grow</a:t>
            </a:r>
          </a:p>
        </p:txBody>
      </p:sp>
      <p:pic>
        <p:nvPicPr>
          <p:cNvPr id="13" name="Picture 12"/>
          <p:cNvPicPr>
            <a:picLocks noChangeAspect="1"/>
          </p:cNvPicPr>
          <p:nvPr/>
        </p:nvPicPr>
        <p:blipFill>
          <a:blip r:embed="rId6"/>
          <a:stretch>
            <a:fillRect/>
          </a:stretch>
        </p:blipFill>
        <p:spPr>
          <a:xfrm>
            <a:off x="304800" y="876096"/>
            <a:ext cx="8502363" cy="1333704"/>
          </a:xfrm>
          <a:prstGeom prst="rect">
            <a:avLst/>
          </a:prstGeom>
        </p:spPr>
      </p:pic>
    </p:spTree>
    <p:extLst>
      <p:ext uri="{BB962C8B-B14F-4D97-AF65-F5344CB8AC3E}">
        <p14:creationId xmlns:p14="http://schemas.microsoft.com/office/powerpoint/2010/main" val="3654072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Documentation When Needed!</a:t>
            </a:r>
          </a:p>
        </p:txBody>
      </p:sp>
      <p:pic>
        <p:nvPicPr>
          <p:cNvPr id="3" name="Picture 2"/>
          <p:cNvPicPr>
            <a:picLocks noChangeAspect="1"/>
          </p:cNvPicPr>
          <p:nvPr/>
        </p:nvPicPr>
        <p:blipFill>
          <a:blip r:embed="rId3"/>
          <a:stretch>
            <a:fillRect/>
          </a:stretch>
        </p:blipFill>
        <p:spPr>
          <a:xfrm>
            <a:off x="5681" y="747991"/>
            <a:ext cx="9144189" cy="5305206"/>
          </a:xfrm>
          <a:prstGeom prst="rect">
            <a:avLst/>
          </a:prstGeom>
        </p:spPr>
      </p:pic>
    </p:spTree>
    <p:extLst>
      <p:ext uri="{BB962C8B-B14F-4D97-AF65-F5344CB8AC3E}">
        <p14:creationId xmlns:p14="http://schemas.microsoft.com/office/powerpoint/2010/main" val="3605477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Fridge Game!</a:t>
            </a:r>
          </a:p>
        </p:txBody>
      </p:sp>
    </p:spTree>
    <p:extLst>
      <p:ext uri="{BB962C8B-B14F-4D97-AF65-F5344CB8AC3E}">
        <p14:creationId xmlns:p14="http://schemas.microsoft.com/office/powerpoint/2010/main" val="1682325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637097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Working in groups of 3 complete the code for the fridge activity such that:</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Javascript dynamically generates buttons for each of the letters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Clicking any of the buttons leads the SAME letter to be displayed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Hitting the clear button erases all of the letters from the fridge.</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Note: This is a </a:t>
            </a:r>
            <a:r>
              <a:rPr lang="en-US" sz="2400" i="1" u="sng" dirty="0">
                <a:latin typeface="Arial" panose="020B0604020202020204" pitchFamily="34" charset="0"/>
                <a:ea typeface="Roboto" pitchFamily="2" charset="0"/>
                <a:cs typeface="Arial" panose="020B0604020202020204" pitchFamily="34" charset="0"/>
              </a:rPr>
              <a:t>challenging</a:t>
            </a:r>
            <a:r>
              <a:rPr lang="en-US" sz="2400" i="1" dirty="0">
                <a:latin typeface="Arial" panose="020B0604020202020204" pitchFamily="34" charset="0"/>
                <a:ea typeface="Roboto" pitchFamily="2" charset="0"/>
                <a:cs typeface="Arial" panose="020B0604020202020204" pitchFamily="34" charset="0"/>
              </a:rPr>
              <a:t> exercise. You may want one person to type, while the other two watch over to catch bugs and/or research necessary snippets.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2-FridgeGame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782524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shouldn’t be you…</a:t>
            </a:r>
          </a:p>
        </p:txBody>
      </p:sp>
      <p:pic>
        <p:nvPicPr>
          <p:cNvPr id="5" name="Picture 2" descr="https://media.giphy.com/media/lNMyVfxjfzIJO/giphy.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199" y="914400"/>
            <a:ext cx="9009081" cy="505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2779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Crystal Collector!</a:t>
            </a:r>
          </a:p>
        </p:txBody>
      </p:sp>
    </p:spTree>
    <p:extLst>
      <p:ext uri="{BB962C8B-B14F-4D97-AF65-F5344CB8AC3E}">
        <p14:creationId xmlns:p14="http://schemas.microsoft.com/office/powerpoint/2010/main" val="112395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(1-12.html | 3-CrystalExample)</a:t>
            </a:r>
          </a:p>
        </p:txBody>
      </p:sp>
    </p:spTree>
    <p:extLst>
      <p:ext uri="{BB962C8B-B14F-4D97-AF65-F5344CB8AC3E}">
        <p14:creationId xmlns:p14="http://schemas.microsoft.com/office/powerpoint/2010/main" val="12931511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Scope</a:t>
            </a:r>
          </a:p>
        </p:txBody>
      </p:sp>
    </p:spTree>
    <p:extLst>
      <p:ext uri="{BB962C8B-B14F-4D97-AF65-F5344CB8AC3E}">
        <p14:creationId xmlns:p14="http://schemas.microsoft.com/office/powerpoint/2010/main" val="2372429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Shh</a:t>
            </a:r>
            <a:r>
              <a:rPr lang="en-US" sz="2400" b="1" dirty="0">
                <a:latin typeface="Arial" panose="020B0604020202020204" pitchFamily="34" charset="0"/>
                <a:cs typeface="Arial" panose="020B0604020202020204" pitchFamily="34" charset="0"/>
              </a:rPr>
              <a:t>… Just Between Us.</a:t>
            </a:r>
          </a:p>
        </p:txBody>
      </p:sp>
      <p:pic>
        <p:nvPicPr>
          <p:cNvPr id="11" name="Picture 2" descr="https://render.bitstrips.com/v2/cpanel/8582823-48452630_1-s1-v1.png?palet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51449"/>
            <a:ext cx="3790950" cy="37909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545809" y="1368585"/>
            <a:ext cx="4572000" cy="2554545"/>
          </a:xfrm>
          <a:prstGeom prst="rect">
            <a:avLst/>
          </a:prstGeom>
          <a:noFill/>
        </p:spPr>
        <p:txBody>
          <a:bodyPr wrap="square" rtlCol="0">
            <a:spAutoFit/>
          </a:bodyPr>
          <a:lstStyle/>
          <a:p>
            <a:r>
              <a:rPr lang="en-US" sz="4000" b="1" u="sng" dirty="0">
                <a:latin typeface="Arial" panose="020B0604020202020204" pitchFamily="34" charset="0"/>
                <a:ea typeface="Roboto" pitchFamily="2" charset="0"/>
                <a:cs typeface="Arial" panose="020B0604020202020204" pitchFamily="34" charset="0"/>
              </a:rPr>
              <a:t>WARNING:</a:t>
            </a:r>
          </a:p>
          <a:p>
            <a:r>
              <a:rPr lang="en-US" sz="4000" b="1" dirty="0">
                <a:latin typeface="Arial" panose="020B0604020202020204" pitchFamily="34" charset="0"/>
                <a:ea typeface="Roboto" pitchFamily="2" charset="0"/>
                <a:cs typeface="Arial" panose="020B0604020202020204" pitchFamily="34" charset="0"/>
              </a:rPr>
              <a:t>This next section is heavy on theory.</a:t>
            </a:r>
          </a:p>
        </p:txBody>
      </p:sp>
      <p:sp>
        <p:nvSpPr>
          <p:cNvPr id="13" name="Rectangle 12"/>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Disclaimer:</a:t>
            </a:r>
          </a:p>
          <a:p>
            <a:pPr algn="ctr"/>
            <a:r>
              <a:rPr lang="en-US" dirty="0">
                <a:latin typeface="Arial" panose="020B0604020202020204" pitchFamily="34" charset="0"/>
                <a:ea typeface="Roboto" pitchFamily="2" charset="0"/>
                <a:cs typeface="Arial" panose="020B0604020202020204" pitchFamily="34" charset="0"/>
              </a:rPr>
              <a:t>It’s not the end of the world if its confusing and/or you’re completely lost.</a:t>
            </a:r>
          </a:p>
        </p:txBody>
      </p:sp>
    </p:spTree>
    <p:extLst>
      <p:ext uri="{BB962C8B-B14F-4D97-AF65-F5344CB8AC3E}">
        <p14:creationId xmlns:p14="http://schemas.microsoft.com/office/powerpoint/2010/main" val="1262101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Javascript Scope</a:t>
            </a:r>
          </a:p>
        </p:txBody>
      </p:sp>
      <p:sp>
        <p:nvSpPr>
          <p:cNvPr id="6" name="Content Placeholder 2"/>
          <p:cNvSpPr txBox="1">
            <a:spLocks/>
          </p:cNvSpPr>
          <p:nvPr/>
        </p:nvSpPr>
        <p:spPr>
          <a:xfrm>
            <a:off x="152400" y="817611"/>
            <a:ext cx="8765935" cy="5490166"/>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Javascript </a:t>
            </a:r>
            <a:r>
              <a:rPr lang="en-US" sz="2000" u="sng">
                <a:latin typeface="Arial" panose="020B0604020202020204" pitchFamily="34" charset="0"/>
                <a:ea typeface="Roboto" panose="02000000000000000000" pitchFamily="2" charset="0"/>
                <a:cs typeface="Arial" panose="020B0604020202020204" pitchFamily="34" charset="0"/>
              </a:rPr>
              <a:t>curly brackets { } </a:t>
            </a:r>
            <a:r>
              <a:rPr lang="en-US" sz="2000">
                <a:latin typeface="Arial" panose="020B0604020202020204" pitchFamily="34" charset="0"/>
                <a:ea typeface="Roboto" panose="02000000000000000000" pitchFamily="2" charset="0"/>
                <a:cs typeface="Arial" panose="020B0604020202020204" pitchFamily="34" charset="0"/>
              </a:rPr>
              <a:t>indicate blocks of code. </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order for the code inside the curly brackets to be executed, it must meet the condition or it must be called (example: functions).</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These blocks of code have the power to affect variables outside the curly brackets if those variables were declared outside – so be careful!</a:t>
            </a:r>
          </a:p>
          <a:p>
            <a:pPr marL="685800" indent="-457200">
              <a:spcBef>
                <a:spcPts val="0"/>
              </a:spcBef>
            </a:pPr>
            <a:endParaRPr lang="en-US" sz="2000" u="sng" dirty="0">
              <a:latin typeface="Arial" panose="020B0604020202020204" pitchFamily="34" charset="0"/>
              <a:ea typeface="Roboto" panose="02000000000000000000"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755503" y="3193102"/>
            <a:ext cx="4857750" cy="3114675"/>
          </a:xfrm>
          <a:prstGeom prst="rect">
            <a:avLst/>
          </a:prstGeom>
        </p:spPr>
      </p:pic>
    </p:spTree>
    <p:extLst>
      <p:ext uri="{BB962C8B-B14F-4D97-AF65-F5344CB8AC3E}">
        <p14:creationId xmlns:p14="http://schemas.microsoft.com/office/powerpoint/2010/main" val="2243850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Scope = Boxes in Boxes</a:t>
            </a:r>
          </a:p>
        </p:txBody>
      </p:sp>
      <p:pic>
        <p:nvPicPr>
          <p:cNvPr id="5"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 y="1359248"/>
            <a:ext cx="9121340" cy="28738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7200" y="4572000"/>
            <a:ext cx="8458200" cy="1077218"/>
          </a:xfrm>
          <a:prstGeom prst="rect">
            <a:avLst/>
          </a:prstGeom>
        </p:spPr>
        <p:txBody>
          <a:bodyPr wrap="square">
            <a:spAutoFit/>
          </a:bodyPr>
          <a:lstStyle/>
          <a:p>
            <a:pPr algn="ctr"/>
            <a:r>
              <a:rPr lang="en-US" sz="3200" b="1" u="sng" dirty="0">
                <a:latin typeface="Arial" panose="020B0604020202020204" pitchFamily="34" charset="0"/>
                <a:ea typeface="Roboto" pitchFamily="2" charset="0"/>
                <a:cs typeface="Arial" panose="020B0604020202020204" pitchFamily="34" charset="0"/>
              </a:rPr>
              <a:t>Scope</a:t>
            </a:r>
            <a:r>
              <a:rPr lang="en-US" sz="3200" b="1" dirty="0">
                <a:latin typeface="Arial" panose="020B0604020202020204" pitchFamily="34" charset="0"/>
                <a:ea typeface="Roboto" pitchFamily="2" charset="0"/>
                <a:cs typeface="Arial" panose="020B0604020202020204" pitchFamily="34" charset="0"/>
              </a:rPr>
              <a:t> impacts which variables can be accessed by which function.</a:t>
            </a:r>
            <a:endParaRPr lang="en-US" sz="3200" u="sng"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23734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 Boxes in Boxes</a:t>
            </a:r>
          </a:p>
        </p:txBody>
      </p:sp>
      <p:sp>
        <p:nvSpPr>
          <p:cNvPr id="3" name="Rectangle 2"/>
          <p:cNvSpPr/>
          <p:nvPr/>
        </p:nvSpPr>
        <p:spPr>
          <a:xfrm>
            <a:off x="457200" y="838200"/>
            <a:ext cx="83820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914400" y="1213571"/>
            <a:ext cx="7620000" cy="48062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72084" y="1622814"/>
            <a:ext cx="6681316" cy="4021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0" y="2147982"/>
            <a:ext cx="5497286" cy="31809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1894" y="838199"/>
            <a:ext cx="1795684" cy="369332"/>
          </a:xfrm>
          <a:prstGeom prst="rect">
            <a:avLst/>
          </a:prstGeom>
          <a:noFill/>
        </p:spPr>
        <p:txBody>
          <a:bodyPr wrap="none" rtlCol="0">
            <a:spAutoFit/>
          </a:bodyPr>
          <a:lstStyle/>
          <a:p>
            <a:r>
              <a:rPr lang="en-US" b="1" dirty="0"/>
              <a:t>function global()</a:t>
            </a:r>
          </a:p>
        </p:txBody>
      </p:sp>
      <p:sp>
        <p:nvSpPr>
          <p:cNvPr id="8" name="TextBox 7"/>
          <p:cNvSpPr txBox="1"/>
          <p:nvPr/>
        </p:nvSpPr>
        <p:spPr>
          <a:xfrm>
            <a:off x="1063451" y="1255983"/>
            <a:ext cx="1681871" cy="369332"/>
          </a:xfrm>
          <a:prstGeom prst="rect">
            <a:avLst/>
          </a:prstGeom>
          <a:noFill/>
        </p:spPr>
        <p:txBody>
          <a:bodyPr wrap="none" rtlCol="0">
            <a:spAutoFit/>
          </a:bodyPr>
          <a:lstStyle/>
          <a:p>
            <a:r>
              <a:rPr lang="en-US" b="1" dirty="0"/>
              <a:t>function inner()</a:t>
            </a:r>
          </a:p>
        </p:txBody>
      </p:sp>
      <p:sp>
        <p:nvSpPr>
          <p:cNvPr id="9" name="TextBox 8"/>
          <p:cNvSpPr txBox="1"/>
          <p:nvPr/>
        </p:nvSpPr>
        <p:spPr>
          <a:xfrm>
            <a:off x="1535534" y="1725179"/>
            <a:ext cx="2141868" cy="369332"/>
          </a:xfrm>
          <a:prstGeom prst="rect">
            <a:avLst/>
          </a:prstGeom>
          <a:noFill/>
        </p:spPr>
        <p:txBody>
          <a:bodyPr wrap="none" rtlCol="0">
            <a:spAutoFit/>
          </a:bodyPr>
          <a:lstStyle/>
          <a:p>
            <a:r>
              <a:rPr lang="en-US" b="1" dirty="0"/>
              <a:t>function </a:t>
            </a:r>
            <a:r>
              <a:rPr lang="en-US" b="1" dirty="0" err="1"/>
              <a:t>eveninner</a:t>
            </a:r>
            <a:r>
              <a:rPr lang="en-US" b="1" dirty="0"/>
              <a:t>()</a:t>
            </a:r>
          </a:p>
        </p:txBody>
      </p:sp>
      <p:sp>
        <p:nvSpPr>
          <p:cNvPr id="10" name="TextBox 9"/>
          <p:cNvSpPr txBox="1"/>
          <p:nvPr/>
        </p:nvSpPr>
        <p:spPr>
          <a:xfrm>
            <a:off x="2535216" y="2210890"/>
            <a:ext cx="1769074" cy="369332"/>
          </a:xfrm>
          <a:prstGeom prst="rect">
            <a:avLst/>
          </a:prstGeom>
          <a:noFill/>
        </p:spPr>
        <p:txBody>
          <a:bodyPr wrap="none" rtlCol="0">
            <a:spAutoFit/>
          </a:bodyPr>
          <a:lstStyle/>
          <a:p>
            <a:r>
              <a:rPr lang="en-US" b="1" dirty="0"/>
              <a:t>function </a:t>
            </a:r>
            <a:r>
              <a:rPr lang="en-US" b="1" dirty="0" err="1"/>
              <a:t>innest</a:t>
            </a:r>
            <a:r>
              <a:rPr lang="en-US" b="1" dirty="0"/>
              <a:t>()</a:t>
            </a:r>
          </a:p>
        </p:txBody>
      </p:sp>
    </p:spTree>
    <p:extLst>
      <p:ext uri="{BB962C8B-B14F-4D97-AF65-F5344CB8AC3E}">
        <p14:creationId xmlns:p14="http://schemas.microsoft.com/office/powerpoint/2010/main" val="798427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7818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Javascript’s</a:t>
            </a:r>
            <a:r>
              <a:rPr lang="en-US" sz="2400" b="1" dirty="0">
                <a:latin typeface="Arial" panose="020B0604020202020204" pitchFamily="34" charset="0"/>
                <a:cs typeface="Arial" panose="020B0604020202020204" pitchFamily="34" charset="0"/>
              </a:rPr>
              <a:t> Odd Relationship with Scope</a:t>
            </a:r>
          </a:p>
        </p:txBody>
      </p:sp>
      <p:sp>
        <p:nvSpPr>
          <p:cNvPr id="4" name="Rectangle 3"/>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For those who have programmed in other languages, </a:t>
            </a:r>
            <a:r>
              <a:rPr lang="en-US" b="1" dirty="0" err="1">
                <a:latin typeface="Arial" panose="020B0604020202020204" pitchFamily="34" charset="0"/>
                <a:ea typeface="Roboto" pitchFamily="2" charset="0"/>
                <a:cs typeface="Arial" panose="020B0604020202020204" pitchFamily="34" charset="0"/>
              </a:rPr>
              <a:t>Javascript</a:t>
            </a:r>
            <a:r>
              <a:rPr lang="en-US" b="1" dirty="0">
                <a:latin typeface="Arial" panose="020B0604020202020204" pitchFamily="34" charset="0"/>
                <a:ea typeface="Roboto" pitchFamily="2" charset="0"/>
                <a:cs typeface="Arial" panose="020B0604020202020204" pitchFamily="34" charset="0"/>
              </a:rPr>
              <a:t> seemingly behaves in unpredictable ways.</a:t>
            </a:r>
            <a:endParaRPr lang="en-US" dirty="0">
              <a:latin typeface="Arial" panose="020B0604020202020204" pitchFamily="34" charset="0"/>
              <a:ea typeface="Roboto" pitchFamily="2" charset="0"/>
              <a:cs typeface="Arial" panose="020B0604020202020204" pitchFamily="34" charset="0"/>
            </a:endParaRPr>
          </a:p>
        </p:txBody>
      </p:sp>
      <p:pic>
        <p:nvPicPr>
          <p:cNvPr id="5" name="Picture 4" descr="http://blog.monstuff.com/archives/images/js-exec_model_callfunc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69" y="962392"/>
            <a:ext cx="5047179" cy="41430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render.bitstrips.com/v2/cpanel/9163667-48452630_1-s1-v1.png?palett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332" y="1752600"/>
            <a:ext cx="3557450" cy="35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0175" y="762001"/>
            <a:ext cx="4677467" cy="5562600"/>
          </a:xfrm>
          <a:prstGeom prst="rect">
            <a:avLst/>
          </a:prstGeom>
        </p:spPr>
      </p:pic>
      <p:sp>
        <p:nvSpPr>
          <p:cNvPr id="3" name="Rectangle 2"/>
          <p:cNvSpPr/>
          <p:nvPr/>
        </p:nvSpPr>
        <p:spPr>
          <a:xfrm>
            <a:off x="304800" y="98052"/>
            <a:ext cx="88392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a:t>
            </a:r>
            <a:r>
              <a:rPr lang="en-US" sz="2400" b="1" dirty="0">
                <a:latin typeface="Arial" panose="020B0604020202020204" pitchFamily="34" charset="0"/>
                <a:cs typeface="Arial" panose="020B0604020202020204" pitchFamily="34" charset="0"/>
              </a:rPr>
              <a:t> Scope Example (Tricky) </a:t>
            </a:r>
          </a:p>
        </p:txBody>
      </p:sp>
      <p:sp>
        <p:nvSpPr>
          <p:cNvPr id="5" name="Rectangle 4"/>
          <p:cNvSpPr/>
          <p:nvPr/>
        </p:nvSpPr>
        <p:spPr>
          <a:xfrm>
            <a:off x="5803100" y="2057400"/>
            <a:ext cx="3282470" cy="1446550"/>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Here </a:t>
            </a:r>
            <a:r>
              <a:rPr lang="en-US" sz="2200" b="1" dirty="0">
                <a:latin typeface="Arial" panose="020B0604020202020204" pitchFamily="34" charset="0"/>
                <a:ea typeface="Roboto" pitchFamily="2" charset="0"/>
                <a:cs typeface="Arial" panose="020B0604020202020204" pitchFamily="34" charset="0"/>
              </a:rPr>
              <a:t>nested function </a:t>
            </a:r>
            <a:r>
              <a:rPr lang="en-US" sz="2200" dirty="0">
                <a:latin typeface="Arial" panose="020B0604020202020204" pitchFamily="34" charset="0"/>
                <a:ea typeface="Roboto" pitchFamily="2" charset="0"/>
                <a:cs typeface="Arial" panose="020B0604020202020204" pitchFamily="34" charset="0"/>
              </a:rPr>
              <a:t>is clearly able to access the variables of their </a:t>
            </a:r>
            <a:r>
              <a:rPr lang="en-US" sz="2200" b="1" dirty="0">
                <a:latin typeface="Arial" panose="020B0604020202020204" pitchFamily="34" charset="0"/>
                <a:ea typeface="Roboto" pitchFamily="2" charset="0"/>
                <a:cs typeface="Arial" panose="020B0604020202020204" pitchFamily="34" charset="0"/>
              </a:rPr>
              <a:t>parent function</a:t>
            </a:r>
            <a:r>
              <a:rPr lang="en-US" sz="2200" dirty="0">
                <a:latin typeface="Arial" panose="020B0604020202020204" pitchFamily="34" charset="0"/>
                <a:ea typeface="Roboto" pitchFamily="2" charset="0"/>
                <a:cs typeface="Arial" panose="020B0604020202020204" pitchFamily="34" charset="0"/>
              </a:rPr>
              <a:t>.</a:t>
            </a:r>
          </a:p>
        </p:txBody>
      </p:sp>
      <p:cxnSp>
        <p:nvCxnSpPr>
          <p:cNvPr id="7" name="Straight Arrow Connector 6"/>
          <p:cNvCxnSpPr/>
          <p:nvPr/>
        </p:nvCxnSpPr>
        <p:spPr>
          <a:xfrm flipH="1">
            <a:off x="3505200" y="2696190"/>
            <a:ext cx="2514600" cy="339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803100" y="4357409"/>
            <a:ext cx="3282470" cy="1785104"/>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Whereas </a:t>
            </a:r>
            <a:r>
              <a:rPr lang="en-US" sz="2200" b="1" dirty="0">
                <a:latin typeface="Arial" panose="020B0604020202020204" pitchFamily="34" charset="0"/>
                <a:ea typeface="Roboto" pitchFamily="2" charset="0"/>
                <a:cs typeface="Arial" panose="020B0604020202020204" pitchFamily="34" charset="0"/>
              </a:rPr>
              <a:t>outer function </a:t>
            </a:r>
            <a:r>
              <a:rPr lang="en-US" sz="2200" dirty="0">
                <a:latin typeface="Arial" panose="020B0604020202020204" pitchFamily="34" charset="0"/>
                <a:ea typeface="Roboto" pitchFamily="2" charset="0"/>
                <a:cs typeface="Arial" panose="020B0604020202020204" pitchFamily="34" charset="0"/>
              </a:rPr>
              <a:t>has no idea what the variable z is because it was declared in a child function.</a:t>
            </a:r>
          </a:p>
        </p:txBody>
      </p:sp>
      <p:cxnSp>
        <p:nvCxnSpPr>
          <p:cNvPr id="11" name="Straight Arrow Connector 10"/>
          <p:cNvCxnSpPr/>
          <p:nvPr/>
        </p:nvCxnSpPr>
        <p:spPr>
          <a:xfrm flipH="1">
            <a:off x="3965921" y="4813359"/>
            <a:ext cx="1977679" cy="74924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505200" y="2730090"/>
            <a:ext cx="2514600" cy="60489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267200" y="2730090"/>
            <a:ext cx="1752600" cy="125626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665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dissecting what I just said.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file sent to you and explain to the person next to you what is meant by:</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terms parent function and child function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concept that child functions can access parent variables but not vice versa.</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4-ScopeOne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461077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4" name="Content Placeholder 2"/>
          <p:cNvSpPr txBox="1">
            <a:spLocks/>
          </p:cNvSpPr>
          <p:nvPr/>
        </p:nvSpPr>
        <p:spPr>
          <a:xfrm>
            <a:off x="443345" y="1066800"/>
            <a:ext cx="8229600" cy="4525963"/>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rial" panose="020B0604020202020204" pitchFamily="34" charset="0"/>
                <a:cs typeface="Arial" panose="020B0604020202020204" pitchFamily="34" charset="0"/>
              </a:rPr>
              <a:t>“You can’t tell whether you’re learning something when you’re learning it—in fact, learning feels a lot more like frustration.”</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lang="en-US" b="1" dirty="0">
                <a:latin typeface="Arial" panose="020B0604020202020204" pitchFamily="34" charset="0"/>
                <a:cs typeface="Arial" panose="020B0604020202020204" pitchFamily="34" charset="0"/>
              </a:rPr>
              <a:t> but you’re probably rapidly expanding your knowledge.</a:t>
            </a:r>
            <a:r>
              <a:rPr lang="en-US" dirty="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sz="16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a:latin typeface="Arial" panose="020B0604020202020204" pitchFamily="34" charset="0"/>
                <a:cs typeface="Arial" panose="020B0604020202020204" pitchFamily="34" charset="0"/>
              </a:rPr>
              <a:t>Jeff Dickey, Author of Write Modern Web Apps with the MEAN Stack: Mongo, Express, AngularJS, and Node.JS</a:t>
            </a:r>
          </a:p>
        </p:txBody>
      </p:sp>
    </p:spTree>
    <p:extLst>
      <p:ext uri="{BB962C8B-B14F-4D97-AF65-F5344CB8AC3E}">
        <p14:creationId xmlns:p14="http://schemas.microsoft.com/office/powerpoint/2010/main" val="966712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5-ScopeTwo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p:txBody>
      </p:sp>
    </p:spTree>
    <p:extLst>
      <p:ext uri="{BB962C8B-B14F-4D97-AF65-F5344CB8AC3E}">
        <p14:creationId xmlns:p14="http://schemas.microsoft.com/office/powerpoint/2010/main" val="2220196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6-ScopeThree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752644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98052"/>
            <a:ext cx="6781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You Probably…</a:t>
            </a:r>
          </a:p>
        </p:txBody>
      </p:sp>
      <p:pic>
        <p:nvPicPr>
          <p:cNvPr id="7" name="Picture 2" descr="http://cdn.meme.am/instances/500x/646664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47991"/>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54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Helpful Article </a:t>
            </a:r>
            <a:r>
              <a:rPr lang="en-US" sz="2400" dirty="0">
                <a:latin typeface="Arial" panose="020B0604020202020204" pitchFamily="34" charset="0"/>
                <a:cs typeface="Arial" panose="020B0604020202020204" pitchFamily="34" charset="0"/>
              </a:rPr>
              <a:t>(If you’d like to learn more…)</a:t>
            </a:r>
          </a:p>
        </p:txBody>
      </p:sp>
      <p:pic>
        <p:nvPicPr>
          <p:cNvPr id="5" name="Picture 4"/>
          <p:cNvPicPr>
            <a:picLocks noChangeAspect="1"/>
          </p:cNvPicPr>
          <p:nvPr/>
        </p:nvPicPr>
        <p:blipFill rotWithShape="1">
          <a:blip r:embed="rId3"/>
          <a:srcRect b="11899"/>
          <a:stretch/>
        </p:blipFill>
        <p:spPr>
          <a:xfrm>
            <a:off x="29690" y="712432"/>
            <a:ext cx="9108440" cy="4773968"/>
          </a:xfrm>
          <a:prstGeom prst="rect">
            <a:avLst/>
          </a:prstGeom>
        </p:spPr>
      </p:pic>
    </p:spTree>
    <p:extLst>
      <p:ext uri="{BB962C8B-B14F-4D97-AF65-F5344CB8AC3E}">
        <p14:creationId xmlns:p14="http://schemas.microsoft.com/office/powerpoint/2010/main" val="1265347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 Brain Teaser</a:t>
            </a:r>
          </a:p>
        </p:txBody>
      </p:sp>
      <p:sp>
        <p:nvSpPr>
          <p:cNvPr id="4" name="Text Placeholder 2"/>
          <p:cNvSpPr txBox="1">
            <a:spLocks/>
          </p:cNvSpPr>
          <p:nvPr/>
        </p:nvSpPr>
        <p:spPr>
          <a:xfrm>
            <a:off x="396992" y="3998593"/>
            <a:ext cx="2270008" cy="381000"/>
          </a:xfrm>
          <a:prstGeom prst="rect">
            <a:avLst/>
          </a:prstGeom>
        </p:spPr>
        <p:txBody>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000" b="1" dirty="0">
                <a:solidFill>
                  <a:schemeClr val="bg1"/>
                </a:solidFill>
                <a:latin typeface="Arial" panose="020B0604020202020204" pitchFamily="34" charset="0"/>
                <a:cs typeface="Arial" panose="020B0604020202020204" pitchFamily="34" charset="0"/>
              </a:rPr>
              <a:t>(Time Permitting)</a:t>
            </a:r>
          </a:p>
        </p:txBody>
      </p:sp>
    </p:spTree>
    <p:extLst>
      <p:ext uri="{BB962C8B-B14F-4D97-AF65-F5344CB8AC3E}">
        <p14:creationId xmlns:p14="http://schemas.microsoft.com/office/powerpoint/2010/main" val="1763422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Color Picker – Brain Teaser</a:t>
            </a:r>
            <a:endParaRPr lang="en-US" sz="2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38200" y="914399"/>
            <a:ext cx="7772400" cy="5416307"/>
          </a:xfrm>
          <a:prstGeom prst="rect">
            <a:avLst/>
          </a:prstGeom>
        </p:spPr>
      </p:pic>
    </p:spTree>
    <p:extLst>
      <p:ext uri="{BB962C8B-B14F-4D97-AF65-F5344CB8AC3E}">
        <p14:creationId xmlns:p14="http://schemas.microsoft.com/office/powerpoint/2010/main" val="1076182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7-ColorCorrector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20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Using the files sent to you as a starting point, add the missing code such that the Color Corrector game works correctly.</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To win, you should be picking the “word” that matches the color of the text at the top. </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Ex:</a:t>
            </a:r>
          </a:p>
        </p:txBody>
      </p:sp>
      <p:pic>
        <p:nvPicPr>
          <p:cNvPr id="2" name="Picture 1"/>
          <p:cNvPicPr>
            <a:picLocks noChangeAspect="1"/>
          </p:cNvPicPr>
          <p:nvPr/>
        </p:nvPicPr>
        <p:blipFill>
          <a:blip r:embed="rId3"/>
          <a:stretch>
            <a:fillRect/>
          </a:stretch>
        </p:blipFill>
        <p:spPr>
          <a:xfrm>
            <a:off x="1624143" y="3352799"/>
            <a:ext cx="1519238" cy="2618023"/>
          </a:xfrm>
          <a:prstGeom prst="rect">
            <a:avLst/>
          </a:prstGeom>
        </p:spPr>
      </p:pic>
      <p:pic>
        <p:nvPicPr>
          <p:cNvPr id="7" name="Picture 6"/>
          <p:cNvPicPr>
            <a:picLocks noChangeAspect="1"/>
          </p:cNvPicPr>
          <p:nvPr/>
        </p:nvPicPr>
        <p:blipFill>
          <a:blip r:embed="rId3"/>
          <a:stretch>
            <a:fillRect/>
          </a:stretch>
        </p:blipFill>
        <p:spPr>
          <a:xfrm>
            <a:off x="4424364" y="3352799"/>
            <a:ext cx="1519238" cy="2618023"/>
          </a:xfrm>
          <a:prstGeom prst="rect">
            <a:avLst/>
          </a:prstGeom>
        </p:spPr>
      </p:pic>
      <p:sp>
        <p:nvSpPr>
          <p:cNvPr id="3" name="Rectangle 2"/>
          <p:cNvSpPr/>
          <p:nvPr/>
        </p:nvSpPr>
        <p:spPr>
          <a:xfrm>
            <a:off x="4424364" y="4800600"/>
            <a:ext cx="950117"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3" idx="1"/>
          </p:cNvCxnSpPr>
          <p:nvPr/>
        </p:nvCxnSpPr>
        <p:spPr>
          <a:xfrm>
            <a:off x="2383762" y="3657600"/>
            <a:ext cx="2040602" cy="1295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200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7056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Feedback #1 – Pace is Fast!!!</a:t>
            </a:r>
          </a:p>
        </p:txBody>
      </p:sp>
      <p:sp>
        <p:nvSpPr>
          <p:cNvPr id="6"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200" dirty="0">
                <a:latin typeface="Arial" panose="020B0604020202020204" pitchFamily="34" charset="0"/>
                <a:cs typeface="Arial" panose="020B0604020202020204" pitchFamily="34" charset="0"/>
              </a:rPr>
              <a:t>That said, as instructors / TAs we are here to help.</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As we fall into a class rhythm, feel encouraged to schedule a 1-1 during office hours.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In addition to using the time to understand concepts… it’s a great way for us to identify weaknesses and outline steps to get on the right track.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These might be before / after class.</a:t>
            </a:r>
          </a:p>
        </p:txBody>
      </p:sp>
      <p:pic>
        <p:nvPicPr>
          <p:cNvPr id="7" name="Picture 2" descr="http://m.memegen.com/ie23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4" y="3945575"/>
            <a:ext cx="2362200" cy="23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6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2832230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5" name="TextBox 4"/>
          <p:cNvSpPr txBox="1"/>
          <p:nvPr/>
        </p:nvSpPr>
        <p:spPr>
          <a:xfrm>
            <a:off x="304800" y="1219200"/>
            <a:ext cx="8686800" cy="3970318"/>
          </a:xfrm>
          <a:prstGeom prst="rect">
            <a:avLst/>
          </a:prstGeom>
          <a:noFill/>
        </p:spPr>
        <p:txBody>
          <a:bodyPr wrap="square" rtlCol="0">
            <a:spAutoFit/>
          </a:bodyPr>
          <a:lstStyle/>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Play Captain Planet: The GAME!</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Practice jQuery on Fridge</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Pretend to learn scoping</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Understand click events</a:t>
            </a:r>
          </a:p>
        </p:txBody>
      </p:sp>
    </p:spTree>
    <p:extLst>
      <p:ext uri="{BB962C8B-B14F-4D97-AF65-F5344CB8AC3E}">
        <p14:creationId xmlns:p14="http://schemas.microsoft.com/office/powerpoint/2010/main" val="2640768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Captain Planet!</a:t>
            </a:r>
          </a:p>
        </p:txBody>
      </p:sp>
    </p:spTree>
    <p:extLst>
      <p:ext uri="{BB962C8B-B14F-4D97-AF65-F5344CB8AC3E}">
        <p14:creationId xmlns:p14="http://schemas.microsoft.com/office/powerpoint/2010/main" val="1153232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6200" y="152400"/>
            <a:ext cx="9067800" cy="6267239"/>
          </a:xfrm>
          <a:prstGeom prst="rect">
            <a:avLst/>
          </a:prstGeom>
        </p:spPr>
      </p:pic>
    </p:spTree>
    <p:extLst>
      <p:ext uri="{BB962C8B-B14F-4D97-AF65-F5344CB8AC3E}">
        <p14:creationId xmlns:p14="http://schemas.microsoft.com/office/powerpoint/2010/main" val="3379932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(CaptainPlanet.html | 1-CaptainPlanet)</a:t>
            </a:r>
          </a:p>
        </p:txBody>
      </p:sp>
    </p:spTree>
    <p:extLst>
      <p:ext uri="{BB962C8B-B14F-4D97-AF65-F5344CB8AC3E}">
        <p14:creationId xmlns:p14="http://schemas.microsoft.com/office/powerpoint/2010/main" val="1211524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11567</TotalTime>
  <Words>1125</Words>
  <Application>Microsoft Macintosh PowerPoint</Application>
  <PresentationFormat>On-screen Show (4:3)</PresentationFormat>
  <Paragraphs>215</Paragraphs>
  <Slides>37</Slides>
  <Notes>37</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37</vt:i4>
      </vt:variant>
    </vt:vector>
  </HeadingPairs>
  <TitlesOfParts>
    <vt:vector size="46" baseType="lpstr">
      <vt:lpstr>Arial</vt:lpstr>
      <vt:lpstr>Calibri</vt:lpstr>
      <vt:lpstr>Calibri Light</vt:lpstr>
      <vt:lpstr>Courier New</vt:lpstr>
      <vt:lpstr>Roboto</vt:lpstr>
      <vt:lpstr>UCF - Theme</vt:lpstr>
      <vt:lpstr>Rutgers - Theme</vt:lpstr>
      <vt:lpstr>Unbranded</vt:lpstr>
      <vt:lpstr>UTAustin</vt:lpstr>
      <vt:lpstr>JS and jQuery Jubilee</vt:lpstr>
      <vt:lpstr>This shouldn’t be you…</vt:lpstr>
      <vt:lpstr>Remember this!</vt:lpstr>
      <vt:lpstr>PowerPoint Presentation</vt:lpstr>
      <vt:lpstr>Today’s Class</vt:lpstr>
      <vt:lpstr>Objectives</vt:lpstr>
      <vt:lpstr>Captain Planet!</vt:lpstr>
      <vt:lpstr>PowerPoint Presentation</vt:lpstr>
      <vt:lpstr>Demo Time</vt:lpstr>
      <vt:lpstr>PowerPoint Presentation</vt:lpstr>
      <vt:lpstr>Pseudocoding – Captain Planet</vt:lpstr>
      <vt:lpstr>PowerPoint Presentation</vt:lpstr>
      <vt:lpstr>jQuery Recap</vt:lpstr>
      <vt:lpstr>jQuery – In a Nutshell </vt:lpstr>
      <vt:lpstr>jQuery – In a Nutshell </vt:lpstr>
      <vt:lpstr>jQuery – Common Example</vt:lpstr>
      <vt:lpstr>Use Documentation When Needed!</vt:lpstr>
      <vt:lpstr>Fridge Game!</vt:lpstr>
      <vt:lpstr>PowerPoint Presentation</vt:lpstr>
      <vt:lpstr>Crystal Collector!</vt:lpstr>
      <vt:lpstr>Demo Time</vt:lpstr>
      <vt:lpstr>Lexical Scope</vt:lpstr>
      <vt:lpstr>PowerPoint Presentation</vt:lpstr>
      <vt:lpstr>PowerPoint Presentation</vt:lpstr>
      <vt:lpstr>PowerPoint Presentation</vt:lpstr>
      <vt:lpstr>Scope = Boxes in Boxes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 a Brain Teaser</vt:lpstr>
      <vt:lpstr>PowerPoint Presentation</vt:lpstr>
      <vt:lpstr>PowerPoint Presentation</vt:lpstr>
      <vt:lpstr>Questions</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John McSwain</cp:lastModifiedBy>
  <cp:revision>1535</cp:revision>
  <cp:lastPrinted>2016-01-30T16:23:56Z</cp:lastPrinted>
  <dcterms:created xsi:type="dcterms:W3CDTF">2015-01-20T17:19:00Z</dcterms:created>
  <dcterms:modified xsi:type="dcterms:W3CDTF">2017-11-28T03:24:21Z</dcterms:modified>
</cp:coreProperties>
</file>