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436" r:id="rId4"/>
    <p:sldId id="440" r:id="rId5"/>
    <p:sldId id="448" r:id="rId6"/>
    <p:sldId id="444" r:id="rId7"/>
    <p:sldId id="410" r:id="rId8"/>
    <p:sldId id="434" r:id="rId9"/>
    <p:sldId id="301"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tags" Target="../tags/tag3.xml"/><Relationship Id="rId4" Type="http://schemas.openxmlformats.org/officeDocument/2006/relationships/image" Target="../media/image2.jpeg"/><Relationship Id="rId3" Type="http://schemas.openxmlformats.org/officeDocument/2006/relationships/tags" Target="../tags/tag2.xml"/><Relationship Id="rId2" Type="http://schemas.openxmlformats.org/officeDocument/2006/relationships/image" Target="../media/image1.jpe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xml"/><Relationship Id="rId4" Type="http://schemas.openxmlformats.org/officeDocument/2006/relationships/image" Target="../media/image5.jpeg"/><Relationship Id="rId3" Type="http://schemas.openxmlformats.org/officeDocument/2006/relationships/tags" Target="../tags/tag7.xml"/><Relationship Id="rId2" Type="http://schemas.openxmlformats.org/officeDocument/2006/relationships/image" Target="../media/image2.jpeg"/><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tags" Target="../tags/tag10.xml"/><Relationship Id="rId2" Type="http://schemas.openxmlformats.org/officeDocument/2006/relationships/image" Target="../media/image5.jpeg"/><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591675" cy="2387600"/>
          </a:xfrm>
        </p:spPr>
        <p:txBody>
          <a:bodyPr/>
          <a:p>
            <a:r>
              <a:rPr lang="en-US" altLang="zh-CN"/>
              <a:t>AC60</a:t>
            </a:r>
            <a:r>
              <a:rPr lang="zh-CN" altLang="en-US"/>
              <a:t>系列米易通界面结构调整方案</a:t>
            </a:r>
            <a:endParaRPr lang="zh-CN" altLang="en-US"/>
          </a:p>
        </p:txBody>
      </p:sp>
      <p:sp>
        <p:nvSpPr>
          <p:cNvPr id="3" name="文本框 2"/>
          <p:cNvSpPr txBox="1"/>
          <p:nvPr/>
        </p:nvSpPr>
        <p:spPr>
          <a:xfrm>
            <a:off x="3204845" y="1347470"/>
            <a:ext cx="309880" cy="368300"/>
          </a:xfrm>
          <a:prstGeom prst="rect">
            <a:avLst/>
          </a:prstGeom>
          <a:noFill/>
        </p:spPr>
        <p:txBody>
          <a:bodyPr wrap="none" rtlCol="0">
            <a:spAutoFit/>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图片 12" descr="Screenshot_20220310_145035_com.shmedo.mcloudapp.iot"/>
          <p:cNvPicPr>
            <a:picLocks noChangeAspect="1"/>
          </p:cNvPicPr>
          <p:nvPr>
            <p:custDataLst>
              <p:tags r:id="rId1"/>
            </p:custDataLst>
          </p:nvPr>
        </p:nvPicPr>
        <p:blipFill>
          <a:blip r:embed="rId2"/>
          <a:stretch>
            <a:fillRect/>
          </a:stretch>
        </p:blipFill>
        <p:spPr>
          <a:xfrm>
            <a:off x="3815080" y="1641475"/>
            <a:ext cx="2347595" cy="4937125"/>
          </a:xfrm>
          <a:prstGeom prst="rect">
            <a:avLst/>
          </a:prstGeom>
          <a:ln>
            <a:solidFill>
              <a:schemeClr val="accent1"/>
            </a:solidFill>
          </a:ln>
        </p:spPr>
      </p:pic>
      <p:sp>
        <p:nvSpPr>
          <p:cNvPr id="5" name="标题 4"/>
          <p:cNvSpPr>
            <a:spLocks noGrp="1"/>
          </p:cNvSpPr>
          <p:nvPr>
            <p:ph type="title"/>
          </p:nvPr>
        </p:nvSpPr>
        <p:spPr>
          <a:xfrm>
            <a:off x="838200" y="365125"/>
            <a:ext cx="10515600" cy="1029970"/>
          </a:xfrm>
        </p:spPr>
        <p:txBody>
          <a:bodyPr/>
          <a:p>
            <a:pPr algn="ctr"/>
            <a:r>
              <a:rPr lang="zh-CN" altLang="en-US" sz="4000"/>
              <a:t>米易通</a:t>
            </a:r>
            <a:r>
              <a:rPr lang="en-US" altLang="zh-CN" sz="4000"/>
              <a:t>-</a:t>
            </a:r>
            <a:r>
              <a:rPr lang="zh-CN" altLang="en-US" sz="4000"/>
              <a:t>基础配置模块</a:t>
            </a:r>
            <a:endParaRPr lang="zh-CN" altLang="en-US" sz="4000"/>
          </a:p>
        </p:txBody>
      </p:sp>
      <p:pic>
        <p:nvPicPr>
          <p:cNvPr id="6" name="图片 5" descr="Screenshot_20210326_132427_com.shmedo.mcloudapp"/>
          <p:cNvPicPr>
            <a:picLocks noChangeAspect="1"/>
          </p:cNvPicPr>
          <p:nvPr>
            <p:custDataLst>
              <p:tags r:id="rId3"/>
            </p:custDataLst>
          </p:nvPr>
        </p:nvPicPr>
        <p:blipFill>
          <a:blip r:embed="rId4"/>
          <a:stretch>
            <a:fillRect/>
          </a:stretch>
        </p:blipFill>
        <p:spPr>
          <a:xfrm>
            <a:off x="982980" y="1691005"/>
            <a:ext cx="2373630" cy="4887595"/>
          </a:xfrm>
          <a:prstGeom prst="rect">
            <a:avLst/>
          </a:prstGeom>
          <a:ln>
            <a:solidFill>
              <a:schemeClr val="accent1"/>
            </a:solidFill>
          </a:ln>
        </p:spPr>
      </p:pic>
      <p:sp>
        <p:nvSpPr>
          <p:cNvPr id="10" name="矩形 9"/>
          <p:cNvSpPr/>
          <p:nvPr/>
        </p:nvSpPr>
        <p:spPr>
          <a:xfrm>
            <a:off x="2177415" y="3464560"/>
            <a:ext cx="1118870" cy="7245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箭头连接符 28"/>
          <p:cNvCxnSpPr/>
          <p:nvPr/>
        </p:nvCxnSpPr>
        <p:spPr>
          <a:xfrm>
            <a:off x="3358515" y="4135120"/>
            <a:ext cx="45466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8995410" y="1395095"/>
            <a:ext cx="2358390" cy="5354320"/>
          </a:xfrm>
          <a:prstGeom prst="rect">
            <a:avLst/>
          </a:prstGeom>
          <a:noFill/>
        </p:spPr>
        <p:txBody>
          <a:bodyPr wrap="square" rtlCol="0">
            <a:spAutoFit/>
          </a:bodyPr>
          <a:p>
            <a:r>
              <a:rPr lang="en-US" altLang="zh-CN"/>
              <a:t>1</a:t>
            </a:r>
            <a:r>
              <a:rPr lang="zh-CN" altLang="en-US"/>
              <a:t>、在基础配置里面增加</a:t>
            </a:r>
            <a:r>
              <a:rPr lang="en-US" altLang="zh-CN"/>
              <a:t>“</a:t>
            </a:r>
            <a:r>
              <a:rPr lang="zh-CN" altLang="en-US"/>
              <a:t>正反测使能</a:t>
            </a:r>
            <a:r>
              <a:rPr lang="en-US" altLang="zh-CN"/>
              <a:t>”</a:t>
            </a:r>
            <a:r>
              <a:rPr lang="zh-CN" altLang="en-US"/>
              <a:t>开关功能</a:t>
            </a:r>
            <a:endParaRPr lang="zh-CN" altLang="en-US"/>
          </a:p>
          <a:p>
            <a:r>
              <a:rPr lang="en-US" altLang="zh-CN"/>
              <a:t>2</a:t>
            </a:r>
            <a:r>
              <a:rPr lang="zh-CN" altLang="en-US"/>
              <a:t>、当正反测使能开关关闭时，高级参数里面的执行机构参数中的距离补偿数值自动置为</a:t>
            </a:r>
            <a:r>
              <a:rPr lang="en-US" altLang="zh-CN"/>
              <a:t>0.2</a:t>
            </a:r>
            <a:r>
              <a:rPr lang="zh-CN" altLang="en-US"/>
              <a:t>，当正反测使能打开时</a:t>
            </a:r>
            <a:r>
              <a:rPr lang="zh-CN" altLang="en-US">
                <a:sym typeface="+mn-ea"/>
              </a:rPr>
              <a:t>高级参数里面的执行机构参数中的距离补偿数值自动置为</a:t>
            </a:r>
            <a:r>
              <a:rPr lang="en-US" altLang="zh-CN">
                <a:sym typeface="+mn-ea"/>
              </a:rPr>
              <a:t>0.8</a:t>
            </a:r>
            <a:r>
              <a:rPr lang="zh-CN" altLang="en-US">
                <a:sym typeface="+mn-ea"/>
              </a:rPr>
              <a:t>。</a:t>
            </a:r>
            <a:endParaRPr lang="zh-CN" altLang="en-US">
              <a:sym typeface="+mn-ea"/>
            </a:endParaRPr>
          </a:p>
          <a:p>
            <a:r>
              <a:rPr lang="en-US" altLang="zh-CN">
                <a:sym typeface="+mn-ea"/>
              </a:rPr>
              <a:t>3</a:t>
            </a:r>
            <a:r>
              <a:rPr lang="zh-CN" altLang="en-US">
                <a:sym typeface="+mn-ea"/>
              </a:rPr>
              <a:t>、在基础参数配置界中复用高级参数模块中执行机构参数配置中的</a:t>
            </a:r>
            <a:r>
              <a:rPr lang="en-US" altLang="zh-CN">
                <a:sym typeface="+mn-ea"/>
              </a:rPr>
              <a:t>“</a:t>
            </a:r>
            <a:r>
              <a:rPr lang="zh-CN" altLang="en-US">
                <a:sym typeface="+mn-ea"/>
              </a:rPr>
              <a:t>测量方式</a:t>
            </a:r>
            <a:r>
              <a:rPr lang="en-US" altLang="zh-CN">
                <a:sym typeface="+mn-ea"/>
              </a:rPr>
              <a:t>”</a:t>
            </a:r>
            <a:r>
              <a:rPr lang="zh-CN" altLang="en-US">
                <a:sym typeface="+mn-ea"/>
              </a:rPr>
              <a:t>的功能。同时出厂时设置为整时整点测量</a:t>
            </a:r>
            <a:r>
              <a:rPr lang="en-US" altLang="zh-CN">
                <a:sym typeface="+mn-ea"/>
              </a:rPr>
              <a:t>1</a:t>
            </a:r>
            <a:r>
              <a:rPr lang="zh-CN" altLang="en-US">
                <a:sym typeface="+mn-ea"/>
              </a:rPr>
              <a:t>小时测量周期。</a:t>
            </a:r>
            <a:endParaRPr lang="zh-CN" altLang="en-US">
              <a:sym typeface="+mn-ea"/>
            </a:endParaRPr>
          </a:p>
        </p:txBody>
      </p:sp>
      <p:sp>
        <p:nvSpPr>
          <p:cNvPr id="4" name="矩形 3"/>
          <p:cNvSpPr/>
          <p:nvPr/>
        </p:nvSpPr>
        <p:spPr>
          <a:xfrm>
            <a:off x="3815715" y="4457700"/>
            <a:ext cx="2346960" cy="2508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900">
                <a:solidFill>
                  <a:schemeClr val="tx1"/>
                </a:solidFill>
              </a:rPr>
              <a:t>正反测使能</a:t>
            </a:r>
            <a:r>
              <a:rPr lang="en-US" altLang="zh-CN" sz="900">
                <a:solidFill>
                  <a:schemeClr val="tx1"/>
                </a:solidFill>
              </a:rPr>
              <a:t>                                              </a:t>
            </a:r>
            <a:r>
              <a:rPr lang="zh-CN" altLang="en-US" sz="900">
                <a:solidFill>
                  <a:schemeClr val="tx1"/>
                </a:solidFill>
              </a:rPr>
              <a:t>开</a:t>
            </a:r>
            <a:r>
              <a:rPr lang="en-US" altLang="zh-CN" sz="900">
                <a:solidFill>
                  <a:schemeClr val="tx1"/>
                </a:solidFill>
              </a:rPr>
              <a:t>/</a:t>
            </a:r>
            <a:r>
              <a:rPr lang="zh-CN" altLang="en-US" sz="900">
                <a:solidFill>
                  <a:schemeClr val="tx1"/>
                </a:solidFill>
              </a:rPr>
              <a:t>关</a:t>
            </a:r>
            <a:endParaRPr lang="zh-CN" altLang="en-US" sz="900">
              <a:solidFill>
                <a:schemeClr val="tx1"/>
              </a:solidFill>
            </a:endParaRPr>
          </a:p>
        </p:txBody>
      </p:sp>
      <p:pic>
        <p:nvPicPr>
          <p:cNvPr id="14" name="图片 13" descr="Screenshot_20220310_150815_com.shmedo.mcloudapp"/>
          <p:cNvPicPr>
            <a:picLocks noChangeAspect="1"/>
          </p:cNvPicPr>
          <p:nvPr>
            <p:custDataLst>
              <p:tags r:id="rId5"/>
            </p:custDataLst>
          </p:nvPr>
        </p:nvPicPr>
        <p:blipFill>
          <a:blip r:embed="rId6"/>
          <a:stretch>
            <a:fillRect/>
          </a:stretch>
        </p:blipFill>
        <p:spPr>
          <a:xfrm>
            <a:off x="6555740" y="1641475"/>
            <a:ext cx="2269490" cy="4936490"/>
          </a:xfrm>
          <a:prstGeom prst="rect">
            <a:avLst/>
          </a:prstGeom>
          <a:ln>
            <a:solidFill>
              <a:schemeClr val="accent1"/>
            </a:solidFill>
          </a:ln>
        </p:spPr>
      </p:pic>
      <p:sp>
        <p:nvSpPr>
          <p:cNvPr id="17" name="矩形 16"/>
          <p:cNvSpPr/>
          <p:nvPr/>
        </p:nvSpPr>
        <p:spPr>
          <a:xfrm>
            <a:off x="6555740" y="5701665"/>
            <a:ext cx="2269490" cy="2508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900">
              <a:solidFill>
                <a:schemeClr val="tx1"/>
              </a:solidFill>
            </a:endParaRPr>
          </a:p>
        </p:txBody>
      </p:sp>
      <p:sp>
        <p:nvSpPr>
          <p:cNvPr id="19" name="矩形 18"/>
          <p:cNvSpPr/>
          <p:nvPr/>
        </p:nvSpPr>
        <p:spPr>
          <a:xfrm>
            <a:off x="3816350" y="2801620"/>
            <a:ext cx="2346325" cy="197485"/>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900"/>
              <a:t>测量方式</a:t>
            </a:r>
            <a:r>
              <a:rPr lang="en-US" altLang="zh-CN" sz="900"/>
              <a:t>         </a:t>
            </a:r>
            <a:r>
              <a:rPr lang="zh-CN" altLang="en-US" sz="900"/>
              <a:t>实时测量</a:t>
            </a:r>
            <a:r>
              <a:rPr lang="en-US" altLang="zh-CN" sz="900"/>
              <a:t>/</a:t>
            </a:r>
            <a:r>
              <a:rPr lang="zh-CN" altLang="en-US" sz="900"/>
              <a:t>整时整点</a:t>
            </a:r>
            <a:r>
              <a:rPr lang="en-US" altLang="zh-CN" sz="900"/>
              <a:t>/</a:t>
            </a:r>
            <a:r>
              <a:rPr lang="zh-CN" altLang="en-US" sz="900"/>
              <a:t>定时定点</a:t>
            </a:r>
            <a:endParaRPr lang="zh-CN" altLang="en-US" sz="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内容占位符 4"/>
          <p:cNvGraphicFramePr/>
          <p:nvPr>
            <p:ph idx="1"/>
            <p:custDataLst>
              <p:tags r:id="rId1"/>
            </p:custDataLst>
          </p:nvPr>
        </p:nvGraphicFramePr>
        <p:xfrm>
          <a:off x="592455" y="1360805"/>
          <a:ext cx="11007090" cy="5012055"/>
        </p:xfrm>
        <a:graphic>
          <a:graphicData uri="http://schemas.openxmlformats.org/drawingml/2006/table">
            <a:tbl>
              <a:tblPr firstRow="1" bandRow="1">
                <a:tableStyleId>{5C22544A-7EE6-4342-B048-85BDC9FD1C3A}</a:tableStyleId>
              </a:tblPr>
              <a:tblGrid>
                <a:gridCol w="846455"/>
                <a:gridCol w="847090"/>
                <a:gridCol w="698500"/>
                <a:gridCol w="869315"/>
                <a:gridCol w="972185"/>
                <a:gridCol w="1047115"/>
                <a:gridCol w="925195"/>
                <a:gridCol w="741680"/>
                <a:gridCol w="672465"/>
                <a:gridCol w="847090"/>
                <a:gridCol w="1272540"/>
                <a:gridCol w="664845"/>
                <a:gridCol w="602615"/>
              </a:tblGrid>
              <a:tr h="457200">
                <a:tc gridSpan="13">
                  <a:txBody>
                    <a:bodyPr/>
                    <a:p>
                      <a:pPr algn="ctr">
                        <a:buNone/>
                      </a:pPr>
                      <a:r>
                        <a:rPr lang="zh-CN" altLang="en-US" sz="2400">
                          <a:solidFill>
                            <a:schemeClr val="tx1"/>
                          </a:solidFill>
                        </a:rPr>
                        <a:t>单向测量设备出场相关技术参数设置</a:t>
                      </a:r>
                      <a:endParaRPr lang="zh-CN" altLang="en-US" sz="2400">
                        <a:solidFill>
                          <a:schemeClr val="tx1"/>
                        </a:solidFill>
                      </a:endParaRPr>
                    </a:p>
                  </a:txBody>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744855">
                <a:tc>
                  <a:txBody>
                    <a:bodyPr/>
                    <a:p>
                      <a:pPr algn="ctr">
                        <a:buNone/>
                      </a:pPr>
                      <a:r>
                        <a:rPr lang="zh-CN" altLang="en-US" sz="1400"/>
                        <a:t>参数设置内容</a:t>
                      </a:r>
                      <a:endParaRPr lang="zh-CN" altLang="en-US" sz="1400"/>
                    </a:p>
                  </a:txBody>
                  <a:tcPr/>
                </a:tc>
                <a:tc>
                  <a:txBody>
                    <a:bodyPr/>
                    <a:p>
                      <a:pPr algn="ctr">
                        <a:buNone/>
                      </a:pPr>
                      <a:r>
                        <a:rPr lang="zh-CN" altLang="en-US" sz="1400"/>
                        <a:t>下放测量深度</a:t>
                      </a:r>
                      <a:endParaRPr lang="zh-CN" altLang="en-US" sz="1400"/>
                    </a:p>
                  </a:txBody>
                  <a:tcPr/>
                </a:tc>
                <a:tc>
                  <a:txBody>
                    <a:bodyPr/>
                    <a:p>
                      <a:pPr algn="ctr">
                        <a:buNone/>
                      </a:pPr>
                      <a:r>
                        <a:rPr lang="zh-CN" altLang="en-US" sz="1400"/>
                        <a:t>测点数量</a:t>
                      </a:r>
                      <a:endParaRPr lang="zh-CN" altLang="en-US" sz="1400"/>
                    </a:p>
                  </a:txBody>
                  <a:tcPr/>
                </a:tc>
                <a:tc>
                  <a:txBody>
                    <a:bodyPr/>
                    <a:p>
                      <a:pPr algn="ctr">
                        <a:buNone/>
                      </a:pPr>
                      <a:r>
                        <a:rPr lang="zh-CN" altLang="en-US" sz="1400">
                          <a:sym typeface="+mn-ea"/>
                        </a:rPr>
                        <a:t>下放等待时间</a:t>
                      </a:r>
                      <a:endParaRPr lang="zh-CN" altLang="en-US" sz="1400">
                        <a:sym typeface="+mn-ea"/>
                      </a:endParaRPr>
                    </a:p>
                    <a:p>
                      <a:pPr algn="ctr">
                        <a:buNone/>
                      </a:pPr>
                      <a:endParaRPr lang="zh-CN" altLang="en-US" sz="1400">
                        <a:sym typeface="+mn-ea"/>
                      </a:endParaRPr>
                    </a:p>
                  </a:txBody>
                  <a:tcPr/>
                </a:tc>
                <a:tc>
                  <a:txBody>
                    <a:bodyPr/>
                    <a:p>
                      <a:pPr algn="ctr">
                        <a:buNone/>
                      </a:pPr>
                      <a:r>
                        <a:rPr lang="zh-CN" altLang="en-US" sz="1400"/>
                        <a:t>下放运动速度</a:t>
                      </a:r>
                      <a:endParaRPr lang="zh-CN" altLang="en-US" sz="1400"/>
                    </a:p>
                  </a:txBody>
                  <a:tcPr/>
                </a:tc>
                <a:tc>
                  <a:txBody>
                    <a:bodyPr/>
                    <a:p>
                      <a:pPr algn="ctr">
                        <a:buNone/>
                      </a:pPr>
                      <a:r>
                        <a:rPr lang="zh-CN" altLang="en-US" sz="1400"/>
                        <a:t>上拉运动速度</a:t>
                      </a:r>
                      <a:endParaRPr lang="zh-CN" altLang="en-US" sz="1400"/>
                    </a:p>
                  </a:txBody>
                  <a:tcPr/>
                </a:tc>
                <a:tc>
                  <a:txBody>
                    <a:bodyPr/>
                    <a:p>
                      <a:pPr algn="ctr">
                        <a:buNone/>
                      </a:pPr>
                      <a:r>
                        <a:rPr lang="zh-CN" altLang="en-US" sz="1400"/>
                        <a:t>传感器采集间隔</a:t>
                      </a:r>
                      <a:endParaRPr lang="zh-CN" altLang="en-US" sz="1400"/>
                    </a:p>
                  </a:txBody>
                  <a:tcPr/>
                </a:tc>
                <a:tc>
                  <a:txBody>
                    <a:bodyPr/>
                    <a:p>
                      <a:pPr algn="ctr">
                        <a:buNone/>
                      </a:pPr>
                      <a:r>
                        <a:rPr lang="zh-CN" altLang="en-US" sz="1400"/>
                        <a:t>传感器解算间隔</a:t>
                      </a:r>
                      <a:endParaRPr lang="zh-CN" altLang="en-US" sz="1400"/>
                    </a:p>
                  </a:txBody>
                  <a:tcPr/>
                </a:tc>
                <a:tc>
                  <a:txBody>
                    <a:bodyPr/>
                    <a:p>
                      <a:pPr algn="ctr">
                        <a:buNone/>
                      </a:pPr>
                      <a:r>
                        <a:rPr lang="zh-CN" altLang="en-US" sz="1400"/>
                        <a:t>电机运动时间</a:t>
                      </a:r>
                      <a:endParaRPr lang="zh-CN" altLang="en-US" sz="1400"/>
                    </a:p>
                  </a:txBody>
                  <a:tcPr/>
                </a:tc>
                <a:tc>
                  <a:txBody>
                    <a:bodyPr/>
                    <a:p>
                      <a:pPr algn="ctr">
                        <a:buNone/>
                      </a:pPr>
                      <a:r>
                        <a:rPr lang="zh-CN" altLang="en-US" sz="1400"/>
                        <a:t>测量补偿时间</a:t>
                      </a:r>
                      <a:endParaRPr lang="zh-CN" altLang="en-US" sz="1400"/>
                    </a:p>
                  </a:txBody>
                  <a:tcPr/>
                </a:tc>
                <a:tc>
                  <a:txBody>
                    <a:bodyPr/>
                    <a:p>
                      <a:pPr algn="ctr">
                        <a:buNone/>
                      </a:pPr>
                      <a:r>
                        <a:rPr lang="zh-CN" altLang="en-US" sz="1400"/>
                        <a:t>待机时间</a:t>
                      </a:r>
                      <a:endParaRPr lang="zh-CN" altLang="en-US" sz="1400"/>
                    </a:p>
                  </a:txBody>
                  <a:tcPr/>
                </a:tc>
                <a:tc>
                  <a:txBody>
                    <a:bodyPr/>
                    <a:p>
                      <a:pPr algn="ctr">
                        <a:buNone/>
                      </a:pPr>
                      <a:r>
                        <a:rPr lang="zh-CN" altLang="en-US" sz="1400"/>
                        <a:t>数据读取间隔</a:t>
                      </a:r>
                      <a:endParaRPr lang="zh-CN" altLang="en-US" sz="1400"/>
                    </a:p>
                  </a:txBody>
                  <a:tcPr/>
                </a:tc>
                <a:tc>
                  <a:txBody>
                    <a:bodyPr/>
                    <a:p>
                      <a:pPr algn="ctr">
                        <a:buNone/>
                      </a:pPr>
                      <a:r>
                        <a:rPr lang="zh-CN" altLang="en-US" sz="1400"/>
                        <a:t>定时时间</a:t>
                      </a:r>
                      <a:endParaRPr lang="zh-CN" altLang="en-US" sz="1400"/>
                    </a:p>
                  </a:txBody>
                  <a:tcPr/>
                </a:tc>
              </a:tr>
              <a:tr h="466090">
                <a:tc>
                  <a:txBody>
                    <a:bodyPr/>
                    <a:p>
                      <a:pPr algn="ctr">
                        <a:buNone/>
                      </a:pPr>
                      <a:r>
                        <a:rPr lang="zh-CN" altLang="en-US" sz="1400"/>
                        <a:t>低速测量</a:t>
                      </a:r>
                      <a:endParaRPr lang="zh-CN" altLang="en-US" sz="1400"/>
                    </a:p>
                  </a:txBody>
                  <a:tcPr/>
                </a:tc>
                <a:tc>
                  <a:txBody>
                    <a:bodyPr/>
                    <a:p>
                      <a:pPr algn="ctr">
                        <a:buNone/>
                      </a:pPr>
                      <a:r>
                        <a:rPr lang="zh-CN" altLang="en-US" sz="1400"/>
                        <a:t>小于等于</a:t>
                      </a:r>
                      <a:r>
                        <a:rPr lang="en-US" altLang="zh-CN" sz="1400"/>
                        <a:t>50</a:t>
                      </a:r>
                      <a:r>
                        <a:rPr lang="zh-CN" altLang="en-US" sz="1400"/>
                        <a:t>米</a:t>
                      </a:r>
                      <a:endParaRPr lang="zh-CN" altLang="en-US" sz="1400"/>
                    </a:p>
                  </a:txBody>
                  <a:tcPr/>
                </a:tc>
                <a:tc>
                  <a:txBody>
                    <a:bodyPr/>
                    <a:p>
                      <a:pPr algn="ctr">
                        <a:buNone/>
                      </a:pPr>
                      <a:r>
                        <a:rPr lang="en-US" altLang="zh-CN" sz="1400"/>
                        <a:t>101</a:t>
                      </a:r>
                      <a:r>
                        <a:rPr lang="zh-CN" altLang="en-US" sz="1400"/>
                        <a:t>个</a:t>
                      </a:r>
                      <a:endParaRPr lang="zh-CN" altLang="en-US" sz="1400"/>
                    </a:p>
                  </a:txBody>
                  <a:tcPr/>
                </a:tc>
                <a:tc>
                  <a:txBody>
                    <a:bodyPr/>
                    <a:p>
                      <a:pPr algn="ctr">
                        <a:buNone/>
                      </a:pPr>
                      <a:r>
                        <a:rPr lang="en-US" altLang="zh-CN" sz="1400">
                          <a:sym typeface="+mn-ea"/>
                        </a:rPr>
                        <a:t>10</a:t>
                      </a:r>
                      <a:r>
                        <a:rPr lang="zh-CN" altLang="en-US" sz="1400">
                          <a:sym typeface="+mn-ea"/>
                        </a:rPr>
                        <a:t>分钟</a:t>
                      </a:r>
                      <a:endParaRPr lang="zh-CN" altLang="en-US" sz="1400">
                        <a:sym typeface="+mn-ea"/>
                      </a:endParaRPr>
                    </a:p>
                    <a:p>
                      <a:pPr algn="ctr">
                        <a:buNone/>
                      </a:pPr>
                      <a:endParaRPr lang="zh-CN" altLang="en-US" sz="1400">
                        <a:sym typeface="+mn-ea"/>
                      </a:endParaRPr>
                    </a:p>
                  </a:txBody>
                  <a:tcPr/>
                </a:tc>
                <a:tc>
                  <a:txBody>
                    <a:bodyPr/>
                    <a:p>
                      <a:pPr algn="ctr">
                        <a:buNone/>
                      </a:pPr>
                      <a:r>
                        <a:rPr lang="en-US" altLang="zh-CN" sz="1400"/>
                        <a:t>100r/min</a:t>
                      </a:r>
                      <a:endParaRPr lang="en-US" altLang="zh-CN" sz="1400"/>
                    </a:p>
                  </a:txBody>
                  <a:tcPr/>
                </a:tc>
                <a:tc>
                  <a:txBody>
                    <a:bodyPr/>
                    <a:p>
                      <a:pPr algn="ctr">
                        <a:buNone/>
                      </a:pPr>
                      <a:r>
                        <a:rPr lang="en-US" altLang="zh-CN" sz="1400"/>
                        <a:t>20r/min</a:t>
                      </a:r>
                      <a:endParaRPr lang="en-US" altLang="zh-CN" sz="1400"/>
                    </a:p>
                  </a:txBody>
                  <a:tcPr/>
                </a:tc>
                <a:tc>
                  <a:txBody>
                    <a:bodyPr/>
                    <a:p>
                      <a:pPr algn="ctr">
                        <a:buNone/>
                      </a:pPr>
                      <a:r>
                        <a:rPr lang="en-US" altLang="zh-CN" sz="1400"/>
                        <a:t>2</a:t>
                      </a:r>
                      <a:r>
                        <a:rPr lang="zh-CN" altLang="en-US" sz="1400"/>
                        <a:t>秒</a:t>
                      </a:r>
                      <a:endParaRPr lang="zh-CN" altLang="en-US" sz="1400"/>
                    </a:p>
                  </a:txBody>
                  <a:tcPr/>
                </a:tc>
                <a:tc>
                  <a:txBody>
                    <a:bodyPr/>
                    <a:p>
                      <a:pPr algn="ctr">
                        <a:buNone/>
                      </a:pPr>
                      <a:r>
                        <a:rPr lang="en-US" altLang="zh-CN" sz="1400"/>
                        <a:t>10</a:t>
                      </a:r>
                      <a:r>
                        <a:rPr lang="zh-CN" altLang="en-US" sz="1400"/>
                        <a:t>秒</a:t>
                      </a:r>
                      <a:endParaRPr lang="zh-CN" altLang="en-US" sz="1400"/>
                    </a:p>
                  </a:txBody>
                  <a:tcPr/>
                </a:tc>
                <a:tc>
                  <a:txBody>
                    <a:bodyPr/>
                    <a:p>
                      <a:pPr algn="ctr">
                        <a:buNone/>
                      </a:pPr>
                      <a:r>
                        <a:rPr lang="en-US" altLang="zh-CN" sz="1400"/>
                        <a:t>30</a:t>
                      </a:r>
                      <a:r>
                        <a:rPr lang="zh-CN" altLang="en-US" sz="1400"/>
                        <a:t>秒</a:t>
                      </a:r>
                      <a:endParaRPr lang="zh-CN" altLang="en-US" sz="1400"/>
                    </a:p>
                  </a:txBody>
                  <a:tcPr/>
                </a:tc>
                <a:tc>
                  <a:txBody>
                    <a:bodyPr/>
                    <a:p>
                      <a:pPr algn="ctr">
                        <a:buNone/>
                      </a:pPr>
                      <a:r>
                        <a:rPr lang="en-US" altLang="zh-CN" sz="1400"/>
                        <a:t>5</a:t>
                      </a:r>
                      <a:r>
                        <a:rPr lang="zh-CN" altLang="en-US" sz="1400"/>
                        <a:t>秒</a:t>
                      </a:r>
                      <a:endParaRPr lang="zh-CN" altLang="en-US" sz="1400"/>
                    </a:p>
                  </a:txBody>
                  <a:tcPr/>
                </a:tc>
                <a:tc>
                  <a:txBody>
                    <a:bodyPr/>
                    <a:p>
                      <a:pPr algn="ctr">
                        <a:buNone/>
                      </a:pPr>
                      <a:r>
                        <a:rPr lang="zh-CN" altLang="en-US" sz="1400"/>
                        <a:t>关</a:t>
                      </a:r>
                      <a:r>
                        <a:rPr lang="en-US" altLang="zh-CN" sz="1400"/>
                        <a:t>200</a:t>
                      </a:r>
                      <a:r>
                        <a:rPr lang="zh-CN" altLang="en-US" sz="1400"/>
                        <a:t>秒</a:t>
                      </a:r>
                      <a:r>
                        <a:rPr lang="en-US" altLang="zh-CN" sz="1400"/>
                        <a:t>-</a:t>
                      </a:r>
                      <a:r>
                        <a:rPr lang="zh-CN" altLang="en-US" sz="1400"/>
                        <a:t>开</a:t>
                      </a:r>
                      <a:r>
                        <a:rPr lang="en-US" altLang="zh-CN" sz="1400"/>
                        <a:t>5</a:t>
                      </a:r>
                      <a:r>
                        <a:rPr lang="zh-CN" altLang="en-US" sz="1400"/>
                        <a:t>秒</a:t>
                      </a:r>
                      <a:endParaRPr lang="zh-CN" altLang="en-US" sz="1400"/>
                    </a:p>
                  </a:txBody>
                  <a:tcPr/>
                </a:tc>
                <a:tc>
                  <a:txBody>
                    <a:bodyPr/>
                    <a:p>
                      <a:pPr algn="ctr">
                        <a:buNone/>
                      </a:pPr>
                      <a:r>
                        <a:rPr lang="en-US" altLang="zh-CN" sz="1400"/>
                        <a:t>5s</a:t>
                      </a:r>
                      <a:endParaRPr lang="en-US" altLang="zh-CN" sz="1400"/>
                    </a:p>
                  </a:txBody>
                  <a:tcPr/>
                </a:tc>
                <a:tc>
                  <a:txBody>
                    <a:bodyPr/>
                    <a:p>
                      <a:pPr algn="ctr">
                        <a:buNone/>
                      </a:pPr>
                      <a:r>
                        <a:rPr lang="en-US" altLang="zh-CN" sz="1400"/>
                        <a:t>2h</a:t>
                      </a:r>
                      <a:endParaRPr lang="en-US" altLang="zh-CN" sz="1400"/>
                    </a:p>
                  </a:txBody>
                  <a:tcPr/>
                </a:tc>
              </a:tr>
              <a:tr h="487680">
                <a:tc>
                  <a:txBody>
                    <a:bodyPr/>
                    <a:p>
                      <a:pPr algn="ctr">
                        <a:buNone/>
                      </a:pPr>
                      <a:r>
                        <a:rPr lang="zh-CN" altLang="en-US" sz="1400">
                          <a:solidFill>
                            <a:srgbClr val="FF0000"/>
                          </a:solidFill>
                          <a:sym typeface="+mn-ea"/>
                        </a:rPr>
                        <a:t>高速测量</a:t>
                      </a:r>
                      <a:endParaRPr lang="zh-CN" altLang="en-US" sz="1400">
                        <a:solidFill>
                          <a:srgbClr val="FF0000"/>
                        </a:solidFill>
                        <a:sym typeface="+mn-ea"/>
                      </a:endParaRPr>
                    </a:p>
                  </a:txBody>
                  <a:tcPr/>
                </a:tc>
                <a:tc>
                  <a:txBody>
                    <a:bodyPr/>
                    <a:p>
                      <a:pPr algn="ctr">
                        <a:buNone/>
                      </a:pPr>
                      <a:r>
                        <a:rPr lang="zh-CN" altLang="en-US" sz="1400">
                          <a:solidFill>
                            <a:schemeClr val="tx1"/>
                          </a:solidFill>
                          <a:sym typeface="+mn-ea"/>
                        </a:rPr>
                        <a:t>小于等于</a:t>
                      </a:r>
                      <a:r>
                        <a:rPr lang="en-US" altLang="zh-CN" sz="1400">
                          <a:solidFill>
                            <a:schemeClr val="tx1"/>
                          </a:solidFill>
                          <a:sym typeface="+mn-ea"/>
                        </a:rPr>
                        <a:t>50</a:t>
                      </a:r>
                      <a:r>
                        <a:rPr lang="zh-CN" altLang="en-US" sz="1400">
                          <a:solidFill>
                            <a:schemeClr val="tx1"/>
                          </a:solidFill>
                          <a:sym typeface="+mn-ea"/>
                        </a:rPr>
                        <a:t>米</a:t>
                      </a:r>
                      <a:endParaRPr lang="zh-CN" altLang="en-US" sz="1400">
                        <a:solidFill>
                          <a:schemeClr val="tx1"/>
                        </a:solidFill>
                        <a:sym typeface="+mn-ea"/>
                      </a:endParaRPr>
                    </a:p>
                  </a:txBody>
                  <a:tcPr/>
                </a:tc>
                <a:tc>
                  <a:txBody>
                    <a:bodyPr/>
                    <a:p>
                      <a:pPr algn="ctr">
                        <a:buNone/>
                      </a:pPr>
                      <a:r>
                        <a:rPr lang="en-US" altLang="zh-CN" sz="1400">
                          <a:solidFill>
                            <a:srgbClr val="FF0000"/>
                          </a:solidFill>
                        </a:rPr>
                        <a:t>101</a:t>
                      </a:r>
                      <a:r>
                        <a:rPr lang="zh-CN" altLang="en-US" sz="1400">
                          <a:solidFill>
                            <a:srgbClr val="FF0000"/>
                          </a:solidFill>
                        </a:rPr>
                        <a:t>个</a:t>
                      </a:r>
                      <a:endParaRPr lang="zh-CN" altLang="en-US" sz="1400">
                        <a:solidFill>
                          <a:srgbClr val="FF0000"/>
                        </a:solidFill>
                      </a:endParaRPr>
                    </a:p>
                  </a:txBody>
                  <a:tcPr/>
                </a:tc>
                <a:tc>
                  <a:txBody>
                    <a:bodyPr/>
                    <a:p>
                      <a:pPr algn="ctr">
                        <a:buNone/>
                      </a:pPr>
                      <a:r>
                        <a:rPr lang="en-US" altLang="zh-CN" sz="1400">
                          <a:solidFill>
                            <a:srgbClr val="FF0000"/>
                          </a:solidFill>
                          <a:sym typeface="+mn-ea"/>
                        </a:rPr>
                        <a:t>10</a:t>
                      </a:r>
                      <a:r>
                        <a:rPr lang="zh-CN" altLang="en-US" sz="1400">
                          <a:solidFill>
                            <a:srgbClr val="FF0000"/>
                          </a:solidFill>
                          <a:sym typeface="+mn-ea"/>
                        </a:rPr>
                        <a:t>分钟</a:t>
                      </a:r>
                      <a:endParaRPr lang="zh-CN" altLang="en-US" sz="1400">
                        <a:solidFill>
                          <a:srgbClr val="FF0000"/>
                        </a:solidFill>
                        <a:sym typeface="+mn-ea"/>
                      </a:endParaRPr>
                    </a:p>
                    <a:p>
                      <a:pPr algn="ctr">
                        <a:buNone/>
                      </a:pPr>
                      <a:endParaRPr lang="zh-CN" altLang="en-US" sz="1400">
                        <a:solidFill>
                          <a:srgbClr val="FF0000"/>
                        </a:solidFill>
                        <a:sym typeface="+mn-ea"/>
                      </a:endParaRPr>
                    </a:p>
                  </a:txBody>
                  <a:tcPr/>
                </a:tc>
                <a:tc>
                  <a:txBody>
                    <a:bodyPr/>
                    <a:p>
                      <a:pPr algn="ctr">
                        <a:buNone/>
                      </a:pPr>
                      <a:r>
                        <a:rPr lang="en-US" altLang="zh-CN" sz="1400">
                          <a:solidFill>
                            <a:srgbClr val="FF0000"/>
                          </a:solidFill>
                        </a:rPr>
                        <a:t>100</a:t>
                      </a:r>
                      <a:r>
                        <a:rPr lang="en-US" altLang="zh-CN" sz="1400">
                          <a:solidFill>
                            <a:srgbClr val="FF0000"/>
                          </a:solidFill>
                          <a:sym typeface="+mn-ea"/>
                        </a:rPr>
                        <a:t>r/min</a:t>
                      </a:r>
                      <a:endParaRPr lang="en-US" altLang="zh-CN" sz="1400">
                        <a:solidFill>
                          <a:srgbClr val="FF0000"/>
                        </a:solidFill>
                      </a:endParaRPr>
                    </a:p>
                    <a:p>
                      <a:pPr algn="ctr">
                        <a:buNone/>
                      </a:pPr>
                      <a:endParaRPr lang="en-US" altLang="zh-CN" sz="1400">
                        <a:solidFill>
                          <a:srgbClr val="FF0000"/>
                        </a:solidFill>
                      </a:endParaRPr>
                    </a:p>
                  </a:txBody>
                  <a:tcPr/>
                </a:tc>
                <a:tc>
                  <a:txBody>
                    <a:bodyPr/>
                    <a:p>
                      <a:pPr algn="ctr">
                        <a:buNone/>
                      </a:pPr>
                      <a:r>
                        <a:rPr lang="en-US" altLang="zh-CN" sz="1400">
                          <a:solidFill>
                            <a:srgbClr val="FF0000"/>
                          </a:solidFill>
                        </a:rPr>
                        <a:t>40</a:t>
                      </a:r>
                      <a:r>
                        <a:rPr lang="en-US" altLang="zh-CN" sz="1400">
                          <a:solidFill>
                            <a:srgbClr val="FF0000"/>
                          </a:solidFill>
                          <a:sym typeface="+mn-ea"/>
                        </a:rPr>
                        <a:t>r/min</a:t>
                      </a:r>
                      <a:endParaRPr lang="en-US" altLang="zh-CN" sz="1400">
                        <a:solidFill>
                          <a:srgbClr val="FF0000"/>
                        </a:solidFill>
                        <a:sym typeface="+mn-ea"/>
                      </a:endParaRPr>
                    </a:p>
                  </a:txBody>
                  <a:tcPr/>
                </a:tc>
                <a:tc>
                  <a:txBody>
                    <a:bodyPr/>
                    <a:p>
                      <a:pPr algn="ctr">
                        <a:buNone/>
                      </a:pPr>
                      <a:r>
                        <a:rPr lang="en-US" altLang="zh-CN" sz="1400">
                          <a:solidFill>
                            <a:srgbClr val="FF0000"/>
                          </a:solidFill>
                        </a:rPr>
                        <a:t>2</a:t>
                      </a:r>
                      <a:r>
                        <a:rPr lang="zh-CN" altLang="en-US" sz="1400">
                          <a:solidFill>
                            <a:srgbClr val="FF0000"/>
                          </a:solidFill>
                        </a:rPr>
                        <a:t>秒</a:t>
                      </a:r>
                      <a:endParaRPr lang="zh-CN" altLang="en-US" sz="1400">
                        <a:solidFill>
                          <a:srgbClr val="FF0000"/>
                        </a:solidFill>
                      </a:endParaRPr>
                    </a:p>
                  </a:txBody>
                  <a:tcPr/>
                </a:tc>
                <a:tc>
                  <a:txBody>
                    <a:bodyPr/>
                    <a:p>
                      <a:pPr algn="ctr">
                        <a:buNone/>
                      </a:pPr>
                      <a:r>
                        <a:rPr lang="en-US" altLang="zh-CN" sz="1400">
                          <a:solidFill>
                            <a:srgbClr val="FF0000"/>
                          </a:solidFill>
                        </a:rPr>
                        <a:t>5</a:t>
                      </a:r>
                      <a:r>
                        <a:rPr lang="zh-CN" altLang="en-US" sz="1400">
                          <a:solidFill>
                            <a:srgbClr val="FF0000"/>
                          </a:solidFill>
                        </a:rPr>
                        <a:t>秒</a:t>
                      </a:r>
                      <a:endParaRPr lang="zh-CN" altLang="en-US" sz="1400">
                        <a:solidFill>
                          <a:srgbClr val="FF0000"/>
                        </a:solidFill>
                      </a:endParaRPr>
                    </a:p>
                  </a:txBody>
                  <a:tcPr/>
                </a:tc>
                <a:tc>
                  <a:txBody>
                    <a:bodyPr/>
                    <a:p>
                      <a:pPr algn="ctr">
                        <a:buNone/>
                      </a:pPr>
                      <a:r>
                        <a:rPr lang="en-US" altLang="zh-CN" sz="1400">
                          <a:solidFill>
                            <a:srgbClr val="FF0000"/>
                          </a:solidFill>
                        </a:rPr>
                        <a:t>16</a:t>
                      </a:r>
                      <a:r>
                        <a:rPr lang="zh-CN" altLang="en-US" sz="1400">
                          <a:solidFill>
                            <a:srgbClr val="FF0000"/>
                          </a:solidFill>
                        </a:rPr>
                        <a:t>秒</a:t>
                      </a:r>
                      <a:endParaRPr lang="zh-CN" altLang="en-US" sz="1400">
                        <a:solidFill>
                          <a:srgbClr val="FF0000"/>
                        </a:solidFill>
                      </a:endParaRPr>
                    </a:p>
                  </a:txBody>
                  <a:tcPr/>
                </a:tc>
                <a:tc>
                  <a:txBody>
                    <a:bodyPr/>
                    <a:p>
                      <a:pPr algn="ctr">
                        <a:buNone/>
                      </a:pPr>
                      <a:r>
                        <a:rPr lang="en-US" altLang="zh-CN" sz="1400">
                          <a:solidFill>
                            <a:srgbClr val="FF0000"/>
                          </a:solidFill>
                        </a:rPr>
                        <a:t>3</a:t>
                      </a:r>
                      <a:r>
                        <a:rPr lang="zh-CN" altLang="en-US" sz="1400">
                          <a:solidFill>
                            <a:srgbClr val="FF0000"/>
                          </a:solidFill>
                        </a:rPr>
                        <a:t>秒</a:t>
                      </a:r>
                      <a:endParaRPr lang="zh-CN" altLang="en-US" sz="1400">
                        <a:solidFill>
                          <a:srgbClr val="FF0000"/>
                        </a:solidFill>
                      </a:endParaRPr>
                    </a:p>
                  </a:txBody>
                  <a:tcPr/>
                </a:tc>
                <a:tc>
                  <a:txBody>
                    <a:bodyPr/>
                    <a:p>
                      <a:pPr algn="ctr">
                        <a:buNone/>
                      </a:pPr>
                      <a:r>
                        <a:rPr lang="zh-CN" altLang="en-US" sz="1400">
                          <a:solidFill>
                            <a:schemeClr val="tx1"/>
                          </a:solidFill>
                        </a:rPr>
                        <a:t>关</a:t>
                      </a:r>
                      <a:r>
                        <a:rPr lang="en-US" altLang="zh-CN" sz="1400">
                          <a:solidFill>
                            <a:schemeClr val="tx1"/>
                          </a:solidFill>
                        </a:rPr>
                        <a:t>200</a:t>
                      </a:r>
                      <a:r>
                        <a:rPr lang="zh-CN" altLang="en-US" sz="1400">
                          <a:solidFill>
                            <a:schemeClr val="tx1"/>
                          </a:solidFill>
                        </a:rPr>
                        <a:t>秒</a:t>
                      </a:r>
                      <a:r>
                        <a:rPr lang="en-US" altLang="zh-CN" sz="1400">
                          <a:solidFill>
                            <a:schemeClr val="tx1"/>
                          </a:solidFill>
                        </a:rPr>
                        <a:t>-</a:t>
                      </a:r>
                      <a:r>
                        <a:rPr lang="zh-CN" altLang="en-US" sz="1400">
                          <a:solidFill>
                            <a:schemeClr val="tx1"/>
                          </a:solidFill>
                        </a:rPr>
                        <a:t>开</a:t>
                      </a:r>
                      <a:r>
                        <a:rPr lang="en-US" altLang="zh-CN" sz="1400">
                          <a:solidFill>
                            <a:schemeClr val="tx1"/>
                          </a:solidFill>
                        </a:rPr>
                        <a:t>5</a:t>
                      </a:r>
                      <a:r>
                        <a:rPr lang="zh-CN" altLang="en-US" sz="1400">
                          <a:solidFill>
                            <a:schemeClr val="tx1"/>
                          </a:solidFill>
                        </a:rPr>
                        <a:t>秒</a:t>
                      </a:r>
                      <a:endParaRPr lang="zh-CN" altLang="en-US" sz="1400">
                        <a:solidFill>
                          <a:schemeClr val="tx1"/>
                        </a:solidFill>
                      </a:endParaRPr>
                    </a:p>
                  </a:txBody>
                  <a:tcPr/>
                </a:tc>
                <a:tc>
                  <a:txBody>
                    <a:bodyPr/>
                    <a:p>
                      <a:pPr algn="ctr">
                        <a:buNone/>
                      </a:pPr>
                      <a:r>
                        <a:rPr lang="en-US" altLang="zh-CN" sz="1400">
                          <a:solidFill>
                            <a:srgbClr val="FF0000"/>
                          </a:solidFill>
                        </a:rPr>
                        <a:t>2s</a:t>
                      </a:r>
                      <a:endParaRPr lang="en-US" altLang="zh-CN" sz="1400">
                        <a:solidFill>
                          <a:srgbClr val="FF0000"/>
                        </a:solidFill>
                      </a:endParaRPr>
                    </a:p>
                  </a:txBody>
                  <a:tcPr/>
                </a:tc>
                <a:tc>
                  <a:txBody>
                    <a:bodyPr/>
                    <a:p>
                      <a:pPr algn="ctr">
                        <a:buNone/>
                      </a:pPr>
                      <a:r>
                        <a:rPr lang="en-US" altLang="zh-CN" sz="1400">
                          <a:solidFill>
                            <a:srgbClr val="FF0000"/>
                          </a:solidFill>
                        </a:rPr>
                        <a:t>1h</a:t>
                      </a:r>
                      <a:endParaRPr lang="en-US" altLang="zh-CN" sz="1400">
                        <a:solidFill>
                          <a:srgbClr val="FF0000"/>
                        </a:solidFill>
                      </a:endParaRPr>
                    </a:p>
                  </a:txBody>
                  <a:tcPr/>
                </a:tc>
              </a:tr>
              <a:tr h="487680">
                <a:tc gridSpan="13">
                  <a:txBody>
                    <a:bodyPr/>
                    <a:p>
                      <a:pPr algn="ctr">
                        <a:buClrTx/>
                        <a:buSzTx/>
                        <a:buFontTx/>
                        <a:buNone/>
                      </a:pPr>
                      <a:r>
                        <a:rPr lang="zh-CN" altLang="en-US" sz="2400" b="1">
                          <a:solidFill>
                            <a:schemeClr val="tx1"/>
                          </a:solidFill>
                          <a:sym typeface="+mn-ea"/>
                        </a:rPr>
                        <a:t>正反测量设备出场相关技术参数设置</a:t>
                      </a:r>
                      <a:endParaRPr lang="zh-CN" altLang="en-US" sz="2400" b="1">
                        <a:solidFill>
                          <a:schemeClr val="tx1"/>
                        </a:solidFill>
                        <a:sym typeface="+mn-ea"/>
                      </a:endParaRPr>
                    </a:p>
                  </a:txBody>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622300">
                <a:tc>
                  <a:txBody>
                    <a:bodyPr/>
                    <a:p>
                      <a:pPr algn="ctr">
                        <a:buNone/>
                      </a:pPr>
                      <a:r>
                        <a:rPr lang="zh-CN" altLang="en-US" sz="1400"/>
                        <a:t>参数设置内容</a:t>
                      </a:r>
                      <a:endParaRPr lang="zh-CN" altLang="en-US" sz="1400"/>
                    </a:p>
                  </a:txBody>
                  <a:tcPr/>
                </a:tc>
                <a:tc>
                  <a:txBody>
                    <a:bodyPr/>
                    <a:p>
                      <a:pPr algn="ctr">
                        <a:buNone/>
                      </a:pPr>
                      <a:r>
                        <a:rPr lang="zh-CN" altLang="en-US" sz="1400"/>
                        <a:t>下放测量深度</a:t>
                      </a:r>
                      <a:endParaRPr lang="zh-CN" altLang="en-US" sz="1400"/>
                    </a:p>
                  </a:txBody>
                  <a:tcPr/>
                </a:tc>
                <a:tc>
                  <a:txBody>
                    <a:bodyPr/>
                    <a:p>
                      <a:pPr algn="ctr">
                        <a:buNone/>
                      </a:pPr>
                      <a:r>
                        <a:rPr lang="zh-CN" altLang="en-US" sz="1400"/>
                        <a:t>测点数量</a:t>
                      </a:r>
                      <a:endParaRPr lang="zh-CN" altLang="en-US" sz="1400"/>
                    </a:p>
                  </a:txBody>
                  <a:tcPr/>
                </a:tc>
                <a:tc>
                  <a:txBody>
                    <a:bodyPr/>
                    <a:p>
                      <a:pPr algn="ctr">
                        <a:buNone/>
                      </a:pPr>
                      <a:r>
                        <a:rPr lang="zh-CN" altLang="en-US" sz="1400">
                          <a:sym typeface="+mn-ea"/>
                        </a:rPr>
                        <a:t>下放等待时间</a:t>
                      </a:r>
                      <a:endParaRPr lang="zh-CN" altLang="en-US" sz="1400">
                        <a:sym typeface="+mn-ea"/>
                      </a:endParaRPr>
                    </a:p>
                    <a:p>
                      <a:pPr algn="ctr">
                        <a:buNone/>
                      </a:pPr>
                      <a:endParaRPr lang="zh-CN" altLang="en-US" sz="1400">
                        <a:sym typeface="+mn-ea"/>
                      </a:endParaRPr>
                    </a:p>
                  </a:txBody>
                  <a:tcPr/>
                </a:tc>
                <a:tc>
                  <a:txBody>
                    <a:bodyPr/>
                    <a:p>
                      <a:pPr algn="ctr">
                        <a:buNone/>
                      </a:pPr>
                      <a:r>
                        <a:rPr lang="zh-CN" altLang="en-US" sz="1400"/>
                        <a:t>下放运动速度</a:t>
                      </a:r>
                      <a:endParaRPr lang="zh-CN" altLang="en-US" sz="1400"/>
                    </a:p>
                  </a:txBody>
                  <a:tcPr/>
                </a:tc>
                <a:tc>
                  <a:txBody>
                    <a:bodyPr/>
                    <a:p>
                      <a:pPr algn="ctr">
                        <a:buNone/>
                      </a:pPr>
                      <a:r>
                        <a:rPr lang="zh-CN" altLang="en-US" sz="1400"/>
                        <a:t>上拉运动速度</a:t>
                      </a:r>
                      <a:endParaRPr lang="zh-CN" altLang="en-US" sz="1400"/>
                    </a:p>
                  </a:txBody>
                  <a:tcPr/>
                </a:tc>
                <a:tc>
                  <a:txBody>
                    <a:bodyPr/>
                    <a:p>
                      <a:pPr algn="ctr">
                        <a:buNone/>
                      </a:pPr>
                      <a:r>
                        <a:rPr lang="zh-CN" altLang="en-US" sz="1400"/>
                        <a:t>传感器采集间隔</a:t>
                      </a:r>
                      <a:endParaRPr lang="zh-CN" altLang="en-US" sz="1400"/>
                    </a:p>
                  </a:txBody>
                  <a:tcPr/>
                </a:tc>
                <a:tc>
                  <a:txBody>
                    <a:bodyPr/>
                    <a:p>
                      <a:pPr algn="ctr">
                        <a:buNone/>
                      </a:pPr>
                      <a:r>
                        <a:rPr lang="zh-CN" altLang="en-US" sz="1400"/>
                        <a:t>传感器解算间隔</a:t>
                      </a:r>
                      <a:endParaRPr lang="zh-CN" altLang="en-US" sz="1400"/>
                    </a:p>
                  </a:txBody>
                  <a:tcPr/>
                </a:tc>
                <a:tc>
                  <a:txBody>
                    <a:bodyPr/>
                    <a:p>
                      <a:pPr algn="ctr">
                        <a:buNone/>
                      </a:pPr>
                      <a:r>
                        <a:rPr lang="zh-CN" altLang="en-US" sz="1400"/>
                        <a:t>电机运动时间</a:t>
                      </a:r>
                      <a:endParaRPr lang="zh-CN" altLang="en-US" sz="1400"/>
                    </a:p>
                  </a:txBody>
                  <a:tcPr/>
                </a:tc>
                <a:tc>
                  <a:txBody>
                    <a:bodyPr/>
                    <a:p>
                      <a:pPr algn="ctr">
                        <a:buNone/>
                      </a:pPr>
                      <a:r>
                        <a:rPr lang="zh-CN" altLang="en-US" sz="1400"/>
                        <a:t>测量补偿时间</a:t>
                      </a:r>
                      <a:endParaRPr lang="zh-CN" altLang="en-US" sz="1400"/>
                    </a:p>
                  </a:txBody>
                  <a:tcPr/>
                </a:tc>
                <a:tc>
                  <a:txBody>
                    <a:bodyPr/>
                    <a:p>
                      <a:pPr algn="ctr">
                        <a:buNone/>
                      </a:pPr>
                      <a:r>
                        <a:rPr lang="zh-CN" altLang="en-US" sz="1400"/>
                        <a:t>待机时间</a:t>
                      </a:r>
                      <a:endParaRPr lang="zh-CN" altLang="en-US" sz="1400"/>
                    </a:p>
                  </a:txBody>
                  <a:tcPr/>
                </a:tc>
                <a:tc>
                  <a:txBody>
                    <a:bodyPr/>
                    <a:p>
                      <a:pPr algn="ctr">
                        <a:buNone/>
                      </a:pPr>
                      <a:r>
                        <a:rPr lang="zh-CN" altLang="en-US" sz="1400"/>
                        <a:t>数据读取间隔</a:t>
                      </a:r>
                      <a:endParaRPr lang="zh-CN" altLang="en-US" sz="1400"/>
                    </a:p>
                  </a:txBody>
                  <a:tcPr/>
                </a:tc>
                <a:tc>
                  <a:txBody>
                    <a:bodyPr/>
                    <a:p>
                      <a:pPr algn="ctr">
                        <a:buNone/>
                      </a:pPr>
                      <a:r>
                        <a:rPr lang="zh-CN" altLang="en-US" sz="1400"/>
                        <a:t>定时时间</a:t>
                      </a:r>
                      <a:endParaRPr lang="zh-CN" altLang="en-US" sz="1400"/>
                    </a:p>
                  </a:txBody>
                  <a:tcPr/>
                </a:tc>
              </a:tr>
              <a:tr h="518160">
                <a:tc>
                  <a:txBody>
                    <a:bodyPr/>
                    <a:p>
                      <a:pPr algn="ctr">
                        <a:buNone/>
                      </a:pPr>
                      <a:r>
                        <a:rPr lang="zh-CN" altLang="en-US" sz="1400"/>
                        <a:t>低速测量</a:t>
                      </a:r>
                      <a:endParaRPr lang="zh-CN" altLang="en-US" sz="1400"/>
                    </a:p>
                  </a:txBody>
                  <a:tcPr/>
                </a:tc>
                <a:tc>
                  <a:txBody>
                    <a:bodyPr/>
                    <a:p>
                      <a:pPr algn="ctr">
                        <a:buNone/>
                      </a:pPr>
                      <a:r>
                        <a:rPr lang="zh-CN" altLang="en-US" sz="1400"/>
                        <a:t>小于等于</a:t>
                      </a:r>
                      <a:r>
                        <a:rPr lang="en-US" altLang="zh-CN" sz="1400"/>
                        <a:t>50</a:t>
                      </a:r>
                      <a:r>
                        <a:rPr lang="zh-CN" altLang="en-US" sz="1400"/>
                        <a:t>米</a:t>
                      </a:r>
                      <a:endParaRPr lang="zh-CN" altLang="en-US" sz="1400"/>
                    </a:p>
                  </a:txBody>
                  <a:tcPr/>
                </a:tc>
                <a:tc>
                  <a:txBody>
                    <a:bodyPr/>
                    <a:p>
                      <a:pPr algn="ctr">
                        <a:buNone/>
                      </a:pPr>
                      <a:r>
                        <a:rPr lang="en-US" altLang="zh-CN" sz="1400"/>
                        <a:t>101</a:t>
                      </a:r>
                      <a:r>
                        <a:rPr lang="zh-CN" altLang="en-US" sz="1400"/>
                        <a:t>个</a:t>
                      </a:r>
                      <a:endParaRPr lang="zh-CN" altLang="en-US" sz="1400"/>
                    </a:p>
                  </a:txBody>
                  <a:tcPr/>
                </a:tc>
                <a:tc>
                  <a:txBody>
                    <a:bodyPr/>
                    <a:p>
                      <a:pPr algn="ctr">
                        <a:buNone/>
                      </a:pPr>
                      <a:r>
                        <a:rPr lang="en-US" altLang="zh-CN" sz="1400">
                          <a:sym typeface="+mn-ea"/>
                        </a:rPr>
                        <a:t>10</a:t>
                      </a:r>
                      <a:r>
                        <a:rPr lang="zh-CN" altLang="en-US" sz="1400">
                          <a:sym typeface="+mn-ea"/>
                        </a:rPr>
                        <a:t>分钟</a:t>
                      </a:r>
                      <a:endParaRPr lang="zh-CN" altLang="en-US" sz="1400">
                        <a:sym typeface="+mn-ea"/>
                      </a:endParaRPr>
                    </a:p>
                    <a:p>
                      <a:pPr algn="ctr">
                        <a:buNone/>
                      </a:pPr>
                      <a:endParaRPr lang="zh-CN" altLang="en-US" sz="1400">
                        <a:sym typeface="+mn-ea"/>
                      </a:endParaRPr>
                    </a:p>
                  </a:txBody>
                  <a:tcPr/>
                </a:tc>
                <a:tc>
                  <a:txBody>
                    <a:bodyPr/>
                    <a:p>
                      <a:pPr algn="ctr">
                        <a:buNone/>
                      </a:pPr>
                      <a:r>
                        <a:rPr lang="en-US" altLang="zh-CN" sz="1400"/>
                        <a:t>100r/min</a:t>
                      </a:r>
                      <a:endParaRPr lang="en-US" altLang="zh-CN" sz="1400"/>
                    </a:p>
                  </a:txBody>
                  <a:tcPr/>
                </a:tc>
                <a:tc>
                  <a:txBody>
                    <a:bodyPr/>
                    <a:p>
                      <a:pPr algn="ctr">
                        <a:buNone/>
                      </a:pPr>
                      <a:r>
                        <a:rPr lang="en-US" altLang="zh-CN" sz="1400"/>
                        <a:t>20r/min</a:t>
                      </a:r>
                      <a:endParaRPr lang="en-US" altLang="zh-CN" sz="1400"/>
                    </a:p>
                  </a:txBody>
                  <a:tcPr/>
                </a:tc>
                <a:tc>
                  <a:txBody>
                    <a:bodyPr/>
                    <a:p>
                      <a:pPr algn="ctr">
                        <a:buNone/>
                      </a:pPr>
                      <a:r>
                        <a:rPr lang="en-US" altLang="zh-CN" sz="1400"/>
                        <a:t>2</a:t>
                      </a:r>
                      <a:r>
                        <a:rPr lang="zh-CN" altLang="en-US" sz="1400"/>
                        <a:t>秒</a:t>
                      </a:r>
                      <a:endParaRPr lang="zh-CN" altLang="en-US" sz="1400"/>
                    </a:p>
                  </a:txBody>
                  <a:tcPr/>
                </a:tc>
                <a:tc>
                  <a:txBody>
                    <a:bodyPr/>
                    <a:p>
                      <a:pPr algn="ctr">
                        <a:buNone/>
                      </a:pPr>
                      <a:r>
                        <a:rPr lang="en-US" altLang="zh-CN" sz="1400"/>
                        <a:t>10</a:t>
                      </a:r>
                      <a:r>
                        <a:rPr lang="zh-CN" altLang="en-US" sz="1400"/>
                        <a:t>秒</a:t>
                      </a:r>
                      <a:endParaRPr lang="zh-CN" altLang="en-US" sz="1400"/>
                    </a:p>
                  </a:txBody>
                  <a:tcPr/>
                </a:tc>
                <a:tc>
                  <a:txBody>
                    <a:bodyPr/>
                    <a:p>
                      <a:pPr algn="ctr">
                        <a:buNone/>
                      </a:pPr>
                      <a:r>
                        <a:rPr lang="en-US" altLang="zh-CN" sz="1400"/>
                        <a:t>30</a:t>
                      </a:r>
                      <a:r>
                        <a:rPr lang="zh-CN" altLang="en-US" sz="1400"/>
                        <a:t>秒</a:t>
                      </a:r>
                      <a:endParaRPr lang="zh-CN" altLang="en-US" sz="1400"/>
                    </a:p>
                  </a:txBody>
                  <a:tcPr/>
                </a:tc>
                <a:tc>
                  <a:txBody>
                    <a:bodyPr/>
                    <a:p>
                      <a:pPr algn="ctr">
                        <a:buNone/>
                      </a:pPr>
                      <a:r>
                        <a:rPr lang="en-US" altLang="zh-CN" sz="1400"/>
                        <a:t>5</a:t>
                      </a:r>
                      <a:r>
                        <a:rPr lang="zh-CN" altLang="en-US" sz="1400"/>
                        <a:t>秒</a:t>
                      </a:r>
                      <a:endParaRPr lang="zh-CN" altLang="en-US" sz="1400"/>
                    </a:p>
                  </a:txBody>
                  <a:tcPr/>
                </a:tc>
                <a:tc>
                  <a:txBody>
                    <a:bodyPr/>
                    <a:p>
                      <a:pPr algn="ctr">
                        <a:buNone/>
                      </a:pPr>
                      <a:r>
                        <a:rPr lang="zh-CN" altLang="en-US" sz="1400"/>
                        <a:t>关</a:t>
                      </a:r>
                      <a:r>
                        <a:rPr lang="en-US" altLang="zh-CN" sz="1400"/>
                        <a:t>200</a:t>
                      </a:r>
                      <a:r>
                        <a:rPr lang="zh-CN" altLang="en-US" sz="1400"/>
                        <a:t>秒</a:t>
                      </a:r>
                      <a:r>
                        <a:rPr lang="en-US" altLang="zh-CN" sz="1400"/>
                        <a:t>-</a:t>
                      </a:r>
                      <a:r>
                        <a:rPr lang="zh-CN" altLang="en-US" sz="1400"/>
                        <a:t>开</a:t>
                      </a:r>
                      <a:r>
                        <a:rPr lang="en-US" altLang="zh-CN" sz="1400"/>
                        <a:t>5</a:t>
                      </a:r>
                      <a:r>
                        <a:rPr lang="zh-CN" altLang="en-US" sz="1400"/>
                        <a:t>秒</a:t>
                      </a:r>
                      <a:endParaRPr lang="zh-CN" altLang="en-US" sz="1400"/>
                    </a:p>
                  </a:txBody>
                  <a:tcPr/>
                </a:tc>
                <a:tc>
                  <a:txBody>
                    <a:bodyPr/>
                    <a:p>
                      <a:pPr algn="ctr">
                        <a:buNone/>
                      </a:pPr>
                      <a:r>
                        <a:rPr lang="en-US" altLang="zh-CN" sz="1400"/>
                        <a:t>5s</a:t>
                      </a:r>
                      <a:endParaRPr lang="en-US" altLang="zh-CN" sz="1400"/>
                    </a:p>
                  </a:txBody>
                  <a:tcPr/>
                </a:tc>
                <a:tc>
                  <a:txBody>
                    <a:bodyPr/>
                    <a:p>
                      <a:pPr algn="ctr">
                        <a:buNone/>
                      </a:pPr>
                      <a:r>
                        <a:rPr lang="en-US" altLang="zh-CN" sz="1400"/>
                        <a:t>3h</a:t>
                      </a:r>
                      <a:endParaRPr lang="en-US" altLang="zh-CN" sz="1400"/>
                    </a:p>
                  </a:txBody>
                  <a:tcPr/>
                </a:tc>
              </a:tr>
              <a:tr h="822960">
                <a:tc>
                  <a:txBody>
                    <a:bodyPr/>
                    <a:p>
                      <a:pPr algn="ctr">
                        <a:buNone/>
                      </a:pPr>
                      <a:r>
                        <a:rPr lang="zh-CN" altLang="en-US" sz="1400">
                          <a:solidFill>
                            <a:srgbClr val="FF0000"/>
                          </a:solidFill>
                          <a:sym typeface="+mn-ea"/>
                        </a:rPr>
                        <a:t>高速测量</a:t>
                      </a:r>
                      <a:endParaRPr lang="zh-CN" altLang="en-US" sz="1400">
                        <a:solidFill>
                          <a:srgbClr val="FF0000"/>
                        </a:solidFill>
                        <a:sym typeface="+mn-ea"/>
                      </a:endParaRPr>
                    </a:p>
                  </a:txBody>
                  <a:tcPr/>
                </a:tc>
                <a:tc>
                  <a:txBody>
                    <a:bodyPr/>
                    <a:p>
                      <a:pPr algn="ctr">
                        <a:buNone/>
                      </a:pPr>
                      <a:r>
                        <a:rPr lang="zh-CN" altLang="en-US" sz="1400">
                          <a:solidFill>
                            <a:schemeClr val="tx1"/>
                          </a:solidFill>
                          <a:sym typeface="+mn-ea"/>
                        </a:rPr>
                        <a:t>小于等于</a:t>
                      </a:r>
                      <a:r>
                        <a:rPr lang="en-US" altLang="zh-CN" sz="1400">
                          <a:solidFill>
                            <a:schemeClr val="tx1"/>
                          </a:solidFill>
                          <a:sym typeface="+mn-ea"/>
                        </a:rPr>
                        <a:t>50</a:t>
                      </a:r>
                      <a:r>
                        <a:rPr lang="zh-CN" altLang="en-US" sz="1400">
                          <a:solidFill>
                            <a:schemeClr val="tx1"/>
                          </a:solidFill>
                          <a:sym typeface="+mn-ea"/>
                        </a:rPr>
                        <a:t>米</a:t>
                      </a:r>
                      <a:endParaRPr lang="zh-CN" altLang="en-US" sz="1400">
                        <a:solidFill>
                          <a:schemeClr val="tx1"/>
                        </a:solidFill>
                        <a:sym typeface="+mn-ea"/>
                      </a:endParaRPr>
                    </a:p>
                  </a:txBody>
                  <a:tcPr/>
                </a:tc>
                <a:tc>
                  <a:txBody>
                    <a:bodyPr/>
                    <a:p>
                      <a:pPr algn="ctr">
                        <a:buNone/>
                      </a:pPr>
                      <a:r>
                        <a:rPr lang="en-US" altLang="zh-CN" sz="1400">
                          <a:solidFill>
                            <a:srgbClr val="FF0000"/>
                          </a:solidFill>
                        </a:rPr>
                        <a:t>101</a:t>
                      </a:r>
                      <a:r>
                        <a:rPr lang="zh-CN" altLang="en-US" sz="1400">
                          <a:solidFill>
                            <a:srgbClr val="FF0000"/>
                          </a:solidFill>
                        </a:rPr>
                        <a:t>个</a:t>
                      </a:r>
                      <a:endParaRPr lang="zh-CN" altLang="en-US" sz="1400">
                        <a:solidFill>
                          <a:srgbClr val="FF0000"/>
                        </a:solidFill>
                      </a:endParaRPr>
                    </a:p>
                  </a:txBody>
                  <a:tcPr/>
                </a:tc>
                <a:tc>
                  <a:txBody>
                    <a:bodyPr/>
                    <a:p>
                      <a:pPr algn="ctr">
                        <a:buNone/>
                      </a:pPr>
                      <a:r>
                        <a:rPr lang="en-US" altLang="zh-CN" sz="1400">
                          <a:solidFill>
                            <a:srgbClr val="FF0000"/>
                          </a:solidFill>
                          <a:sym typeface="+mn-ea"/>
                        </a:rPr>
                        <a:t>10</a:t>
                      </a:r>
                      <a:r>
                        <a:rPr lang="zh-CN" altLang="en-US" sz="1400">
                          <a:solidFill>
                            <a:srgbClr val="FF0000"/>
                          </a:solidFill>
                          <a:sym typeface="+mn-ea"/>
                        </a:rPr>
                        <a:t>分钟</a:t>
                      </a:r>
                      <a:endParaRPr lang="zh-CN" altLang="en-US" sz="1400">
                        <a:solidFill>
                          <a:srgbClr val="FF0000"/>
                        </a:solidFill>
                        <a:sym typeface="+mn-ea"/>
                      </a:endParaRPr>
                    </a:p>
                    <a:p>
                      <a:pPr algn="ctr">
                        <a:buNone/>
                      </a:pPr>
                      <a:endParaRPr lang="zh-CN" altLang="en-US" sz="1400">
                        <a:solidFill>
                          <a:srgbClr val="FF0000"/>
                        </a:solidFill>
                        <a:sym typeface="+mn-ea"/>
                      </a:endParaRPr>
                    </a:p>
                  </a:txBody>
                  <a:tcPr/>
                </a:tc>
                <a:tc>
                  <a:txBody>
                    <a:bodyPr/>
                    <a:p>
                      <a:pPr algn="ctr">
                        <a:buNone/>
                      </a:pPr>
                      <a:r>
                        <a:rPr lang="en-US" altLang="zh-CN" sz="1400">
                          <a:solidFill>
                            <a:srgbClr val="FF0000"/>
                          </a:solidFill>
                        </a:rPr>
                        <a:t>100</a:t>
                      </a:r>
                      <a:r>
                        <a:rPr lang="en-US" altLang="zh-CN" sz="1400">
                          <a:solidFill>
                            <a:srgbClr val="FF0000"/>
                          </a:solidFill>
                          <a:sym typeface="+mn-ea"/>
                        </a:rPr>
                        <a:t>r/min</a:t>
                      </a:r>
                      <a:endParaRPr lang="en-US" altLang="zh-CN" sz="1400">
                        <a:solidFill>
                          <a:srgbClr val="FF0000"/>
                        </a:solidFill>
                      </a:endParaRPr>
                    </a:p>
                    <a:p>
                      <a:pPr algn="ctr">
                        <a:buNone/>
                      </a:pPr>
                      <a:endParaRPr lang="en-US" altLang="zh-CN" sz="1400">
                        <a:solidFill>
                          <a:srgbClr val="FF0000"/>
                        </a:solidFill>
                      </a:endParaRPr>
                    </a:p>
                  </a:txBody>
                  <a:tcPr/>
                </a:tc>
                <a:tc>
                  <a:txBody>
                    <a:bodyPr/>
                    <a:p>
                      <a:pPr algn="ctr">
                        <a:buNone/>
                      </a:pPr>
                      <a:r>
                        <a:rPr lang="en-US" altLang="zh-CN" sz="1400">
                          <a:solidFill>
                            <a:srgbClr val="FF0000"/>
                          </a:solidFill>
                        </a:rPr>
                        <a:t>40</a:t>
                      </a:r>
                      <a:r>
                        <a:rPr lang="en-US" altLang="zh-CN" sz="1400">
                          <a:solidFill>
                            <a:srgbClr val="FF0000"/>
                          </a:solidFill>
                          <a:sym typeface="+mn-ea"/>
                        </a:rPr>
                        <a:t>r/min</a:t>
                      </a:r>
                      <a:endParaRPr lang="en-US" altLang="zh-CN" sz="1400">
                        <a:solidFill>
                          <a:srgbClr val="FF0000"/>
                        </a:solidFill>
                        <a:sym typeface="+mn-ea"/>
                      </a:endParaRPr>
                    </a:p>
                  </a:txBody>
                  <a:tcPr/>
                </a:tc>
                <a:tc>
                  <a:txBody>
                    <a:bodyPr/>
                    <a:p>
                      <a:pPr algn="ctr">
                        <a:buNone/>
                      </a:pPr>
                      <a:r>
                        <a:rPr lang="en-US" altLang="zh-CN" sz="1400">
                          <a:solidFill>
                            <a:srgbClr val="FF0000"/>
                          </a:solidFill>
                        </a:rPr>
                        <a:t>2</a:t>
                      </a:r>
                      <a:r>
                        <a:rPr lang="zh-CN" altLang="en-US" sz="1400">
                          <a:solidFill>
                            <a:srgbClr val="FF0000"/>
                          </a:solidFill>
                        </a:rPr>
                        <a:t>秒</a:t>
                      </a:r>
                      <a:endParaRPr lang="zh-CN" altLang="en-US" sz="1400">
                        <a:solidFill>
                          <a:srgbClr val="FF0000"/>
                        </a:solidFill>
                      </a:endParaRPr>
                    </a:p>
                  </a:txBody>
                  <a:tcPr/>
                </a:tc>
                <a:tc>
                  <a:txBody>
                    <a:bodyPr/>
                    <a:p>
                      <a:pPr algn="ctr">
                        <a:buNone/>
                      </a:pPr>
                      <a:r>
                        <a:rPr lang="en-US" altLang="zh-CN" sz="1400">
                          <a:solidFill>
                            <a:srgbClr val="FF0000"/>
                          </a:solidFill>
                        </a:rPr>
                        <a:t>5</a:t>
                      </a:r>
                      <a:r>
                        <a:rPr lang="zh-CN" altLang="en-US" sz="1400">
                          <a:solidFill>
                            <a:srgbClr val="FF0000"/>
                          </a:solidFill>
                        </a:rPr>
                        <a:t>秒</a:t>
                      </a:r>
                      <a:endParaRPr lang="zh-CN" altLang="en-US" sz="1400">
                        <a:solidFill>
                          <a:srgbClr val="FF0000"/>
                        </a:solidFill>
                      </a:endParaRPr>
                    </a:p>
                  </a:txBody>
                  <a:tcPr/>
                </a:tc>
                <a:tc>
                  <a:txBody>
                    <a:bodyPr/>
                    <a:p>
                      <a:pPr algn="ctr">
                        <a:buNone/>
                      </a:pPr>
                      <a:r>
                        <a:rPr lang="en-US" altLang="zh-CN" sz="1400">
                          <a:solidFill>
                            <a:srgbClr val="FF0000"/>
                          </a:solidFill>
                        </a:rPr>
                        <a:t>16</a:t>
                      </a:r>
                      <a:r>
                        <a:rPr lang="zh-CN" altLang="en-US" sz="1400">
                          <a:solidFill>
                            <a:srgbClr val="FF0000"/>
                          </a:solidFill>
                        </a:rPr>
                        <a:t>秒</a:t>
                      </a:r>
                      <a:endParaRPr lang="zh-CN" altLang="en-US" sz="1400">
                        <a:solidFill>
                          <a:srgbClr val="FF0000"/>
                        </a:solidFill>
                      </a:endParaRPr>
                    </a:p>
                  </a:txBody>
                  <a:tcPr/>
                </a:tc>
                <a:tc>
                  <a:txBody>
                    <a:bodyPr/>
                    <a:p>
                      <a:pPr algn="ctr">
                        <a:buNone/>
                      </a:pPr>
                      <a:r>
                        <a:rPr lang="en-US" altLang="zh-CN" sz="1400">
                          <a:solidFill>
                            <a:srgbClr val="FF0000"/>
                          </a:solidFill>
                        </a:rPr>
                        <a:t>3</a:t>
                      </a:r>
                      <a:r>
                        <a:rPr lang="zh-CN" altLang="en-US" sz="1400">
                          <a:solidFill>
                            <a:srgbClr val="FF0000"/>
                          </a:solidFill>
                        </a:rPr>
                        <a:t>秒</a:t>
                      </a:r>
                      <a:endParaRPr lang="zh-CN" altLang="en-US" sz="1400">
                        <a:solidFill>
                          <a:srgbClr val="FF0000"/>
                        </a:solidFill>
                      </a:endParaRPr>
                    </a:p>
                  </a:txBody>
                  <a:tcPr/>
                </a:tc>
                <a:tc>
                  <a:txBody>
                    <a:bodyPr/>
                    <a:p>
                      <a:pPr algn="ctr">
                        <a:buNone/>
                      </a:pPr>
                      <a:r>
                        <a:rPr lang="zh-CN" altLang="en-US" sz="1400">
                          <a:solidFill>
                            <a:schemeClr val="tx1"/>
                          </a:solidFill>
                        </a:rPr>
                        <a:t>关</a:t>
                      </a:r>
                      <a:r>
                        <a:rPr lang="en-US" altLang="zh-CN" sz="1400">
                          <a:solidFill>
                            <a:schemeClr val="tx1"/>
                          </a:solidFill>
                        </a:rPr>
                        <a:t>200</a:t>
                      </a:r>
                      <a:r>
                        <a:rPr lang="zh-CN" altLang="en-US" sz="1400">
                          <a:solidFill>
                            <a:schemeClr val="tx1"/>
                          </a:solidFill>
                        </a:rPr>
                        <a:t>秒</a:t>
                      </a:r>
                      <a:r>
                        <a:rPr lang="en-US" altLang="zh-CN" sz="1400">
                          <a:solidFill>
                            <a:schemeClr val="tx1"/>
                          </a:solidFill>
                        </a:rPr>
                        <a:t>-</a:t>
                      </a:r>
                      <a:r>
                        <a:rPr lang="zh-CN" altLang="en-US" sz="1400">
                          <a:solidFill>
                            <a:schemeClr val="tx1"/>
                          </a:solidFill>
                        </a:rPr>
                        <a:t>开</a:t>
                      </a:r>
                      <a:r>
                        <a:rPr lang="en-US" altLang="zh-CN" sz="1400">
                          <a:solidFill>
                            <a:schemeClr val="tx1"/>
                          </a:solidFill>
                        </a:rPr>
                        <a:t>5</a:t>
                      </a:r>
                      <a:r>
                        <a:rPr lang="zh-CN" altLang="en-US" sz="1400">
                          <a:solidFill>
                            <a:schemeClr val="tx1"/>
                          </a:solidFill>
                        </a:rPr>
                        <a:t>秒</a:t>
                      </a:r>
                      <a:endParaRPr lang="zh-CN" altLang="en-US" sz="1400">
                        <a:solidFill>
                          <a:schemeClr val="tx1"/>
                        </a:solidFill>
                      </a:endParaRPr>
                    </a:p>
                  </a:txBody>
                  <a:tcPr/>
                </a:tc>
                <a:tc>
                  <a:txBody>
                    <a:bodyPr/>
                    <a:p>
                      <a:pPr algn="ctr">
                        <a:buNone/>
                      </a:pPr>
                      <a:r>
                        <a:rPr lang="en-US" altLang="zh-CN" sz="1400">
                          <a:solidFill>
                            <a:srgbClr val="FF0000"/>
                          </a:solidFill>
                        </a:rPr>
                        <a:t>2s</a:t>
                      </a:r>
                      <a:endParaRPr lang="en-US" altLang="zh-CN" sz="1400">
                        <a:solidFill>
                          <a:srgbClr val="FF0000"/>
                        </a:solidFill>
                      </a:endParaRPr>
                    </a:p>
                  </a:txBody>
                  <a:tcPr/>
                </a:tc>
                <a:tc>
                  <a:txBody>
                    <a:bodyPr/>
                    <a:p>
                      <a:pPr algn="ctr">
                        <a:buNone/>
                      </a:pPr>
                      <a:r>
                        <a:rPr lang="en-US" altLang="zh-CN" sz="1400">
                          <a:solidFill>
                            <a:srgbClr val="FF0000"/>
                          </a:solidFill>
                        </a:rPr>
                        <a:t>2h</a:t>
                      </a:r>
                      <a:endParaRPr lang="en-US" altLang="zh-CN" sz="1400">
                        <a:solidFill>
                          <a:srgbClr val="FF0000"/>
                        </a:solidFill>
                      </a:endParaRPr>
                    </a:p>
                  </a:txBody>
                  <a:tcPr/>
                </a:tc>
              </a:tr>
            </a:tbl>
          </a:graphicData>
        </a:graphic>
      </p:graphicFrame>
      <p:sp>
        <p:nvSpPr>
          <p:cNvPr id="4" name="标题 3"/>
          <p:cNvSpPr>
            <a:spLocks noGrp="1"/>
          </p:cNvSpPr>
          <p:nvPr>
            <p:ph type="title"/>
          </p:nvPr>
        </p:nvSpPr>
        <p:spPr>
          <a:xfrm>
            <a:off x="838200" y="365125"/>
            <a:ext cx="10515600" cy="925195"/>
          </a:xfrm>
        </p:spPr>
        <p:txBody>
          <a:bodyPr/>
          <a:p>
            <a:pPr algn="ctr"/>
            <a:r>
              <a:rPr lang="zh-CN" altLang="en-US" sz="4000"/>
              <a:t>米易通</a:t>
            </a:r>
            <a:r>
              <a:rPr lang="en-US" altLang="zh-CN" sz="4000"/>
              <a:t>-</a:t>
            </a:r>
            <a:r>
              <a:rPr lang="zh-CN" altLang="en-US" sz="4000"/>
              <a:t>基础配置模块</a:t>
            </a:r>
            <a:endParaRPr lang="zh-CN" altLang="en-US"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内容占位符 4"/>
          <p:cNvGraphicFramePr/>
          <p:nvPr>
            <p:ph idx="1"/>
            <p:custDataLst>
              <p:tags r:id="rId1"/>
            </p:custDataLst>
          </p:nvPr>
        </p:nvGraphicFramePr>
        <p:xfrm>
          <a:off x="295910" y="1064260"/>
          <a:ext cx="11600180" cy="3657600"/>
        </p:xfrm>
        <a:graphic>
          <a:graphicData uri="http://schemas.openxmlformats.org/drawingml/2006/table">
            <a:tbl>
              <a:tblPr firstRow="1" bandRow="1">
                <a:tableStyleId>{5C22544A-7EE6-4342-B048-85BDC9FD1C3A}</a:tableStyleId>
              </a:tblPr>
              <a:tblGrid>
                <a:gridCol w="1009015"/>
                <a:gridCol w="1009015"/>
                <a:gridCol w="831850"/>
                <a:gridCol w="1036320"/>
                <a:gridCol w="1158875"/>
                <a:gridCol w="1247775"/>
                <a:gridCol w="1102360"/>
                <a:gridCol w="883285"/>
                <a:gridCol w="802005"/>
                <a:gridCol w="1009650"/>
                <a:gridCol w="792480"/>
                <a:gridCol w="717550"/>
              </a:tblGrid>
              <a:tr h="457200">
                <a:tc gridSpan="12">
                  <a:txBody>
                    <a:bodyPr/>
                    <a:p>
                      <a:pPr algn="ctr">
                        <a:buNone/>
                      </a:pPr>
                      <a:r>
                        <a:rPr lang="zh-CN" altLang="en-US" sz="2400">
                          <a:solidFill>
                            <a:schemeClr val="tx1"/>
                          </a:solidFill>
                          <a:sym typeface="+mn-ea"/>
                        </a:rPr>
                        <a:t>整时整点测量模式</a:t>
                      </a:r>
                      <a:r>
                        <a:rPr lang="en-US" altLang="zh-CN" sz="2400">
                          <a:solidFill>
                            <a:schemeClr val="tx1"/>
                          </a:solidFill>
                          <a:sym typeface="+mn-ea"/>
                        </a:rPr>
                        <a:t>-</a:t>
                      </a:r>
                      <a:r>
                        <a:rPr lang="zh-CN" altLang="en-US" sz="2400">
                          <a:solidFill>
                            <a:schemeClr val="tx1"/>
                          </a:solidFill>
                        </a:rPr>
                        <a:t>单向测量</a:t>
                      </a:r>
                      <a:r>
                        <a:rPr lang="en-US" altLang="zh-CN" sz="2400">
                          <a:solidFill>
                            <a:schemeClr val="tx1"/>
                          </a:solidFill>
                        </a:rPr>
                        <a:t>-</a:t>
                      </a:r>
                      <a:r>
                        <a:rPr lang="zh-CN" altLang="en-US" sz="2400">
                          <a:solidFill>
                            <a:schemeClr val="tx1"/>
                          </a:solidFill>
                        </a:rPr>
                        <a:t>设备出场相关技术参数设置</a:t>
                      </a:r>
                      <a:endParaRPr lang="zh-CN" altLang="en-US" sz="2400">
                        <a:solidFill>
                          <a:schemeClr val="tx1"/>
                        </a:solidFill>
                      </a:endParaRPr>
                    </a:p>
                  </a:txBody>
                  <a:tcPr/>
                </a:tc>
                <a:tc hMerge="1">
                  <a:tcPr/>
                </a:tc>
                <a:tc hMerge="1">
                  <a:tcPr/>
                </a:tc>
                <a:tc hMerge="1">
                  <a:tcPr/>
                </a:tc>
                <a:tc hMerge="1">
                  <a:tcPr/>
                </a:tc>
                <a:tc hMerge="1">
                  <a:tcPr/>
                </a:tc>
                <a:tc hMerge="1">
                  <a:tcPr/>
                </a:tc>
                <a:tc hMerge="1">
                  <a:tcPr/>
                </a:tc>
                <a:tc hMerge="1">
                  <a:tcPr/>
                </a:tc>
                <a:tc hMerge="1">
                  <a:tcPr/>
                </a:tc>
                <a:tc hMerge="1">
                  <a:tcPr/>
                </a:tc>
                <a:tc hMerge="1">
                  <a:tcPr/>
                </a:tc>
              </a:tr>
              <a:tr h="731520">
                <a:tc>
                  <a:txBody>
                    <a:bodyPr/>
                    <a:p>
                      <a:pPr algn="ctr">
                        <a:buNone/>
                      </a:pPr>
                      <a:r>
                        <a:rPr lang="zh-CN" altLang="en-US" sz="1400"/>
                        <a:t>参数设置内容</a:t>
                      </a:r>
                      <a:endParaRPr lang="zh-CN" altLang="en-US" sz="1400"/>
                    </a:p>
                  </a:txBody>
                  <a:tcPr/>
                </a:tc>
                <a:tc>
                  <a:txBody>
                    <a:bodyPr/>
                    <a:p>
                      <a:pPr algn="ctr">
                        <a:buNone/>
                      </a:pPr>
                      <a:r>
                        <a:rPr lang="zh-CN" altLang="en-US" sz="1400"/>
                        <a:t>执行机构距离补偿区间</a:t>
                      </a:r>
                      <a:endParaRPr lang="zh-CN" altLang="en-US" sz="1400"/>
                    </a:p>
                  </a:txBody>
                  <a:tcPr/>
                </a:tc>
                <a:tc>
                  <a:txBody>
                    <a:bodyPr/>
                    <a:p>
                      <a:pPr algn="ctr">
                        <a:buNone/>
                      </a:pPr>
                      <a:r>
                        <a:rPr lang="zh-CN" altLang="en-US" sz="1400">
                          <a:sym typeface="+mn-ea"/>
                        </a:rPr>
                        <a:t>下放等待时间</a:t>
                      </a:r>
                      <a:endParaRPr lang="zh-CN" altLang="en-US" sz="1400">
                        <a:sym typeface="+mn-ea"/>
                      </a:endParaRPr>
                    </a:p>
                    <a:p>
                      <a:pPr algn="ctr">
                        <a:buNone/>
                      </a:pPr>
                      <a:endParaRPr lang="zh-CN" altLang="en-US" sz="1400">
                        <a:sym typeface="+mn-ea"/>
                      </a:endParaRPr>
                    </a:p>
                  </a:txBody>
                  <a:tcPr/>
                </a:tc>
                <a:tc>
                  <a:txBody>
                    <a:bodyPr/>
                    <a:p>
                      <a:pPr algn="ctr">
                        <a:buNone/>
                      </a:pPr>
                      <a:r>
                        <a:rPr lang="zh-CN" altLang="en-US" sz="1400"/>
                        <a:t>下放运动速度</a:t>
                      </a:r>
                      <a:endParaRPr lang="zh-CN" altLang="en-US" sz="1400"/>
                    </a:p>
                  </a:txBody>
                  <a:tcPr/>
                </a:tc>
                <a:tc>
                  <a:txBody>
                    <a:bodyPr/>
                    <a:p>
                      <a:pPr algn="ctr">
                        <a:buNone/>
                      </a:pPr>
                      <a:r>
                        <a:rPr lang="zh-CN" altLang="en-US" sz="1400"/>
                        <a:t>上拉运动速度</a:t>
                      </a:r>
                      <a:endParaRPr lang="zh-CN" altLang="en-US" sz="1400"/>
                    </a:p>
                  </a:txBody>
                  <a:tcPr/>
                </a:tc>
                <a:tc>
                  <a:txBody>
                    <a:bodyPr/>
                    <a:p>
                      <a:pPr algn="ctr">
                        <a:buNone/>
                      </a:pPr>
                      <a:r>
                        <a:rPr lang="zh-CN" altLang="en-US" sz="1400"/>
                        <a:t>传感器采集间隔</a:t>
                      </a:r>
                      <a:endParaRPr lang="zh-CN" altLang="en-US" sz="1400"/>
                    </a:p>
                  </a:txBody>
                  <a:tcPr/>
                </a:tc>
                <a:tc>
                  <a:txBody>
                    <a:bodyPr/>
                    <a:p>
                      <a:pPr algn="ctr">
                        <a:buNone/>
                      </a:pPr>
                      <a:r>
                        <a:rPr lang="zh-CN" altLang="en-US" sz="1400"/>
                        <a:t>传感器解算间隔</a:t>
                      </a:r>
                      <a:endParaRPr lang="zh-CN" altLang="en-US" sz="1400"/>
                    </a:p>
                  </a:txBody>
                  <a:tcPr/>
                </a:tc>
                <a:tc>
                  <a:txBody>
                    <a:bodyPr/>
                    <a:p>
                      <a:pPr algn="ctr">
                        <a:buNone/>
                      </a:pPr>
                      <a:r>
                        <a:rPr lang="zh-CN" altLang="en-US" sz="1400"/>
                        <a:t>电机运动时间</a:t>
                      </a:r>
                      <a:endParaRPr lang="zh-CN" altLang="en-US" sz="1400"/>
                    </a:p>
                  </a:txBody>
                  <a:tcPr/>
                </a:tc>
                <a:tc>
                  <a:txBody>
                    <a:bodyPr/>
                    <a:p>
                      <a:pPr algn="ctr">
                        <a:buNone/>
                      </a:pPr>
                      <a:r>
                        <a:rPr lang="zh-CN" altLang="en-US" sz="1400"/>
                        <a:t>测量补偿时间</a:t>
                      </a:r>
                      <a:endParaRPr lang="zh-CN" altLang="en-US" sz="1400"/>
                    </a:p>
                  </a:txBody>
                  <a:tcPr/>
                </a:tc>
                <a:tc>
                  <a:txBody>
                    <a:bodyPr/>
                    <a:p>
                      <a:pPr algn="ctr">
                        <a:buNone/>
                      </a:pPr>
                      <a:r>
                        <a:rPr lang="zh-CN" altLang="en-US" sz="1400"/>
                        <a:t>数据读取间隔</a:t>
                      </a:r>
                      <a:endParaRPr lang="zh-CN" altLang="en-US" sz="1400"/>
                    </a:p>
                  </a:txBody>
                  <a:tcPr/>
                </a:tc>
                <a:tc>
                  <a:txBody>
                    <a:bodyPr/>
                    <a:p>
                      <a:pPr algn="ctr">
                        <a:buNone/>
                      </a:pPr>
                      <a:r>
                        <a:rPr lang="zh-CN" altLang="en-US" sz="1400"/>
                        <a:t>测量周期</a:t>
                      </a:r>
                      <a:endParaRPr lang="zh-CN" altLang="en-US" sz="1400"/>
                    </a:p>
                  </a:txBody>
                  <a:tcPr/>
                </a:tc>
                <a:tc>
                  <a:txBody>
                    <a:bodyPr/>
                    <a:p>
                      <a:pPr algn="ctr">
                        <a:buNone/>
                      </a:pPr>
                      <a:r>
                        <a:rPr lang="zh-CN" altLang="en-US" sz="1400"/>
                        <a:t>其他参数</a:t>
                      </a:r>
                      <a:endParaRPr lang="zh-CN" altLang="en-US" sz="1400"/>
                    </a:p>
                  </a:txBody>
                  <a:tcPr/>
                </a:tc>
              </a:tr>
              <a:tr h="358140">
                <a:tc>
                  <a:txBody>
                    <a:bodyPr/>
                    <a:p>
                      <a:pPr algn="ctr">
                        <a:buNone/>
                      </a:pPr>
                      <a:r>
                        <a:rPr lang="zh-CN" altLang="en-US" sz="1400">
                          <a:solidFill>
                            <a:srgbClr val="FF0000"/>
                          </a:solidFill>
                          <a:sym typeface="+mn-ea"/>
                        </a:rPr>
                        <a:t>高速测量</a:t>
                      </a:r>
                      <a:endParaRPr lang="zh-CN" altLang="en-US" sz="1400">
                        <a:solidFill>
                          <a:srgbClr val="FF0000"/>
                        </a:solidFill>
                        <a:sym typeface="+mn-ea"/>
                      </a:endParaRPr>
                    </a:p>
                  </a:txBody>
                  <a:tcPr/>
                </a:tc>
                <a:tc>
                  <a:txBody>
                    <a:bodyPr/>
                    <a:p>
                      <a:pPr algn="ctr">
                        <a:buNone/>
                      </a:pPr>
                      <a:r>
                        <a:rPr lang="en-US" sz="1400">
                          <a:solidFill>
                            <a:srgbClr val="FF0000"/>
                          </a:solidFill>
                        </a:rPr>
                        <a:t>0.2m</a:t>
                      </a:r>
                      <a:endParaRPr lang="en-US" sz="1400">
                        <a:solidFill>
                          <a:srgbClr val="FF0000"/>
                        </a:solidFill>
                      </a:endParaRPr>
                    </a:p>
                  </a:txBody>
                  <a:tcPr/>
                </a:tc>
                <a:tc>
                  <a:txBody>
                    <a:bodyPr/>
                    <a:p>
                      <a:pPr algn="ctr">
                        <a:buNone/>
                      </a:pPr>
                      <a:r>
                        <a:rPr lang="en-US" altLang="zh-CN" sz="1400">
                          <a:solidFill>
                            <a:schemeClr val="tx1"/>
                          </a:solidFill>
                          <a:sym typeface="+mn-ea"/>
                        </a:rPr>
                        <a:t>10</a:t>
                      </a:r>
                      <a:r>
                        <a:rPr lang="zh-CN" altLang="en-US" sz="1400">
                          <a:solidFill>
                            <a:schemeClr val="tx1"/>
                          </a:solidFill>
                          <a:sym typeface="+mn-ea"/>
                        </a:rPr>
                        <a:t>分钟</a:t>
                      </a:r>
                      <a:endParaRPr lang="zh-CN" altLang="en-US" sz="1400">
                        <a:solidFill>
                          <a:schemeClr val="tx1"/>
                        </a:solidFill>
                        <a:sym typeface="+mn-ea"/>
                      </a:endParaRPr>
                    </a:p>
                    <a:p>
                      <a:pPr algn="ctr">
                        <a:buNone/>
                      </a:pPr>
                      <a:endParaRPr lang="zh-CN" altLang="en-US" sz="1400">
                        <a:solidFill>
                          <a:schemeClr val="tx1"/>
                        </a:solidFill>
                        <a:sym typeface="+mn-ea"/>
                      </a:endParaRPr>
                    </a:p>
                  </a:txBody>
                  <a:tcPr/>
                </a:tc>
                <a:tc>
                  <a:txBody>
                    <a:bodyPr/>
                    <a:p>
                      <a:pPr algn="ctr">
                        <a:buNone/>
                      </a:pPr>
                      <a:r>
                        <a:rPr lang="en-US" altLang="zh-CN" sz="1400">
                          <a:solidFill>
                            <a:schemeClr val="tx1"/>
                          </a:solidFill>
                        </a:rPr>
                        <a:t>100</a:t>
                      </a:r>
                      <a:r>
                        <a:rPr lang="en-US" altLang="zh-CN" sz="1400">
                          <a:solidFill>
                            <a:schemeClr val="tx1"/>
                          </a:solidFill>
                          <a:sym typeface="+mn-ea"/>
                        </a:rPr>
                        <a:t>r/min</a:t>
                      </a:r>
                      <a:endParaRPr lang="en-US" altLang="zh-CN" sz="1400">
                        <a:solidFill>
                          <a:schemeClr val="tx1"/>
                        </a:solidFill>
                      </a:endParaRPr>
                    </a:p>
                    <a:p>
                      <a:pPr algn="ctr">
                        <a:buNone/>
                      </a:pPr>
                      <a:endParaRPr lang="en-US" altLang="zh-CN" sz="1400">
                        <a:solidFill>
                          <a:schemeClr val="tx1"/>
                        </a:solidFill>
                      </a:endParaRPr>
                    </a:p>
                  </a:txBody>
                  <a:tcPr/>
                </a:tc>
                <a:tc>
                  <a:txBody>
                    <a:bodyPr/>
                    <a:p>
                      <a:pPr algn="ctr">
                        <a:buNone/>
                      </a:pPr>
                      <a:r>
                        <a:rPr lang="en-US" altLang="zh-CN" sz="1400">
                          <a:solidFill>
                            <a:schemeClr val="tx1"/>
                          </a:solidFill>
                        </a:rPr>
                        <a:t>40</a:t>
                      </a:r>
                      <a:r>
                        <a:rPr lang="en-US" altLang="zh-CN" sz="1400">
                          <a:solidFill>
                            <a:schemeClr val="tx1"/>
                          </a:solidFill>
                          <a:sym typeface="+mn-ea"/>
                        </a:rPr>
                        <a:t>r/min</a:t>
                      </a:r>
                      <a:endParaRPr lang="en-US" altLang="zh-CN" sz="1400">
                        <a:solidFill>
                          <a:schemeClr val="tx1"/>
                        </a:solidFill>
                        <a:sym typeface="+mn-ea"/>
                      </a:endParaRPr>
                    </a:p>
                  </a:txBody>
                  <a:tcPr/>
                </a:tc>
                <a:tc>
                  <a:txBody>
                    <a:bodyPr/>
                    <a:p>
                      <a:pPr algn="ctr">
                        <a:buNone/>
                      </a:pPr>
                      <a:r>
                        <a:rPr lang="en-US" altLang="zh-CN" sz="1400">
                          <a:solidFill>
                            <a:schemeClr val="tx1"/>
                          </a:solidFill>
                        </a:rPr>
                        <a:t>2</a:t>
                      </a:r>
                      <a:r>
                        <a:rPr lang="zh-CN" altLang="en-US" sz="1400">
                          <a:solidFill>
                            <a:schemeClr val="tx1"/>
                          </a:solidFill>
                        </a:rPr>
                        <a:t>秒</a:t>
                      </a:r>
                      <a:endParaRPr lang="zh-CN" altLang="en-US" sz="1400">
                        <a:solidFill>
                          <a:schemeClr val="tx1"/>
                        </a:solidFill>
                      </a:endParaRPr>
                    </a:p>
                  </a:txBody>
                  <a:tcPr/>
                </a:tc>
                <a:tc>
                  <a:txBody>
                    <a:bodyPr/>
                    <a:p>
                      <a:pPr algn="ctr">
                        <a:buNone/>
                      </a:pPr>
                      <a:r>
                        <a:rPr lang="en-US" altLang="zh-CN" sz="1400">
                          <a:solidFill>
                            <a:schemeClr val="tx1"/>
                          </a:solidFill>
                        </a:rPr>
                        <a:t>5</a:t>
                      </a:r>
                      <a:r>
                        <a:rPr lang="zh-CN" altLang="en-US" sz="1400">
                          <a:solidFill>
                            <a:schemeClr val="tx1"/>
                          </a:solidFill>
                        </a:rPr>
                        <a:t>秒</a:t>
                      </a:r>
                      <a:endParaRPr lang="zh-CN" altLang="en-US" sz="1400">
                        <a:solidFill>
                          <a:schemeClr val="tx1"/>
                        </a:solidFill>
                      </a:endParaRPr>
                    </a:p>
                  </a:txBody>
                  <a:tcPr/>
                </a:tc>
                <a:tc>
                  <a:txBody>
                    <a:bodyPr/>
                    <a:p>
                      <a:pPr algn="ctr">
                        <a:buNone/>
                      </a:pPr>
                      <a:r>
                        <a:rPr lang="en-US" altLang="zh-CN" sz="1400">
                          <a:solidFill>
                            <a:schemeClr val="tx1"/>
                          </a:solidFill>
                        </a:rPr>
                        <a:t>16</a:t>
                      </a:r>
                      <a:r>
                        <a:rPr lang="zh-CN" altLang="en-US" sz="1400">
                          <a:solidFill>
                            <a:schemeClr val="tx1"/>
                          </a:solidFill>
                        </a:rPr>
                        <a:t>秒</a:t>
                      </a:r>
                      <a:endParaRPr lang="zh-CN" altLang="en-US" sz="1400">
                        <a:solidFill>
                          <a:schemeClr val="tx1"/>
                        </a:solidFill>
                      </a:endParaRPr>
                    </a:p>
                  </a:txBody>
                  <a:tcPr/>
                </a:tc>
                <a:tc>
                  <a:txBody>
                    <a:bodyPr/>
                    <a:p>
                      <a:pPr algn="ctr">
                        <a:buNone/>
                      </a:pPr>
                      <a:r>
                        <a:rPr lang="en-US" altLang="zh-CN" sz="1400">
                          <a:solidFill>
                            <a:schemeClr val="tx1"/>
                          </a:solidFill>
                        </a:rPr>
                        <a:t>3</a:t>
                      </a:r>
                      <a:r>
                        <a:rPr lang="zh-CN" altLang="en-US" sz="1400">
                          <a:solidFill>
                            <a:schemeClr val="tx1"/>
                          </a:solidFill>
                        </a:rPr>
                        <a:t>秒</a:t>
                      </a:r>
                      <a:endParaRPr lang="zh-CN" altLang="en-US" sz="1400">
                        <a:solidFill>
                          <a:schemeClr val="tx1"/>
                        </a:solidFill>
                      </a:endParaRPr>
                    </a:p>
                  </a:txBody>
                  <a:tcPr/>
                </a:tc>
                <a:tc>
                  <a:txBody>
                    <a:bodyPr/>
                    <a:p>
                      <a:pPr algn="ctr">
                        <a:buNone/>
                      </a:pPr>
                      <a:r>
                        <a:rPr lang="en-US" altLang="zh-CN" sz="1400">
                          <a:solidFill>
                            <a:schemeClr val="tx1"/>
                          </a:solidFill>
                        </a:rPr>
                        <a:t>2s</a:t>
                      </a:r>
                      <a:endParaRPr lang="en-US" altLang="zh-CN" sz="1400">
                        <a:solidFill>
                          <a:schemeClr val="tx1"/>
                        </a:solidFill>
                      </a:endParaRPr>
                    </a:p>
                  </a:txBody>
                  <a:tcPr/>
                </a:tc>
                <a:tc>
                  <a:txBody>
                    <a:bodyPr/>
                    <a:p>
                      <a:pPr algn="ctr">
                        <a:buNone/>
                      </a:pPr>
                      <a:r>
                        <a:rPr lang="en-US" altLang="zh-CN" sz="1400">
                          <a:solidFill>
                            <a:srgbClr val="FF0000"/>
                          </a:solidFill>
                        </a:rPr>
                        <a:t>1h</a:t>
                      </a:r>
                      <a:endParaRPr lang="en-US" altLang="zh-CN" sz="1400">
                        <a:solidFill>
                          <a:srgbClr val="FF0000"/>
                        </a:solidFill>
                      </a:endParaRPr>
                    </a:p>
                  </a:txBody>
                  <a:tcPr/>
                </a:tc>
                <a:tc>
                  <a:txBody>
                    <a:bodyPr/>
                    <a:p>
                      <a:pPr algn="ctr">
                        <a:buNone/>
                      </a:pPr>
                      <a:r>
                        <a:rPr lang="zh-CN" altLang="en-US" sz="1400">
                          <a:solidFill>
                            <a:srgbClr val="FF0000"/>
                          </a:solidFill>
                        </a:rPr>
                        <a:t>暂时保持不变</a:t>
                      </a:r>
                      <a:endParaRPr lang="zh-CN" altLang="en-US" sz="1400">
                        <a:solidFill>
                          <a:srgbClr val="FF0000"/>
                        </a:solidFill>
                      </a:endParaRPr>
                    </a:p>
                  </a:txBody>
                  <a:tcPr/>
                </a:tc>
              </a:tr>
              <a:tr h="457200">
                <a:tc gridSpan="12">
                  <a:txBody>
                    <a:bodyPr/>
                    <a:p>
                      <a:pPr algn="ctr">
                        <a:buClrTx/>
                        <a:buSzTx/>
                        <a:buFontTx/>
                        <a:buNone/>
                      </a:pPr>
                      <a:r>
                        <a:rPr lang="zh-CN" altLang="en-US" sz="2400" b="1">
                          <a:solidFill>
                            <a:schemeClr val="tx1"/>
                          </a:solidFill>
                          <a:sym typeface="+mn-ea"/>
                        </a:rPr>
                        <a:t>整时整点测量模式</a:t>
                      </a:r>
                      <a:r>
                        <a:rPr lang="en-US" altLang="zh-CN" sz="2400" b="1">
                          <a:solidFill>
                            <a:schemeClr val="tx1"/>
                          </a:solidFill>
                          <a:sym typeface="+mn-ea"/>
                        </a:rPr>
                        <a:t>-</a:t>
                      </a:r>
                      <a:r>
                        <a:rPr lang="zh-CN" altLang="en-US" sz="2400" b="1">
                          <a:solidFill>
                            <a:schemeClr val="tx1"/>
                          </a:solidFill>
                          <a:sym typeface="+mn-ea"/>
                        </a:rPr>
                        <a:t>正反测量</a:t>
                      </a:r>
                      <a:r>
                        <a:rPr lang="en-US" altLang="zh-CN" sz="2400" b="1">
                          <a:solidFill>
                            <a:schemeClr val="tx1"/>
                          </a:solidFill>
                          <a:sym typeface="+mn-ea"/>
                        </a:rPr>
                        <a:t>-</a:t>
                      </a:r>
                      <a:r>
                        <a:rPr lang="zh-CN" altLang="en-US" sz="2400" b="1">
                          <a:solidFill>
                            <a:schemeClr val="tx1"/>
                          </a:solidFill>
                          <a:sym typeface="+mn-ea"/>
                        </a:rPr>
                        <a:t>设备出场相关技术参数设置</a:t>
                      </a:r>
                      <a:endParaRPr lang="zh-CN" altLang="en-US" sz="2400" b="1">
                        <a:solidFill>
                          <a:schemeClr val="tx1"/>
                        </a:solidFill>
                        <a:sym typeface="+mn-ea"/>
                      </a:endParaRPr>
                    </a:p>
                  </a:txBody>
                  <a:tcPr/>
                </a:tc>
                <a:tc hMerge="1">
                  <a:tcPr/>
                </a:tc>
                <a:tc hMerge="1">
                  <a:tcPr/>
                </a:tc>
                <a:tc hMerge="1">
                  <a:tcPr/>
                </a:tc>
                <a:tc hMerge="1">
                  <a:tcPr/>
                </a:tc>
                <a:tc hMerge="1">
                  <a:tcPr/>
                </a:tc>
                <a:tc hMerge="1">
                  <a:tcPr/>
                </a:tc>
                <a:tc hMerge="1">
                  <a:tcPr/>
                </a:tc>
                <a:tc hMerge="1">
                  <a:tcPr/>
                </a:tc>
                <a:tc hMerge="1">
                  <a:tcPr/>
                </a:tc>
                <a:tc hMerge="1">
                  <a:tcPr/>
                </a:tc>
                <a:tc hMerge="1">
                  <a:tcPr/>
                </a:tc>
              </a:tr>
              <a:tr h="944880">
                <a:tc>
                  <a:txBody>
                    <a:bodyPr/>
                    <a:p>
                      <a:pPr algn="ctr">
                        <a:buNone/>
                      </a:pPr>
                      <a:r>
                        <a:rPr lang="zh-CN" altLang="en-US" sz="1400"/>
                        <a:t>参数设置内容</a:t>
                      </a:r>
                      <a:endParaRPr lang="zh-CN" altLang="en-US" sz="1400"/>
                    </a:p>
                  </a:txBody>
                  <a:tcPr/>
                </a:tc>
                <a:tc>
                  <a:txBody>
                    <a:bodyPr/>
                    <a:p>
                      <a:pPr algn="ctr">
                        <a:buNone/>
                      </a:pPr>
                      <a:r>
                        <a:rPr lang="zh-CN" altLang="en-US" sz="1400">
                          <a:sym typeface="+mn-ea"/>
                        </a:rPr>
                        <a:t>执行机构距离补偿区间</a:t>
                      </a:r>
                      <a:endParaRPr lang="zh-CN" altLang="en-US" sz="1400"/>
                    </a:p>
                    <a:p>
                      <a:pPr algn="ctr">
                        <a:buNone/>
                      </a:pPr>
                      <a:endParaRPr lang="zh-CN" altLang="en-US" sz="1400"/>
                    </a:p>
                  </a:txBody>
                  <a:tcPr/>
                </a:tc>
                <a:tc>
                  <a:txBody>
                    <a:bodyPr/>
                    <a:p>
                      <a:pPr algn="ctr">
                        <a:buNone/>
                      </a:pPr>
                      <a:r>
                        <a:rPr lang="zh-CN" altLang="en-US" sz="1400">
                          <a:sym typeface="+mn-ea"/>
                        </a:rPr>
                        <a:t>下放等待时间</a:t>
                      </a:r>
                      <a:endParaRPr lang="zh-CN" altLang="en-US" sz="1400">
                        <a:sym typeface="+mn-ea"/>
                      </a:endParaRPr>
                    </a:p>
                    <a:p>
                      <a:pPr algn="ctr">
                        <a:buNone/>
                      </a:pPr>
                      <a:endParaRPr lang="zh-CN" altLang="en-US" sz="1400">
                        <a:sym typeface="+mn-ea"/>
                      </a:endParaRPr>
                    </a:p>
                  </a:txBody>
                  <a:tcPr/>
                </a:tc>
                <a:tc>
                  <a:txBody>
                    <a:bodyPr/>
                    <a:p>
                      <a:pPr algn="ctr">
                        <a:buNone/>
                      </a:pPr>
                      <a:r>
                        <a:rPr lang="zh-CN" altLang="en-US" sz="1400"/>
                        <a:t>下放运动速度</a:t>
                      </a:r>
                      <a:endParaRPr lang="zh-CN" altLang="en-US" sz="1400"/>
                    </a:p>
                  </a:txBody>
                  <a:tcPr/>
                </a:tc>
                <a:tc>
                  <a:txBody>
                    <a:bodyPr/>
                    <a:p>
                      <a:pPr algn="ctr">
                        <a:buNone/>
                      </a:pPr>
                      <a:r>
                        <a:rPr lang="zh-CN" altLang="en-US" sz="1400"/>
                        <a:t>上拉运动速度</a:t>
                      </a:r>
                      <a:endParaRPr lang="zh-CN" altLang="en-US" sz="1400"/>
                    </a:p>
                  </a:txBody>
                  <a:tcPr/>
                </a:tc>
                <a:tc>
                  <a:txBody>
                    <a:bodyPr/>
                    <a:p>
                      <a:pPr algn="ctr">
                        <a:buNone/>
                      </a:pPr>
                      <a:r>
                        <a:rPr lang="zh-CN" altLang="en-US" sz="1400"/>
                        <a:t>传感器采集间隔</a:t>
                      </a:r>
                      <a:endParaRPr lang="zh-CN" altLang="en-US" sz="1400"/>
                    </a:p>
                  </a:txBody>
                  <a:tcPr/>
                </a:tc>
                <a:tc>
                  <a:txBody>
                    <a:bodyPr/>
                    <a:p>
                      <a:pPr algn="ctr">
                        <a:buNone/>
                      </a:pPr>
                      <a:r>
                        <a:rPr lang="zh-CN" altLang="en-US" sz="1400"/>
                        <a:t>传感器解算间隔</a:t>
                      </a:r>
                      <a:endParaRPr lang="zh-CN" altLang="en-US" sz="1400"/>
                    </a:p>
                  </a:txBody>
                  <a:tcPr/>
                </a:tc>
                <a:tc>
                  <a:txBody>
                    <a:bodyPr/>
                    <a:p>
                      <a:pPr algn="ctr">
                        <a:buNone/>
                      </a:pPr>
                      <a:r>
                        <a:rPr lang="zh-CN" altLang="en-US" sz="1400"/>
                        <a:t>电机运动时间</a:t>
                      </a:r>
                      <a:endParaRPr lang="zh-CN" altLang="en-US" sz="1400"/>
                    </a:p>
                  </a:txBody>
                  <a:tcPr/>
                </a:tc>
                <a:tc>
                  <a:txBody>
                    <a:bodyPr/>
                    <a:p>
                      <a:pPr algn="ctr">
                        <a:buNone/>
                      </a:pPr>
                      <a:r>
                        <a:rPr lang="zh-CN" altLang="en-US" sz="1400"/>
                        <a:t>测量补偿时间</a:t>
                      </a:r>
                      <a:endParaRPr lang="zh-CN" altLang="en-US" sz="1400"/>
                    </a:p>
                  </a:txBody>
                  <a:tcPr/>
                </a:tc>
                <a:tc>
                  <a:txBody>
                    <a:bodyPr/>
                    <a:p>
                      <a:pPr algn="ctr">
                        <a:buNone/>
                      </a:pPr>
                      <a:r>
                        <a:rPr lang="zh-CN" altLang="en-US" sz="1400"/>
                        <a:t>数据读取间隔</a:t>
                      </a:r>
                      <a:endParaRPr lang="zh-CN" altLang="en-US" sz="1400"/>
                    </a:p>
                  </a:txBody>
                  <a:tcPr/>
                </a:tc>
                <a:tc>
                  <a:txBody>
                    <a:bodyPr/>
                    <a:p>
                      <a:pPr algn="ctr">
                        <a:buNone/>
                      </a:pPr>
                      <a:r>
                        <a:rPr lang="zh-CN" altLang="en-US" sz="1400"/>
                        <a:t>测量周期</a:t>
                      </a:r>
                      <a:endParaRPr lang="zh-CN" altLang="en-US" sz="1400"/>
                    </a:p>
                  </a:txBody>
                  <a:tcPr/>
                </a:tc>
                <a:tc>
                  <a:txBody>
                    <a:bodyPr/>
                    <a:p>
                      <a:pPr algn="ctr">
                        <a:buNone/>
                      </a:pPr>
                      <a:r>
                        <a:rPr lang="zh-CN" altLang="en-US" sz="1400"/>
                        <a:t>其他参数</a:t>
                      </a:r>
                      <a:endParaRPr lang="zh-CN" altLang="en-US" sz="1400"/>
                    </a:p>
                  </a:txBody>
                  <a:tcPr/>
                </a:tc>
              </a:tr>
              <a:tr h="548640">
                <a:tc>
                  <a:txBody>
                    <a:bodyPr/>
                    <a:p>
                      <a:pPr algn="ctr">
                        <a:buNone/>
                      </a:pPr>
                      <a:r>
                        <a:rPr lang="zh-CN" altLang="en-US" sz="1400">
                          <a:solidFill>
                            <a:srgbClr val="FF0000"/>
                          </a:solidFill>
                          <a:sym typeface="+mn-ea"/>
                        </a:rPr>
                        <a:t>高速测量</a:t>
                      </a:r>
                      <a:endParaRPr lang="zh-CN" altLang="en-US" sz="1400">
                        <a:solidFill>
                          <a:srgbClr val="FF0000"/>
                        </a:solidFill>
                        <a:sym typeface="+mn-ea"/>
                      </a:endParaRPr>
                    </a:p>
                  </a:txBody>
                  <a:tcPr/>
                </a:tc>
                <a:tc>
                  <a:txBody>
                    <a:bodyPr/>
                    <a:p>
                      <a:pPr algn="ctr">
                        <a:buNone/>
                      </a:pPr>
                      <a:r>
                        <a:rPr lang="en-US" sz="1400">
                          <a:solidFill>
                            <a:srgbClr val="FF0000"/>
                          </a:solidFill>
                        </a:rPr>
                        <a:t>0.8</a:t>
                      </a:r>
                      <a:endParaRPr lang="en-US" sz="1400">
                        <a:solidFill>
                          <a:srgbClr val="FF0000"/>
                        </a:solidFill>
                      </a:endParaRPr>
                    </a:p>
                  </a:txBody>
                  <a:tcPr/>
                </a:tc>
                <a:tc>
                  <a:txBody>
                    <a:bodyPr/>
                    <a:p>
                      <a:pPr algn="ctr">
                        <a:buNone/>
                      </a:pPr>
                      <a:r>
                        <a:rPr lang="en-US" altLang="zh-CN" sz="1400">
                          <a:solidFill>
                            <a:schemeClr val="tx1"/>
                          </a:solidFill>
                          <a:sym typeface="+mn-ea"/>
                        </a:rPr>
                        <a:t>10</a:t>
                      </a:r>
                      <a:r>
                        <a:rPr lang="zh-CN" altLang="en-US" sz="1400">
                          <a:solidFill>
                            <a:schemeClr val="tx1"/>
                          </a:solidFill>
                          <a:sym typeface="+mn-ea"/>
                        </a:rPr>
                        <a:t>分钟</a:t>
                      </a:r>
                      <a:endParaRPr lang="zh-CN" altLang="en-US" sz="1400">
                        <a:solidFill>
                          <a:schemeClr val="tx1"/>
                        </a:solidFill>
                        <a:sym typeface="+mn-ea"/>
                      </a:endParaRPr>
                    </a:p>
                    <a:p>
                      <a:pPr algn="ctr">
                        <a:buNone/>
                      </a:pPr>
                      <a:endParaRPr lang="zh-CN" altLang="en-US" sz="1400">
                        <a:solidFill>
                          <a:schemeClr val="tx1"/>
                        </a:solidFill>
                        <a:sym typeface="+mn-ea"/>
                      </a:endParaRPr>
                    </a:p>
                  </a:txBody>
                  <a:tcPr/>
                </a:tc>
                <a:tc>
                  <a:txBody>
                    <a:bodyPr/>
                    <a:p>
                      <a:pPr algn="ctr">
                        <a:buNone/>
                      </a:pPr>
                      <a:r>
                        <a:rPr lang="en-US" altLang="zh-CN" sz="1400">
                          <a:solidFill>
                            <a:schemeClr val="tx1"/>
                          </a:solidFill>
                        </a:rPr>
                        <a:t>100</a:t>
                      </a:r>
                      <a:r>
                        <a:rPr lang="en-US" altLang="zh-CN" sz="1400">
                          <a:solidFill>
                            <a:schemeClr val="tx1"/>
                          </a:solidFill>
                          <a:sym typeface="+mn-ea"/>
                        </a:rPr>
                        <a:t>r/min</a:t>
                      </a:r>
                      <a:endParaRPr lang="en-US" altLang="zh-CN" sz="1400">
                        <a:solidFill>
                          <a:schemeClr val="tx1"/>
                        </a:solidFill>
                      </a:endParaRPr>
                    </a:p>
                    <a:p>
                      <a:pPr algn="ctr">
                        <a:buNone/>
                      </a:pPr>
                      <a:endParaRPr lang="en-US" altLang="zh-CN" sz="1400">
                        <a:solidFill>
                          <a:schemeClr val="tx1"/>
                        </a:solidFill>
                      </a:endParaRPr>
                    </a:p>
                  </a:txBody>
                  <a:tcPr/>
                </a:tc>
                <a:tc>
                  <a:txBody>
                    <a:bodyPr/>
                    <a:p>
                      <a:pPr algn="ctr">
                        <a:buNone/>
                      </a:pPr>
                      <a:r>
                        <a:rPr lang="en-US" altLang="zh-CN" sz="1400">
                          <a:solidFill>
                            <a:schemeClr val="tx1"/>
                          </a:solidFill>
                        </a:rPr>
                        <a:t>40</a:t>
                      </a:r>
                      <a:r>
                        <a:rPr lang="en-US" altLang="zh-CN" sz="1400">
                          <a:solidFill>
                            <a:schemeClr val="tx1"/>
                          </a:solidFill>
                          <a:sym typeface="+mn-ea"/>
                        </a:rPr>
                        <a:t>r/min</a:t>
                      </a:r>
                      <a:endParaRPr lang="en-US" altLang="zh-CN" sz="1400">
                        <a:solidFill>
                          <a:schemeClr val="tx1"/>
                        </a:solidFill>
                        <a:sym typeface="+mn-ea"/>
                      </a:endParaRPr>
                    </a:p>
                  </a:txBody>
                  <a:tcPr/>
                </a:tc>
                <a:tc>
                  <a:txBody>
                    <a:bodyPr/>
                    <a:p>
                      <a:pPr algn="ctr">
                        <a:buNone/>
                      </a:pPr>
                      <a:r>
                        <a:rPr lang="en-US" altLang="zh-CN" sz="1400">
                          <a:solidFill>
                            <a:schemeClr val="tx1"/>
                          </a:solidFill>
                        </a:rPr>
                        <a:t>2</a:t>
                      </a:r>
                      <a:r>
                        <a:rPr lang="zh-CN" altLang="en-US" sz="1400">
                          <a:solidFill>
                            <a:schemeClr val="tx1"/>
                          </a:solidFill>
                        </a:rPr>
                        <a:t>秒</a:t>
                      </a:r>
                      <a:endParaRPr lang="zh-CN" altLang="en-US" sz="1400">
                        <a:solidFill>
                          <a:schemeClr val="tx1"/>
                        </a:solidFill>
                      </a:endParaRPr>
                    </a:p>
                  </a:txBody>
                  <a:tcPr/>
                </a:tc>
                <a:tc>
                  <a:txBody>
                    <a:bodyPr/>
                    <a:p>
                      <a:pPr algn="ctr">
                        <a:buNone/>
                      </a:pPr>
                      <a:r>
                        <a:rPr lang="en-US" altLang="zh-CN" sz="1400">
                          <a:solidFill>
                            <a:schemeClr val="tx1"/>
                          </a:solidFill>
                        </a:rPr>
                        <a:t>5</a:t>
                      </a:r>
                      <a:r>
                        <a:rPr lang="zh-CN" altLang="en-US" sz="1400">
                          <a:solidFill>
                            <a:schemeClr val="tx1"/>
                          </a:solidFill>
                        </a:rPr>
                        <a:t>秒</a:t>
                      </a:r>
                      <a:endParaRPr lang="zh-CN" altLang="en-US" sz="1400">
                        <a:solidFill>
                          <a:schemeClr val="tx1"/>
                        </a:solidFill>
                      </a:endParaRPr>
                    </a:p>
                  </a:txBody>
                  <a:tcPr/>
                </a:tc>
                <a:tc>
                  <a:txBody>
                    <a:bodyPr/>
                    <a:p>
                      <a:pPr algn="ctr">
                        <a:buNone/>
                      </a:pPr>
                      <a:r>
                        <a:rPr lang="en-US" altLang="zh-CN" sz="1400">
                          <a:solidFill>
                            <a:schemeClr val="tx1"/>
                          </a:solidFill>
                        </a:rPr>
                        <a:t>16</a:t>
                      </a:r>
                      <a:r>
                        <a:rPr lang="zh-CN" altLang="en-US" sz="1400">
                          <a:solidFill>
                            <a:schemeClr val="tx1"/>
                          </a:solidFill>
                        </a:rPr>
                        <a:t>秒</a:t>
                      </a:r>
                      <a:endParaRPr lang="zh-CN" altLang="en-US" sz="1400">
                        <a:solidFill>
                          <a:schemeClr val="tx1"/>
                        </a:solidFill>
                      </a:endParaRPr>
                    </a:p>
                  </a:txBody>
                  <a:tcPr/>
                </a:tc>
                <a:tc>
                  <a:txBody>
                    <a:bodyPr/>
                    <a:p>
                      <a:pPr algn="ctr">
                        <a:buNone/>
                      </a:pPr>
                      <a:r>
                        <a:rPr lang="en-US" altLang="zh-CN" sz="1400">
                          <a:solidFill>
                            <a:schemeClr val="tx1"/>
                          </a:solidFill>
                        </a:rPr>
                        <a:t>3</a:t>
                      </a:r>
                      <a:r>
                        <a:rPr lang="zh-CN" altLang="en-US" sz="1400">
                          <a:solidFill>
                            <a:schemeClr val="tx1"/>
                          </a:solidFill>
                        </a:rPr>
                        <a:t>秒</a:t>
                      </a:r>
                      <a:endParaRPr lang="zh-CN" altLang="en-US" sz="1400">
                        <a:solidFill>
                          <a:schemeClr val="tx1"/>
                        </a:solidFill>
                      </a:endParaRPr>
                    </a:p>
                  </a:txBody>
                  <a:tcPr/>
                </a:tc>
                <a:tc>
                  <a:txBody>
                    <a:bodyPr/>
                    <a:p>
                      <a:pPr algn="ctr">
                        <a:buNone/>
                      </a:pPr>
                      <a:r>
                        <a:rPr lang="en-US" altLang="zh-CN" sz="1400">
                          <a:solidFill>
                            <a:schemeClr val="tx1"/>
                          </a:solidFill>
                        </a:rPr>
                        <a:t>2s</a:t>
                      </a:r>
                      <a:endParaRPr lang="en-US" altLang="zh-CN" sz="1400">
                        <a:solidFill>
                          <a:schemeClr val="tx1"/>
                        </a:solidFill>
                      </a:endParaRPr>
                    </a:p>
                  </a:txBody>
                  <a:tcPr/>
                </a:tc>
                <a:tc>
                  <a:txBody>
                    <a:bodyPr/>
                    <a:p>
                      <a:pPr algn="ctr">
                        <a:buNone/>
                      </a:pPr>
                      <a:r>
                        <a:rPr lang="en-US" altLang="zh-CN" sz="1400">
                          <a:solidFill>
                            <a:srgbClr val="FF0000"/>
                          </a:solidFill>
                        </a:rPr>
                        <a:t>2h</a:t>
                      </a:r>
                      <a:endParaRPr lang="en-US" altLang="zh-CN" sz="1400">
                        <a:solidFill>
                          <a:srgbClr val="FF0000"/>
                        </a:solidFill>
                      </a:endParaRPr>
                    </a:p>
                  </a:txBody>
                  <a:tcPr/>
                </a:tc>
                <a:tc>
                  <a:txBody>
                    <a:bodyPr/>
                    <a:p>
                      <a:pPr algn="ctr">
                        <a:buNone/>
                      </a:pPr>
                      <a:r>
                        <a:rPr lang="zh-CN" altLang="en-US" sz="1400">
                          <a:solidFill>
                            <a:srgbClr val="FF0000"/>
                          </a:solidFill>
                          <a:sym typeface="+mn-ea"/>
                        </a:rPr>
                        <a:t>暂时保持不变</a:t>
                      </a:r>
                      <a:endParaRPr lang="en-US" altLang="zh-CN" sz="1400">
                        <a:solidFill>
                          <a:srgbClr val="FF0000"/>
                        </a:solidFill>
                      </a:endParaRPr>
                    </a:p>
                  </a:txBody>
                  <a:tcPr/>
                </a:tc>
              </a:tr>
            </a:tbl>
          </a:graphicData>
        </a:graphic>
      </p:graphicFrame>
      <p:sp>
        <p:nvSpPr>
          <p:cNvPr id="4" name="标题 3"/>
          <p:cNvSpPr>
            <a:spLocks noGrp="1"/>
          </p:cNvSpPr>
          <p:nvPr>
            <p:ph type="title"/>
          </p:nvPr>
        </p:nvSpPr>
        <p:spPr>
          <a:xfrm>
            <a:off x="668655" y="365125"/>
            <a:ext cx="10685145" cy="699135"/>
          </a:xfrm>
        </p:spPr>
        <p:txBody>
          <a:bodyPr>
            <a:normAutofit fontScale="90000"/>
          </a:bodyPr>
          <a:p>
            <a:pPr algn="ctr"/>
            <a:r>
              <a:rPr lang="zh-CN" altLang="en-US" sz="4000"/>
              <a:t>米易通</a:t>
            </a:r>
            <a:r>
              <a:rPr lang="en-US" altLang="zh-CN" sz="4000"/>
              <a:t>-</a:t>
            </a:r>
            <a:r>
              <a:rPr lang="zh-CN" altLang="en-US" sz="4000"/>
              <a:t>默认及随动参数内容（先默认单向测量）</a:t>
            </a:r>
            <a:endParaRPr lang="zh-CN" altLang="en-US" sz="4000"/>
          </a:p>
        </p:txBody>
      </p:sp>
      <p:sp>
        <p:nvSpPr>
          <p:cNvPr id="8" name="文本框 7"/>
          <p:cNvSpPr txBox="1"/>
          <p:nvPr/>
        </p:nvSpPr>
        <p:spPr>
          <a:xfrm>
            <a:off x="210820" y="4721860"/>
            <a:ext cx="11600815" cy="1476375"/>
          </a:xfrm>
          <a:prstGeom prst="rect">
            <a:avLst/>
          </a:prstGeom>
          <a:noFill/>
        </p:spPr>
        <p:txBody>
          <a:bodyPr wrap="square" rtlCol="0">
            <a:spAutoFit/>
          </a:bodyPr>
          <a:p>
            <a:r>
              <a:rPr lang="en-US" altLang="zh-CN"/>
              <a:t>1</a:t>
            </a:r>
            <a:r>
              <a:rPr lang="zh-CN" altLang="en-US"/>
              <a:t>、第一次烧录固件后先按照整时整点测量方式</a:t>
            </a:r>
            <a:r>
              <a:rPr lang="en-US" altLang="zh-CN"/>
              <a:t>-</a:t>
            </a:r>
            <a:r>
              <a:rPr lang="zh-CN" altLang="en-US"/>
              <a:t>单向向测量模式默认。（再次升级固件须保持所涉参数不变）。</a:t>
            </a:r>
            <a:endParaRPr lang="zh-CN" altLang="en-US"/>
          </a:p>
          <a:p>
            <a:r>
              <a:rPr lang="en-US" altLang="zh-CN"/>
              <a:t>2</a:t>
            </a:r>
            <a:r>
              <a:rPr lang="zh-CN" altLang="en-US"/>
              <a:t>、在后续根据调整正反测使能开关时，高级参数里面的执行机构参数中的距离补偿数值自动置和测量周期自动调整为</a:t>
            </a:r>
            <a:r>
              <a:rPr lang="en-US" altLang="zh-CN"/>
              <a:t>0.2m</a:t>
            </a:r>
            <a:r>
              <a:rPr lang="zh-CN" altLang="en-US"/>
              <a:t>和</a:t>
            </a:r>
            <a:r>
              <a:rPr lang="en-US" altLang="zh-CN"/>
              <a:t>1h</a:t>
            </a:r>
            <a:r>
              <a:rPr lang="zh-CN" altLang="en-US"/>
              <a:t>或</a:t>
            </a:r>
            <a:r>
              <a:rPr lang="en-US" altLang="zh-CN"/>
              <a:t>0.8m</a:t>
            </a:r>
            <a:r>
              <a:rPr lang="zh-CN" altLang="en-US"/>
              <a:t>和</a:t>
            </a:r>
            <a:r>
              <a:rPr lang="en-US" altLang="zh-CN"/>
              <a:t>2h</a:t>
            </a:r>
            <a:r>
              <a:rPr lang="zh-CN" altLang="en-US">
                <a:sym typeface="+mn-ea"/>
              </a:rPr>
              <a:t>。</a:t>
            </a:r>
            <a:endParaRPr lang="zh-CN" altLang="en-US">
              <a:sym typeface="+mn-ea"/>
            </a:endParaRPr>
          </a:p>
          <a:p>
            <a:r>
              <a:rPr lang="en-US" altLang="zh-CN">
                <a:sym typeface="+mn-ea"/>
              </a:rPr>
              <a:t>3</a:t>
            </a:r>
            <a:r>
              <a:rPr lang="zh-CN" altLang="en-US">
                <a:sym typeface="+mn-ea"/>
              </a:rPr>
              <a:t>、设置好实际测深后，进行实际测量周期和所设测量周期对比，如果实际的大于所设测量周期则提示</a:t>
            </a:r>
            <a:r>
              <a:rPr lang="en-US" altLang="zh-CN">
                <a:sym typeface="+mn-ea"/>
              </a:rPr>
              <a:t>“</a:t>
            </a:r>
            <a:r>
              <a:rPr lang="zh-CN" altLang="en-US">
                <a:sym typeface="+mn-ea"/>
              </a:rPr>
              <a:t>所设测量周期不足</a:t>
            </a:r>
            <a:r>
              <a:rPr lang="en-US" altLang="zh-CN">
                <a:sym typeface="+mn-ea"/>
              </a:rPr>
              <a:t>”</a:t>
            </a:r>
            <a:r>
              <a:rPr lang="zh-CN" altLang="en-US">
                <a:sym typeface="+mn-ea"/>
              </a:rPr>
              <a:t>信息。（定时定点测量同理）</a:t>
            </a:r>
            <a:endParaRPr lang="zh-CN" altLang="en-U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608330" y="439420"/>
            <a:ext cx="10968990" cy="1006475"/>
          </a:xfrm>
        </p:spPr>
        <p:txBody>
          <a:bodyPr>
            <a:normAutofit fontScale="90000"/>
          </a:bodyPr>
          <a:p>
            <a:pPr algn="ctr"/>
            <a:r>
              <a:rPr sz="4000">
                <a:sym typeface="+mn-ea"/>
              </a:rPr>
              <a:t>ADME-蓝牙传感器</a:t>
            </a:r>
            <a:r>
              <a:rPr lang="en-US" altLang="zh-CN" sz="4000">
                <a:sym typeface="+mn-ea"/>
              </a:rPr>
              <a:t>-</a:t>
            </a:r>
            <a:r>
              <a:rPr sz="4000">
                <a:sym typeface="+mn-ea"/>
              </a:rPr>
              <a:t>执行机构优化工作参数测量周期及设置参数</a:t>
            </a:r>
            <a:endParaRPr sz="4000">
              <a:sym typeface="+mn-ea"/>
            </a:endParaRPr>
          </a:p>
        </p:txBody>
      </p:sp>
      <p:sp>
        <p:nvSpPr>
          <p:cNvPr id="25" name="文本框 24"/>
          <p:cNvSpPr txBox="1"/>
          <p:nvPr/>
        </p:nvSpPr>
        <p:spPr>
          <a:xfrm>
            <a:off x="608330" y="1609090"/>
            <a:ext cx="10969625" cy="5107940"/>
          </a:xfrm>
          <a:prstGeom prst="rect">
            <a:avLst/>
          </a:prstGeom>
          <a:noFill/>
        </p:spPr>
        <p:txBody>
          <a:bodyPr wrap="square" rtlCol="0">
            <a:spAutoFit/>
          </a:bodyPr>
          <a:p>
            <a:r>
              <a:rPr lang="en-US" sz="2000" b="1"/>
              <a:t>ADME</a:t>
            </a:r>
            <a:r>
              <a:rPr lang="zh-CN" altLang="en-US" sz="2000" b="1"/>
              <a:t>测量一轮时间周期计算公式：</a:t>
            </a:r>
            <a:endParaRPr lang="zh-CN" altLang="en-US" sz="2000" b="1"/>
          </a:p>
          <a:p>
            <a:r>
              <a:rPr lang="zh-CN" altLang="en-US"/>
              <a:t>设测量工作的相关参数如下：</a:t>
            </a:r>
            <a:endParaRPr lang="zh-CN" altLang="en-US"/>
          </a:p>
          <a:p>
            <a:r>
              <a:rPr lang="en-US" altLang="zh-CN"/>
              <a:t>1</a:t>
            </a:r>
            <a:r>
              <a:rPr lang="zh-CN" altLang="en-US"/>
              <a:t>、每轮等待时间为</a:t>
            </a:r>
            <a:r>
              <a:rPr lang="en-US" altLang="zh-CN"/>
              <a:t>T0(s)</a:t>
            </a:r>
            <a:endParaRPr lang="en-US" altLang="zh-CN"/>
          </a:p>
          <a:p>
            <a:r>
              <a:rPr lang="en-US" altLang="zh-CN"/>
              <a:t>2</a:t>
            </a:r>
            <a:r>
              <a:rPr lang="zh-CN" altLang="en-US"/>
              <a:t>、下放等待时间为</a:t>
            </a:r>
            <a:r>
              <a:rPr lang="en-US" altLang="zh-CN"/>
              <a:t>T1(s)</a:t>
            </a:r>
            <a:endParaRPr lang="en-US" altLang="zh-CN"/>
          </a:p>
          <a:p>
            <a:r>
              <a:rPr lang="en-US" altLang="zh-CN"/>
              <a:t>3</a:t>
            </a:r>
            <a:r>
              <a:rPr lang="zh-CN" altLang="en-US"/>
              <a:t>、测斜仪解算间隔为</a:t>
            </a:r>
            <a:r>
              <a:rPr lang="en-US" altLang="zh-CN"/>
              <a:t>T2(s)[</a:t>
            </a:r>
            <a:r>
              <a:rPr lang="zh-CN" altLang="en-US"/>
              <a:t>包含测斜仪采集间隔</a:t>
            </a:r>
            <a:r>
              <a:rPr lang="en-US" altLang="zh-CN"/>
              <a:t>T3]</a:t>
            </a:r>
            <a:endParaRPr lang="en-US" altLang="zh-CN"/>
          </a:p>
          <a:p>
            <a:r>
              <a:rPr lang="en-US" altLang="zh-CN"/>
              <a:t>4</a:t>
            </a:r>
            <a:r>
              <a:rPr lang="zh-CN" altLang="en-US"/>
              <a:t>、测量间隔时间为</a:t>
            </a:r>
            <a:r>
              <a:rPr lang="en-US" altLang="zh-CN"/>
              <a:t>T4(s)</a:t>
            </a:r>
            <a:r>
              <a:rPr lang="en-US" altLang="zh-CN">
                <a:sym typeface="+mn-ea"/>
              </a:rPr>
              <a:t>[</a:t>
            </a:r>
            <a:r>
              <a:rPr lang="zh-CN" altLang="en-US">
                <a:sym typeface="+mn-ea"/>
              </a:rPr>
              <a:t>包含测量补偿时间</a:t>
            </a:r>
            <a:r>
              <a:rPr lang="en-US" altLang="zh-CN">
                <a:sym typeface="+mn-ea"/>
              </a:rPr>
              <a:t>T5]</a:t>
            </a:r>
            <a:endParaRPr lang="en-US" altLang="zh-CN">
              <a:sym typeface="+mn-ea"/>
            </a:endParaRPr>
          </a:p>
          <a:p>
            <a:r>
              <a:rPr lang="en-US" altLang="zh-CN">
                <a:sym typeface="+mn-ea"/>
              </a:rPr>
              <a:t>5</a:t>
            </a:r>
            <a:r>
              <a:rPr lang="zh-CN" altLang="en-US">
                <a:sym typeface="+mn-ea"/>
              </a:rPr>
              <a:t>、配对时间</a:t>
            </a:r>
            <a:r>
              <a:rPr lang="en-US" altLang="zh-CN">
                <a:sym typeface="+mn-ea"/>
              </a:rPr>
              <a:t>T6(s)</a:t>
            </a:r>
            <a:endParaRPr lang="en-US" altLang="zh-CN">
              <a:sym typeface="+mn-ea"/>
            </a:endParaRPr>
          </a:p>
          <a:p>
            <a:r>
              <a:rPr lang="en-US" altLang="zh-CN">
                <a:sym typeface="+mn-ea"/>
              </a:rPr>
              <a:t>6</a:t>
            </a:r>
            <a:r>
              <a:rPr lang="zh-CN" altLang="en-US">
                <a:sym typeface="+mn-ea"/>
              </a:rPr>
              <a:t>、数据读取间隔</a:t>
            </a:r>
            <a:r>
              <a:rPr lang="en-US" altLang="zh-CN">
                <a:sym typeface="+mn-ea"/>
              </a:rPr>
              <a:t>T7(s)</a:t>
            </a:r>
            <a:endParaRPr lang="en-US" altLang="zh-CN">
              <a:sym typeface="+mn-ea"/>
            </a:endParaRPr>
          </a:p>
          <a:p>
            <a:r>
              <a:rPr lang="en-US" altLang="zh-CN">
                <a:sym typeface="+mn-ea"/>
              </a:rPr>
              <a:t>7</a:t>
            </a:r>
            <a:r>
              <a:rPr lang="zh-CN" altLang="en-US">
                <a:sym typeface="+mn-ea"/>
              </a:rPr>
              <a:t>、测量间距为</a:t>
            </a:r>
            <a:r>
              <a:rPr lang="en-US" altLang="zh-CN">
                <a:sym typeface="+mn-ea"/>
              </a:rPr>
              <a:t>d(mm)</a:t>
            </a:r>
            <a:endParaRPr lang="en-US" altLang="zh-CN">
              <a:sym typeface="+mn-ea"/>
            </a:endParaRPr>
          </a:p>
          <a:p>
            <a:r>
              <a:rPr lang="en-US" altLang="zh-CN">
                <a:sym typeface="+mn-ea"/>
              </a:rPr>
              <a:t>8</a:t>
            </a:r>
            <a:r>
              <a:rPr lang="zh-CN" altLang="en-US">
                <a:sym typeface="+mn-ea"/>
              </a:rPr>
              <a:t>、测量深度为</a:t>
            </a:r>
            <a:r>
              <a:rPr lang="en-US" altLang="zh-CN">
                <a:sym typeface="+mn-ea"/>
              </a:rPr>
              <a:t>L(mm)[L</a:t>
            </a:r>
            <a:r>
              <a:rPr lang="zh-CN" altLang="en-US">
                <a:sym typeface="+mn-ea"/>
              </a:rPr>
              <a:t>为</a:t>
            </a:r>
            <a:r>
              <a:rPr lang="en-US" altLang="zh-CN">
                <a:sym typeface="+mn-ea"/>
              </a:rPr>
              <a:t>d</a:t>
            </a:r>
            <a:r>
              <a:rPr lang="zh-CN" altLang="en-US">
                <a:sym typeface="+mn-ea"/>
              </a:rPr>
              <a:t>的倍数</a:t>
            </a:r>
            <a:r>
              <a:rPr lang="en-US" altLang="zh-CN">
                <a:sym typeface="+mn-ea"/>
              </a:rPr>
              <a:t>]</a:t>
            </a:r>
            <a:endParaRPr lang="en-US" altLang="zh-CN"/>
          </a:p>
          <a:p>
            <a:endParaRPr lang="zh-CN" altLang="en-US"/>
          </a:p>
          <a:p>
            <a:r>
              <a:rPr lang="zh-CN" altLang="en-US"/>
              <a:t>完成测量一轮的时间周期</a:t>
            </a:r>
            <a:r>
              <a:rPr lang="en-US" altLang="zh-CN"/>
              <a:t>T=T1+T2+</a:t>
            </a:r>
            <a:r>
              <a:rPr lang="en-US" altLang="zh-CN">
                <a:sym typeface="+mn-ea"/>
              </a:rPr>
              <a:t>T5</a:t>
            </a:r>
            <a:r>
              <a:rPr lang="en-US" altLang="zh-CN"/>
              <a:t>+L/d*(T2+T4)+(</a:t>
            </a:r>
            <a:r>
              <a:rPr lang="en-US" altLang="zh-CN">
                <a:sym typeface="+mn-ea"/>
              </a:rPr>
              <a:t>L/d+1)*T7+T6+T0</a:t>
            </a:r>
            <a:endParaRPr lang="zh-CN" altLang="en-US"/>
          </a:p>
          <a:p>
            <a:endParaRPr lang="zh-CN" altLang="en-US"/>
          </a:p>
          <a:p>
            <a:r>
              <a:rPr lang="zh-CN" altLang="en-US">
                <a:solidFill>
                  <a:srgbClr val="FF0000"/>
                </a:solidFill>
              </a:rPr>
              <a:t>在</a:t>
            </a:r>
            <a:r>
              <a:rPr lang="en-US" altLang="zh-CN">
                <a:solidFill>
                  <a:srgbClr val="FF0000"/>
                </a:solidFill>
              </a:rPr>
              <a:t>APP</a:t>
            </a:r>
            <a:r>
              <a:rPr lang="zh-CN" altLang="en-US">
                <a:solidFill>
                  <a:srgbClr val="FF0000"/>
                </a:solidFill>
              </a:rPr>
              <a:t>中进行工作周期设置时，如果设置的时间参数经过累加小于计算的周期时间提示参数设置不合理信息，然后有技术人员进行修改。</a:t>
            </a:r>
            <a:endParaRPr lang="zh-CN" altLang="en-US">
              <a:solidFill>
                <a:srgbClr val="FF0000"/>
              </a:solidFill>
            </a:endParaRPr>
          </a:p>
          <a:p>
            <a:endParaRPr lang="zh-CN" altLang="en-US"/>
          </a:p>
          <a:p>
            <a:endParaRPr lang="zh-CN" altLang="en-US"/>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4" descr="Screenshot_20220210_092041_com.shmedo.mcloudapp"/>
          <p:cNvPicPr>
            <a:picLocks noChangeAspect="1"/>
          </p:cNvPicPr>
          <p:nvPr/>
        </p:nvPicPr>
        <p:blipFill>
          <a:blip r:embed="rId1"/>
          <a:stretch>
            <a:fillRect/>
          </a:stretch>
        </p:blipFill>
        <p:spPr>
          <a:xfrm>
            <a:off x="4142105" y="1580515"/>
            <a:ext cx="2249170" cy="4998085"/>
          </a:xfrm>
          <a:prstGeom prst="rect">
            <a:avLst/>
          </a:prstGeom>
          <a:ln>
            <a:solidFill>
              <a:schemeClr val="accent1"/>
            </a:solidFill>
          </a:ln>
        </p:spPr>
      </p:pic>
      <p:sp>
        <p:nvSpPr>
          <p:cNvPr id="5" name="标题 4"/>
          <p:cNvSpPr>
            <a:spLocks noGrp="1"/>
          </p:cNvSpPr>
          <p:nvPr>
            <p:ph type="title"/>
          </p:nvPr>
        </p:nvSpPr>
        <p:spPr>
          <a:xfrm>
            <a:off x="838200" y="365125"/>
            <a:ext cx="10515600" cy="1115695"/>
          </a:xfrm>
        </p:spPr>
        <p:txBody>
          <a:bodyPr/>
          <a:p>
            <a:pPr algn="ctr"/>
            <a:r>
              <a:rPr lang="zh-CN" altLang="en-US" sz="4000">
                <a:highlight>
                  <a:srgbClr val="008000"/>
                </a:highlight>
              </a:rPr>
              <a:t>米易通</a:t>
            </a:r>
            <a:r>
              <a:rPr lang="en-US" altLang="zh-CN" sz="4000">
                <a:highlight>
                  <a:srgbClr val="008000"/>
                </a:highlight>
              </a:rPr>
              <a:t>-</a:t>
            </a:r>
            <a:r>
              <a:rPr lang="zh-CN" altLang="en-US" sz="4000">
                <a:highlight>
                  <a:srgbClr val="008000"/>
                </a:highlight>
              </a:rPr>
              <a:t>测量孔深模块</a:t>
            </a:r>
            <a:endParaRPr lang="zh-CN" altLang="en-US" sz="4000">
              <a:highlight>
                <a:srgbClr val="008000"/>
              </a:highlight>
            </a:endParaRPr>
          </a:p>
        </p:txBody>
      </p:sp>
      <p:pic>
        <p:nvPicPr>
          <p:cNvPr id="6" name="图片 5" descr="Screenshot_20210326_132427_com.shmedo.mcloudapp"/>
          <p:cNvPicPr>
            <a:picLocks noChangeAspect="1"/>
          </p:cNvPicPr>
          <p:nvPr/>
        </p:nvPicPr>
        <p:blipFill>
          <a:blip r:embed="rId2"/>
          <a:stretch>
            <a:fillRect/>
          </a:stretch>
        </p:blipFill>
        <p:spPr>
          <a:xfrm>
            <a:off x="982980" y="1691005"/>
            <a:ext cx="2373630" cy="4887595"/>
          </a:xfrm>
          <a:prstGeom prst="rect">
            <a:avLst/>
          </a:prstGeom>
          <a:ln>
            <a:solidFill>
              <a:schemeClr val="accent1"/>
            </a:solidFill>
          </a:ln>
        </p:spPr>
      </p:pic>
      <p:sp>
        <p:nvSpPr>
          <p:cNvPr id="10" name="矩形 9"/>
          <p:cNvSpPr/>
          <p:nvPr/>
        </p:nvSpPr>
        <p:spPr>
          <a:xfrm>
            <a:off x="1035685" y="4220845"/>
            <a:ext cx="1118870" cy="7245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箭头连接符 28"/>
          <p:cNvCxnSpPr/>
          <p:nvPr/>
        </p:nvCxnSpPr>
        <p:spPr>
          <a:xfrm>
            <a:off x="3521710" y="4135120"/>
            <a:ext cx="45466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142105" y="2277110"/>
            <a:ext cx="2249170" cy="2508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6595110" y="2159635"/>
            <a:ext cx="5224780" cy="368300"/>
          </a:xfrm>
          <a:prstGeom prst="rect">
            <a:avLst/>
          </a:prstGeom>
          <a:noFill/>
        </p:spPr>
        <p:txBody>
          <a:bodyPr wrap="square" rtlCol="0">
            <a:spAutoFit/>
          </a:bodyPr>
          <a:p>
            <a:r>
              <a:rPr lang="zh-CN" altLang="en-US"/>
              <a:t>测量孔深模式：自动测孔深</a:t>
            </a:r>
            <a:r>
              <a:rPr lang="en-US" altLang="zh-CN"/>
              <a:t>/</a:t>
            </a:r>
            <a:r>
              <a:rPr lang="zh-CN" altLang="en-US"/>
              <a:t>手动测孔深</a:t>
            </a:r>
            <a:endParaRPr lang="zh-CN" altLang="en-US"/>
          </a:p>
        </p:txBody>
      </p:sp>
      <p:cxnSp>
        <p:nvCxnSpPr>
          <p:cNvPr id="16" name="直接箭头连接符 15"/>
          <p:cNvCxnSpPr/>
          <p:nvPr/>
        </p:nvCxnSpPr>
        <p:spPr>
          <a:xfrm flipV="1">
            <a:off x="6391275" y="2401570"/>
            <a:ext cx="294640" cy="6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6391275" y="3699510"/>
            <a:ext cx="294640" cy="6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6391275" y="4051935"/>
            <a:ext cx="294640" cy="6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6685915" y="3515995"/>
            <a:ext cx="5224780" cy="368300"/>
          </a:xfrm>
          <a:prstGeom prst="rect">
            <a:avLst/>
          </a:prstGeom>
          <a:noFill/>
        </p:spPr>
        <p:txBody>
          <a:bodyPr wrap="square" rtlCol="0">
            <a:spAutoFit/>
          </a:bodyPr>
          <a:p>
            <a:r>
              <a:rPr lang="zh-CN" altLang="en-US"/>
              <a:t>去除</a:t>
            </a:r>
            <a:r>
              <a:rPr lang="en-US" altLang="zh-CN"/>
              <a:t>“</a:t>
            </a:r>
            <a:r>
              <a:rPr lang="zh-CN" altLang="en-US"/>
              <a:t>运动距离</a:t>
            </a:r>
            <a:r>
              <a:rPr lang="en-US" altLang="zh-CN"/>
              <a:t>”</a:t>
            </a:r>
            <a:r>
              <a:rPr lang="zh-CN" altLang="en-US"/>
              <a:t>前面的圈选标志</a:t>
            </a:r>
            <a:endParaRPr lang="zh-CN" altLang="en-US"/>
          </a:p>
        </p:txBody>
      </p:sp>
      <p:sp>
        <p:nvSpPr>
          <p:cNvPr id="28" name="文本框 27"/>
          <p:cNvSpPr txBox="1"/>
          <p:nvPr/>
        </p:nvSpPr>
        <p:spPr>
          <a:xfrm>
            <a:off x="6685915" y="3895090"/>
            <a:ext cx="5224780" cy="368300"/>
          </a:xfrm>
          <a:prstGeom prst="rect">
            <a:avLst/>
          </a:prstGeom>
          <a:noFill/>
        </p:spPr>
        <p:txBody>
          <a:bodyPr wrap="square" rtlCol="0">
            <a:spAutoFit/>
          </a:bodyPr>
          <a:p>
            <a:r>
              <a:rPr lang="zh-CN" altLang="en-US"/>
              <a:t>去除</a:t>
            </a:r>
            <a:r>
              <a:rPr lang="en-US" altLang="zh-CN"/>
              <a:t>“</a:t>
            </a:r>
            <a:r>
              <a:rPr lang="zh-CN" altLang="en-US"/>
              <a:t>手动模式</a:t>
            </a:r>
            <a:r>
              <a:rPr lang="en-US" altLang="zh-CN"/>
              <a:t>”</a:t>
            </a:r>
            <a:r>
              <a:rPr lang="zh-CN" altLang="en-US"/>
              <a:t>界面</a:t>
            </a:r>
            <a:endParaRPr lang="zh-CN" altLang="en-US"/>
          </a:p>
        </p:txBody>
      </p:sp>
      <p:sp>
        <p:nvSpPr>
          <p:cNvPr id="2" name="矩形 1"/>
          <p:cNvSpPr/>
          <p:nvPr/>
        </p:nvSpPr>
        <p:spPr>
          <a:xfrm>
            <a:off x="4141470" y="3926840"/>
            <a:ext cx="2249170" cy="2508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矩形 2"/>
          <p:cNvSpPr/>
          <p:nvPr/>
        </p:nvSpPr>
        <p:spPr>
          <a:xfrm>
            <a:off x="4142105" y="3575050"/>
            <a:ext cx="2249170" cy="2508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4142105" y="3575050"/>
            <a:ext cx="232410" cy="2501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4141470" y="3297555"/>
            <a:ext cx="2249170" cy="2508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6685280" y="3206750"/>
            <a:ext cx="5224780" cy="368300"/>
          </a:xfrm>
          <a:prstGeom prst="rect">
            <a:avLst/>
          </a:prstGeom>
          <a:noFill/>
        </p:spPr>
        <p:txBody>
          <a:bodyPr wrap="square" rtlCol="0">
            <a:spAutoFit/>
          </a:bodyPr>
          <a:p>
            <a:r>
              <a:rPr lang="en-US" altLang="zh-CN"/>
              <a:t>“</a:t>
            </a:r>
            <a:r>
              <a:rPr lang="zh-CN" altLang="en-US"/>
              <a:t>上拉</a:t>
            </a:r>
            <a:r>
              <a:rPr lang="en-US" altLang="zh-CN"/>
              <a:t>”</a:t>
            </a:r>
            <a:r>
              <a:rPr lang="zh-CN" altLang="en-US"/>
              <a:t>模式下提示</a:t>
            </a:r>
            <a:r>
              <a:rPr lang="en-US" altLang="zh-CN"/>
              <a:t>“</a:t>
            </a:r>
            <a:r>
              <a:rPr lang="zh-CN" altLang="en-US"/>
              <a:t>触发磁开关最大安全速度为</a:t>
            </a:r>
            <a:r>
              <a:rPr lang="en-US" altLang="zh-CN"/>
              <a:t>20”</a:t>
            </a:r>
            <a:endParaRPr lang="en-US" altLang="zh-CN"/>
          </a:p>
        </p:txBody>
      </p:sp>
      <p:cxnSp>
        <p:nvCxnSpPr>
          <p:cNvPr id="9" name="直接箭头连接符 8"/>
          <p:cNvCxnSpPr/>
          <p:nvPr/>
        </p:nvCxnSpPr>
        <p:spPr>
          <a:xfrm flipV="1">
            <a:off x="6390640" y="3422650"/>
            <a:ext cx="294640" cy="6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38200" y="365125"/>
            <a:ext cx="10515600" cy="949960"/>
          </a:xfrm>
        </p:spPr>
        <p:txBody>
          <a:bodyPr/>
          <a:p>
            <a:pPr algn="ctr"/>
            <a:r>
              <a:rPr lang="zh-CN" altLang="en-US" sz="4000">
                <a:highlight>
                  <a:srgbClr val="008000"/>
                </a:highlight>
              </a:rPr>
              <a:t>米易通</a:t>
            </a:r>
            <a:r>
              <a:rPr lang="en-US" altLang="zh-CN" sz="4000">
                <a:highlight>
                  <a:srgbClr val="008000"/>
                </a:highlight>
              </a:rPr>
              <a:t>-</a:t>
            </a:r>
            <a:r>
              <a:rPr lang="zh-CN" altLang="en-US" sz="4000">
                <a:highlight>
                  <a:srgbClr val="008000"/>
                </a:highlight>
              </a:rPr>
              <a:t>高级配置模式</a:t>
            </a:r>
            <a:endParaRPr lang="zh-CN" altLang="en-US" sz="4000">
              <a:highlight>
                <a:srgbClr val="008000"/>
              </a:highlight>
            </a:endParaRPr>
          </a:p>
        </p:txBody>
      </p:sp>
      <p:pic>
        <p:nvPicPr>
          <p:cNvPr id="6" name="图片 5" descr="Screenshot_20210326_132427_com.shmedo.mcloudapp"/>
          <p:cNvPicPr>
            <a:picLocks noChangeAspect="1"/>
          </p:cNvPicPr>
          <p:nvPr>
            <p:custDataLst>
              <p:tags r:id="rId1"/>
            </p:custDataLst>
          </p:nvPr>
        </p:nvPicPr>
        <p:blipFill>
          <a:blip r:embed="rId2"/>
          <a:stretch>
            <a:fillRect/>
          </a:stretch>
        </p:blipFill>
        <p:spPr>
          <a:xfrm>
            <a:off x="1287780" y="1569720"/>
            <a:ext cx="2199640" cy="4887595"/>
          </a:xfrm>
          <a:prstGeom prst="rect">
            <a:avLst/>
          </a:prstGeom>
          <a:ln>
            <a:solidFill>
              <a:schemeClr val="accent1"/>
            </a:solidFill>
          </a:ln>
        </p:spPr>
      </p:pic>
      <p:sp>
        <p:nvSpPr>
          <p:cNvPr id="10" name="矩形 9"/>
          <p:cNvSpPr/>
          <p:nvPr/>
        </p:nvSpPr>
        <p:spPr>
          <a:xfrm>
            <a:off x="2385695" y="4142740"/>
            <a:ext cx="1014730" cy="6559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 name="组合 10"/>
          <p:cNvGrpSpPr/>
          <p:nvPr/>
        </p:nvGrpSpPr>
        <p:grpSpPr>
          <a:xfrm>
            <a:off x="3804285" y="1569720"/>
            <a:ext cx="2199005" cy="4887595"/>
            <a:chOff x="10078" y="2472"/>
            <a:chExt cx="3463" cy="7697"/>
          </a:xfrm>
        </p:grpSpPr>
        <p:grpSp>
          <p:nvGrpSpPr>
            <p:cNvPr id="9" name="组合 8"/>
            <p:cNvGrpSpPr/>
            <p:nvPr/>
          </p:nvGrpSpPr>
          <p:grpSpPr>
            <a:xfrm>
              <a:off x="10078" y="2472"/>
              <a:ext cx="3463" cy="7697"/>
              <a:chOff x="10078" y="2472"/>
              <a:chExt cx="3463" cy="7697"/>
            </a:xfrm>
          </p:grpSpPr>
          <p:pic>
            <p:nvPicPr>
              <p:cNvPr id="2" name="图片 1" descr="Screenshot_20220307_125131_com.shmedo.mcloudapp"/>
              <p:cNvPicPr>
                <a:picLocks noChangeAspect="1"/>
              </p:cNvPicPr>
              <p:nvPr>
                <p:custDataLst>
                  <p:tags r:id="rId3"/>
                </p:custDataLst>
              </p:nvPr>
            </p:nvPicPr>
            <p:blipFill>
              <a:blip r:embed="rId4"/>
              <a:stretch>
                <a:fillRect/>
              </a:stretch>
            </p:blipFill>
            <p:spPr>
              <a:xfrm>
                <a:off x="10078" y="2472"/>
                <a:ext cx="3463" cy="7697"/>
              </a:xfrm>
              <a:prstGeom prst="rect">
                <a:avLst/>
              </a:prstGeom>
              <a:ln>
                <a:solidFill>
                  <a:schemeClr val="accent1"/>
                </a:solidFill>
              </a:ln>
            </p:spPr>
          </p:pic>
          <p:sp>
            <p:nvSpPr>
              <p:cNvPr id="3" name="矩形 2"/>
              <p:cNvSpPr/>
              <p:nvPr/>
            </p:nvSpPr>
            <p:spPr>
              <a:xfrm>
                <a:off x="11915" y="6194"/>
                <a:ext cx="988" cy="1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sz="800" b="1">
                    <a:solidFill>
                      <a:schemeClr val="tx1"/>
                    </a:solidFill>
                    <a:effectLst>
                      <a:outerShdw blurRad="38100" dist="19050" dir="2700000" algn="tl" rotWithShape="0">
                        <a:schemeClr val="dk1">
                          <a:alpha val="40000"/>
                        </a:schemeClr>
                      </a:outerShdw>
                    </a:effectLst>
                  </a:rPr>
                  <a:t>导槽校准</a:t>
                </a:r>
                <a:endParaRPr lang="zh-CN" altLang="en-US" sz="800">
                  <a:solidFill>
                    <a:schemeClr val="tx1"/>
                  </a:solidFill>
                  <a:effectLst>
                    <a:outerShdw blurRad="38100" dist="19050" dir="2700000" algn="tl" rotWithShape="0">
                      <a:schemeClr val="dk1">
                        <a:alpha val="40000"/>
                      </a:schemeClr>
                    </a:outerShdw>
                  </a:effectLst>
                </a:endParaRPr>
              </a:p>
            </p:txBody>
          </p:sp>
        </p:grpSp>
        <p:sp>
          <p:nvSpPr>
            <p:cNvPr id="8" name="矩形 7"/>
            <p:cNvSpPr/>
            <p:nvPr/>
          </p:nvSpPr>
          <p:spPr>
            <a:xfrm>
              <a:off x="11915" y="7557"/>
              <a:ext cx="987" cy="11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sz="800">
                  <a:solidFill>
                    <a:schemeClr val="tx1"/>
                  </a:solidFill>
                  <a:effectLst>
                    <a:outerShdw blurRad="38100" dist="19050" dir="2700000" algn="tl" rotWithShape="0">
                      <a:schemeClr val="dk1">
                        <a:alpha val="40000"/>
                      </a:schemeClr>
                    </a:outerShdw>
                  </a:effectLst>
                </a:rPr>
                <a:t>智能控制</a:t>
              </a:r>
              <a:endParaRPr lang="zh-CN" altLang="en-US" sz="800">
                <a:solidFill>
                  <a:schemeClr val="tx1"/>
                </a:solidFill>
                <a:effectLst>
                  <a:outerShdw blurRad="38100" dist="19050" dir="2700000" algn="tl" rotWithShape="0">
                    <a:schemeClr val="dk1">
                      <a:alpha val="40000"/>
                    </a:schemeClr>
                  </a:outerShdw>
                </a:effectLst>
              </a:endParaRPr>
            </a:p>
          </p:txBody>
        </p:sp>
      </p:grpSp>
      <p:cxnSp>
        <p:nvCxnSpPr>
          <p:cNvPr id="29" name="直接箭头连接符 28"/>
          <p:cNvCxnSpPr/>
          <p:nvPr/>
        </p:nvCxnSpPr>
        <p:spPr>
          <a:xfrm>
            <a:off x="3487420" y="4142740"/>
            <a:ext cx="318770" cy="825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349365" y="1569085"/>
            <a:ext cx="2212340" cy="4887595"/>
            <a:chOff x="9999" y="2471"/>
            <a:chExt cx="3484" cy="7697"/>
          </a:xfrm>
        </p:grpSpPr>
        <p:grpSp>
          <p:nvGrpSpPr>
            <p:cNvPr id="24" name="组合 23"/>
            <p:cNvGrpSpPr/>
            <p:nvPr/>
          </p:nvGrpSpPr>
          <p:grpSpPr>
            <a:xfrm>
              <a:off x="9999" y="2471"/>
              <a:ext cx="3479" cy="7697"/>
              <a:chOff x="9999" y="2471"/>
              <a:chExt cx="3479" cy="7697"/>
            </a:xfrm>
          </p:grpSpPr>
          <p:grpSp>
            <p:nvGrpSpPr>
              <p:cNvPr id="12" name="组合 11"/>
              <p:cNvGrpSpPr/>
              <p:nvPr/>
            </p:nvGrpSpPr>
            <p:grpSpPr>
              <a:xfrm>
                <a:off x="9999" y="2471"/>
                <a:ext cx="3479" cy="7697"/>
                <a:chOff x="10064" y="2472"/>
                <a:chExt cx="3479" cy="7697"/>
              </a:xfrm>
            </p:grpSpPr>
            <p:grpSp>
              <p:nvGrpSpPr>
                <p:cNvPr id="13" name="组合 12"/>
                <p:cNvGrpSpPr/>
                <p:nvPr/>
              </p:nvGrpSpPr>
              <p:grpSpPr>
                <a:xfrm>
                  <a:off x="10064" y="2472"/>
                  <a:ext cx="3479" cy="7697"/>
                  <a:chOff x="10064" y="2472"/>
                  <a:chExt cx="3479" cy="7697"/>
                </a:xfrm>
              </p:grpSpPr>
              <p:pic>
                <p:nvPicPr>
                  <p:cNvPr id="14" name="图片 13" descr="Screenshot_20220307_125131_com.shmedo.mcloudapp"/>
                  <p:cNvPicPr>
                    <a:picLocks noChangeAspect="1"/>
                  </p:cNvPicPr>
                  <p:nvPr>
                    <p:custDataLst>
                      <p:tags r:id="rId5"/>
                    </p:custDataLst>
                  </p:nvPr>
                </p:nvPicPr>
                <p:blipFill>
                  <a:blip r:embed="rId4"/>
                  <a:stretch>
                    <a:fillRect/>
                  </a:stretch>
                </p:blipFill>
                <p:spPr>
                  <a:xfrm>
                    <a:off x="10078" y="2472"/>
                    <a:ext cx="3463" cy="7697"/>
                  </a:xfrm>
                  <a:prstGeom prst="rect">
                    <a:avLst/>
                  </a:prstGeom>
                  <a:ln>
                    <a:solidFill>
                      <a:schemeClr val="accent1"/>
                    </a:solidFill>
                  </a:ln>
                </p:spPr>
              </p:pic>
              <p:sp>
                <p:nvSpPr>
                  <p:cNvPr id="15" name="矩形 14"/>
                  <p:cNvSpPr/>
                  <p:nvPr/>
                </p:nvSpPr>
                <p:spPr>
                  <a:xfrm>
                    <a:off x="10064" y="3590"/>
                    <a:ext cx="3479" cy="1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sz="800">
                        <a:solidFill>
                          <a:schemeClr val="tx1"/>
                        </a:solidFill>
                        <a:effectLst>
                          <a:outerShdw blurRad="38100" dist="19050" dir="2700000" algn="tl" rotWithShape="0">
                            <a:schemeClr val="dk1">
                              <a:alpha val="40000"/>
                            </a:schemeClr>
                          </a:outerShdw>
                        </a:effectLst>
                      </a:rPr>
                      <a:t>低功耗使能</a:t>
                    </a:r>
                    <a:r>
                      <a:rPr lang="en-US" altLang="zh-CN" sz="800">
                        <a:solidFill>
                          <a:schemeClr val="tx1"/>
                        </a:solidFill>
                        <a:effectLst>
                          <a:outerShdw blurRad="38100" dist="19050" dir="2700000" algn="tl" rotWithShape="0">
                            <a:schemeClr val="dk1">
                              <a:alpha val="40000"/>
                            </a:schemeClr>
                          </a:outerShdw>
                        </a:effectLst>
                      </a:rPr>
                      <a:t>                                             </a:t>
                    </a:r>
                    <a:r>
                      <a:rPr lang="zh-CN" altLang="en-US" sz="800">
                        <a:solidFill>
                          <a:schemeClr val="tx1"/>
                        </a:solidFill>
                        <a:effectLst>
                          <a:outerShdw blurRad="38100" dist="19050" dir="2700000" algn="tl" rotWithShape="0">
                            <a:schemeClr val="dk1">
                              <a:alpha val="40000"/>
                            </a:schemeClr>
                          </a:outerShdw>
                        </a:effectLst>
                      </a:rPr>
                      <a:t>开</a:t>
                    </a:r>
                    <a:r>
                      <a:rPr lang="en-US" altLang="zh-CN" sz="800">
                        <a:solidFill>
                          <a:schemeClr val="tx1"/>
                        </a:solidFill>
                        <a:effectLst>
                          <a:outerShdw blurRad="38100" dist="19050" dir="2700000" algn="tl" rotWithShape="0">
                            <a:schemeClr val="dk1">
                              <a:alpha val="40000"/>
                            </a:schemeClr>
                          </a:outerShdw>
                        </a:effectLst>
                      </a:rPr>
                      <a:t>/</a:t>
                    </a:r>
                    <a:r>
                      <a:rPr lang="zh-CN" altLang="en-US" sz="800">
                        <a:solidFill>
                          <a:schemeClr val="tx1"/>
                        </a:solidFill>
                        <a:effectLst>
                          <a:outerShdw blurRad="38100" dist="19050" dir="2700000" algn="tl" rotWithShape="0">
                            <a:schemeClr val="dk1">
                              <a:alpha val="40000"/>
                            </a:schemeClr>
                          </a:outerShdw>
                        </a:effectLst>
                      </a:rPr>
                      <a:t>关</a:t>
                    </a:r>
                    <a:endParaRPr lang="zh-CN" altLang="en-US" sz="800">
                      <a:solidFill>
                        <a:schemeClr val="tx1"/>
                      </a:solidFill>
                      <a:effectLst>
                        <a:outerShdw blurRad="38100" dist="19050" dir="2700000" algn="tl" rotWithShape="0">
                          <a:schemeClr val="dk1">
                            <a:alpha val="40000"/>
                          </a:schemeClr>
                        </a:outerShdw>
                      </a:effectLst>
                    </a:endParaRPr>
                  </a:p>
                </p:txBody>
              </p:sp>
            </p:grpSp>
            <p:sp>
              <p:nvSpPr>
                <p:cNvPr id="16" name="矩形 15"/>
                <p:cNvSpPr/>
                <p:nvPr/>
              </p:nvSpPr>
              <p:spPr>
                <a:xfrm>
                  <a:off x="10078" y="6313"/>
                  <a:ext cx="3454" cy="35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800" b="1">
                    <a:solidFill>
                      <a:schemeClr val="bg1"/>
                    </a:solidFill>
                    <a:highlight>
                      <a:srgbClr val="000000"/>
                    </a:highlight>
                  </a:endParaRPr>
                </a:p>
              </p:txBody>
            </p:sp>
          </p:grpSp>
          <p:sp>
            <p:nvSpPr>
              <p:cNvPr id="23" name="矩形 22"/>
              <p:cNvSpPr/>
              <p:nvPr/>
            </p:nvSpPr>
            <p:spPr>
              <a:xfrm>
                <a:off x="10491" y="2875"/>
                <a:ext cx="2506" cy="52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r>
                  <a:rPr lang="zh-CN" altLang="en-US" sz="800" b="1">
                    <a:solidFill>
                      <a:schemeClr val="tx1"/>
                    </a:solidFill>
                    <a:effectLst>
                      <a:outerShdw blurRad="38100" dist="19050" dir="2700000" algn="tl" rotWithShape="0">
                        <a:schemeClr val="dk1">
                          <a:alpha val="40000"/>
                        </a:schemeClr>
                      </a:outerShdw>
                    </a:effectLst>
                  </a:rPr>
                  <a:t>智能控制</a:t>
                </a:r>
                <a:r>
                  <a:rPr lang="en-US" altLang="zh-CN" sz="800">
                    <a:solidFill>
                      <a:schemeClr val="tx1"/>
                    </a:solidFill>
                    <a:effectLst>
                      <a:outerShdw blurRad="38100" dist="19050" dir="2700000" algn="tl" rotWithShape="0">
                        <a:schemeClr val="dk1">
                          <a:alpha val="40000"/>
                        </a:schemeClr>
                      </a:outerShdw>
                    </a:effectLst>
                  </a:rPr>
                  <a:t> </a:t>
                </a:r>
                <a:r>
                  <a:rPr lang="en-US" altLang="zh-CN" sz="800">
                    <a:solidFill>
                      <a:schemeClr val="accent1"/>
                    </a:solidFill>
                    <a:effectLst>
                      <a:outerShdw blurRad="38100" dist="25400" dir="5400000" algn="ctr" rotWithShape="0">
                        <a:srgbClr val="6E747A">
                          <a:alpha val="43000"/>
                        </a:srgbClr>
                      </a:outerShdw>
                    </a:effectLst>
                  </a:rPr>
                  <a:t>                                         </a:t>
                </a:r>
                <a:endParaRPr lang="zh-CN" altLang="en-US" sz="800">
                  <a:solidFill>
                    <a:schemeClr val="accent1"/>
                  </a:solidFill>
                  <a:effectLst>
                    <a:outerShdw blurRad="38100" dist="25400" dir="5400000" algn="ctr" rotWithShape="0">
                      <a:srgbClr val="6E747A">
                        <a:alpha val="43000"/>
                      </a:srgbClr>
                    </a:outerShdw>
                  </a:effectLst>
                </a:endParaRPr>
              </a:p>
            </p:txBody>
          </p:sp>
        </p:grpSp>
        <p:sp>
          <p:nvSpPr>
            <p:cNvPr id="18" name="矩形 17"/>
            <p:cNvSpPr/>
            <p:nvPr/>
          </p:nvSpPr>
          <p:spPr>
            <a:xfrm>
              <a:off x="10001" y="4930"/>
              <a:ext cx="3482" cy="1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sz="800">
                  <a:solidFill>
                    <a:schemeClr val="tx1"/>
                  </a:solidFill>
                  <a:effectLst>
                    <a:outerShdw blurRad="38100" dist="19050" dir="2700000" algn="tl" rotWithShape="0">
                      <a:schemeClr val="dk1">
                        <a:alpha val="40000"/>
                      </a:schemeClr>
                    </a:outerShdw>
                  </a:effectLst>
                </a:rPr>
                <a:t>拟人运动使能</a:t>
              </a:r>
              <a:r>
                <a:rPr lang="en-US" altLang="zh-CN" sz="800">
                  <a:solidFill>
                    <a:schemeClr val="tx1"/>
                  </a:solidFill>
                  <a:effectLst>
                    <a:outerShdw blurRad="38100" dist="19050" dir="2700000" algn="tl" rotWithShape="0">
                      <a:schemeClr val="dk1">
                        <a:alpha val="40000"/>
                      </a:schemeClr>
                    </a:outerShdw>
                  </a:effectLst>
                </a:rPr>
                <a:t>                                             </a:t>
              </a:r>
              <a:r>
                <a:rPr lang="zh-CN" altLang="en-US" sz="800">
                  <a:solidFill>
                    <a:schemeClr val="tx1"/>
                  </a:solidFill>
                  <a:effectLst>
                    <a:outerShdw blurRad="38100" dist="19050" dir="2700000" algn="tl" rotWithShape="0">
                      <a:schemeClr val="dk1">
                        <a:alpha val="40000"/>
                      </a:schemeClr>
                    </a:outerShdw>
                  </a:effectLst>
                </a:rPr>
                <a:t>开</a:t>
              </a:r>
              <a:r>
                <a:rPr lang="en-US" altLang="zh-CN" sz="800">
                  <a:solidFill>
                    <a:schemeClr val="tx1"/>
                  </a:solidFill>
                  <a:effectLst>
                    <a:outerShdw blurRad="38100" dist="19050" dir="2700000" algn="tl" rotWithShape="0">
                      <a:schemeClr val="dk1">
                        <a:alpha val="40000"/>
                      </a:schemeClr>
                    </a:outerShdw>
                  </a:effectLst>
                </a:rPr>
                <a:t>/</a:t>
              </a:r>
              <a:r>
                <a:rPr lang="zh-CN" altLang="en-US" sz="800">
                  <a:solidFill>
                    <a:schemeClr val="tx1"/>
                  </a:solidFill>
                  <a:effectLst>
                    <a:outerShdw blurRad="38100" dist="19050" dir="2700000" algn="tl" rotWithShape="0">
                      <a:schemeClr val="dk1">
                        <a:alpha val="40000"/>
                      </a:schemeClr>
                    </a:outerShdw>
                  </a:effectLst>
                </a:rPr>
                <a:t>关</a:t>
              </a:r>
              <a:endParaRPr lang="zh-CN" altLang="en-US" sz="800">
                <a:solidFill>
                  <a:schemeClr val="tx1"/>
                </a:solidFill>
                <a:effectLst>
                  <a:outerShdw blurRad="38100" dist="19050" dir="2700000" algn="tl" rotWithShape="0">
                    <a:schemeClr val="dk1">
                      <a:alpha val="40000"/>
                    </a:schemeClr>
                  </a:outerShdw>
                </a:effectLst>
              </a:endParaRPr>
            </a:p>
          </p:txBody>
        </p:sp>
      </p:grpSp>
      <p:cxnSp>
        <p:nvCxnSpPr>
          <p:cNvPr id="20" name="直接箭头连接符 19"/>
          <p:cNvCxnSpPr/>
          <p:nvPr/>
        </p:nvCxnSpPr>
        <p:spPr>
          <a:xfrm>
            <a:off x="6003290" y="4150995"/>
            <a:ext cx="396875" cy="444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8792210" y="1569085"/>
            <a:ext cx="2984500" cy="2861310"/>
          </a:xfrm>
          <a:prstGeom prst="rect">
            <a:avLst/>
          </a:prstGeom>
          <a:noFill/>
        </p:spPr>
        <p:txBody>
          <a:bodyPr wrap="square" rtlCol="0">
            <a:spAutoFit/>
          </a:bodyPr>
          <a:p>
            <a:r>
              <a:rPr lang="en-US" altLang="zh-CN"/>
              <a:t>1</a:t>
            </a:r>
            <a:r>
              <a:rPr lang="zh-CN" altLang="en-US"/>
              <a:t>、将</a:t>
            </a:r>
            <a:r>
              <a:rPr lang="en-US" altLang="zh-CN"/>
              <a:t>“</a:t>
            </a:r>
            <a:r>
              <a:rPr lang="zh-CN" altLang="en-US"/>
              <a:t>导槽校准</a:t>
            </a:r>
            <a:r>
              <a:rPr lang="en-US" altLang="zh-CN"/>
              <a:t>”</a:t>
            </a:r>
            <a:r>
              <a:rPr lang="zh-CN" altLang="en-US"/>
              <a:t>移到</a:t>
            </a:r>
            <a:r>
              <a:rPr lang="en-US" altLang="zh-CN"/>
              <a:t>”</a:t>
            </a:r>
            <a:r>
              <a:rPr lang="zh-CN" altLang="en-US"/>
              <a:t>高级配置</a:t>
            </a:r>
            <a:r>
              <a:rPr lang="en-US" altLang="zh-CN"/>
              <a:t>“</a:t>
            </a:r>
            <a:r>
              <a:rPr lang="zh-CN" altLang="en-US"/>
              <a:t>里面</a:t>
            </a:r>
            <a:endParaRPr lang="zh-CN" altLang="en-US"/>
          </a:p>
          <a:p>
            <a:r>
              <a:rPr lang="en-US" altLang="zh-CN"/>
              <a:t>2</a:t>
            </a:r>
            <a:r>
              <a:rPr lang="zh-CN" altLang="en-US"/>
              <a:t>、增加</a:t>
            </a:r>
            <a:r>
              <a:rPr lang="en-US" altLang="zh-CN"/>
              <a:t>“</a:t>
            </a:r>
            <a:r>
              <a:rPr lang="zh-CN" altLang="en-US"/>
              <a:t>智能控制</a:t>
            </a:r>
            <a:r>
              <a:rPr lang="en-US" altLang="zh-CN"/>
              <a:t>”</a:t>
            </a:r>
            <a:r>
              <a:rPr lang="zh-CN" altLang="en-US"/>
              <a:t>功能模块，模块内容包括</a:t>
            </a:r>
            <a:r>
              <a:rPr lang="en-US" altLang="zh-CN"/>
              <a:t>“</a:t>
            </a:r>
            <a:r>
              <a:rPr lang="zh-CN" altLang="en-US"/>
              <a:t>正反测使能</a:t>
            </a:r>
            <a:r>
              <a:rPr lang="en-US" altLang="zh-CN"/>
              <a:t>”</a:t>
            </a:r>
            <a:r>
              <a:rPr lang="zh-CN" altLang="en-US"/>
              <a:t>、</a:t>
            </a:r>
            <a:r>
              <a:rPr lang="en-US" altLang="zh-CN"/>
              <a:t>“</a:t>
            </a:r>
            <a:r>
              <a:rPr lang="zh-CN" altLang="en-US"/>
              <a:t>低功耗使能</a:t>
            </a:r>
            <a:r>
              <a:rPr lang="en-US" altLang="zh-CN"/>
              <a:t>”</a:t>
            </a:r>
            <a:r>
              <a:rPr lang="zh-CN" altLang="en-US"/>
              <a:t>、</a:t>
            </a:r>
            <a:r>
              <a:rPr lang="en-US" altLang="zh-CN"/>
              <a:t>“</a:t>
            </a:r>
            <a:r>
              <a:rPr lang="zh-CN" altLang="en-US"/>
              <a:t>拟人运动使能</a:t>
            </a:r>
            <a:r>
              <a:rPr lang="en-US" altLang="zh-CN"/>
              <a:t>”</a:t>
            </a:r>
            <a:r>
              <a:rPr lang="zh-CN" altLang="en-US"/>
              <a:t>。</a:t>
            </a:r>
            <a:endParaRPr lang="zh-CN" altLang="en-US"/>
          </a:p>
          <a:p>
            <a:r>
              <a:rPr lang="en-US" altLang="zh-CN"/>
              <a:t>3</a:t>
            </a:r>
            <a:r>
              <a:rPr lang="zh-CN" altLang="en-US"/>
              <a:t>、将</a:t>
            </a:r>
            <a:r>
              <a:rPr lang="en-US" altLang="zh-CN"/>
              <a:t>“</a:t>
            </a:r>
            <a:r>
              <a:rPr lang="zh-CN" altLang="en-US"/>
              <a:t>高级配置</a:t>
            </a:r>
            <a:r>
              <a:rPr lang="en-US" altLang="zh-CN"/>
              <a:t>”</a:t>
            </a:r>
            <a:r>
              <a:rPr lang="zh-CN" altLang="en-US"/>
              <a:t>里面的</a:t>
            </a:r>
            <a:r>
              <a:rPr lang="en-US" altLang="zh-CN"/>
              <a:t>“</a:t>
            </a:r>
            <a:r>
              <a:rPr lang="zh-CN" altLang="en-US"/>
              <a:t>步进电机</a:t>
            </a:r>
            <a:r>
              <a:rPr lang="en-US" altLang="zh-CN"/>
              <a:t>”</a:t>
            </a:r>
            <a:r>
              <a:rPr lang="zh-CN" altLang="en-US"/>
              <a:t>参数配置里面的正反测是能按钮取消移至</a:t>
            </a:r>
            <a:r>
              <a:rPr lang="en-US" altLang="zh-CN"/>
              <a:t>“</a:t>
            </a:r>
            <a:r>
              <a:rPr lang="zh-CN" altLang="en-US"/>
              <a:t>智能控制</a:t>
            </a:r>
            <a:r>
              <a:rPr lang="en-US" altLang="zh-CN"/>
              <a:t>”</a:t>
            </a:r>
            <a:endParaRPr lang="en-US" altLang="zh-CN"/>
          </a:p>
        </p:txBody>
      </p:sp>
      <p:sp>
        <p:nvSpPr>
          <p:cNvPr id="27" name="矩形 26"/>
          <p:cNvSpPr/>
          <p:nvPr/>
        </p:nvSpPr>
        <p:spPr>
          <a:xfrm>
            <a:off x="1287780" y="5688330"/>
            <a:ext cx="1014730" cy="6559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 name="组合 20"/>
          <p:cNvGrpSpPr/>
          <p:nvPr/>
        </p:nvGrpSpPr>
        <p:grpSpPr>
          <a:xfrm>
            <a:off x="833120" y="1378585"/>
            <a:ext cx="2199005" cy="4887595"/>
            <a:chOff x="10078" y="2472"/>
            <a:chExt cx="3463" cy="7697"/>
          </a:xfrm>
        </p:grpSpPr>
        <p:grpSp>
          <p:nvGrpSpPr>
            <p:cNvPr id="22" name="组合 21"/>
            <p:cNvGrpSpPr/>
            <p:nvPr/>
          </p:nvGrpSpPr>
          <p:grpSpPr>
            <a:xfrm>
              <a:off x="10078" y="2472"/>
              <a:ext cx="3463" cy="7697"/>
              <a:chOff x="10078" y="2472"/>
              <a:chExt cx="3463" cy="7697"/>
            </a:xfrm>
          </p:grpSpPr>
          <p:pic>
            <p:nvPicPr>
              <p:cNvPr id="23" name="图片 22" descr="Screenshot_20220307_125131_com.shmedo.mcloudapp"/>
              <p:cNvPicPr>
                <a:picLocks noChangeAspect="1"/>
              </p:cNvPicPr>
              <p:nvPr>
                <p:custDataLst>
                  <p:tags r:id="rId1"/>
                </p:custDataLst>
              </p:nvPr>
            </p:nvPicPr>
            <p:blipFill>
              <a:blip r:embed="rId2"/>
              <a:stretch>
                <a:fillRect/>
              </a:stretch>
            </p:blipFill>
            <p:spPr>
              <a:xfrm>
                <a:off x="10078" y="2472"/>
                <a:ext cx="3463" cy="7697"/>
              </a:xfrm>
              <a:prstGeom prst="rect">
                <a:avLst/>
              </a:prstGeom>
              <a:ln>
                <a:solidFill>
                  <a:schemeClr val="accent1"/>
                </a:solidFill>
              </a:ln>
            </p:spPr>
          </p:pic>
          <p:sp>
            <p:nvSpPr>
              <p:cNvPr id="24" name="矩形 23"/>
              <p:cNvSpPr/>
              <p:nvPr/>
            </p:nvSpPr>
            <p:spPr>
              <a:xfrm>
                <a:off x="11915" y="6194"/>
                <a:ext cx="988" cy="120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sz="800" b="1">
                    <a:solidFill>
                      <a:schemeClr val="tx1"/>
                    </a:solidFill>
                    <a:effectLst>
                      <a:outerShdw blurRad="38100" dist="19050" dir="2700000" algn="tl" rotWithShape="0">
                        <a:schemeClr val="dk1">
                          <a:alpha val="40000"/>
                        </a:schemeClr>
                      </a:outerShdw>
                    </a:effectLst>
                  </a:rPr>
                  <a:t>导槽校准</a:t>
                </a:r>
                <a:endParaRPr lang="zh-CN" altLang="en-US" sz="800">
                  <a:solidFill>
                    <a:schemeClr val="tx1"/>
                  </a:solidFill>
                  <a:effectLst>
                    <a:outerShdw blurRad="38100" dist="19050" dir="2700000" algn="tl" rotWithShape="0">
                      <a:schemeClr val="dk1">
                        <a:alpha val="40000"/>
                      </a:schemeClr>
                    </a:outerShdw>
                  </a:effectLst>
                </a:endParaRPr>
              </a:p>
            </p:txBody>
          </p:sp>
        </p:grpSp>
        <p:sp>
          <p:nvSpPr>
            <p:cNvPr id="25" name="矩形 24"/>
            <p:cNvSpPr/>
            <p:nvPr/>
          </p:nvSpPr>
          <p:spPr>
            <a:xfrm>
              <a:off x="11915" y="7557"/>
              <a:ext cx="987" cy="11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sz="800">
                  <a:solidFill>
                    <a:schemeClr val="tx1"/>
                  </a:solidFill>
                  <a:effectLst>
                    <a:outerShdw blurRad="38100" dist="19050" dir="2700000" algn="tl" rotWithShape="0">
                      <a:schemeClr val="dk1">
                        <a:alpha val="40000"/>
                      </a:schemeClr>
                    </a:outerShdw>
                  </a:effectLst>
                </a:rPr>
                <a:t>智能控制</a:t>
              </a:r>
              <a:endParaRPr lang="zh-CN" altLang="en-US" sz="800">
                <a:solidFill>
                  <a:schemeClr val="tx1"/>
                </a:solidFill>
                <a:effectLst>
                  <a:outerShdw blurRad="38100" dist="19050" dir="2700000" algn="tl" rotWithShape="0">
                    <a:schemeClr val="dk1">
                      <a:alpha val="40000"/>
                    </a:schemeClr>
                  </a:outerShdw>
                </a:effectLst>
              </a:endParaRPr>
            </a:p>
          </p:txBody>
        </p:sp>
      </p:grpSp>
      <p:sp>
        <p:nvSpPr>
          <p:cNvPr id="9" name="矩形 8"/>
          <p:cNvSpPr/>
          <p:nvPr/>
        </p:nvSpPr>
        <p:spPr>
          <a:xfrm>
            <a:off x="1958340" y="2905125"/>
            <a:ext cx="934085" cy="6521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箭头连接符 9"/>
          <p:cNvCxnSpPr/>
          <p:nvPr/>
        </p:nvCxnSpPr>
        <p:spPr>
          <a:xfrm>
            <a:off x="3032125" y="3429000"/>
            <a:ext cx="720090" cy="95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5995670" y="2091055"/>
            <a:ext cx="850265" cy="825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5988685" y="2546350"/>
            <a:ext cx="826770" cy="698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855460" y="1902460"/>
            <a:ext cx="3465195" cy="368300"/>
          </a:xfrm>
          <a:prstGeom prst="rect">
            <a:avLst/>
          </a:prstGeom>
          <a:noFill/>
        </p:spPr>
        <p:txBody>
          <a:bodyPr wrap="square" rtlCol="0">
            <a:spAutoFit/>
          </a:bodyPr>
          <a:p>
            <a:r>
              <a:rPr lang="zh-CN" altLang="en-US"/>
              <a:t>将绝对修正值改为步进电机脉冲</a:t>
            </a:r>
            <a:endParaRPr lang="zh-CN" altLang="en-US"/>
          </a:p>
        </p:txBody>
      </p:sp>
      <p:sp>
        <p:nvSpPr>
          <p:cNvPr id="13" name="文本框 12"/>
          <p:cNvSpPr txBox="1"/>
          <p:nvPr/>
        </p:nvSpPr>
        <p:spPr>
          <a:xfrm>
            <a:off x="6811010" y="2345690"/>
            <a:ext cx="3985895" cy="2030095"/>
          </a:xfrm>
          <a:prstGeom prst="rect">
            <a:avLst/>
          </a:prstGeom>
          <a:noFill/>
        </p:spPr>
        <p:txBody>
          <a:bodyPr wrap="square" rtlCol="0">
            <a:spAutoFit/>
          </a:bodyPr>
          <a:p>
            <a:r>
              <a:rPr lang="zh-CN" altLang="en-US"/>
              <a:t>增加步进电机脉冲修正系数</a:t>
            </a:r>
            <a:endParaRPr lang="zh-CN" altLang="en-US"/>
          </a:p>
          <a:p>
            <a:r>
              <a:rPr lang="zh-CN" altLang="en-US"/>
              <a:t>函数：</a:t>
            </a:r>
            <a:r>
              <a:rPr lang="en-US" altLang="zh-CN"/>
              <a:t>Y=KX+C</a:t>
            </a:r>
            <a:endParaRPr lang="en-US" altLang="zh-CN"/>
          </a:p>
          <a:p>
            <a:r>
              <a:rPr lang="en-US" altLang="zh-CN"/>
              <a:t>Y</a:t>
            </a:r>
            <a:r>
              <a:rPr lang="zh-CN" altLang="en-US"/>
              <a:t>：代表根据磁编码器编码脉冲运动半圈</a:t>
            </a:r>
            <a:r>
              <a:rPr lang="zh-CN" altLang="en-US">
                <a:sym typeface="+mn-ea"/>
              </a:rPr>
              <a:t>，正反测平台旋转</a:t>
            </a:r>
            <a:r>
              <a:rPr lang="en-US" altLang="zh-CN">
                <a:sym typeface="+mn-ea"/>
              </a:rPr>
              <a:t>180</a:t>
            </a:r>
            <a:r>
              <a:rPr lang="zh-CN" altLang="en-US">
                <a:sym typeface="+mn-ea"/>
              </a:rPr>
              <a:t>°，对步进电机修正后步进电机的运动</a:t>
            </a:r>
            <a:r>
              <a:rPr lang="zh-CN" altLang="en-US"/>
              <a:t>脉冲数。</a:t>
            </a:r>
            <a:endParaRPr lang="zh-CN" altLang="en-US"/>
          </a:p>
          <a:p>
            <a:r>
              <a:rPr lang="en-US" altLang="zh-CN"/>
              <a:t>X</a:t>
            </a:r>
            <a:r>
              <a:rPr lang="zh-CN" altLang="en-US"/>
              <a:t>：代表步进电机的理论标准脉冲</a:t>
            </a:r>
            <a:r>
              <a:rPr lang="en-US" altLang="zh-CN"/>
              <a:t>1600</a:t>
            </a:r>
            <a:endParaRPr lang="en-US" altLang="zh-CN"/>
          </a:p>
          <a:p>
            <a:r>
              <a:rPr lang="en-US" altLang="zh-CN"/>
              <a:t>C</a:t>
            </a:r>
            <a:r>
              <a:rPr lang="zh-CN" altLang="en-US"/>
              <a:t>：代表步进电机旋转系统误差常数</a:t>
            </a:r>
            <a:endParaRPr lang="zh-CN" altLang="en-US"/>
          </a:p>
        </p:txBody>
      </p:sp>
      <p:grpSp>
        <p:nvGrpSpPr>
          <p:cNvPr id="20" name="组合 19"/>
          <p:cNvGrpSpPr/>
          <p:nvPr/>
        </p:nvGrpSpPr>
        <p:grpSpPr>
          <a:xfrm>
            <a:off x="3726815" y="1377950"/>
            <a:ext cx="2268855" cy="4888230"/>
            <a:chOff x="5899" y="2012"/>
            <a:chExt cx="3543" cy="7856"/>
          </a:xfrm>
        </p:grpSpPr>
        <p:pic>
          <p:nvPicPr>
            <p:cNvPr id="2" name="图片 1"/>
            <p:cNvPicPr>
              <a:picLocks noChangeAspect="1"/>
            </p:cNvPicPr>
            <p:nvPr>
              <p:custDataLst>
                <p:tags r:id="rId3"/>
              </p:custDataLst>
            </p:nvPr>
          </p:nvPicPr>
          <p:blipFill>
            <a:blip r:embed="rId4"/>
            <a:stretch>
              <a:fillRect/>
            </a:stretch>
          </p:blipFill>
          <p:spPr>
            <a:xfrm>
              <a:off x="5909" y="2012"/>
              <a:ext cx="3533" cy="7856"/>
            </a:xfrm>
            <a:prstGeom prst="rect">
              <a:avLst/>
            </a:prstGeom>
            <a:ln>
              <a:solidFill>
                <a:schemeClr val="tx1"/>
              </a:solidFill>
            </a:ln>
          </p:spPr>
        </p:pic>
        <p:sp>
          <p:nvSpPr>
            <p:cNvPr id="8" name="矩形 7"/>
            <p:cNvSpPr/>
            <p:nvPr/>
          </p:nvSpPr>
          <p:spPr>
            <a:xfrm>
              <a:off x="5909" y="3022"/>
              <a:ext cx="3532" cy="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sz="800" b="1">
                  <a:solidFill>
                    <a:schemeClr val="tx1"/>
                  </a:solidFill>
                  <a:effectLst>
                    <a:outerShdw blurRad="38100" dist="19050" dir="2700000" algn="tl" rotWithShape="0">
                      <a:schemeClr val="dk1">
                        <a:alpha val="40000"/>
                      </a:schemeClr>
                    </a:outerShdw>
                  </a:effectLst>
                </a:rPr>
                <a:t>步进电机脉冲</a:t>
              </a:r>
              <a:r>
                <a:rPr lang="en-US" altLang="zh-CN" sz="800" b="1">
                  <a:solidFill>
                    <a:schemeClr val="tx1"/>
                  </a:solidFill>
                  <a:effectLst>
                    <a:outerShdw blurRad="38100" dist="19050" dir="2700000" algn="tl" rotWithShape="0">
                      <a:schemeClr val="dk1">
                        <a:alpha val="40000"/>
                      </a:schemeClr>
                    </a:outerShdw>
                  </a:effectLst>
                </a:rPr>
                <a:t>                                                      1600</a:t>
              </a:r>
              <a:endParaRPr lang="en-US" altLang="zh-CN" sz="800" b="1">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a:off x="5909" y="3713"/>
              <a:ext cx="3532" cy="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sz="800" b="1">
                  <a:solidFill>
                    <a:schemeClr val="tx1"/>
                  </a:solidFill>
                  <a:effectLst>
                    <a:outerShdw blurRad="38100" dist="19050" dir="2700000" algn="tl" rotWithShape="0">
                      <a:schemeClr val="dk1">
                        <a:alpha val="40000"/>
                      </a:schemeClr>
                    </a:outerShdw>
                  </a:effectLst>
                </a:rPr>
                <a:t>一次修正系数</a:t>
              </a:r>
              <a:r>
                <a:rPr lang="en-US" altLang="zh-CN" sz="800" b="1">
                  <a:solidFill>
                    <a:schemeClr val="tx1"/>
                  </a:solidFill>
                  <a:effectLst>
                    <a:outerShdw blurRad="38100" dist="19050" dir="2700000" algn="tl" rotWithShape="0">
                      <a:schemeClr val="dk1">
                        <a:alpha val="40000"/>
                      </a:schemeClr>
                    </a:outerShdw>
                  </a:effectLst>
                </a:rPr>
                <a:t>                                                       K</a:t>
              </a:r>
              <a:endParaRPr lang="en-US" altLang="zh-CN" sz="800" b="1">
                <a:solidFill>
                  <a:schemeClr val="tx1"/>
                </a:solidFill>
                <a:effectLst>
                  <a:outerShdw blurRad="38100" dist="19050" dir="2700000" algn="tl" rotWithShape="0">
                    <a:schemeClr val="dk1">
                      <a:alpha val="40000"/>
                    </a:schemeClr>
                  </a:outerShdw>
                </a:effectLst>
              </a:endParaRPr>
            </a:p>
          </p:txBody>
        </p:sp>
        <p:sp>
          <p:nvSpPr>
            <p:cNvPr id="16" name="矩形 15"/>
            <p:cNvSpPr/>
            <p:nvPr/>
          </p:nvSpPr>
          <p:spPr>
            <a:xfrm>
              <a:off x="5907" y="4336"/>
              <a:ext cx="3532" cy="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sz="800" b="1">
                  <a:solidFill>
                    <a:schemeClr val="tx1"/>
                  </a:solidFill>
                  <a:effectLst>
                    <a:outerShdw blurRad="38100" dist="19050" dir="2700000" algn="tl" rotWithShape="0">
                      <a:schemeClr val="dk1">
                        <a:alpha val="40000"/>
                      </a:schemeClr>
                    </a:outerShdw>
                  </a:effectLst>
                </a:rPr>
                <a:t>误差常数</a:t>
              </a:r>
              <a:r>
                <a:rPr lang="en-US" altLang="zh-CN" sz="800" b="1">
                  <a:solidFill>
                    <a:schemeClr val="tx1"/>
                  </a:solidFill>
                  <a:effectLst>
                    <a:outerShdw blurRad="38100" dist="19050" dir="2700000" algn="tl" rotWithShape="0">
                      <a:schemeClr val="dk1">
                        <a:alpha val="40000"/>
                      </a:schemeClr>
                    </a:outerShdw>
                  </a:effectLst>
                </a:rPr>
                <a:t>                                                                 C</a:t>
              </a:r>
              <a:endParaRPr lang="en-US" altLang="zh-CN" sz="800" b="1">
                <a:solidFill>
                  <a:schemeClr val="tx1"/>
                </a:solidFill>
                <a:effectLst>
                  <a:outerShdw blurRad="38100" dist="19050" dir="2700000" algn="tl" rotWithShape="0">
                    <a:schemeClr val="dk1">
                      <a:alpha val="40000"/>
                    </a:schemeClr>
                  </a:outerShdw>
                </a:effectLst>
              </a:endParaRPr>
            </a:p>
          </p:txBody>
        </p:sp>
        <p:sp>
          <p:nvSpPr>
            <p:cNvPr id="17" name="矩形 16"/>
            <p:cNvSpPr/>
            <p:nvPr/>
          </p:nvSpPr>
          <p:spPr>
            <a:xfrm>
              <a:off x="5909" y="4960"/>
              <a:ext cx="3532" cy="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sz="800" b="1">
                  <a:solidFill>
                    <a:schemeClr val="tx1"/>
                  </a:solidFill>
                  <a:effectLst>
                    <a:outerShdw blurRad="38100" dist="19050" dir="2700000" algn="tl" rotWithShape="0">
                      <a:schemeClr val="dk1">
                        <a:alpha val="40000"/>
                      </a:schemeClr>
                    </a:outerShdw>
                  </a:effectLst>
                </a:rPr>
                <a:t>步进电机运动速度（</a:t>
              </a:r>
              <a:r>
                <a:rPr lang="en-US" altLang="zh-CN" sz="800" b="1">
                  <a:solidFill>
                    <a:schemeClr val="tx1"/>
                  </a:solidFill>
                  <a:effectLst>
                    <a:outerShdw blurRad="38100" dist="19050" dir="2700000" algn="tl" rotWithShape="0">
                      <a:schemeClr val="dk1">
                        <a:alpha val="40000"/>
                      </a:schemeClr>
                    </a:outerShdw>
                  </a:effectLst>
                </a:rPr>
                <a:t>r/min</a:t>
              </a:r>
              <a:r>
                <a:rPr lang="zh-CN" altLang="en-US" sz="800" b="1">
                  <a:solidFill>
                    <a:schemeClr val="tx1"/>
                  </a:solidFill>
                  <a:effectLst>
                    <a:outerShdw blurRad="38100" dist="19050" dir="2700000" algn="tl" rotWithShape="0">
                      <a:schemeClr val="dk1">
                        <a:alpha val="40000"/>
                      </a:schemeClr>
                    </a:outerShdw>
                  </a:effectLst>
                </a:rPr>
                <a:t>）</a:t>
              </a:r>
              <a:r>
                <a:rPr lang="en-US" altLang="zh-CN" sz="800" b="1">
                  <a:solidFill>
                    <a:schemeClr val="tx1"/>
                  </a:solidFill>
                  <a:effectLst>
                    <a:outerShdw blurRad="38100" dist="19050" dir="2700000" algn="tl" rotWithShape="0">
                      <a:schemeClr val="dk1">
                        <a:alpha val="40000"/>
                      </a:schemeClr>
                    </a:outerShdw>
                  </a:effectLst>
                </a:rPr>
                <a:t>                         300                                                       </a:t>
              </a:r>
              <a:endParaRPr lang="en-US" altLang="zh-CN" sz="800" b="1">
                <a:solidFill>
                  <a:schemeClr val="tx1"/>
                </a:solidFill>
                <a:effectLst>
                  <a:outerShdw blurRad="38100" dist="19050" dir="2700000" algn="tl" rotWithShape="0">
                    <a:schemeClr val="dk1">
                      <a:alpha val="40000"/>
                    </a:schemeClr>
                  </a:outerShdw>
                </a:effectLst>
              </a:endParaRPr>
            </a:p>
          </p:txBody>
        </p:sp>
        <p:sp>
          <p:nvSpPr>
            <p:cNvPr id="18" name="矩形 17"/>
            <p:cNvSpPr/>
            <p:nvPr/>
          </p:nvSpPr>
          <p:spPr>
            <a:xfrm>
              <a:off x="5899" y="5671"/>
              <a:ext cx="3532" cy="5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zh-CN" altLang="en-US" sz="800" b="1">
                  <a:solidFill>
                    <a:schemeClr val="tx1"/>
                  </a:solidFill>
                  <a:effectLst>
                    <a:outerShdw blurRad="38100" dist="19050" dir="2700000" algn="tl" rotWithShape="0">
                      <a:schemeClr val="dk1">
                        <a:alpha val="40000"/>
                      </a:schemeClr>
                    </a:outerShdw>
                  </a:effectLst>
                </a:rPr>
                <a:t>步进电机力矩值</a:t>
              </a:r>
              <a:r>
                <a:rPr lang="en-US" altLang="zh-CN" sz="800" b="1">
                  <a:solidFill>
                    <a:schemeClr val="tx1"/>
                  </a:solidFill>
                  <a:effectLst>
                    <a:outerShdw blurRad="38100" dist="19050" dir="2700000" algn="tl" rotWithShape="0">
                      <a:schemeClr val="dk1">
                        <a:alpha val="40000"/>
                      </a:schemeClr>
                    </a:outerShdw>
                  </a:effectLst>
                </a:rPr>
                <a:t>                                                    1</a:t>
              </a:r>
              <a:endParaRPr lang="en-US" altLang="zh-CN" sz="800" b="1">
                <a:solidFill>
                  <a:schemeClr val="tx1"/>
                </a:solidFill>
                <a:effectLst>
                  <a:outerShdw blurRad="38100" dist="19050" dir="2700000" algn="tl" rotWithShape="0">
                    <a:schemeClr val="dk1">
                      <a:alpha val="40000"/>
                    </a:schemeClr>
                  </a:outerShdw>
                </a:effectLst>
              </a:endParaRPr>
            </a:p>
          </p:txBody>
        </p:sp>
        <p:sp>
          <p:nvSpPr>
            <p:cNvPr id="19" name="矩形 18"/>
            <p:cNvSpPr/>
            <p:nvPr/>
          </p:nvSpPr>
          <p:spPr>
            <a:xfrm>
              <a:off x="5910" y="6898"/>
              <a:ext cx="3532" cy="55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US" altLang="zh-CN" sz="1200" b="1">
                  <a:solidFill>
                    <a:schemeClr val="tx1"/>
                  </a:solidFill>
                  <a:effectLst>
                    <a:outerShdw blurRad="38100" dist="19050" dir="2700000" algn="tl" rotWithShape="0">
                      <a:schemeClr val="dk1">
                        <a:alpha val="40000"/>
                      </a:schemeClr>
                    </a:outerShdw>
                  </a:effectLst>
                </a:rPr>
                <a:t> </a:t>
              </a:r>
              <a:r>
                <a:rPr lang="zh-CN" altLang="en-US" sz="1200" b="1">
                  <a:solidFill>
                    <a:schemeClr val="bg1"/>
                  </a:solidFill>
                  <a:effectLst>
                    <a:outerShdw blurRad="38100" dist="19050" dir="2700000" algn="tl" rotWithShape="0">
                      <a:schemeClr val="dk1">
                        <a:alpha val="40000"/>
                      </a:schemeClr>
                    </a:outerShdw>
                  </a:effectLst>
                </a:rPr>
                <a:t>保存</a:t>
              </a:r>
              <a:r>
                <a:rPr lang="en-US" altLang="zh-CN" sz="1200" b="1">
                  <a:solidFill>
                    <a:schemeClr val="tx1"/>
                  </a:solidFill>
                  <a:effectLst>
                    <a:outerShdw blurRad="38100" dist="19050" dir="2700000" algn="tl" rotWithShape="0">
                      <a:schemeClr val="dk1">
                        <a:alpha val="40000"/>
                      </a:schemeClr>
                    </a:outerShdw>
                  </a:effectLst>
                </a:rPr>
                <a:t> </a:t>
              </a:r>
              <a:r>
                <a:rPr lang="en-US" altLang="zh-CN" sz="1400" b="1">
                  <a:solidFill>
                    <a:schemeClr val="tx1"/>
                  </a:solidFill>
                  <a:effectLst>
                    <a:outerShdw blurRad="38100" dist="19050" dir="2700000" algn="tl" rotWithShape="0">
                      <a:schemeClr val="dk1">
                        <a:alpha val="40000"/>
                      </a:schemeClr>
                    </a:outerShdw>
                  </a:effectLst>
                </a:rPr>
                <a:t> </a:t>
              </a:r>
              <a:r>
                <a:rPr lang="en-US" altLang="zh-CN" sz="800" b="1">
                  <a:solidFill>
                    <a:schemeClr val="tx1"/>
                  </a:solidFill>
                  <a:effectLst>
                    <a:outerShdw blurRad="38100" dist="19050" dir="2700000" algn="tl" rotWithShape="0">
                      <a:schemeClr val="dk1">
                        <a:alpha val="40000"/>
                      </a:schemeClr>
                    </a:outerShdw>
                  </a:effectLst>
                </a:rPr>
                <a:t>                            </a:t>
              </a:r>
              <a:endParaRPr lang="en-US" altLang="zh-CN" sz="800" b="1">
                <a:solidFill>
                  <a:schemeClr val="tx1"/>
                </a:solidFill>
                <a:effectLst>
                  <a:outerShdw blurRad="38100" dist="19050" dir="2700000" algn="tl" rotWithShape="0">
                    <a:schemeClr val="dk1">
                      <a:alpha val="40000"/>
                    </a:schemeClr>
                  </a:outerShdw>
                </a:effectLst>
              </a:endParaRPr>
            </a:p>
          </p:txBody>
        </p:sp>
      </p:grpSp>
      <p:sp>
        <p:nvSpPr>
          <p:cNvPr id="26" name="文本框 25"/>
          <p:cNvSpPr txBox="1"/>
          <p:nvPr/>
        </p:nvSpPr>
        <p:spPr>
          <a:xfrm>
            <a:off x="743585" y="393065"/>
            <a:ext cx="10737215" cy="706755"/>
          </a:xfrm>
          <a:prstGeom prst="rect">
            <a:avLst/>
          </a:prstGeom>
          <a:noFill/>
        </p:spPr>
        <p:txBody>
          <a:bodyPr wrap="square" rtlCol="0" anchor="t">
            <a:spAutoFit/>
          </a:bodyPr>
          <a:p>
            <a:pPr algn="ctr"/>
            <a:r>
              <a:rPr lang="zh-CN" altLang="en-US" sz="4000">
                <a:sym typeface="+mn-ea"/>
              </a:rPr>
              <a:t>米易通</a:t>
            </a:r>
            <a:r>
              <a:rPr lang="en-US" altLang="zh-CN" sz="4000">
                <a:sym typeface="+mn-ea"/>
              </a:rPr>
              <a:t>-</a:t>
            </a:r>
            <a:r>
              <a:rPr lang="zh-CN" altLang="en-US" sz="4000">
                <a:sym typeface="+mn-ea"/>
              </a:rPr>
              <a:t>高级配置模式（</a:t>
            </a:r>
            <a:r>
              <a:rPr lang="zh-CN" altLang="en-US" sz="4000">
                <a:solidFill>
                  <a:srgbClr val="FF0000"/>
                </a:solidFill>
                <a:sym typeface="+mn-ea"/>
              </a:rPr>
              <a:t>此模式可暂不调整</a:t>
            </a:r>
            <a:r>
              <a:rPr lang="zh-CN" altLang="en-US" sz="4000">
                <a:sym typeface="+mn-ea"/>
              </a:rPr>
              <a:t>）</a:t>
            </a:r>
            <a:endParaRPr lang="zh-CN" altLang="en-US" sz="4000">
              <a:sym typeface="+mn-ea"/>
            </a:endParaRPr>
          </a:p>
        </p:txBody>
      </p:sp>
    </p:spTree>
  </p:cSld>
  <p:clrMapOvr>
    <a:masterClrMapping/>
  </p:clrMapOvr>
</p:sld>
</file>

<file path=ppt/tags/tag1.xml><?xml version="1.0" encoding="utf-8"?>
<p:tagLst xmlns:p="http://schemas.openxmlformats.org/presentationml/2006/main">
  <p:tag name="KSO_WM_UNIT_PLACING_PICTURE_USER_VIEWPORT" val="{&quot;height&quot;:7775,&quot;width&quot;:3697}"/>
</p:tagLst>
</file>

<file path=ppt/tags/tag10.xml><?xml version="1.0" encoding="utf-8"?>
<p:tagLst xmlns:p="http://schemas.openxmlformats.org/presentationml/2006/main">
  <p:tag name="KSO_WM_UNIT_PLACING_PICTURE_USER_VIEWPORT" val="{&quot;height&quot;:36000,&quot;width&quot;:16200}"/>
</p:tagLst>
</file>

<file path=ppt/tags/tag2.xml><?xml version="1.0" encoding="utf-8"?>
<p:tagLst xmlns:p="http://schemas.openxmlformats.org/presentationml/2006/main">
  <p:tag name="KSO_WM_UNIT_PLACING_PICTURE_USER_VIEWPORT" val="{&quot;height&quot;:7697,&quot;width&quot;:3738}"/>
</p:tagLst>
</file>

<file path=ppt/tags/tag3.xml><?xml version="1.0" encoding="utf-8"?>
<p:tagLst xmlns:p="http://schemas.openxmlformats.org/presentationml/2006/main">
  <p:tag name="KSO_WM_UNIT_PLACING_PICTURE_USER_VIEWPORT" val="{&quot;height&quot;:10800,&quot;width&quot;:4209}"/>
</p:tagLst>
</file>

<file path=ppt/tags/tag4.xml><?xml version="1.0" encoding="utf-8"?>
<p:tagLst xmlns:p="http://schemas.openxmlformats.org/presentationml/2006/main">
  <p:tag name="KSO_WM_UNIT_TABLE_BEAUTIFY" val="smartTable{950bc9c1-6dd8-4739-9278-b14ef73708ef}"/>
  <p:tag name="TABLE_ENDDRAG_ORIGIN_RECT" val="866*207"/>
  <p:tag name="TABLE_ENDDRAG_RECT" val="46*96*866*207"/>
</p:tagLst>
</file>

<file path=ppt/tags/tag5.xml><?xml version="1.0" encoding="utf-8"?>
<p:tagLst xmlns:p="http://schemas.openxmlformats.org/presentationml/2006/main">
  <p:tag name="KSO_WM_UNIT_TABLE_BEAUTIFY" val="smartTable{950bc9c1-6dd8-4739-9278-b14ef73708ef}"/>
  <p:tag name="TABLE_ENDDRAG_ORIGIN_RECT" val="913*260"/>
  <p:tag name="TABLE_ENDDRAG_RECT" val="16*110*913*260"/>
</p:tagLst>
</file>

<file path=ppt/tags/tag6.xml><?xml version="1.0" encoding="utf-8"?>
<p:tagLst xmlns:p="http://schemas.openxmlformats.org/presentationml/2006/main">
  <p:tag name="KSO_WM_UNIT_PLACING_PICTURE_USER_VIEWPORT" val="{&quot;height&quot;:7697,&quot;width&quot;:3464}"/>
</p:tagLst>
</file>

<file path=ppt/tags/tag7.xml><?xml version="1.0" encoding="utf-8"?>
<p:tagLst xmlns:p="http://schemas.openxmlformats.org/presentationml/2006/main">
  <p:tag name="KSO_WM_UNIT_PLACING_PICTURE_USER_VIEWPORT" val="{&quot;height&quot;:10800,&quot;width&quot;:4860}"/>
</p:tagLst>
</file>

<file path=ppt/tags/tag8.xml><?xml version="1.0" encoding="utf-8"?>
<p:tagLst xmlns:p="http://schemas.openxmlformats.org/presentationml/2006/main">
  <p:tag name="KSO_WM_UNIT_PLACING_PICTURE_USER_VIEWPORT" val="{&quot;height&quot;:10800,&quot;width&quot;:4860}"/>
</p:tagLst>
</file>

<file path=ppt/tags/tag9.xml><?xml version="1.0" encoding="utf-8"?>
<p:tagLst xmlns:p="http://schemas.openxmlformats.org/presentationml/2006/main">
  <p:tag name="KSO_WM_UNIT_PLACING_PICTURE_USER_VIEWPORT" val="{&quot;height&quot;:10800,&quot;width&quot;:486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3344</Words>
  <Application>WPS 演示</Application>
  <PresentationFormat>宽屏</PresentationFormat>
  <Paragraphs>459</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方正书宋_GBK</vt:lpstr>
      <vt:lpstr>Wingdings</vt:lpstr>
      <vt:lpstr>Calibri</vt:lpstr>
      <vt:lpstr>Helvetica Neue</vt:lpstr>
      <vt:lpstr>微软雅黑</vt:lpstr>
      <vt:lpstr>汉仪旗黑</vt:lpstr>
      <vt:lpstr>微软雅黑</vt:lpstr>
      <vt:lpstr>宋体</vt:lpstr>
      <vt:lpstr>Arial Unicode MS</vt:lpstr>
      <vt:lpstr>汉仪书宋二KW</vt:lpstr>
      <vt:lpstr>Office 主题</vt:lpstr>
      <vt:lpstr>AC60系列米易通界面结构调整方案</vt:lpstr>
      <vt:lpstr>米易通-基础配置模块</vt:lpstr>
      <vt:lpstr>米易通-基础配置模块</vt:lpstr>
      <vt:lpstr>米易通-默认及随动参数内容（先默认单向测量）</vt:lpstr>
      <vt:lpstr>ADME-蓝牙传感器-执行机构优化工作参数测量周期及设置参数</vt:lpstr>
      <vt:lpstr>米易通-测量孔深模块</vt:lpstr>
      <vt:lpstr>米易通-高级配置模式</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gonghe</cp:lastModifiedBy>
  <cp:revision>119</cp:revision>
  <dcterms:created xsi:type="dcterms:W3CDTF">2022-05-18T13:38:30Z</dcterms:created>
  <dcterms:modified xsi:type="dcterms:W3CDTF">2022-05-18T13:38:30Z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2F816C6B144141F7A42D28FC1E0B9B88</vt:lpwstr>
  </property>
  <property fmtid="{D5CDD505-2E9C-101B-9397-08002B2CF9AE}" pid="3" name="KSOProductBuildVer">
    <vt:lpwstr>2052-3.9.3.6359</vt:lpwstr>
  </property>
</Properties>
</file>