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60" r:id="rId3"/>
    <p:sldId id="541" r:id="rId5"/>
    <p:sldId id="553" r:id="rId6"/>
    <p:sldId id="527" r:id="rId7"/>
    <p:sldId id="554" r:id="rId8"/>
    <p:sldId id="526" r:id="rId9"/>
    <p:sldId id="555" r:id="rId10"/>
    <p:sldId id="528" r:id="rId11"/>
    <p:sldId id="530" r:id="rId12"/>
    <p:sldId id="604" r:id="rId13"/>
    <p:sldId id="605" r:id="rId14"/>
    <p:sldId id="608" r:id="rId15"/>
    <p:sldId id="632" r:id="rId16"/>
    <p:sldId id="544" r:id="rId17"/>
    <p:sldId id="586" r:id="rId18"/>
    <p:sldId id="545" r:id="rId19"/>
    <p:sldId id="546" r:id="rId20"/>
    <p:sldId id="654" r:id="rId21"/>
    <p:sldId id="547" r:id="rId22"/>
    <p:sldId id="557" r:id="rId23"/>
    <p:sldId id="558" r:id="rId24"/>
    <p:sldId id="670" r:id="rId25"/>
    <p:sldId id="668" r:id="rId26"/>
    <p:sldId id="676" r:id="rId27"/>
    <p:sldId id="677" r:id="rId28"/>
    <p:sldId id="678" r:id="rId29"/>
    <p:sldId id="658" r:id="rId30"/>
    <p:sldId id="659" r:id="rId31"/>
    <p:sldId id="679" r:id="rId32"/>
    <p:sldId id="680" r:id="rId33"/>
    <p:sldId id="683" r:id="rId34"/>
    <p:sldId id="681" r:id="rId35"/>
    <p:sldId id="682" r:id="rId36"/>
    <p:sldId id="671" r:id="rId37"/>
    <p:sldId id="669" r:id="rId38"/>
    <p:sldId id="689" r:id="rId39"/>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9"/>
    <p:restoredTop sz="95897"/>
  </p:normalViewPr>
  <p:slideViewPr>
    <p:cSldViewPr snapToGrid="0" snapToObjects="1">
      <p:cViewPr varScale="1">
        <p:scale>
          <a:sx n="114" d="100"/>
          <a:sy n="114" d="100"/>
        </p:scale>
        <p:origin x="4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tags" Target="tags/tag6.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DDA05A-B0A6-E949-B3B7-CFACAA38C09D}"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61BBBF-0E43-5945-A75D-51CB784B8B2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BCBD906-FC80-C34E-AF0A-F5D785501E7F}" type="slidenum">
              <a:rPr lang="en-US" altLang="zh-CN"/>
            </a:fld>
            <a:endParaRPr lang="en-US" altLang="zh-CN"/>
          </a:p>
        </p:txBody>
      </p:sp>
      <p:sp>
        <p:nvSpPr>
          <p:cNvPr id="17410" name="Rectangle 2"/>
          <p:cNvSpPr>
            <a:spLocks noRot="1" noChangeArrowheads="1" noTextEdit="1"/>
          </p:cNvSpPr>
          <p:nvPr>
            <p:ph type="sldImg"/>
          </p:nvPr>
        </p:nvSpPr>
        <p:spPr/>
      </p:sp>
      <p:sp>
        <p:nvSpPr>
          <p:cNvPr id="17411" name="Rectangle 3"/>
          <p:cNvSpPr>
            <a:spLocks noGrp="1" noChangeArrowheads="1"/>
          </p:cNvSpPr>
          <p:nvPr>
            <p:ph type="body" idx="1"/>
          </p:nvPr>
        </p:nvSpPr>
        <p:spPr/>
        <p:txBody>
          <a:bodyPr/>
          <a:lstStyle/>
          <a:p>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9129AC4C-499A-F941-96AF-99F6C54BCB9A}"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5A66D6E-DE15-064E-A479-7A7DD430AE0D}"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9129AC4C-499A-F941-96AF-99F6C54BCB9A}"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5A66D6E-DE15-064E-A479-7A7DD430AE0D}"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9129AC4C-499A-F941-96AF-99F6C54BCB9A}"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5A66D6E-DE15-064E-A479-7A7DD430AE0D}" type="slidenum">
              <a:rPr kumimoji="1" lang="zh-CN" altLang="en-US" smtClean="0"/>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4639"/>
            <a:ext cx="10972800" cy="585152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3" name="日期占位符 2"/>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4" name="页脚占位符 3"/>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5" name="灯片编号占位符 4"/>
          <p:cNvSpPr>
            <a:spLocks noGrp="1"/>
          </p:cNvSpPr>
          <p:nvPr>
            <p:ph type="sldNum" sz="quarter" idx="12"/>
          </p:nvPr>
        </p:nvSpPr>
        <p:spPr>
          <a:xfrm>
            <a:off x="8737600" y="6245225"/>
            <a:ext cx="2844800" cy="476250"/>
          </a:xfrm>
        </p:spPr>
        <p:txBody>
          <a:bodyPr/>
          <a:lstStyle>
            <a:lvl1pPr>
              <a:defRPr/>
            </a:lvl1pPr>
          </a:lstStyle>
          <a:p>
            <a:fld id="{F4A8D6C1-BCA0-6243-81CE-9197012037E0}" type="slidenum">
              <a:rPr lang="en-US" altLang="zh-CN"/>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609600" y="1600201"/>
            <a:ext cx="10972800" cy="4525963"/>
          </a:xfrm>
        </p:spPr>
        <p:txBody>
          <a:bodyPr/>
          <a:lstStyle/>
          <a:p>
            <a:endParaRPr lang="zh-CN" altLang="en-US"/>
          </a:p>
        </p:txBody>
      </p:sp>
      <p:sp>
        <p:nvSpPr>
          <p:cNvPr id="4" name="日期占位符 3"/>
          <p:cNvSpPr>
            <a:spLocks noGrp="1"/>
          </p:cNvSpPr>
          <p:nvPr>
            <p:ph type="dt" sz="half" idx="10"/>
          </p:nvPr>
        </p:nvSpPr>
        <p:spPr>
          <a:xfrm>
            <a:off x="609600" y="6245225"/>
            <a:ext cx="2844800" cy="476250"/>
          </a:xfrm>
        </p:spPr>
        <p:txBody>
          <a:bodyPr/>
          <a:lstStyle>
            <a:lvl1pPr>
              <a:defRPr/>
            </a:lvl1pPr>
          </a:lstStyle>
          <a:p>
            <a:endParaRPr lang="en-US" altLang="zh-CN"/>
          </a:p>
        </p:txBody>
      </p:sp>
      <p:sp>
        <p:nvSpPr>
          <p:cNvPr id="5" name="页脚占位符 4"/>
          <p:cNvSpPr>
            <a:spLocks noGrp="1"/>
          </p:cNvSpPr>
          <p:nvPr>
            <p:ph type="ftr" sz="quarter" idx="11"/>
          </p:nvPr>
        </p:nvSpPr>
        <p:spPr>
          <a:xfrm>
            <a:off x="4165600" y="6245225"/>
            <a:ext cx="3860800" cy="476250"/>
          </a:xfrm>
        </p:spPr>
        <p:txBody>
          <a:bodyPr/>
          <a:lstStyle>
            <a:lvl1pPr>
              <a:defRPr/>
            </a:lvl1pPr>
          </a:lstStyle>
          <a:p>
            <a:endParaRPr lang="en-US" altLang="zh-CN"/>
          </a:p>
        </p:txBody>
      </p:sp>
      <p:sp>
        <p:nvSpPr>
          <p:cNvPr id="6" name="灯片编号占位符 5"/>
          <p:cNvSpPr>
            <a:spLocks noGrp="1"/>
          </p:cNvSpPr>
          <p:nvPr>
            <p:ph type="sldNum" sz="quarter" idx="12"/>
          </p:nvPr>
        </p:nvSpPr>
        <p:spPr>
          <a:xfrm>
            <a:off x="8737600" y="6245225"/>
            <a:ext cx="2844800" cy="476250"/>
          </a:xfrm>
        </p:spPr>
        <p:txBody>
          <a:bodyPr/>
          <a:lstStyle>
            <a:lvl1pPr>
              <a:defRPr/>
            </a:lvl1pPr>
          </a:lstStyle>
          <a:p>
            <a:fld id="{9F3D30C5-B641-CF49-B880-208CFF5D52A9}"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9129AC4C-499A-F941-96AF-99F6C54BCB9A}"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5A66D6E-DE15-064E-A479-7A7DD430AE0D}"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9129AC4C-499A-F941-96AF-99F6C54BCB9A}"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5A66D6E-DE15-064E-A479-7A7DD430AE0D}"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9129AC4C-499A-F941-96AF-99F6C54BCB9A}"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5A66D6E-DE15-064E-A479-7A7DD430AE0D}"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9129AC4C-499A-F941-96AF-99F6C54BCB9A}"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5A66D6E-DE15-064E-A479-7A7DD430AE0D}"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9129AC4C-499A-F941-96AF-99F6C54BCB9A}"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5A66D6E-DE15-064E-A479-7A7DD430AE0D}"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129AC4C-499A-F941-96AF-99F6C54BCB9A}"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5A66D6E-DE15-064E-A479-7A7DD430AE0D}"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9129AC4C-499A-F941-96AF-99F6C54BCB9A}"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5A66D6E-DE15-064E-A479-7A7DD430AE0D}"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9129AC4C-499A-F941-96AF-99F6C54BCB9A}"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5A66D6E-DE15-064E-A479-7A7DD430AE0D}"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29AC4C-499A-F941-96AF-99F6C54BCB9A}"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A66D6E-DE15-064E-A479-7A7DD430AE0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tags" Target="../tags/tag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5.jpeg"/><Relationship Id="rId3" Type="http://schemas.openxmlformats.org/officeDocument/2006/relationships/tags" Target="../tags/tag4.xml"/><Relationship Id="rId2" Type="http://schemas.openxmlformats.org/officeDocument/2006/relationships/image" Target="../media/image3.jpeg"/><Relationship Id="rId1" Type="http://schemas.openxmlformats.org/officeDocument/2006/relationships/tags" Target="../tags/tag3.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2"/>
          </p:nvPr>
        </p:nvSpPr>
        <p:spPr/>
        <p:txBody>
          <a:bodyPr/>
          <a:lstStyle/>
          <a:p>
            <a:fld id="{7D5DB50D-38D1-B04B-B9CF-74162562A1C0}" type="slidenum">
              <a:rPr lang="en-US" altLang="zh-CN"/>
            </a:fld>
            <a:endParaRPr lang="en-US" altLang="zh-CN"/>
          </a:p>
        </p:txBody>
      </p:sp>
      <p:sp>
        <p:nvSpPr>
          <p:cNvPr id="16386" name="Rectangle 2"/>
          <p:cNvSpPr>
            <a:spLocks noChangeArrowheads="1"/>
          </p:cNvSpPr>
          <p:nvPr/>
        </p:nvSpPr>
        <p:spPr bwMode="auto">
          <a:xfrm>
            <a:off x="2895600" y="3886200"/>
            <a:ext cx="64008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spcBef>
                <a:spcPct val="20000"/>
              </a:spcBef>
              <a:defRPr sz="3200">
                <a:solidFill>
                  <a:schemeClr val="tx1"/>
                </a:solidFill>
                <a:latin typeface="Arial" panose="020B0604020202020204" pitchFamily="34" charset="0"/>
                <a:ea typeface="宋体" panose="02010600030101010101" pitchFamily="2" charset="-122"/>
              </a:defRPr>
            </a:lvl1pPr>
            <a:lvl2pPr algn="ctr">
              <a:spcBef>
                <a:spcPct val="20000"/>
              </a:spcBef>
              <a:defRPr sz="2800">
                <a:solidFill>
                  <a:schemeClr val="tx1"/>
                </a:solidFill>
                <a:latin typeface="Arial" panose="020B0604020202020204" pitchFamily="34" charset="0"/>
                <a:ea typeface="宋体" panose="02010600030101010101" pitchFamily="2" charset="-122"/>
              </a:defRPr>
            </a:lvl2pPr>
            <a:lvl3pPr algn="ctr">
              <a:spcBef>
                <a:spcPct val="20000"/>
              </a:spcBef>
              <a:defRPr sz="2400">
                <a:solidFill>
                  <a:schemeClr val="tx1"/>
                </a:solidFill>
                <a:latin typeface="Arial" panose="020B0604020202020204" pitchFamily="34" charset="0"/>
                <a:ea typeface="宋体" panose="02010600030101010101" pitchFamily="2" charset="-122"/>
              </a:defRPr>
            </a:lvl3pPr>
            <a:lvl4pPr algn="ctr">
              <a:spcBef>
                <a:spcPct val="20000"/>
              </a:spcBef>
              <a:defRPr sz="2000">
                <a:solidFill>
                  <a:schemeClr val="tx1"/>
                </a:solidFill>
                <a:latin typeface="Arial" panose="020B0604020202020204" pitchFamily="34" charset="0"/>
                <a:ea typeface="宋体" panose="02010600030101010101" pitchFamily="2" charset="-122"/>
              </a:defRPr>
            </a:lvl4pPr>
            <a:lvl5pPr algn="ctr">
              <a:spcBef>
                <a:spcPct val="20000"/>
              </a:spcBef>
              <a:defRPr sz="2000">
                <a:solidFill>
                  <a:schemeClr val="tx1"/>
                </a:solidFill>
                <a:latin typeface="Arial" panose="020B0604020202020204" pitchFamily="34" charset="0"/>
                <a:ea typeface="宋体" panose="02010600030101010101" pitchFamily="2" charset="-122"/>
              </a:defRPr>
            </a:lvl5pPr>
            <a:lvl6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6pPr>
            <a:lvl7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7pPr>
            <a:lvl8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8pPr>
            <a:lvl9pPr algn="ctr" fontAlgn="base">
              <a:spcBef>
                <a:spcPct val="20000"/>
              </a:spcBef>
              <a:spcAft>
                <a:spcPct val="0"/>
              </a:spcAft>
              <a:defRPr sz="2000">
                <a:solidFill>
                  <a:schemeClr val="tx1"/>
                </a:solidFill>
                <a:latin typeface="Arial" panose="020B0604020202020204" pitchFamily="34" charset="0"/>
                <a:ea typeface="宋体" panose="02010600030101010101" pitchFamily="2" charset="-122"/>
              </a:defRPr>
            </a:lvl9pPr>
          </a:lstStyle>
          <a:p>
            <a:r>
              <a:rPr lang="en-US" altLang="zh-CN"/>
              <a:t> </a:t>
            </a:r>
            <a:endParaRPr lang="en-US" altLang="zh-CN"/>
          </a:p>
        </p:txBody>
      </p:sp>
      <p:sp>
        <p:nvSpPr>
          <p:cNvPr id="16387" name="Text Box 3"/>
          <p:cNvSpPr txBox="1">
            <a:spLocks noChangeArrowheads="1"/>
          </p:cNvSpPr>
          <p:nvPr/>
        </p:nvSpPr>
        <p:spPr bwMode="auto">
          <a:xfrm>
            <a:off x="4061460" y="4456431"/>
            <a:ext cx="4648200" cy="1322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kumimoji="1" lang="en-US" altLang="zh-CN" sz="3200" b="1">
                <a:solidFill>
                  <a:schemeClr val="accent2"/>
                </a:solidFill>
                <a:latin typeface="隶书" panose="02010509060101010101" pitchFamily="49" charset="-122"/>
                <a:ea typeface="隶书" panose="02010509060101010101" pitchFamily="49" charset="-122"/>
              </a:rPr>
              <a:t>ADME</a:t>
            </a:r>
            <a:r>
              <a:rPr kumimoji="1" lang="zh-CN" altLang="en-US" sz="3200" b="1">
                <a:solidFill>
                  <a:schemeClr val="accent2"/>
                </a:solidFill>
                <a:latin typeface="隶书" panose="02010509060101010101" pitchFamily="49" charset="-122"/>
                <a:ea typeface="隶书" panose="02010509060101010101" pitchFamily="49" charset="-122"/>
              </a:rPr>
              <a:t>产品组</a:t>
            </a:r>
            <a:endParaRPr kumimoji="1" lang="zh-CN" altLang="en-US" sz="3200" b="1">
              <a:solidFill>
                <a:schemeClr val="accent2"/>
              </a:solidFill>
              <a:latin typeface="隶书" panose="02010509060101010101" pitchFamily="49" charset="-122"/>
              <a:ea typeface="隶书" panose="02010509060101010101" pitchFamily="49" charset="-122"/>
            </a:endParaRPr>
          </a:p>
          <a:p>
            <a:pPr algn="ctr">
              <a:spcBef>
                <a:spcPct val="50000"/>
              </a:spcBef>
            </a:pPr>
            <a:r>
              <a:rPr kumimoji="1" lang="en-US" altLang="zh-CN" sz="3200" b="1">
                <a:solidFill>
                  <a:schemeClr val="accent2"/>
                </a:solidFill>
                <a:latin typeface="隶书" panose="02010509060101010101" pitchFamily="49" charset="-122"/>
                <a:ea typeface="隶书" panose="02010509060101010101" pitchFamily="49" charset="-122"/>
              </a:rPr>
              <a:t>2022</a:t>
            </a:r>
            <a:r>
              <a:rPr kumimoji="1" lang="zh-CN" altLang="en-US" sz="3200" b="1">
                <a:solidFill>
                  <a:schemeClr val="accent2"/>
                </a:solidFill>
                <a:latin typeface="隶书" panose="02010509060101010101" pitchFamily="49" charset="-122"/>
                <a:ea typeface="隶书" panose="02010509060101010101" pitchFamily="49" charset="-122"/>
              </a:rPr>
              <a:t>年</a:t>
            </a:r>
            <a:r>
              <a:rPr kumimoji="1" lang="en-US" altLang="zh-CN" sz="3200" b="1">
                <a:solidFill>
                  <a:schemeClr val="accent2"/>
                </a:solidFill>
                <a:latin typeface="隶书" panose="02010509060101010101" pitchFamily="49" charset="-122"/>
                <a:ea typeface="隶书" panose="02010509060101010101" pitchFamily="49" charset="-122"/>
              </a:rPr>
              <a:t>6</a:t>
            </a:r>
            <a:r>
              <a:rPr kumimoji="1" lang="zh-CN" altLang="en-US" sz="3200" b="1">
                <a:solidFill>
                  <a:schemeClr val="accent2"/>
                </a:solidFill>
                <a:latin typeface="隶书" panose="02010509060101010101" pitchFamily="49" charset="-122"/>
                <a:ea typeface="隶书" panose="02010509060101010101" pitchFamily="49" charset="-122"/>
              </a:rPr>
              <a:t>月</a:t>
            </a:r>
            <a:r>
              <a:rPr kumimoji="1" lang="en-US" altLang="zh-CN" sz="3200" b="1">
                <a:solidFill>
                  <a:schemeClr val="accent2"/>
                </a:solidFill>
                <a:latin typeface="隶书" panose="02010509060101010101" pitchFamily="49" charset="-122"/>
                <a:ea typeface="隶书" panose="02010509060101010101" pitchFamily="49" charset="-122"/>
              </a:rPr>
              <a:t>09</a:t>
            </a:r>
            <a:r>
              <a:rPr kumimoji="1" lang="zh-CN" altLang="en-US" sz="3200" b="1">
                <a:solidFill>
                  <a:schemeClr val="accent2"/>
                </a:solidFill>
                <a:latin typeface="隶书" panose="02010509060101010101" pitchFamily="49" charset="-122"/>
                <a:ea typeface="隶书" panose="02010509060101010101" pitchFamily="49" charset="-122"/>
              </a:rPr>
              <a:t>日</a:t>
            </a:r>
            <a:endParaRPr kumimoji="1" lang="zh-CN" altLang="en-US" sz="3200" b="1">
              <a:solidFill>
                <a:schemeClr val="accent2"/>
              </a:solidFill>
              <a:latin typeface="隶书" panose="02010509060101010101" pitchFamily="49" charset="-122"/>
              <a:ea typeface="隶书" panose="02010509060101010101" pitchFamily="49" charset="-122"/>
            </a:endParaRPr>
          </a:p>
        </p:txBody>
      </p:sp>
      <p:sp>
        <p:nvSpPr>
          <p:cNvPr id="16388" name="Text Box 4"/>
          <p:cNvSpPr txBox="1">
            <a:spLocks noChangeArrowheads="1"/>
          </p:cNvSpPr>
          <p:nvPr/>
        </p:nvSpPr>
        <p:spPr bwMode="auto">
          <a:xfrm>
            <a:off x="2388235" y="1696720"/>
            <a:ext cx="7994650" cy="1938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kumimoji="1" lang="en-US" altLang="zh-CN" sz="6000" b="1" dirty="0">
                <a:solidFill>
                  <a:schemeClr val="accent2"/>
                </a:solidFill>
                <a:latin typeface="Times" pitchFamily="2" charset="0"/>
                <a:ea typeface="隶书" panose="02010509060101010101" pitchFamily="49" charset="-122"/>
              </a:rPr>
              <a:t>ADME-HAC10</a:t>
            </a:r>
            <a:r>
              <a:rPr kumimoji="1" lang="zh-CN" altLang="en-US" sz="6000" b="1" dirty="0">
                <a:solidFill>
                  <a:schemeClr val="accent2"/>
                </a:solidFill>
                <a:latin typeface="Times" pitchFamily="2" charset="0"/>
                <a:ea typeface="隶书" panose="02010509060101010101" pitchFamily="49" charset="-122"/>
              </a:rPr>
              <a:t>控制方案</a:t>
            </a:r>
            <a:r>
              <a:rPr kumimoji="1" lang="zh-CN" altLang="en-US" sz="6000" b="1" dirty="0">
                <a:solidFill>
                  <a:schemeClr val="accent2"/>
                </a:solidFill>
                <a:latin typeface="Times" pitchFamily="2" charset="0"/>
                <a:ea typeface="隶书" panose="02010509060101010101" pitchFamily="49" charset="-122"/>
              </a:rPr>
              <a:t>介绍</a:t>
            </a:r>
            <a:endParaRPr kumimoji="1" lang="zh-CN" altLang="en-US" sz="6000" b="1" dirty="0">
              <a:solidFill>
                <a:schemeClr val="accent2"/>
              </a:solidFill>
              <a:latin typeface="Times" pitchFamily="2" charset="0"/>
              <a:ea typeface="隶书" panose="020105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004185" y="3044825"/>
            <a:ext cx="7171690" cy="768350"/>
          </a:xfrm>
          <a:prstGeom prst="rect">
            <a:avLst/>
          </a:prstGeom>
          <a:noFill/>
        </p:spPr>
        <p:txBody>
          <a:bodyPr wrap="none" rtlCol="0" anchor="t">
            <a:spAutoFit/>
          </a:bodyPr>
          <a:p>
            <a:r>
              <a:rPr lang="en-US" sz="4400">
                <a:latin typeface="Calibri" panose="020F0502020204030204" charset="0"/>
                <a:ea typeface="宋体" panose="02010600030101010101" pitchFamily="2" charset="-122"/>
                <a:sym typeface="+mn-ea"/>
              </a:rPr>
              <a:t>4</a:t>
            </a:r>
            <a:r>
              <a:rPr lang="zh-CN" altLang="en-US" sz="4400">
                <a:latin typeface="Calibri" panose="020F0502020204030204" charset="0"/>
                <a:ea typeface="宋体" panose="02010600030101010101" pitchFamily="2" charset="-122"/>
                <a:sym typeface="+mn-ea"/>
              </a:rPr>
              <a:t>、关键技术</a:t>
            </a:r>
            <a:r>
              <a:rPr lang="zh-CN" altLang="en-US" sz="4400">
                <a:latin typeface="Calibri" panose="020F0502020204030204" charset="0"/>
                <a:ea typeface="宋体" panose="02010600030101010101" pitchFamily="2" charset="-122"/>
                <a:sym typeface="+mn-ea"/>
              </a:rPr>
              <a:t>分析与解决方案</a:t>
            </a:r>
            <a:endParaRPr lang="zh-CN" altLang="en-US" sz="4400">
              <a:latin typeface="Calibri" panose="020F0502020204030204" charset="0"/>
              <a:ea typeface="宋体" panose="02010600030101010101" pitchFamily="2"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5195" y="890270"/>
            <a:ext cx="10340975" cy="3291840"/>
          </a:xfrm>
          <a:prstGeom prst="rect">
            <a:avLst/>
          </a:prstGeom>
          <a:noFill/>
        </p:spPr>
        <p:txBody>
          <a:bodyPr wrap="square" rtlCol="0">
            <a:spAutoFit/>
          </a:bodyPr>
          <a:p>
            <a:r>
              <a:rPr lang="zh-CN" altLang="en-US" sz="1600"/>
              <a:t>对于</a:t>
            </a:r>
            <a:r>
              <a:rPr lang="en-US" altLang="zh-CN" sz="1600"/>
              <a:t>HAC10</a:t>
            </a:r>
            <a:r>
              <a:rPr lang="zh-CN" altLang="en-US" sz="1600"/>
              <a:t>半自动化测斜设备，主要涉及到人机交互和运动逻辑控制两大</a:t>
            </a:r>
            <a:r>
              <a:rPr lang="zh-CN" altLang="en-US" sz="1600"/>
              <a:t>模块</a:t>
            </a:r>
            <a:endParaRPr lang="zh-CN" altLang="en-US" sz="1600"/>
          </a:p>
          <a:p>
            <a:r>
              <a:rPr lang="zh-CN" altLang="en-US" sz="1600"/>
              <a:t>首先在人机交互模块内容上</a:t>
            </a:r>
            <a:r>
              <a:rPr lang="zh-CN" altLang="en-US" sz="1600"/>
              <a:t>有三个关键技术点：</a:t>
            </a:r>
            <a:endParaRPr lang="zh-CN" altLang="en-US" sz="1600"/>
          </a:p>
          <a:p>
            <a:r>
              <a:rPr lang="zh-CN" altLang="en-US" sz="1600" b="1"/>
              <a:t>一、孔号管理的问题</a:t>
            </a:r>
            <a:endParaRPr lang="zh-CN" altLang="en-US" sz="1600" b="1"/>
          </a:p>
          <a:p>
            <a:r>
              <a:rPr lang="zh-CN" altLang="en-US" sz="1600"/>
              <a:t>不同于全自动化产品，一台</a:t>
            </a:r>
            <a:r>
              <a:rPr lang="en-US" altLang="zh-CN" sz="1600"/>
              <a:t>HAC10</a:t>
            </a:r>
            <a:r>
              <a:rPr lang="zh-CN" altLang="en-US" sz="1600"/>
              <a:t>需要对应多个测斜管。因此，如何进行每个孔的孔号管理，包括测</a:t>
            </a:r>
            <a:endParaRPr lang="zh-CN" altLang="en-US" sz="1600"/>
          </a:p>
          <a:p>
            <a:r>
              <a:rPr lang="zh-CN" altLang="en-US" sz="1600"/>
              <a:t>量孔深、编码编号等等</a:t>
            </a:r>
            <a:endParaRPr lang="zh-CN" altLang="en-US" sz="1600"/>
          </a:p>
          <a:p>
            <a:endParaRPr lang="zh-CN" altLang="en-US" sz="1600" b="1"/>
          </a:p>
          <a:p>
            <a:r>
              <a:rPr lang="zh-CN" altLang="en-US" sz="1600" b="1"/>
              <a:t>二、</a:t>
            </a:r>
            <a:r>
              <a:rPr lang="zh-CN" altLang="en-US" sz="1600" b="1"/>
              <a:t>孔深测量的问题</a:t>
            </a:r>
            <a:endParaRPr lang="zh-CN" altLang="en-US" sz="1600" b="1"/>
          </a:p>
          <a:p>
            <a:r>
              <a:rPr lang="zh-CN" altLang="en-US" sz="1600"/>
              <a:t>不同于人工测斜，</a:t>
            </a:r>
            <a:r>
              <a:rPr lang="en-US" altLang="zh-CN" sz="1600"/>
              <a:t>ADME</a:t>
            </a:r>
            <a:r>
              <a:rPr lang="zh-CN" altLang="en-US" sz="1600"/>
              <a:t>产品需要对测斜管可用的深度进行测量，然后配置相应的测量孔深。</a:t>
            </a:r>
            <a:endParaRPr lang="zh-CN" altLang="en-US" sz="1600"/>
          </a:p>
          <a:p>
            <a:endParaRPr lang="zh-CN" altLang="en-US" sz="1600"/>
          </a:p>
          <a:p>
            <a:r>
              <a:rPr lang="zh-CN" altLang="en-US" sz="1600" b="1">
                <a:sym typeface="+mn-ea"/>
              </a:rPr>
              <a:t>三、</a:t>
            </a:r>
            <a:r>
              <a:rPr lang="zh-CN" sz="1600" b="1">
                <a:sym typeface="+mn-ea"/>
              </a:rPr>
              <a:t>人机</a:t>
            </a:r>
            <a:r>
              <a:rPr lang="zh-CN" altLang="en-US" sz="1600" b="1">
                <a:sym typeface="+mn-ea"/>
              </a:rPr>
              <a:t>交互流程与设计方案</a:t>
            </a:r>
            <a:endParaRPr lang="zh-CN" altLang="en-US" sz="1600" b="1"/>
          </a:p>
          <a:p>
            <a:r>
              <a:rPr lang="en-US" altLang="zh-CN" sz="1600">
                <a:sym typeface="+mn-ea"/>
              </a:rPr>
              <a:t>HAC10</a:t>
            </a:r>
            <a:r>
              <a:rPr lang="zh-CN" altLang="en-US" sz="1600">
                <a:sym typeface="+mn-ea"/>
              </a:rPr>
              <a:t>需要实现友善的人机互动逻辑，以及操作界面。</a:t>
            </a:r>
            <a:endParaRPr lang="zh-CN" altLang="en-US" sz="1600"/>
          </a:p>
          <a:p>
            <a:endParaRPr lang="zh-CN" altLang="en-US" sz="1600" b="1">
              <a:solidFill>
                <a:srgbClr val="FF0000"/>
              </a:solidFill>
              <a:sym typeface="+mn-ea"/>
            </a:endParaRPr>
          </a:p>
          <a:p>
            <a:endParaRPr lang="zh-CN" altLang="en-US" sz="1600"/>
          </a:p>
        </p:txBody>
      </p:sp>
      <p:sp>
        <p:nvSpPr>
          <p:cNvPr id="4" name="Text Box 2"/>
          <p:cNvSpPr txBox="1">
            <a:spLocks noChangeArrowheads="1"/>
          </p:cNvSpPr>
          <p:nvPr/>
        </p:nvSpPr>
        <p:spPr bwMode="auto">
          <a:xfrm>
            <a:off x="423545" y="257175"/>
            <a:ext cx="37973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zh-CN" altLang="en-US" sz="3200" b="1">
                <a:solidFill>
                  <a:srgbClr val="FF0000"/>
                </a:solidFill>
                <a:latin typeface="Times New Roman" panose="02020603050405020304" charset="0"/>
                <a:ea typeface="黑体" panose="02010609060101010101" pitchFamily="49" charset="-122"/>
              </a:rPr>
              <a:t>关键技术</a:t>
            </a:r>
            <a:r>
              <a:rPr kumimoji="1" lang="zh-CN" altLang="en-US" sz="3200" b="1">
                <a:solidFill>
                  <a:srgbClr val="FF0000"/>
                </a:solidFill>
                <a:latin typeface="Times New Roman" panose="02020603050405020304" charset="0"/>
                <a:ea typeface="黑体" panose="02010609060101010101" pitchFamily="49" charset="-122"/>
              </a:rPr>
              <a:t>分析</a:t>
            </a:r>
            <a:endParaRPr kumimoji="1" lang="zh-CN" altLang="en-US" sz="3200" b="1">
              <a:solidFill>
                <a:srgbClr val="FF0000"/>
              </a:solidFill>
              <a:latin typeface="Times New Roman" panose="02020603050405020304" charset="0"/>
              <a:ea typeface="黑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10845" y="956945"/>
            <a:ext cx="11115675" cy="4769485"/>
          </a:xfrm>
          <a:prstGeom prst="rect">
            <a:avLst/>
          </a:prstGeom>
          <a:noFill/>
        </p:spPr>
        <p:txBody>
          <a:bodyPr wrap="square" rtlCol="0">
            <a:spAutoFit/>
          </a:bodyPr>
          <a:p>
            <a:r>
              <a:rPr lang="zh-CN" altLang="en-US" sz="1600">
                <a:solidFill>
                  <a:schemeClr val="tx1"/>
                </a:solidFill>
                <a:latin typeface="微软雅黑" panose="020B0503020204020204" charset="-122"/>
                <a:ea typeface="微软雅黑" panose="020B0503020204020204" charset="-122"/>
                <a:cs typeface="微软雅黑" panose="020B0503020204020204" charset="-122"/>
              </a:rPr>
              <a:t>设计方案一：沿用人工测斜的孔号管理办法，区号</a:t>
            </a:r>
            <a:r>
              <a:rPr lang="en-US" altLang="zh-CN" sz="1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600">
                <a:solidFill>
                  <a:schemeClr val="tx1"/>
                </a:solidFill>
                <a:latin typeface="微软雅黑" panose="020B0503020204020204" charset="-122"/>
                <a:ea typeface="微软雅黑" panose="020B0503020204020204" charset="-122"/>
                <a:cs typeface="微软雅黑" panose="020B0503020204020204" charset="-122"/>
              </a:rPr>
              <a:t>孔号</a:t>
            </a:r>
            <a:r>
              <a:rPr lang="en-US" altLang="zh-CN" sz="1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600">
                <a:solidFill>
                  <a:schemeClr val="tx1"/>
                </a:solidFill>
                <a:latin typeface="微软雅黑" panose="020B0503020204020204" charset="-122"/>
                <a:ea typeface="微软雅黑" panose="020B0503020204020204" charset="-122"/>
                <a:cs typeface="微软雅黑" panose="020B0503020204020204" charset="-122"/>
              </a:rPr>
              <a:t>组号。</a:t>
            </a:r>
            <a:endParaRPr lang="zh-CN" altLang="en-US" sz="1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1600">
                <a:solidFill>
                  <a:schemeClr val="tx1"/>
                </a:solidFill>
                <a:latin typeface="微软雅黑" panose="020B0503020204020204" charset="-122"/>
                <a:ea typeface="微软雅黑" panose="020B0503020204020204" charset="-122"/>
                <a:cs typeface="微软雅黑" panose="020B0503020204020204" charset="-122"/>
              </a:rPr>
              <a:t>内容：区号代表一个工地区，孔号代表该工地的测斜管编号，组号代表测量的数据组。需要用户在进行测量前，自行预先设计好区号</a:t>
            </a:r>
            <a:r>
              <a:rPr lang="en-US" altLang="zh-CN" sz="1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600">
                <a:solidFill>
                  <a:schemeClr val="tx1"/>
                </a:solidFill>
                <a:latin typeface="微软雅黑" panose="020B0503020204020204" charset="-122"/>
                <a:ea typeface="微软雅黑" panose="020B0503020204020204" charset="-122"/>
                <a:cs typeface="微软雅黑" panose="020B0503020204020204" charset="-122"/>
              </a:rPr>
              <a:t>孔号</a:t>
            </a:r>
            <a:r>
              <a:rPr lang="en-US" altLang="zh-CN" sz="1600">
                <a:solidFill>
                  <a:schemeClr val="tx1"/>
                </a:solidFill>
                <a:latin typeface="微软雅黑" panose="020B0503020204020204" charset="-122"/>
                <a:ea typeface="微软雅黑" panose="020B0503020204020204" charset="-122"/>
                <a:cs typeface="微软雅黑" panose="020B0503020204020204" charset="-122"/>
              </a:rPr>
              <a:t>-</a:t>
            </a:r>
            <a:r>
              <a:rPr lang="zh-CN" altLang="en-US" sz="1600">
                <a:solidFill>
                  <a:schemeClr val="tx1"/>
                </a:solidFill>
                <a:latin typeface="微软雅黑" panose="020B0503020204020204" charset="-122"/>
                <a:ea typeface="微软雅黑" panose="020B0503020204020204" charset="-122"/>
                <a:cs typeface="微软雅黑" panose="020B0503020204020204" charset="-122"/>
              </a:rPr>
              <a:t>组号，之后才能进行测量。</a:t>
            </a:r>
            <a:endParaRPr lang="zh-CN" altLang="en-US" sz="1600">
              <a:solidFill>
                <a:schemeClr val="tx1"/>
              </a:solidFill>
              <a:latin typeface="微软雅黑" panose="020B0503020204020204" charset="-122"/>
              <a:ea typeface="微软雅黑" panose="020B0503020204020204" charset="-122"/>
              <a:cs typeface="微软雅黑" panose="020B0503020204020204" charset="-122"/>
            </a:endParaRPr>
          </a:p>
          <a:p>
            <a:r>
              <a:rPr lang="zh-CN" altLang="en-US" sz="1600">
                <a:solidFill>
                  <a:schemeClr val="tx1"/>
                </a:solidFill>
                <a:latin typeface="微软雅黑" panose="020B0503020204020204" charset="-122"/>
                <a:ea typeface="微软雅黑" panose="020B0503020204020204" charset="-122"/>
                <a:cs typeface="微软雅黑" panose="020B0503020204020204" charset="-122"/>
              </a:rPr>
              <a:t>优点：承接用户习惯，保守保底的解决方案</a:t>
            </a:r>
            <a:r>
              <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rPr>
              <a:t>。</a:t>
            </a:r>
            <a:endParaRPr lang="zh-CN" altLang="en-US" sz="1600">
              <a:solidFill>
                <a:schemeClr val="tx1"/>
              </a:solidFill>
              <a:latin typeface="微软雅黑" panose="020B0503020204020204" charset="-122"/>
              <a:ea typeface="微软雅黑" panose="020B0503020204020204" charset="-122"/>
              <a:cs typeface="微软雅黑" panose="020B0503020204020204" charset="-122"/>
              <a:sym typeface="+mn-ea"/>
            </a:endParaRPr>
          </a:p>
          <a:p>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存在问题：</a:t>
            </a:r>
            <a:endPar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endParaRPr>
          </a:p>
          <a:p>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1</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）区号</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孔号</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组号需要非常大的数据存储量，</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CTR</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做不到那么大的数据存储支持。</a:t>
            </a:r>
            <a:endPar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endParaRPr>
          </a:p>
          <a:p>
            <a:r>
              <a:rPr lang="zh-CN" altLang="en-US" sz="1600">
                <a:latin typeface="微软雅黑" panose="020B0503020204020204" charset="-122"/>
                <a:ea typeface="微软雅黑" panose="020B0503020204020204" charset="-122"/>
                <a:cs typeface="微软雅黑" panose="020B0503020204020204" charset="-122"/>
                <a:sym typeface="+mn-ea"/>
              </a:rPr>
              <a:t>方案实施需求探讨</a:t>
            </a:r>
            <a:r>
              <a:rPr lang="zh-CN" altLang="en-US" sz="1600">
                <a:latin typeface="微软雅黑" panose="020B0503020204020204" charset="-122"/>
                <a:ea typeface="微软雅黑" panose="020B0503020204020204" charset="-122"/>
                <a:cs typeface="微软雅黑" panose="020B0503020204020204" charset="-122"/>
                <a:sym typeface="+mn-ea"/>
              </a:rPr>
              <a:t>：ADME通过通过4G方式直接上传测量数据。同时</a:t>
            </a:r>
            <a:r>
              <a:rPr lang="zh-CN" altLang="en-US" sz="1600">
                <a:latin typeface="微软雅黑" panose="020B0503020204020204" charset="-122"/>
                <a:ea typeface="微软雅黑" panose="020B0503020204020204" charset="-122"/>
                <a:cs typeface="微软雅黑" panose="020B0503020204020204" charset="-122"/>
                <a:sym typeface="+mn-ea"/>
              </a:rPr>
              <a:t>HAC10需支持原始数据本地存储，由于需要在项目中对多个测斜孔进行多次测量，故建议按照支持测深60米，最多录入99个孔号，每个孔号可支持本地保存20组原始数据，便于后续数据去噪拟合置于前端；（数据量</a:t>
            </a:r>
            <a:r>
              <a:rPr lang="en-US" altLang="zh-CN" sz="1600">
                <a:latin typeface="微软雅黑" panose="020B0503020204020204" charset="-122"/>
                <a:ea typeface="微软雅黑" panose="020B0503020204020204" charset="-122"/>
                <a:cs typeface="微软雅黑" panose="020B0503020204020204" charset="-122"/>
                <a:sym typeface="+mn-ea"/>
              </a:rPr>
              <a:t>=121*99*20</a:t>
            </a:r>
            <a:r>
              <a:rPr lang="zh-CN" altLang="en-US" sz="1600">
                <a:latin typeface="微软雅黑" panose="020B0503020204020204" charset="-122"/>
                <a:ea typeface="微软雅黑" panose="020B0503020204020204" charset="-122"/>
                <a:cs typeface="微软雅黑" panose="020B0503020204020204" charset="-122"/>
                <a:sym typeface="+mn-ea"/>
              </a:rPr>
              <a:t>）。</a:t>
            </a:r>
            <a:endParaRPr lang="zh-CN" altLang="en-US" sz="1600">
              <a:solidFill>
                <a:srgbClr val="002060"/>
              </a:solidFill>
              <a:latin typeface="微软雅黑" panose="020B0503020204020204" charset="-122"/>
              <a:ea typeface="微软雅黑" panose="020B0503020204020204" charset="-122"/>
              <a:cs typeface="微软雅黑" panose="020B0503020204020204" charset="-122"/>
              <a:sym typeface="+mn-ea"/>
            </a:endParaRPr>
          </a:p>
          <a:p>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2</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CTR</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硬件端在固件上传孔号日志时，需要有一个孔号管理标识标记：</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SN</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号</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区号</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孔号（待确定具体实施方案）</a:t>
            </a:r>
            <a:endPar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endParaRPr>
          </a:p>
          <a:p>
            <a:r>
              <a:rPr lang="zh-CN" altLang="en-US" sz="1600">
                <a:latin typeface="微软雅黑" panose="020B0503020204020204" charset="-122"/>
                <a:ea typeface="微软雅黑" panose="020B0503020204020204" charset="-122"/>
                <a:cs typeface="微软雅黑" panose="020B0503020204020204" charset="-122"/>
                <a:sym typeface="+mn-ea"/>
              </a:rPr>
              <a:t>方案实施需求探讨：可采用一台设备虚拟多个SN号的形式来适配不同孔号展示，建议是虚拟的SN号是在原设备SN号的基础上增加孔号，此时平台无需自动识别孔号。由于存在多个孔号，因此需要增加孔号管理功能，</a:t>
            </a:r>
            <a:r>
              <a:rPr lang="en-US" altLang="zh-CN" sz="1600">
                <a:latin typeface="微软雅黑" panose="020B0503020204020204" charset="-122"/>
                <a:ea typeface="微软雅黑" panose="020B0503020204020204" charset="-122"/>
                <a:cs typeface="微软雅黑" panose="020B0503020204020204" charset="-122"/>
                <a:sym typeface="+mn-ea"/>
              </a:rPr>
              <a:t>APP</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支持对孔号进行新增、编辑（需考虑是否添加）、删除等操作；（比如孔号设为</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01</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代表</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SN-01,</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之类的）</a:t>
            </a:r>
            <a:endPar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endParaRPr>
          </a:p>
          <a:p>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3</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）平台端需识别和解析</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CTR</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硬件端上传的孔号信息以便正常绘图展示。（待确定具体实施方案）</a:t>
            </a:r>
            <a:endPar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endParaRPr>
          </a:p>
          <a:p>
            <a:pPr indent="0"/>
            <a:r>
              <a:rPr lang="zh-CN" altLang="en-US" sz="1600">
                <a:latin typeface="微软雅黑" panose="020B0503020204020204" charset="-122"/>
                <a:ea typeface="微软雅黑" panose="020B0503020204020204" charset="-122"/>
                <a:cs typeface="微软雅黑" panose="020B0503020204020204" charset="-122"/>
                <a:sym typeface="+mn-ea"/>
              </a:rPr>
              <a:t>方案实施需求探讨：根据</a:t>
            </a:r>
            <a:r>
              <a:rPr lang="en-US" altLang="zh-CN" sz="1600">
                <a:latin typeface="微软雅黑" panose="020B0503020204020204" charset="-122"/>
                <a:ea typeface="微软雅黑" panose="020B0503020204020204" charset="-122"/>
                <a:cs typeface="微软雅黑" panose="020B0503020204020204" charset="-122"/>
                <a:sym typeface="+mn-ea"/>
              </a:rPr>
              <a:t>CTR</a:t>
            </a:r>
            <a:r>
              <a:rPr lang="zh-CN" altLang="en-US" sz="1600">
                <a:latin typeface="微软雅黑" panose="020B0503020204020204" charset="-122"/>
                <a:ea typeface="微软雅黑" panose="020B0503020204020204" charset="-122"/>
                <a:cs typeface="微软雅黑" panose="020B0503020204020204" charset="-122"/>
                <a:sym typeface="+mn-ea"/>
              </a:rPr>
              <a:t>硬件端对孔号的设置方式，采用一台设备虚拟多个SN号的形式来适配不同孔号的数据展示，且虚拟的SN号是在原设备SN号的基础上作为孔号</a:t>
            </a:r>
            <a:r>
              <a:rPr lang="zh-CN" altLang="en-US" sz="1600">
                <a:latin typeface="微软雅黑" panose="020B0503020204020204" charset="-122"/>
                <a:ea typeface="微软雅黑" panose="020B0503020204020204" charset="-122"/>
                <a:cs typeface="微软雅黑" panose="020B0503020204020204" charset="-122"/>
                <a:sym typeface="+mn-ea"/>
              </a:rPr>
              <a:t>设置，此时平台无需自动识别孔号，由用户将虚拟的SN号与预先添加的孔号相关联即可。</a:t>
            </a:r>
            <a:endParaRPr lang="zh-CN" altLang="en-US" sz="1600">
              <a:latin typeface="微软雅黑" panose="020B0503020204020204" charset="-122"/>
              <a:ea typeface="微软雅黑" panose="020B0503020204020204" charset="-122"/>
              <a:cs typeface="微软雅黑" panose="020B0503020204020204" charset="-122"/>
              <a:sym typeface="+mn-ea"/>
            </a:endParaRPr>
          </a:p>
          <a:p>
            <a:pPr algn="l">
              <a:buClrTx/>
              <a:buSzTx/>
              <a:buFontTx/>
            </a:pPr>
            <a:endParaRPr lang="zh-CN" altLang="en-US" sz="1600">
              <a:latin typeface="微软雅黑" panose="020B0503020204020204" charset="-122"/>
              <a:ea typeface="微软雅黑" panose="020B0503020204020204" charset="-122"/>
              <a:cs typeface="微软雅黑" panose="020B0503020204020204" charset="-122"/>
              <a:sym typeface="+mn-ea"/>
            </a:endParaRPr>
          </a:p>
          <a:p>
            <a:pPr algn="l">
              <a:buClrTx/>
              <a:buSzTx/>
              <a:buFontTx/>
            </a:pPr>
            <a:r>
              <a:rPr lang="zh-CN" altLang="en-US" sz="1600">
                <a:latin typeface="微软雅黑" panose="020B0503020204020204" charset="-122"/>
                <a:ea typeface="微软雅黑" panose="020B0503020204020204" charset="-122"/>
                <a:cs typeface="微软雅黑" panose="020B0503020204020204" charset="-122"/>
                <a:sym typeface="+mn-ea"/>
              </a:rPr>
              <a:t>设计方案二：其他解决方案暂时没有想到。</a:t>
            </a:r>
            <a:endParaRPr lang="zh-CN" altLang="en-US" sz="1600">
              <a:latin typeface="微软雅黑" panose="020B0503020204020204" charset="-122"/>
              <a:ea typeface="微软雅黑" panose="020B0503020204020204" charset="-122"/>
              <a:cs typeface="微软雅黑" panose="020B0503020204020204" charset="-122"/>
              <a:sym typeface="+mn-ea"/>
            </a:endParaRPr>
          </a:p>
        </p:txBody>
      </p:sp>
      <p:sp>
        <p:nvSpPr>
          <p:cNvPr id="4" name="Text Box 2"/>
          <p:cNvSpPr txBox="1">
            <a:spLocks noChangeArrowheads="1"/>
          </p:cNvSpPr>
          <p:nvPr/>
        </p:nvSpPr>
        <p:spPr bwMode="auto">
          <a:xfrm>
            <a:off x="438150" y="257175"/>
            <a:ext cx="440372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en-US" altLang="zh-CN" sz="3200" b="1">
                <a:solidFill>
                  <a:srgbClr val="FF0000"/>
                </a:solidFill>
                <a:latin typeface="Times New Roman" panose="02020603050405020304" charset="0"/>
                <a:ea typeface="黑体" panose="02010609060101010101" pitchFamily="49" charset="-122"/>
              </a:rPr>
              <a:t>4.1</a:t>
            </a:r>
            <a:r>
              <a:rPr kumimoji="1" lang="zh-CN" altLang="en-US" sz="3200" b="1">
                <a:solidFill>
                  <a:srgbClr val="FF0000"/>
                </a:solidFill>
                <a:latin typeface="Times New Roman" panose="02020603050405020304" charset="0"/>
                <a:ea typeface="黑体" panose="02010609060101010101" pitchFamily="49" charset="-122"/>
                <a:sym typeface="+mn-ea"/>
              </a:rPr>
              <a:t>、</a:t>
            </a:r>
            <a:r>
              <a:rPr lang="zh-CN" altLang="en-US" sz="3200" b="1">
                <a:solidFill>
                  <a:srgbClr val="FF0000"/>
                </a:solidFill>
                <a:sym typeface="+mn-ea"/>
              </a:rPr>
              <a:t>孔号管理的问题</a:t>
            </a:r>
            <a:endParaRPr kumimoji="1" lang="zh-CN" altLang="en-US" sz="3200" b="1">
              <a:solidFill>
                <a:srgbClr val="FF0000"/>
              </a:solidFill>
              <a:latin typeface="Times New Roman" panose="02020603050405020304" charset="0"/>
              <a:ea typeface="黑体" panose="02010609060101010101" pitchFamily="49" charset="-122"/>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5830" y="1546860"/>
            <a:ext cx="10340975" cy="1476375"/>
          </a:xfrm>
          <a:prstGeom prst="rect">
            <a:avLst/>
          </a:prstGeom>
          <a:noFill/>
        </p:spPr>
        <p:txBody>
          <a:bodyPr wrap="square" rtlCol="0">
            <a:spAutoFit/>
          </a:bodyPr>
          <a:p>
            <a:pPr indent="0"/>
            <a:r>
              <a:rPr lang="zh-CN" altLang="en-US">
                <a:ea typeface="宋体" panose="02010600030101010101" pitchFamily="2" charset="-122"/>
                <a:sym typeface="+mn-ea"/>
              </a:rPr>
              <a:t>在对测斜孔进行自动化测量时，可以沿用</a:t>
            </a:r>
            <a:r>
              <a:rPr lang="en-US" altLang="zh-CN">
                <a:ea typeface="宋体" panose="02010600030101010101" pitchFamily="2" charset="-122"/>
                <a:sym typeface="+mn-ea"/>
              </a:rPr>
              <a:t>ADME-AC60</a:t>
            </a:r>
            <a:r>
              <a:rPr lang="zh-CN" altLang="en-US">
                <a:ea typeface="宋体" panose="02010600030101010101" pitchFamily="2" charset="-122"/>
                <a:sym typeface="+mn-ea"/>
              </a:rPr>
              <a:t>测孔深的解决方案，同时在操作界面添加异常检测功能。如下：</a:t>
            </a:r>
            <a:endParaRPr lang="zh-CN" b="0">
              <a:ea typeface="宋体" panose="02010600030101010101" pitchFamily="2" charset="-122"/>
            </a:endParaRPr>
          </a:p>
          <a:p>
            <a:pPr indent="0"/>
            <a:r>
              <a:rPr lang="zh-CN">
                <a:solidFill>
                  <a:schemeClr val="tx1"/>
                </a:solidFill>
                <a:ea typeface="宋体" panose="02010600030101010101" pitchFamily="2" charset="-122"/>
                <a:sym typeface="+mn-ea"/>
              </a:rPr>
              <a:t>（</a:t>
            </a:r>
            <a:r>
              <a:rPr lang="en-US" altLang="zh-CN">
                <a:solidFill>
                  <a:schemeClr val="tx1"/>
                </a:solidFill>
                <a:ea typeface="宋体" panose="02010600030101010101" pitchFamily="2" charset="-122"/>
                <a:sym typeface="+mn-ea"/>
              </a:rPr>
              <a:t>1</a:t>
            </a:r>
            <a:r>
              <a:rPr lang="zh-CN" altLang="en-US">
                <a:solidFill>
                  <a:schemeClr val="tx1"/>
                </a:solidFill>
                <a:ea typeface="宋体" panose="02010600030101010101" pitchFamily="2" charset="-122"/>
                <a:sym typeface="+mn-ea"/>
              </a:rPr>
              <a:t>）</a:t>
            </a:r>
            <a:r>
              <a:rPr lang="zh-CN">
                <a:solidFill>
                  <a:schemeClr val="tx1"/>
                </a:solidFill>
                <a:ea typeface="宋体" panose="02010600030101010101" pitchFamily="2" charset="-122"/>
                <a:sym typeface="+mn-ea"/>
              </a:rPr>
              <a:t>初次测量时进行一键测孔深确定每个孔号对应的测量孔深。（根据</a:t>
            </a:r>
            <a:r>
              <a:rPr lang="en-US" altLang="zh-CN">
                <a:solidFill>
                  <a:schemeClr val="tx1"/>
                </a:solidFill>
                <a:ea typeface="宋体" panose="02010600030101010101" pitchFamily="2" charset="-122"/>
                <a:sym typeface="+mn-ea"/>
              </a:rPr>
              <a:t>ADME</a:t>
            </a:r>
            <a:r>
              <a:rPr lang="zh-CN" altLang="en-US">
                <a:solidFill>
                  <a:schemeClr val="tx1"/>
                </a:solidFill>
                <a:ea typeface="宋体" panose="02010600030101010101" pitchFamily="2" charset="-122"/>
                <a:sym typeface="+mn-ea"/>
              </a:rPr>
              <a:t>的特点确定）</a:t>
            </a:r>
            <a:endParaRPr lang="zh-CN" altLang="en-US">
              <a:solidFill>
                <a:schemeClr val="tx1"/>
              </a:solidFill>
              <a:ea typeface="宋体" panose="02010600030101010101" pitchFamily="2" charset="-122"/>
              <a:sym typeface="+mn-ea"/>
            </a:endParaRPr>
          </a:p>
          <a:p>
            <a:pPr indent="0"/>
            <a:r>
              <a:rPr lang="zh-CN" altLang="en-US">
                <a:solidFill>
                  <a:schemeClr val="tx1"/>
                </a:solidFill>
                <a:ea typeface="宋体" panose="02010600030101010101" pitchFamily="2" charset="-122"/>
                <a:sym typeface="+mn-ea"/>
              </a:rPr>
              <a:t>（</a:t>
            </a:r>
            <a:r>
              <a:rPr lang="en-US" altLang="zh-CN">
                <a:solidFill>
                  <a:schemeClr val="tx1"/>
                </a:solidFill>
                <a:ea typeface="宋体" panose="02010600030101010101" pitchFamily="2" charset="-122"/>
                <a:sym typeface="+mn-ea"/>
              </a:rPr>
              <a:t>2</a:t>
            </a:r>
            <a:r>
              <a:rPr lang="zh-CN" altLang="en-US">
                <a:solidFill>
                  <a:schemeClr val="tx1"/>
                </a:solidFill>
                <a:ea typeface="宋体" panose="02010600030101010101" pitchFamily="2" charset="-122"/>
                <a:sym typeface="+mn-ea"/>
              </a:rPr>
              <a:t>）在测量孔深时需要有一个异常运动检测功能，以便监控设备运动过程的安全性。</a:t>
            </a:r>
            <a:endParaRPr lang="zh-CN" altLang="en-US">
              <a:solidFill>
                <a:schemeClr val="tx1"/>
              </a:solidFill>
              <a:ea typeface="宋体" panose="02010600030101010101" pitchFamily="2" charset="-122"/>
              <a:sym typeface="+mn-ea"/>
            </a:endParaRPr>
          </a:p>
          <a:p>
            <a:pPr indent="0"/>
            <a:endParaRPr lang="zh-CN" altLang="en-US">
              <a:solidFill>
                <a:schemeClr val="tx1"/>
              </a:solidFill>
              <a:ea typeface="宋体" panose="02010600030101010101" pitchFamily="2" charset="-122"/>
              <a:sym typeface="+mn-ea"/>
            </a:endParaRPr>
          </a:p>
        </p:txBody>
      </p:sp>
      <p:sp>
        <p:nvSpPr>
          <p:cNvPr id="4" name="Text Box 2"/>
          <p:cNvSpPr txBox="1">
            <a:spLocks noChangeArrowheads="1"/>
          </p:cNvSpPr>
          <p:nvPr/>
        </p:nvSpPr>
        <p:spPr bwMode="auto">
          <a:xfrm>
            <a:off x="438150" y="257175"/>
            <a:ext cx="440372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en-US" altLang="zh-CN" sz="3200" b="1">
                <a:solidFill>
                  <a:srgbClr val="FF0000"/>
                </a:solidFill>
                <a:latin typeface="Times New Roman" panose="02020603050405020304" charset="0"/>
                <a:ea typeface="黑体" panose="02010609060101010101" pitchFamily="49" charset="-122"/>
              </a:rPr>
              <a:t>4.2</a:t>
            </a:r>
            <a:r>
              <a:rPr kumimoji="1" lang="zh-CN" altLang="en-US" sz="3200" b="1">
                <a:solidFill>
                  <a:srgbClr val="FF0000"/>
                </a:solidFill>
                <a:latin typeface="Times New Roman" panose="02020603050405020304" charset="0"/>
                <a:ea typeface="黑体" panose="02010609060101010101" pitchFamily="49" charset="-122"/>
                <a:sym typeface="+mn-ea"/>
              </a:rPr>
              <a:t>、</a:t>
            </a:r>
            <a:r>
              <a:rPr lang="zh-CN" altLang="en-US" sz="3200" b="1">
                <a:solidFill>
                  <a:srgbClr val="FF0000"/>
                </a:solidFill>
                <a:sym typeface="+mn-ea"/>
              </a:rPr>
              <a:t>孔深测量的问题</a:t>
            </a:r>
            <a:endParaRPr kumimoji="1" lang="zh-CN" altLang="en-US" sz="3200" b="1">
              <a:solidFill>
                <a:srgbClr val="FF0000"/>
              </a:solidFill>
              <a:latin typeface="Times New Roman" panose="02020603050405020304" charset="0"/>
              <a:ea typeface="黑体" panose="02010609060101010101" pitchFamily="49"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 Box 2"/>
          <p:cNvSpPr txBox="1">
            <a:spLocks noChangeArrowheads="1"/>
          </p:cNvSpPr>
          <p:nvPr/>
        </p:nvSpPr>
        <p:spPr bwMode="auto">
          <a:xfrm>
            <a:off x="447040" y="609600"/>
            <a:ext cx="54089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zh-CN" altLang="en-US" b="1">
                <a:solidFill>
                  <a:srgbClr val="FF0000"/>
                </a:solidFill>
                <a:latin typeface="Times New Roman" panose="02020603050405020304" charset="0"/>
                <a:ea typeface="黑体" panose="02010609060101010101" pitchFamily="49" charset="-122"/>
              </a:rPr>
              <a:t>交互与控制方案</a:t>
            </a:r>
            <a:r>
              <a:rPr kumimoji="1" lang="en-US" altLang="zh-CN" b="1">
                <a:solidFill>
                  <a:srgbClr val="FF0000"/>
                </a:solidFill>
                <a:latin typeface="Times New Roman" panose="02020603050405020304" charset="0"/>
                <a:ea typeface="黑体" panose="02010609060101010101" pitchFamily="49" charset="-122"/>
              </a:rPr>
              <a:t>3</a:t>
            </a:r>
            <a:endParaRPr kumimoji="1" lang="en-US" altLang="zh-CN" b="1">
              <a:solidFill>
                <a:srgbClr val="FF0000"/>
              </a:solidFill>
              <a:latin typeface="Times New Roman" panose="02020603050405020304" charset="0"/>
              <a:ea typeface="黑体" panose="02010609060101010101" pitchFamily="49" charset="-122"/>
            </a:endParaRPr>
          </a:p>
        </p:txBody>
      </p:sp>
      <p:grpSp>
        <p:nvGrpSpPr>
          <p:cNvPr id="19" name="组合 18"/>
          <p:cNvGrpSpPr/>
          <p:nvPr/>
        </p:nvGrpSpPr>
        <p:grpSpPr>
          <a:xfrm>
            <a:off x="654685" y="1052195"/>
            <a:ext cx="2967990" cy="5542280"/>
            <a:chOff x="7254" y="1616"/>
            <a:chExt cx="4674" cy="8616"/>
          </a:xfrm>
        </p:grpSpPr>
        <p:grpSp>
          <p:nvGrpSpPr>
            <p:cNvPr id="29" name="组合 28"/>
            <p:cNvGrpSpPr/>
            <p:nvPr/>
          </p:nvGrpSpPr>
          <p:grpSpPr>
            <a:xfrm>
              <a:off x="7254" y="1616"/>
              <a:ext cx="4674" cy="8617"/>
              <a:chOff x="7254" y="1721"/>
              <a:chExt cx="4674" cy="8392"/>
            </a:xfrm>
          </p:grpSpPr>
          <p:sp>
            <p:nvSpPr>
              <p:cNvPr id="7" name="矩形 6"/>
              <p:cNvSpPr/>
              <p:nvPr/>
            </p:nvSpPr>
            <p:spPr>
              <a:xfrm>
                <a:off x="7285" y="1721"/>
                <a:ext cx="4624" cy="838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7274" y="7960"/>
                <a:ext cx="4630" cy="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交互信息（弹框</a:t>
                </a:r>
                <a:r>
                  <a:rPr lang="zh-CN" altLang="en-US"/>
                  <a:t>式）</a:t>
                </a:r>
                <a:endParaRPr lang="zh-CN" altLang="en-US"/>
              </a:p>
            </p:txBody>
          </p:sp>
          <p:sp>
            <p:nvSpPr>
              <p:cNvPr id="17" name="圆角矩形 16"/>
              <p:cNvSpPr/>
              <p:nvPr/>
            </p:nvSpPr>
            <p:spPr>
              <a:xfrm>
                <a:off x="7286" y="8496"/>
                <a:ext cx="4629" cy="16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按键交互界面</a:t>
                </a:r>
                <a:endParaRPr lang="zh-CN" altLang="en-US"/>
              </a:p>
            </p:txBody>
          </p:sp>
          <p:cxnSp>
            <p:nvCxnSpPr>
              <p:cNvPr id="8" name="直接连接符 7"/>
              <p:cNvCxnSpPr/>
              <p:nvPr/>
            </p:nvCxnSpPr>
            <p:spPr>
              <a:xfrm>
                <a:off x="7274" y="3060"/>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14" name="矩形 13"/>
              <p:cNvSpPr/>
              <p:nvPr/>
            </p:nvSpPr>
            <p:spPr>
              <a:xfrm>
                <a:off x="7295" y="2231"/>
                <a:ext cx="4606" cy="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产品</a:t>
                </a:r>
                <a:r>
                  <a:rPr lang="zh-CN" altLang="en-US">
                    <a:sym typeface="+mn-ea"/>
                  </a:rPr>
                  <a:t>信息</a:t>
                </a:r>
                <a:endParaRPr lang="zh-CN" altLang="en-US">
                  <a:sym typeface="+mn-ea"/>
                </a:endParaRPr>
              </a:p>
            </p:txBody>
          </p:sp>
          <p:sp>
            <p:nvSpPr>
              <p:cNvPr id="18" name="矩形 17"/>
              <p:cNvSpPr/>
              <p:nvPr/>
            </p:nvSpPr>
            <p:spPr>
              <a:xfrm>
                <a:off x="7307" y="3097"/>
                <a:ext cx="4584" cy="4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状态信息</a:t>
                </a:r>
                <a:endParaRPr lang="zh-CN" altLang="en-US">
                  <a:sym typeface="+mn-ea"/>
                </a:endParaRPr>
              </a:p>
            </p:txBody>
          </p:sp>
          <p:cxnSp>
            <p:nvCxnSpPr>
              <p:cNvPr id="20" name="直接连接符 19"/>
              <p:cNvCxnSpPr/>
              <p:nvPr/>
            </p:nvCxnSpPr>
            <p:spPr>
              <a:xfrm>
                <a:off x="7254" y="7942"/>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69" name="圆角矩形 68"/>
            <p:cNvSpPr/>
            <p:nvPr/>
          </p:nvSpPr>
          <p:spPr>
            <a:xfrm>
              <a:off x="7294" y="1617"/>
              <a:ext cx="4606"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菜单标题</a:t>
              </a:r>
              <a:endParaRPr lang="zh-CN" altLang="en-US"/>
            </a:p>
          </p:txBody>
        </p:sp>
      </p:grpSp>
      <p:grpSp>
        <p:nvGrpSpPr>
          <p:cNvPr id="15" name="组合 14"/>
          <p:cNvGrpSpPr/>
          <p:nvPr/>
        </p:nvGrpSpPr>
        <p:grpSpPr>
          <a:xfrm>
            <a:off x="4087495" y="1059180"/>
            <a:ext cx="2959100" cy="5548630"/>
            <a:chOff x="12879" y="1573"/>
            <a:chExt cx="4660" cy="8738"/>
          </a:xfrm>
        </p:grpSpPr>
        <p:grpSp>
          <p:nvGrpSpPr>
            <p:cNvPr id="28" name="组合 27"/>
            <p:cNvGrpSpPr/>
            <p:nvPr/>
          </p:nvGrpSpPr>
          <p:grpSpPr>
            <a:xfrm>
              <a:off x="12879" y="1617"/>
              <a:ext cx="4660" cy="8694"/>
              <a:chOff x="12879" y="1617"/>
              <a:chExt cx="4660" cy="8694"/>
            </a:xfrm>
          </p:grpSpPr>
          <p:sp>
            <p:nvSpPr>
              <p:cNvPr id="2" name="矩形 1"/>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nvSpPr>
            <p:spPr>
              <a:xfrm>
                <a:off x="12909" y="2142"/>
                <a:ext cx="4624" cy="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4" name="圆角矩形 3"/>
              <p:cNvSpPr/>
              <p:nvPr/>
            </p:nvSpPr>
            <p:spPr>
              <a:xfrm>
                <a:off x="12906" y="7995"/>
                <a:ext cx="4613"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交互信息</a:t>
                </a:r>
                <a:endParaRPr lang="zh-CN" altLang="en-US"/>
              </a:p>
            </p:txBody>
          </p:sp>
          <p:sp>
            <p:nvSpPr>
              <p:cNvPr id="5" name="圆角矩形 4"/>
              <p:cNvSpPr/>
              <p:nvPr/>
            </p:nvSpPr>
            <p:spPr>
              <a:xfrm>
                <a:off x="12910" y="8567"/>
                <a:ext cx="4629" cy="17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cxnSp>
            <p:nvCxnSpPr>
              <p:cNvPr id="11" name="直接连接符 10"/>
              <p:cNvCxnSpPr/>
              <p:nvPr/>
            </p:nvCxnSpPr>
            <p:spPr>
              <a:xfrm>
                <a:off x="12884" y="302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21" name="矩形 20"/>
              <p:cNvSpPr/>
              <p:nvPr/>
            </p:nvSpPr>
            <p:spPr>
              <a:xfrm>
                <a:off x="12927" y="3069"/>
                <a:ext cx="4606" cy="4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日期</a:t>
                </a:r>
                <a:r>
                  <a:rPr lang="en-US" altLang="zh-CN">
                    <a:sym typeface="+mn-ea"/>
                  </a:rPr>
                  <a:t>/</a:t>
                </a:r>
                <a:r>
                  <a:rPr lang="zh-CN" altLang="en-US">
                    <a:sym typeface="+mn-ea"/>
                  </a:rPr>
                  <a:t>时间</a:t>
                </a:r>
                <a:endParaRPr lang="zh-CN" altLang="en-US">
                  <a:sym typeface="+mn-ea"/>
                </a:endParaRPr>
              </a:p>
              <a:p>
                <a:pPr algn="ctr"/>
                <a:r>
                  <a:rPr lang="zh-CN" altLang="en-US">
                    <a:sym typeface="+mn-ea"/>
                  </a:rPr>
                  <a:t>正测</a:t>
                </a:r>
                <a:r>
                  <a:rPr lang="en-US" altLang="zh-CN">
                    <a:sym typeface="+mn-ea"/>
                  </a:rPr>
                  <a:t>/</a:t>
                </a:r>
                <a:r>
                  <a:rPr lang="zh-CN" altLang="en-US">
                    <a:sym typeface="+mn-ea"/>
                  </a:rPr>
                  <a:t>反测</a:t>
                </a:r>
                <a:endParaRPr lang="zh-CN" altLang="en-US">
                  <a:sym typeface="+mn-ea"/>
                </a:endParaRPr>
              </a:p>
              <a:p>
                <a:pPr algn="ctr"/>
                <a:r>
                  <a:rPr lang="zh-CN" altLang="en-US">
                    <a:sym typeface="+mn-ea"/>
                  </a:rPr>
                  <a:t>孔号</a:t>
                </a:r>
                <a:endParaRPr lang="zh-CN" altLang="en-US">
                  <a:sym typeface="+mn-ea"/>
                </a:endParaRPr>
              </a:p>
              <a:p>
                <a:pPr algn="ctr"/>
                <a:r>
                  <a:rPr lang="zh-CN" altLang="en-US">
                    <a:sym typeface="+mn-ea"/>
                  </a:rPr>
                  <a:t>孔深</a:t>
                </a:r>
                <a:endParaRPr lang="zh-CN" altLang="en-US">
                  <a:sym typeface="+mn-ea"/>
                </a:endParaRPr>
              </a:p>
              <a:p>
                <a:pPr algn="ctr"/>
                <a:r>
                  <a:rPr lang="zh-CN" altLang="en-US">
                    <a:sym typeface="+mn-ea"/>
                  </a:rPr>
                  <a:t>组</a:t>
                </a:r>
                <a:r>
                  <a:rPr lang="zh-CN" altLang="en-US">
                    <a:sym typeface="+mn-ea"/>
                  </a:rPr>
                  <a:t>号</a:t>
                </a:r>
                <a:endParaRPr lang="zh-CN" altLang="en-US">
                  <a:sym typeface="+mn-ea"/>
                </a:endParaRPr>
              </a:p>
              <a:p>
                <a:pPr algn="ctr"/>
                <a:r>
                  <a:rPr lang="zh-CN" altLang="en-US">
                    <a:sym typeface="+mn-ea"/>
                  </a:rPr>
                  <a:t>区号</a:t>
                </a:r>
                <a:endParaRPr lang="zh-CN" altLang="en-US">
                  <a:sym typeface="+mn-ea"/>
                </a:endParaRPr>
              </a:p>
              <a:p>
                <a:pPr algn="ctr"/>
                <a:r>
                  <a:rPr lang="zh-CN" altLang="en-US">
                    <a:sym typeface="+mn-ea"/>
                  </a:rPr>
                  <a:t>测斜仪</a:t>
                </a:r>
                <a:r>
                  <a:rPr lang="zh-CN" altLang="en-US">
                    <a:sym typeface="+mn-ea"/>
                  </a:rPr>
                  <a:t>电压</a:t>
                </a:r>
                <a:endParaRPr lang="zh-CN" altLang="en-US">
                  <a:sym typeface="+mn-ea"/>
                </a:endParaRPr>
              </a:p>
              <a:p>
                <a:pPr algn="ctr"/>
                <a:r>
                  <a:rPr lang="zh-CN" altLang="en-US">
                    <a:sym typeface="+mn-ea"/>
                  </a:rPr>
                  <a:t>电池电压</a:t>
                </a:r>
                <a:endParaRPr lang="zh-CN" altLang="en-US">
                  <a:sym typeface="+mn-ea"/>
                </a:endParaRPr>
              </a:p>
              <a:p>
                <a:pPr algn="ctr"/>
                <a:r>
                  <a:rPr lang="zh-CN" altLang="en-US">
                    <a:sym typeface="+mn-ea"/>
                  </a:rPr>
                  <a:t>测量工作状态</a:t>
                </a:r>
                <a:endParaRPr lang="zh-CN" altLang="en-US">
                  <a:sym typeface="+mn-ea"/>
                </a:endParaRPr>
              </a:p>
            </p:txBody>
          </p:sp>
          <p:cxnSp>
            <p:nvCxnSpPr>
              <p:cNvPr id="22" name="直接连接符 21"/>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9" name="圆角矩形 8"/>
            <p:cNvSpPr/>
            <p:nvPr/>
          </p:nvSpPr>
          <p:spPr>
            <a:xfrm>
              <a:off x="12908" y="1573"/>
              <a:ext cx="4606"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49" name="文本框 48"/>
          <p:cNvSpPr txBox="1"/>
          <p:nvPr/>
        </p:nvSpPr>
        <p:spPr>
          <a:xfrm>
            <a:off x="7056755" y="1148080"/>
            <a:ext cx="4483100" cy="5354320"/>
          </a:xfrm>
          <a:prstGeom prst="rect">
            <a:avLst/>
          </a:prstGeom>
          <a:noFill/>
        </p:spPr>
        <p:txBody>
          <a:bodyPr wrap="square" rtlCol="0">
            <a:spAutoFit/>
          </a:bodyPr>
          <a:p>
            <a:r>
              <a:rPr lang="zh-CN" altLang="en-US"/>
              <a:t>设计思路：</a:t>
            </a:r>
            <a:endParaRPr lang="zh-CN" altLang="en-US"/>
          </a:p>
          <a:p>
            <a:pPr algn="just"/>
            <a:r>
              <a:rPr lang="en-US" altLang="zh-CN"/>
              <a:t>1</a:t>
            </a:r>
            <a:r>
              <a:rPr lang="zh-CN" altLang="en-US"/>
              <a:t>、设备上电后米易通搜索设备处于监测主界面，设备处于</a:t>
            </a:r>
            <a:r>
              <a:rPr lang="en-US" altLang="zh-CN"/>
              <a:t>“</a:t>
            </a:r>
            <a:r>
              <a:rPr lang="zh-CN" altLang="en-US"/>
              <a:t>待机状态</a:t>
            </a:r>
            <a:r>
              <a:rPr lang="en-US" altLang="zh-CN"/>
              <a:t>”</a:t>
            </a:r>
            <a:r>
              <a:rPr lang="zh-CN" altLang="en-US"/>
              <a:t>。</a:t>
            </a:r>
            <a:endParaRPr lang="zh-CN" altLang="en-US"/>
          </a:p>
          <a:p>
            <a:pPr algn="just"/>
            <a:r>
              <a:rPr lang="en-US" altLang="zh-CN"/>
              <a:t>2</a:t>
            </a:r>
            <a:r>
              <a:rPr lang="zh-CN" altLang="en-US"/>
              <a:t>、点击</a:t>
            </a:r>
            <a:r>
              <a:rPr lang="en-US" altLang="zh-CN"/>
              <a:t>“</a:t>
            </a:r>
            <a:r>
              <a:rPr lang="zh-CN" altLang="en-US"/>
              <a:t>菜单</a:t>
            </a:r>
            <a:r>
              <a:rPr lang="en-US" altLang="zh-CN"/>
              <a:t>”</a:t>
            </a:r>
            <a:r>
              <a:rPr lang="zh-CN" altLang="en-US"/>
              <a:t>键进行功能选项卡中的各模块操作和参数设置工作。进行参数设置时手动点击对应参数模块进行参数设置和参数保存。</a:t>
            </a:r>
            <a:endParaRPr lang="zh-CN" altLang="en-US"/>
          </a:p>
          <a:p>
            <a:pPr algn="just"/>
            <a:r>
              <a:rPr lang="en-US" altLang="zh-CN"/>
              <a:t>3</a:t>
            </a:r>
            <a:r>
              <a:rPr lang="zh-CN" altLang="en-US"/>
              <a:t>、参数设置完成后，点击手机自带的返回功能回到上一层界面。</a:t>
            </a:r>
            <a:endParaRPr lang="zh-CN" altLang="en-US"/>
          </a:p>
          <a:p>
            <a:pPr algn="just"/>
            <a:r>
              <a:rPr lang="en-US" altLang="zh-CN"/>
              <a:t>4</a:t>
            </a:r>
            <a:r>
              <a:rPr lang="zh-CN" altLang="en-US"/>
              <a:t>、正反测模式下，自动默认</a:t>
            </a:r>
            <a:r>
              <a:rPr lang="en-US" altLang="zh-CN"/>
              <a:t>“</a:t>
            </a:r>
            <a:r>
              <a:rPr lang="zh-CN" altLang="en-US"/>
              <a:t>正测</a:t>
            </a:r>
            <a:r>
              <a:rPr lang="en-US" altLang="zh-CN"/>
              <a:t>”</a:t>
            </a:r>
            <a:r>
              <a:rPr lang="zh-CN" altLang="en-US"/>
              <a:t>方式，点击</a:t>
            </a:r>
            <a:r>
              <a:rPr lang="en-US" altLang="zh-CN"/>
              <a:t>“</a:t>
            </a:r>
            <a:r>
              <a:rPr lang="zh-CN" altLang="en-US"/>
              <a:t>测量</a:t>
            </a:r>
            <a:r>
              <a:rPr lang="en-US" altLang="zh-CN"/>
              <a:t>”</a:t>
            </a:r>
            <a:r>
              <a:rPr lang="zh-CN" altLang="en-US"/>
              <a:t>按钮，弹出交互信息</a:t>
            </a:r>
            <a:r>
              <a:rPr lang="en-US" altLang="zh-CN">
                <a:sym typeface="+mn-ea"/>
              </a:rPr>
              <a:t>(</a:t>
            </a:r>
            <a:r>
              <a:rPr lang="zh-CN" altLang="en-US">
                <a:sym typeface="+mn-ea"/>
              </a:rPr>
              <a:t>是否确定正</a:t>
            </a:r>
            <a:r>
              <a:rPr lang="en-US" altLang="zh-CN">
                <a:sym typeface="+mn-ea"/>
              </a:rPr>
              <a:t>/</a:t>
            </a:r>
            <a:r>
              <a:rPr lang="zh-CN" altLang="en-US">
                <a:sym typeface="+mn-ea"/>
              </a:rPr>
              <a:t>反测</a:t>
            </a:r>
            <a:r>
              <a:rPr lang="en-US" altLang="zh-CN">
                <a:sym typeface="+mn-ea"/>
              </a:rPr>
              <a:t>:</a:t>
            </a:r>
            <a:r>
              <a:rPr lang="zh-CN" altLang="en-US">
                <a:sym typeface="+mn-ea"/>
              </a:rPr>
              <a:t>是</a:t>
            </a:r>
            <a:r>
              <a:rPr lang="en-US" altLang="zh-CN">
                <a:sym typeface="+mn-ea"/>
              </a:rPr>
              <a:t>/</a:t>
            </a:r>
            <a:r>
              <a:rPr lang="zh-CN" altLang="en-US">
                <a:sym typeface="+mn-ea"/>
              </a:rPr>
              <a:t>否）检查无误后，选择</a:t>
            </a:r>
            <a:r>
              <a:rPr lang="en-US" altLang="zh-CN">
                <a:sym typeface="+mn-ea"/>
              </a:rPr>
              <a:t>“</a:t>
            </a:r>
            <a:r>
              <a:rPr lang="zh-CN" altLang="en-US">
                <a:sym typeface="+mn-ea"/>
              </a:rPr>
              <a:t>是</a:t>
            </a:r>
            <a:r>
              <a:rPr lang="en-US" altLang="zh-CN">
                <a:sym typeface="+mn-ea"/>
              </a:rPr>
              <a:t>”</a:t>
            </a:r>
            <a:r>
              <a:rPr lang="zh-CN" altLang="en-US">
                <a:sym typeface="+mn-ea"/>
              </a:rPr>
              <a:t>即开始正向测量工作。</a:t>
            </a:r>
            <a:endParaRPr lang="zh-CN" altLang="en-US">
              <a:sym typeface="+mn-ea"/>
            </a:endParaRPr>
          </a:p>
          <a:p>
            <a:pPr algn="just"/>
            <a:r>
              <a:rPr lang="en-US" altLang="zh-CN">
                <a:sym typeface="+mn-ea"/>
              </a:rPr>
              <a:t>5</a:t>
            </a:r>
            <a:r>
              <a:rPr lang="zh-CN" altLang="en-US">
                <a:sym typeface="+mn-ea"/>
              </a:rPr>
              <a:t>、在监测过程中或测孔深过程中如果出现故障则在测量状态中显示</a:t>
            </a:r>
            <a:r>
              <a:rPr lang="en-US" altLang="zh-CN">
                <a:sym typeface="+mn-ea"/>
              </a:rPr>
              <a:t>“</a:t>
            </a:r>
            <a:r>
              <a:rPr lang="zh-CN" altLang="en-US">
                <a:sym typeface="+mn-ea"/>
              </a:rPr>
              <a:t>异常</a:t>
            </a:r>
            <a:r>
              <a:rPr lang="en-US" altLang="zh-CN">
                <a:sym typeface="+mn-ea"/>
              </a:rPr>
              <a:t>”</a:t>
            </a:r>
            <a:r>
              <a:rPr lang="zh-CN" altLang="en-US">
                <a:sym typeface="+mn-ea"/>
              </a:rPr>
              <a:t>，电机停机。可通过右键</a:t>
            </a:r>
            <a:r>
              <a:rPr lang="en-US" altLang="zh-CN">
                <a:sym typeface="+mn-ea"/>
              </a:rPr>
              <a:t>“</a:t>
            </a:r>
            <a:r>
              <a:rPr lang="zh-CN" altLang="en-US">
                <a:sym typeface="+mn-ea"/>
              </a:rPr>
              <a:t>菜单</a:t>
            </a:r>
            <a:r>
              <a:rPr lang="en-US" altLang="zh-CN">
                <a:sym typeface="+mn-ea"/>
              </a:rPr>
              <a:t>”</a:t>
            </a:r>
            <a:r>
              <a:rPr lang="zh-CN" altLang="en-US">
                <a:sym typeface="+mn-ea"/>
              </a:rPr>
              <a:t>按钮到功能选项中的</a:t>
            </a:r>
            <a:r>
              <a:rPr lang="en-US" altLang="zh-CN">
                <a:sym typeface="+mn-ea"/>
              </a:rPr>
              <a:t>“</a:t>
            </a:r>
            <a:r>
              <a:rPr lang="zh-CN" altLang="en-US">
                <a:sym typeface="+mn-ea"/>
              </a:rPr>
              <a:t>异常查询</a:t>
            </a:r>
            <a:r>
              <a:rPr lang="en-US" altLang="zh-CN">
                <a:sym typeface="+mn-ea"/>
              </a:rPr>
              <a:t>”</a:t>
            </a:r>
            <a:r>
              <a:rPr lang="zh-CN" altLang="en-US">
                <a:sym typeface="+mn-ea"/>
              </a:rPr>
              <a:t>选项查看异常原因。</a:t>
            </a:r>
            <a:endParaRPr lang="zh-CN" altLang="en-US">
              <a:sym typeface="+mn-ea"/>
            </a:endParaRPr>
          </a:p>
          <a:p>
            <a:pPr algn="just"/>
            <a:r>
              <a:rPr lang="en-US" altLang="zh-CN">
                <a:sym typeface="+mn-ea"/>
              </a:rPr>
              <a:t>6</a:t>
            </a:r>
            <a:r>
              <a:rPr lang="zh-CN" altLang="en-US">
                <a:sym typeface="+mn-ea"/>
              </a:rPr>
              <a:t>、如果需要查看参数，可以添加参数</a:t>
            </a:r>
            <a:r>
              <a:rPr lang="en-US" altLang="zh-CN">
                <a:sym typeface="+mn-ea"/>
              </a:rPr>
              <a:t>“</a:t>
            </a:r>
            <a:r>
              <a:rPr lang="zh-CN" altLang="en-US">
                <a:sym typeface="+mn-ea"/>
              </a:rPr>
              <a:t>查看</a:t>
            </a:r>
            <a:r>
              <a:rPr lang="en-US" altLang="zh-CN">
                <a:sym typeface="+mn-ea"/>
              </a:rPr>
              <a:t>”</a:t>
            </a:r>
            <a:r>
              <a:rPr lang="zh-CN" altLang="en-US">
                <a:sym typeface="+mn-ea"/>
              </a:rPr>
              <a:t>按钮。</a:t>
            </a:r>
            <a:endParaRPr lang="zh-CN" altLang="en-US">
              <a:sym typeface="+mn-ea"/>
            </a:endParaRPr>
          </a:p>
        </p:txBody>
      </p:sp>
      <p:cxnSp>
        <p:nvCxnSpPr>
          <p:cNvPr id="6" name="直接连接符 5"/>
          <p:cNvCxnSpPr/>
          <p:nvPr/>
        </p:nvCxnSpPr>
        <p:spPr>
          <a:xfrm>
            <a:off x="669925" y="5542148"/>
            <a:ext cx="2955290" cy="0"/>
          </a:xfrm>
          <a:prstGeom prst="line">
            <a:avLst/>
          </a:prstGeom>
        </p:spPr>
        <p:style>
          <a:lnRef idx="3">
            <a:schemeClr val="accent2"/>
          </a:lnRef>
          <a:fillRef idx="0">
            <a:schemeClr val="accent2"/>
          </a:fillRef>
          <a:effectRef idx="2">
            <a:schemeClr val="accent2"/>
          </a:effectRef>
          <a:fontRef idx="minor">
            <a:schemeClr val="tx1"/>
          </a:fontRef>
        </p:style>
      </p:cxnSp>
      <p:sp>
        <p:nvSpPr>
          <p:cNvPr id="34" name="圆角矩形 33"/>
          <p:cNvSpPr/>
          <p:nvPr/>
        </p:nvSpPr>
        <p:spPr>
          <a:xfrm>
            <a:off x="5315585" y="5903595"/>
            <a:ext cx="530225"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开始测量</a:t>
            </a:r>
            <a:endParaRPr lang="zh-CN" altLang="en-US" sz="1000"/>
          </a:p>
        </p:txBody>
      </p:sp>
      <p:sp>
        <p:nvSpPr>
          <p:cNvPr id="35" name="圆角矩形 34"/>
          <p:cNvSpPr/>
          <p:nvPr/>
        </p:nvSpPr>
        <p:spPr>
          <a:xfrm>
            <a:off x="6073775" y="5903595"/>
            <a:ext cx="530225"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r>
              <a:rPr lang="zh-CN" altLang="en-US" sz="1000"/>
              <a:t>选项</a:t>
            </a:r>
            <a:endParaRPr lang="zh-CN" altLang="en-US" sz="1000"/>
          </a:p>
        </p:txBody>
      </p:sp>
      <p:sp>
        <p:nvSpPr>
          <p:cNvPr id="36" name="圆角矩形 35"/>
          <p:cNvSpPr/>
          <p:nvPr/>
        </p:nvSpPr>
        <p:spPr>
          <a:xfrm>
            <a:off x="4549140" y="5910580"/>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参数查看</a:t>
            </a:r>
            <a:endParaRPr lang="zh-CN" altLang="en-US" sz="1000"/>
          </a:p>
        </p:txBody>
      </p:sp>
      <p:sp>
        <p:nvSpPr>
          <p:cNvPr id="13" name="流程图: 合并 12"/>
          <p:cNvSpPr/>
          <p:nvPr/>
        </p:nvSpPr>
        <p:spPr>
          <a:xfrm rot="5400000">
            <a:off x="4687570" y="6311900"/>
            <a:ext cx="222885" cy="252730"/>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3" name="椭圆 22"/>
          <p:cNvSpPr/>
          <p:nvPr/>
        </p:nvSpPr>
        <p:spPr>
          <a:xfrm>
            <a:off x="5469255" y="6327140"/>
            <a:ext cx="222885" cy="2228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4" name="矩形 23"/>
          <p:cNvSpPr/>
          <p:nvPr/>
        </p:nvSpPr>
        <p:spPr>
          <a:xfrm>
            <a:off x="6222365" y="6327140"/>
            <a:ext cx="227965" cy="2228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0" name="Text Box 2"/>
          <p:cNvSpPr txBox="1">
            <a:spLocks noChangeArrowheads="1"/>
          </p:cNvSpPr>
          <p:nvPr/>
        </p:nvSpPr>
        <p:spPr bwMode="auto">
          <a:xfrm>
            <a:off x="432435" y="106680"/>
            <a:ext cx="634365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en-US" altLang="zh-CN" sz="3200" b="1">
                <a:solidFill>
                  <a:srgbClr val="FF0000"/>
                </a:solidFill>
                <a:latin typeface="Times New Roman" panose="02020603050405020304" charset="0"/>
                <a:ea typeface="黑体" panose="02010609060101010101" pitchFamily="49" charset="-122"/>
              </a:rPr>
              <a:t>4.4</a:t>
            </a:r>
            <a:r>
              <a:rPr kumimoji="1" lang="zh-CN" altLang="en-US" sz="3200" b="1">
                <a:solidFill>
                  <a:srgbClr val="FF0000"/>
                </a:solidFill>
                <a:latin typeface="Times New Roman" panose="02020603050405020304" charset="0"/>
                <a:ea typeface="黑体" panose="02010609060101010101" pitchFamily="49" charset="-122"/>
              </a:rPr>
              <a:t>、交互与控制方案</a:t>
            </a:r>
            <a:r>
              <a:rPr kumimoji="1" lang="zh-CN" altLang="en-US" sz="3200" b="1">
                <a:solidFill>
                  <a:srgbClr val="FF0000"/>
                </a:solidFill>
                <a:latin typeface="Times New Roman" panose="02020603050405020304" charset="0"/>
                <a:ea typeface="黑体" panose="02010609060101010101" pitchFamily="49" charset="-122"/>
              </a:rPr>
              <a:t>设计</a:t>
            </a:r>
            <a:endParaRPr kumimoji="1" lang="zh-CN" altLang="en-US" sz="3200" b="1">
              <a:solidFill>
                <a:srgbClr val="FF0000"/>
              </a:solidFill>
              <a:latin typeface="Times New Roman" panose="02020603050405020304" charset="0"/>
              <a:ea typeface="黑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9" name="组合 18"/>
          <p:cNvGrpSpPr/>
          <p:nvPr/>
        </p:nvGrpSpPr>
        <p:grpSpPr>
          <a:xfrm>
            <a:off x="820420" y="974090"/>
            <a:ext cx="2967990" cy="5471160"/>
            <a:chOff x="7254" y="1616"/>
            <a:chExt cx="4674" cy="8616"/>
          </a:xfrm>
        </p:grpSpPr>
        <p:grpSp>
          <p:nvGrpSpPr>
            <p:cNvPr id="29" name="组合 28"/>
            <p:cNvGrpSpPr/>
            <p:nvPr/>
          </p:nvGrpSpPr>
          <p:grpSpPr>
            <a:xfrm>
              <a:off x="7254" y="1616"/>
              <a:ext cx="4674" cy="8617"/>
              <a:chOff x="7254" y="1721"/>
              <a:chExt cx="4674" cy="8392"/>
            </a:xfrm>
          </p:grpSpPr>
          <p:sp>
            <p:nvSpPr>
              <p:cNvPr id="7" name="矩形 6"/>
              <p:cNvSpPr/>
              <p:nvPr/>
            </p:nvSpPr>
            <p:spPr>
              <a:xfrm>
                <a:off x="7285" y="1721"/>
                <a:ext cx="4624" cy="8383"/>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圆角矩形 15"/>
              <p:cNvSpPr/>
              <p:nvPr/>
            </p:nvSpPr>
            <p:spPr>
              <a:xfrm>
                <a:off x="7274" y="7960"/>
                <a:ext cx="4630" cy="5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交互信息（弹框</a:t>
                </a:r>
                <a:r>
                  <a:rPr lang="zh-CN" altLang="en-US"/>
                  <a:t>式）</a:t>
                </a:r>
                <a:endParaRPr lang="zh-CN" altLang="en-US"/>
              </a:p>
            </p:txBody>
          </p:sp>
          <p:sp>
            <p:nvSpPr>
              <p:cNvPr id="17" name="圆角矩形 16"/>
              <p:cNvSpPr/>
              <p:nvPr/>
            </p:nvSpPr>
            <p:spPr>
              <a:xfrm>
                <a:off x="7286" y="8496"/>
                <a:ext cx="4629" cy="1617"/>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按键交互界面</a:t>
                </a:r>
                <a:endParaRPr lang="zh-CN" altLang="en-US"/>
              </a:p>
            </p:txBody>
          </p:sp>
          <p:cxnSp>
            <p:nvCxnSpPr>
              <p:cNvPr id="8" name="直接连接符 7"/>
              <p:cNvCxnSpPr/>
              <p:nvPr/>
            </p:nvCxnSpPr>
            <p:spPr>
              <a:xfrm>
                <a:off x="7274" y="3060"/>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14" name="矩形 13"/>
              <p:cNvSpPr/>
              <p:nvPr/>
            </p:nvSpPr>
            <p:spPr>
              <a:xfrm>
                <a:off x="7295" y="2231"/>
                <a:ext cx="4620" cy="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产品</a:t>
                </a:r>
                <a:r>
                  <a:rPr lang="zh-CN" altLang="en-US">
                    <a:sym typeface="+mn-ea"/>
                  </a:rPr>
                  <a:t>信息</a:t>
                </a:r>
                <a:endParaRPr lang="zh-CN" altLang="en-US">
                  <a:sym typeface="+mn-ea"/>
                </a:endParaRPr>
              </a:p>
            </p:txBody>
          </p:sp>
          <p:sp>
            <p:nvSpPr>
              <p:cNvPr id="18" name="矩形 17"/>
              <p:cNvSpPr/>
              <p:nvPr/>
            </p:nvSpPr>
            <p:spPr>
              <a:xfrm>
                <a:off x="7307" y="3097"/>
                <a:ext cx="4584" cy="48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状态信息</a:t>
                </a:r>
                <a:endParaRPr lang="zh-CN" altLang="en-US">
                  <a:sym typeface="+mn-ea"/>
                </a:endParaRPr>
              </a:p>
            </p:txBody>
          </p:sp>
          <p:cxnSp>
            <p:nvCxnSpPr>
              <p:cNvPr id="20" name="直接连接符 19"/>
              <p:cNvCxnSpPr/>
              <p:nvPr/>
            </p:nvCxnSpPr>
            <p:spPr>
              <a:xfrm>
                <a:off x="7254" y="7942"/>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69" name="圆角矩形 68"/>
            <p:cNvSpPr/>
            <p:nvPr/>
          </p:nvSpPr>
          <p:spPr>
            <a:xfrm>
              <a:off x="7294" y="1617"/>
              <a:ext cx="4606"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菜单标题</a:t>
              </a:r>
              <a:endParaRPr lang="zh-CN" altLang="en-US"/>
            </a:p>
          </p:txBody>
        </p:sp>
      </p:grpSp>
      <p:grpSp>
        <p:nvGrpSpPr>
          <p:cNvPr id="15" name="组合 14"/>
          <p:cNvGrpSpPr/>
          <p:nvPr/>
        </p:nvGrpSpPr>
        <p:grpSpPr>
          <a:xfrm>
            <a:off x="4242435" y="897255"/>
            <a:ext cx="2959100" cy="5548630"/>
            <a:chOff x="12879" y="1573"/>
            <a:chExt cx="4660" cy="8738"/>
          </a:xfrm>
        </p:grpSpPr>
        <p:grpSp>
          <p:nvGrpSpPr>
            <p:cNvPr id="28" name="组合 27"/>
            <p:cNvGrpSpPr/>
            <p:nvPr/>
          </p:nvGrpSpPr>
          <p:grpSpPr>
            <a:xfrm>
              <a:off x="12879" y="1617"/>
              <a:ext cx="4660" cy="8694"/>
              <a:chOff x="12879" y="1617"/>
              <a:chExt cx="4660" cy="8694"/>
            </a:xfrm>
          </p:grpSpPr>
          <p:sp>
            <p:nvSpPr>
              <p:cNvPr id="2" name="矩形 1"/>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nvSpPr>
            <p:spPr>
              <a:xfrm>
                <a:off x="12909" y="2142"/>
                <a:ext cx="4624" cy="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4" name="圆角矩形 3"/>
              <p:cNvSpPr/>
              <p:nvPr/>
            </p:nvSpPr>
            <p:spPr>
              <a:xfrm>
                <a:off x="12906" y="7995"/>
                <a:ext cx="4613"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交互信息</a:t>
                </a:r>
                <a:endParaRPr lang="zh-CN" altLang="en-US"/>
              </a:p>
            </p:txBody>
          </p:sp>
          <p:sp>
            <p:nvSpPr>
              <p:cNvPr id="5" name="圆角矩形 4"/>
              <p:cNvSpPr/>
              <p:nvPr/>
            </p:nvSpPr>
            <p:spPr>
              <a:xfrm>
                <a:off x="12910" y="8567"/>
                <a:ext cx="4629" cy="17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cxnSp>
            <p:nvCxnSpPr>
              <p:cNvPr id="11" name="直接连接符 10"/>
              <p:cNvCxnSpPr/>
              <p:nvPr/>
            </p:nvCxnSpPr>
            <p:spPr>
              <a:xfrm>
                <a:off x="12884" y="302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21" name="矩形 20"/>
              <p:cNvSpPr/>
              <p:nvPr/>
            </p:nvSpPr>
            <p:spPr>
              <a:xfrm>
                <a:off x="12927" y="3069"/>
                <a:ext cx="4606" cy="4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日期</a:t>
                </a:r>
                <a:r>
                  <a:rPr lang="en-US" altLang="zh-CN">
                    <a:sym typeface="+mn-ea"/>
                  </a:rPr>
                  <a:t>/</a:t>
                </a:r>
                <a:r>
                  <a:rPr lang="zh-CN" altLang="en-US">
                    <a:sym typeface="+mn-ea"/>
                  </a:rPr>
                  <a:t>时间</a:t>
                </a:r>
                <a:endParaRPr lang="zh-CN" altLang="en-US">
                  <a:sym typeface="+mn-ea"/>
                </a:endParaRPr>
              </a:p>
              <a:p>
                <a:pPr algn="ctr"/>
                <a:r>
                  <a:rPr lang="zh-CN" altLang="en-US">
                    <a:sym typeface="+mn-ea"/>
                  </a:rPr>
                  <a:t>正测</a:t>
                </a:r>
                <a:r>
                  <a:rPr lang="en-US" altLang="zh-CN">
                    <a:sym typeface="+mn-ea"/>
                  </a:rPr>
                  <a:t>/</a:t>
                </a:r>
                <a:r>
                  <a:rPr lang="zh-CN" altLang="en-US">
                    <a:sym typeface="+mn-ea"/>
                  </a:rPr>
                  <a:t>反测</a:t>
                </a:r>
                <a:endParaRPr lang="zh-CN" altLang="en-US">
                  <a:sym typeface="+mn-ea"/>
                </a:endParaRPr>
              </a:p>
              <a:p>
                <a:pPr algn="ctr"/>
                <a:r>
                  <a:rPr lang="zh-CN" altLang="en-US">
                    <a:sym typeface="+mn-ea"/>
                  </a:rPr>
                  <a:t>孔号</a:t>
                </a:r>
                <a:endParaRPr lang="zh-CN" altLang="en-US">
                  <a:sym typeface="+mn-ea"/>
                </a:endParaRPr>
              </a:p>
              <a:p>
                <a:pPr algn="ctr"/>
                <a:r>
                  <a:rPr lang="zh-CN" altLang="en-US">
                    <a:sym typeface="+mn-ea"/>
                  </a:rPr>
                  <a:t>孔深</a:t>
                </a:r>
                <a:endParaRPr lang="zh-CN" altLang="en-US">
                  <a:sym typeface="+mn-ea"/>
                </a:endParaRPr>
              </a:p>
              <a:p>
                <a:pPr algn="ctr"/>
                <a:r>
                  <a:rPr lang="zh-CN" altLang="en-US">
                    <a:sym typeface="+mn-ea"/>
                  </a:rPr>
                  <a:t>组</a:t>
                </a:r>
                <a:r>
                  <a:rPr lang="zh-CN" altLang="en-US">
                    <a:sym typeface="+mn-ea"/>
                  </a:rPr>
                  <a:t>号</a:t>
                </a:r>
                <a:endParaRPr lang="zh-CN" altLang="en-US">
                  <a:sym typeface="+mn-ea"/>
                </a:endParaRPr>
              </a:p>
              <a:p>
                <a:pPr algn="ctr"/>
                <a:r>
                  <a:rPr lang="zh-CN" altLang="en-US">
                    <a:sym typeface="+mn-ea"/>
                  </a:rPr>
                  <a:t>区号</a:t>
                </a:r>
                <a:endParaRPr lang="zh-CN" altLang="en-US">
                  <a:sym typeface="+mn-ea"/>
                </a:endParaRPr>
              </a:p>
              <a:p>
                <a:pPr algn="ctr"/>
                <a:r>
                  <a:rPr lang="zh-CN" altLang="en-US">
                    <a:sym typeface="+mn-ea"/>
                  </a:rPr>
                  <a:t>测斜仪</a:t>
                </a:r>
                <a:r>
                  <a:rPr lang="zh-CN" altLang="en-US">
                    <a:sym typeface="+mn-ea"/>
                  </a:rPr>
                  <a:t>电压</a:t>
                </a:r>
                <a:endParaRPr lang="zh-CN" altLang="en-US">
                  <a:sym typeface="+mn-ea"/>
                </a:endParaRPr>
              </a:p>
              <a:p>
                <a:pPr algn="ctr"/>
                <a:r>
                  <a:rPr lang="zh-CN" altLang="en-US">
                    <a:sym typeface="+mn-ea"/>
                  </a:rPr>
                  <a:t>电池电压</a:t>
                </a:r>
                <a:endParaRPr lang="zh-CN" altLang="en-US">
                  <a:sym typeface="+mn-ea"/>
                </a:endParaRPr>
              </a:p>
              <a:p>
                <a:pPr algn="ctr"/>
                <a:r>
                  <a:rPr lang="zh-CN" altLang="en-US">
                    <a:sym typeface="+mn-ea"/>
                  </a:rPr>
                  <a:t>测量工作状态</a:t>
                </a:r>
                <a:endParaRPr lang="zh-CN" altLang="en-US">
                  <a:sym typeface="+mn-ea"/>
                </a:endParaRPr>
              </a:p>
            </p:txBody>
          </p:sp>
          <p:cxnSp>
            <p:nvCxnSpPr>
              <p:cNvPr id="22" name="直接连接符 21"/>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9" name="圆角矩形 8"/>
            <p:cNvSpPr/>
            <p:nvPr/>
          </p:nvSpPr>
          <p:spPr>
            <a:xfrm>
              <a:off x="12908" y="1573"/>
              <a:ext cx="4606"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cxnSp>
        <p:nvCxnSpPr>
          <p:cNvPr id="6" name="直接连接符 5"/>
          <p:cNvCxnSpPr/>
          <p:nvPr/>
        </p:nvCxnSpPr>
        <p:spPr>
          <a:xfrm>
            <a:off x="824865" y="5380223"/>
            <a:ext cx="2955290" cy="0"/>
          </a:xfrm>
          <a:prstGeom prst="line">
            <a:avLst/>
          </a:prstGeom>
        </p:spPr>
        <p:style>
          <a:lnRef idx="3">
            <a:schemeClr val="accent2"/>
          </a:lnRef>
          <a:fillRef idx="0">
            <a:schemeClr val="accent2"/>
          </a:fillRef>
          <a:effectRef idx="2">
            <a:schemeClr val="accent2"/>
          </a:effectRef>
          <a:fontRef idx="minor">
            <a:schemeClr val="tx1"/>
          </a:fontRef>
        </p:style>
      </p:cxnSp>
      <p:sp>
        <p:nvSpPr>
          <p:cNvPr id="34" name="圆角矩形 33"/>
          <p:cNvSpPr/>
          <p:nvPr/>
        </p:nvSpPr>
        <p:spPr>
          <a:xfrm>
            <a:off x="5470525" y="5741670"/>
            <a:ext cx="530225"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35" name="圆角矩形 34"/>
          <p:cNvSpPr/>
          <p:nvPr/>
        </p:nvSpPr>
        <p:spPr>
          <a:xfrm>
            <a:off x="6228715" y="5741670"/>
            <a:ext cx="530225"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36" name="圆角矩形 35"/>
          <p:cNvSpPr/>
          <p:nvPr/>
        </p:nvSpPr>
        <p:spPr>
          <a:xfrm>
            <a:off x="4704080" y="574865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13" name="流程图: 合并 12"/>
          <p:cNvSpPr/>
          <p:nvPr/>
        </p:nvSpPr>
        <p:spPr>
          <a:xfrm rot="5400000">
            <a:off x="4842510" y="6149975"/>
            <a:ext cx="222885" cy="252730"/>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3" name="椭圆 22"/>
          <p:cNvSpPr/>
          <p:nvPr/>
        </p:nvSpPr>
        <p:spPr>
          <a:xfrm>
            <a:off x="5624195" y="6165215"/>
            <a:ext cx="222885" cy="2228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4" name="矩形 23"/>
          <p:cNvSpPr/>
          <p:nvPr/>
        </p:nvSpPr>
        <p:spPr>
          <a:xfrm>
            <a:off x="6377305" y="6165215"/>
            <a:ext cx="227965" cy="2228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10" name="组合 9"/>
          <p:cNvGrpSpPr/>
          <p:nvPr/>
        </p:nvGrpSpPr>
        <p:grpSpPr>
          <a:xfrm>
            <a:off x="7824470" y="891540"/>
            <a:ext cx="2959100" cy="5548630"/>
            <a:chOff x="12879" y="1573"/>
            <a:chExt cx="4660" cy="8738"/>
          </a:xfrm>
        </p:grpSpPr>
        <p:grpSp>
          <p:nvGrpSpPr>
            <p:cNvPr id="25" name="组合 24"/>
            <p:cNvGrpSpPr/>
            <p:nvPr/>
          </p:nvGrpSpPr>
          <p:grpSpPr>
            <a:xfrm>
              <a:off x="12879" y="1617"/>
              <a:ext cx="4660" cy="8694"/>
              <a:chOff x="12879" y="1617"/>
              <a:chExt cx="4660" cy="8694"/>
            </a:xfrm>
          </p:grpSpPr>
          <p:sp>
            <p:nvSpPr>
              <p:cNvPr id="26" name="矩形 25"/>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圆角矩形 26"/>
              <p:cNvSpPr/>
              <p:nvPr/>
            </p:nvSpPr>
            <p:spPr>
              <a:xfrm>
                <a:off x="12909" y="2142"/>
                <a:ext cx="4624" cy="86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30" name="圆角矩形 29"/>
              <p:cNvSpPr/>
              <p:nvPr/>
            </p:nvSpPr>
            <p:spPr>
              <a:xfrm>
                <a:off x="12906" y="7995"/>
                <a:ext cx="4613"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交互信息</a:t>
                </a:r>
                <a:endParaRPr lang="zh-CN" altLang="en-US"/>
              </a:p>
            </p:txBody>
          </p:sp>
          <p:sp>
            <p:nvSpPr>
              <p:cNvPr id="31" name="圆角矩形 30"/>
              <p:cNvSpPr/>
              <p:nvPr/>
            </p:nvSpPr>
            <p:spPr>
              <a:xfrm>
                <a:off x="12910" y="8567"/>
                <a:ext cx="4629" cy="1744"/>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cxnSp>
            <p:nvCxnSpPr>
              <p:cNvPr id="32" name="直接连接符 31"/>
              <p:cNvCxnSpPr/>
              <p:nvPr/>
            </p:nvCxnSpPr>
            <p:spPr>
              <a:xfrm>
                <a:off x="12884" y="302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33" name="矩形 32"/>
              <p:cNvSpPr/>
              <p:nvPr/>
            </p:nvSpPr>
            <p:spPr>
              <a:xfrm>
                <a:off x="12927" y="3069"/>
                <a:ext cx="4606" cy="48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基础配置</a:t>
                </a:r>
                <a:endParaRPr lang="zh-CN" altLang="en-US">
                  <a:sym typeface="+mn-ea"/>
                </a:endParaRPr>
              </a:p>
              <a:p>
                <a:pPr algn="ctr"/>
                <a:r>
                  <a:rPr lang="zh-CN" altLang="en-US">
                    <a:sym typeface="+mn-ea"/>
                  </a:rPr>
                  <a:t>高级配置</a:t>
                </a:r>
                <a:endParaRPr lang="zh-CN" altLang="en-US">
                  <a:sym typeface="+mn-ea"/>
                </a:endParaRPr>
              </a:p>
              <a:p>
                <a:pPr algn="ctr"/>
                <a:r>
                  <a:rPr lang="zh-CN" altLang="en-US">
                    <a:sym typeface="+mn-ea"/>
                  </a:rPr>
                  <a:t>异常查看</a:t>
                </a:r>
                <a:endParaRPr lang="zh-CN" altLang="en-US">
                  <a:sym typeface="+mn-ea"/>
                </a:endParaRPr>
              </a:p>
              <a:p>
                <a:pPr algn="ctr"/>
                <a:r>
                  <a:rPr lang="zh-CN" altLang="en-US">
                    <a:sym typeface="+mn-ea"/>
                  </a:rPr>
                  <a:t>系统设置</a:t>
                </a:r>
                <a:endParaRPr lang="zh-CN" altLang="en-US">
                  <a:sym typeface="+mn-ea"/>
                </a:endParaRPr>
              </a:p>
            </p:txBody>
          </p:sp>
          <p:cxnSp>
            <p:nvCxnSpPr>
              <p:cNvPr id="37" name="直接连接符 36"/>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38" name="圆角矩形 37"/>
            <p:cNvSpPr/>
            <p:nvPr/>
          </p:nvSpPr>
          <p:spPr>
            <a:xfrm>
              <a:off x="12908" y="1573"/>
              <a:ext cx="4606"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39" name="圆角矩形 38"/>
          <p:cNvSpPr/>
          <p:nvPr/>
        </p:nvSpPr>
        <p:spPr>
          <a:xfrm>
            <a:off x="9052560" y="5735955"/>
            <a:ext cx="530225"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40" name="圆角矩形 39"/>
          <p:cNvSpPr/>
          <p:nvPr/>
        </p:nvSpPr>
        <p:spPr>
          <a:xfrm>
            <a:off x="9810750" y="5735955"/>
            <a:ext cx="530225"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41" name="圆角矩形 40"/>
          <p:cNvSpPr/>
          <p:nvPr/>
        </p:nvSpPr>
        <p:spPr>
          <a:xfrm>
            <a:off x="8286115" y="5742940"/>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42" name="流程图: 合并 41"/>
          <p:cNvSpPr/>
          <p:nvPr/>
        </p:nvSpPr>
        <p:spPr>
          <a:xfrm rot="5400000">
            <a:off x="8424545" y="6144260"/>
            <a:ext cx="222885" cy="252730"/>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3" name="椭圆 42"/>
          <p:cNvSpPr/>
          <p:nvPr/>
        </p:nvSpPr>
        <p:spPr>
          <a:xfrm>
            <a:off x="9206230" y="6159500"/>
            <a:ext cx="222885" cy="2228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4" name="矩形 43"/>
          <p:cNvSpPr/>
          <p:nvPr/>
        </p:nvSpPr>
        <p:spPr>
          <a:xfrm>
            <a:off x="9959340" y="6159500"/>
            <a:ext cx="227965" cy="2228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68" name="矩形 67"/>
          <p:cNvSpPr/>
          <p:nvPr/>
        </p:nvSpPr>
        <p:spPr>
          <a:xfrm>
            <a:off x="8248650" y="5636895"/>
            <a:ext cx="613410" cy="52832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2" name="直接箭头连接符 31"/>
          <p:cNvCxnSpPr/>
          <p:nvPr/>
        </p:nvCxnSpPr>
        <p:spPr>
          <a:xfrm flipV="1">
            <a:off x="4192270" y="2727960"/>
            <a:ext cx="49403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7645400" y="2724785"/>
            <a:ext cx="49403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012825" y="5821680"/>
            <a:ext cx="10359390" cy="645160"/>
          </a:xfrm>
          <a:prstGeom prst="rect">
            <a:avLst/>
          </a:prstGeom>
          <a:noFill/>
        </p:spPr>
        <p:txBody>
          <a:bodyPr wrap="square" rtlCol="0">
            <a:spAutoFit/>
          </a:bodyPr>
          <a:p>
            <a:r>
              <a:rPr lang="zh-CN" altLang="en-US"/>
              <a:t>设备上电后处于监测主界面设备处于</a:t>
            </a:r>
            <a:r>
              <a:rPr lang="en-US" altLang="zh-CN"/>
              <a:t>“</a:t>
            </a:r>
            <a:r>
              <a:rPr lang="zh-CN" altLang="en-US"/>
              <a:t>待机状态</a:t>
            </a:r>
            <a:r>
              <a:rPr lang="en-US" altLang="zh-CN"/>
              <a:t>”</a:t>
            </a:r>
            <a:r>
              <a:rPr lang="zh-CN" altLang="en-US"/>
              <a:t>，点击右键</a:t>
            </a:r>
            <a:r>
              <a:rPr lang="en-US" altLang="zh-CN"/>
              <a:t>“</a:t>
            </a:r>
            <a:r>
              <a:rPr lang="zh-CN" altLang="en-US"/>
              <a:t>菜单</a:t>
            </a:r>
            <a:r>
              <a:rPr lang="en-US" altLang="zh-CN"/>
              <a:t>”</a:t>
            </a:r>
            <a:r>
              <a:rPr lang="zh-CN" altLang="en-US"/>
              <a:t>进行功能选项卡中的各模块操作和参数设置工作。进行参数设置时可以用手动点击对应参数模块进行参数设置和参数保存。</a:t>
            </a:r>
            <a:r>
              <a:rPr lang="zh-CN" altLang="en-US"/>
              <a:t>返回</a:t>
            </a:r>
            <a:endParaRPr lang="zh-CN" altLang="en-US"/>
          </a:p>
        </p:txBody>
      </p:sp>
      <p:grpSp>
        <p:nvGrpSpPr>
          <p:cNvPr id="60" name="组合 59"/>
          <p:cNvGrpSpPr/>
          <p:nvPr/>
        </p:nvGrpSpPr>
        <p:grpSpPr>
          <a:xfrm>
            <a:off x="4698365" y="251460"/>
            <a:ext cx="2955290" cy="5561918"/>
            <a:chOff x="7385" y="384"/>
            <a:chExt cx="4654" cy="8759"/>
          </a:xfrm>
        </p:grpSpPr>
        <p:grpSp>
          <p:nvGrpSpPr>
            <p:cNvPr id="7" name="组合 6"/>
            <p:cNvGrpSpPr/>
            <p:nvPr/>
          </p:nvGrpSpPr>
          <p:grpSpPr>
            <a:xfrm>
              <a:off x="7385" y="384"/>
              <a:ext cx="4654" cy="8759"/>
              <a:chOff x="12884" y="1617"/>
              <a:chExt cx="4654" cy="8694"/>
            </a:xfrm>
          </p:grpSpPr>
          <p:sp>
            <p:nvSpPr>
              <p:cNvPr id="8" name="矩形 7"/>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 name="直接连接符 13"/>
              <p:cNvCxnSpPr/>
              <p:nvPr/>
            </p:nvCxnSpPr>
            <p:spPr>
              <a:xfrm>
                <a:off x="12884" y="302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矩形 15"/>
              <p:cNvSpPr/>
              <p:nvPr/>
            </p:nvSpPr>
            <p:spPr>
              <a:xfrm>
                <a:off x="12927" y="3019"/>
                <a:ext cx="4606" cy="7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测量孔深</a:t>
                </a:r>
                <a:endParaRPr lang="zh-CN" altLang="en-US">
                  <a:sym typeface="+mn-ea"/>
                </a:endParaRPr>
              </a:p>
              <a:p>
                <a:pPr algn="ctr"/>
                <a:r>
                  <a:rPr lang="zh-CN" altLang="en-US">
                    <a:sym typeface="+mn-ea"/>
                  </a:rPr>
                  <a:t>基础配置</a:t>
                </a:r>
                <a:endParaRPr lang="zh-CN" altLang="en-US">
                  <a:sym typeface="+mn-ea"/>
                </a:endParaRPr>
              </a:p>
              <a:p>
                <a:pPr algn="ctr"/>
                <a:r>
                  <a:rPr lang="zh-CN" altLang="en-US">
                    <a:sym typeface="+mn-ea"/>
                  </a:rPr>
                  <a:t>高级</a:t>
                </a:r>
                <a:r>
                  <a:rPr lang="zh-CN" altLang="en-US">
                    <a:sym typeface="+mn-ea"/>
                  </a:rPr>
                  <a:t>配置</a:t>
                </a:r>
                <a:endParaRPr lang="zh-CN" altLang="en-US">
                  <a:sym typeface="+mn-ea"/>
                </a:endParaRPr>
              </a:p>
              <a:p>
                <a:pPr algn="ctr"/>
                <a:r>
                  <a:rPr lang="zh-CN" altLang="en-US">
                    <a:sym typeface="+mn-ea"/>
                  </a:rPr>
                  <a:t>异常查看</a:t>
                </a:r>
                <a:endParaRPr lang="zh-CN" altLang="en-US">
                  <a:sym typeface="+mn-ea"/>
                </a:endParaRPr>
              </a:p>
              <a:p>
                <a:pPr algn="ctr"/>
                <a:r>
                  <a:rPr lang="zh-CN" altLang="en-US">
                    <a:sym typeface="+mn-ea"/>
                  </a:rPr>
                  <a:t>数据中心</a:t>
                </a:r>
                <a:endParaRPr lang="zh-CN" altLang="en-US">
                  <a:sym typeface="+mn-ea"/>
                </a:endParaRPr>
              </a:p>
              <a:p>
                <a:pPr algn="ctr"/>
                <a:r>
                  <a:rPr lang="zh-CN" altLang="en-US">
                    <a:sym typeface="+mn-ea"/>
                  </a:rPr>
                  <a:t>指令下发</a:t>
                </a:r>
                <a:endParaRPr lang="zh-CN" altLang="en-US">
                  <a:sym typeface="+mn-ea"/>
                </a:endParaRPr>
              </a:p>
              <a:p>
                <a:pPr algn="ctr"/>
                <a:r>
                  <a:rPr lang="zh-CN" altLang="en-US">
                    <a:sym typeface="+mn-ea"/>
                  </a:rPr>
                  <a:t>系统设置</a:t>
                </a:r>
                <a:endParaRPr lang="zh-CN" altLang="en-US">
                  <a:sym typeface="+mn-ea"/>
                </a:endParaRPr>
              </a:p>
              <a:p>
                <a:pPr algn="ctr"/>
                <a:endParaRPr lang="zh-CN" altLang="en-US">
                  <a:sym typeface="+mn-ea"/>
                </a:endParaRPr>
              </a:p>
              <a:p>
                <a:pPr algn="ctr"/>
                <a:endParaRPr lang="zh-CN" altLang="en-US">
                  <a:sym typeface="+mn-ea"/>
                </a:endParaRPr>
              </a:p>
            </p:txBody>
          </p:sp>
        </p:grpSp>
        <p:sp>
          <p:nvSpPr>
            <p:cNvPr id="51" name="矩形 50"/>
            <p:cNvSpPr/>
            <p:nvPr/>
          </p:nvSpPr>
          <p:spPr>
            <a:xfrm>
              <a:off x="8534" y="3503"/>
              <a:ext cx="2340" cy="448"/>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圆角矩形 53"/>
            <p:cNvSpPr/>
            <p:nvPr/>
          </p:nvSpPr>
          <p:spPr>
            <a:xfrm>
              <a:off x="7410" y="990"/>
              <a:ext cx="4624" cy="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56" name="圆角矩形 55"/>
            <p:cNvSpPr/>
            <p:nvPr/>
          </p:nvSpPr>
          <p:spPr>
            <a:xfrm>
              <a:off x="7404" y="396"/>
              <a:ext cx="4606"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功能</a:t>
              </a:r>
              <a:r>
                <a:rPr lang="zh-CN" altLang="en-US"/>
                <a:t>选项</a:t>
              </a:r>
              <a:endParaRPr lang="zh-CN" altLang="en-US"/>
            </a:p>
          </p:txBody>
        </p:sp>
      </p:grpSp>
      <p:grpSp>
        <p:nvGrpSpPr>
          <p:cNvPr id="59" name="组合 58"/>
          <p:cNvGrpSpPr/>
          <p:nvPr/>
        </p:nvGrpSpPr>
        <p:grpSpPr>
          <a:xfrm>
            <a:off x="8152130" y="261620"/>
            <a:ext cx="2936240" cy="5553672"/>
            <a:chOff x="13011" y="383"/>
            <a:chExt cx="4624" cy="8746"/>
          </a:xfrm>
        </p:grpSpPr>
        <p:grpSp>
          <p:nvGrpSpPr>
            <p:cNvPr id="34" name="组合 33"/>
            <p:cNvGrpSpPr/>
            <p:nvPr/>
          </p:nvGrpSpPr>
          <p:grpSpPr>
            <a:xfrm>
              <a:off x="13011" y="383"/>
              <a:ext cx="4624" cy="8746"/>
              <a:chOff x="12909" y="1617"/>
              <a:chExt cx="4624" cy="8694"/>
            </a:xfrm>
          </p:grpSpPr>
          <p:sp>
            <p:nvSpPr>
              <p:cNvPr id="35" name="矩形 34"/>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12927" y="2232"/>
                <a:ext cx="4606" cy="8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600">
                    <a:sym typeface="+mn-ea"/>
                  </a:rPr>
                  <a:t>测量孔深方式：</a:t>
                </a:r>
                <a:r>
                  <a:rPr lang="en-US" altLang="zh-CN" sz="1600">
                    <a:sym typeface="+mn-ea"/>
                  </a:rPr>
                  <a:t>       </a:t>
                </a:r>
                <a:r>
                  <a:rPr lang="zh-CN" altLang="en-US" sz="1600">
                    <a:sym typeface="+mn-ea"/>
                  </a:rPr>
                  <a:t>手动</a:t>
                </a:r>
                <a:r>
                  <a:rPr lang="en-US" altLang="zh-CN" sz="1600">
                    <a:sym typeface="+mn-ea"/>
                  </a:rPr>
                  <a:t>/</a:t>
                </a:r>
                <a:r>
                  <a:rPr lang="zh-CN" altLang="en-US" sz="1600">
                    <a:sym typeface="+mn-ea"/>
                  </a:rPr>
                  <a:t>自动</a:t>
                </a:r>
                <a:r>
                  <a:rPr lang="en-US" altLang="zh-CN">
                    <a:sym typeface="+mn-ea"/>
                  </a:rPr>
                  <a:t>  </a:t>
                </a:r>
                <a:endParaRPr lang="zh-CN" altLang="en-US">
                  <a:sym typeface="+mn-ea"/>
                </a:endParaRPr>
              </a:p>
              <a:p>
                <a:pPr algn="just"/>
                <a:r>
                  <a:rPr lang="zh-CN" altLang="en-US" sz="1600">
                    <a:sym typeface="+mn-ea"/>
                  </a:rPr>
                  <a:t>下放堵转检测：</a:t>
                </a:r>
                <a:r>
                  <a:rPr lang="en-US" altLang="zh-CN" sz="1600">
                    <a:sym typeface="+mn-ea"/>
                  </a:rPr>
                  <a:t>              </a:t>
                </a:r>
                <a:r>
                  <a:rPr lang="zh-CN" altLang="en-US" sz="1600">
                    <a:sym typeface="+mn-ea"/>
                  </a:rPr>
                  <a:t>开</a:t>
                </a:r>
                <a:r>
                  <a:rPr lang="en-US" altLang="zh-CN" sz="1600">
                    <a:sym typeface="+mn-ea"/>
                  </a:rPr>
                  <a:t>/</a:t>
                </a:r>
                <a:r>
                  <a:rPr lang="zh-CN" altLang="en-US" sz="1600">
                    <a:sym typeface="+mn-ea"/>
                  </a:rPr>
                  <a:t>关</a:t>
                </a:r>
                <a:endParaRPr lang="zh-CN" altLang="en-US" sz="1600">
                  <a:sym typeface="+mn-ea"/>
                </a:endParaRPr>
              </a:p>
              <a:p>
                <a:pPr algn="just"/>
                <a:r>
                  <a:rPr lang="en-US" altLang="zh-CN" sz="1600">
                    <a:sym typeface="+mn-ea"/>
                  </a:rPr>
                  <a:t> </a:t>
                </a:r>
                <a:r>
                  <a:rPr lang="zh-CN" altLang="en-US" sz="1600">
                    <a:sym typeface="+mn-ea"/>
                  </a:rPr>
                  <a:t>运动方式：</a:t>
                </a:r>
                <a:r>
                  <a:rPr lang="en-US" altLang="zh-CN" sz="1600">
                    <a:sym typeface="+mn-ea"/>
                  </a:rPr>
                  <a:t>             </a:t>
                </a:r>
                <a:r>
                  <a:rPr lang="zh-CN" altLang="en-US" sz="1600">
                    <a:sym typeface="+mn-ea"/>
                  </a:rPr>
                  <a:t>上拉</a:t>
                </a:r>
                <a:r>
                  <a:rPr lang="en-US" altLang="zh-CN" sz="1600">
                    <a:sym typeface="+mn-ea"/>
                  </a:rPr>
                  <a:t>/</a:t>
                </a:r>
                <a:r>
                  <a:rPr lang="zh-CN" altLang="en-US" sz="1600">
                    <a:sym typeface="+mn-ea"/>
                  </a:rPr>
                  <a:t>下放</a:t>
                </a:r>
                <a:endParaRPr lang="zh-CN" altLang="en-US" sz="1600">
                  <a:sym typeface="+mn-ea"/>
                </a:endParaRPr>
              </a:p>
              <a:p>
                <a:pPr algn="ctr"/>
                <a:r>
                  <a:rPr lang="zh-CN" altLang="en-US" sz="1600">
                    <a:sym typeface="+mn-ea"/>
                  </a:rPr>
                  <a:t>电机转速：</a:t>
                </a:r>
                <a:r>
                  <a:rPr lang="en-US" altLang="zh-CN" sz="1600">
                    <a:sym typeface="+mn-ea"/>
                  </a:rPr>
                  <a:t>                60r/min</a:t>
                </a:r>
                <a:endParaRPr lang="zh-CN" altLang="en-US" sz="1600">
                  <a:sym typeface="+mn-ea"/>
                </a:endParaRPr>
              </a:p>
              <a:p>
                <a:pPr algn="ctr"/>
                <a:r>
                  <a:rPr lang="zh-CN" altLang="en-US" sz="1600">
                    <a:sym typeface="+mn-ea"/>
                  </a:rPr>
                  <a:t>运动距离：</a:t>
                </a:r>
                <a:r>
                  <a:rPr lang="en-US" altLang="zh-CN" sz="1600">
                    <a:sym typeface="+mn-ea"/>
                  </a:rPr>
                  <a:t>                     30m</a:t>
                </a:r>
                <a:endParaRPr lang="zh-CN" altLang="en-US" sz="1600">
                  <a:sym typeface="+mn-ea"/>
                </a:endParaRPr>
              </a:p>
              <a:p>
                <a:pPr algn="ctr"/>
                <a:r>
                  <a:rPr lang="zh-CN" altLang="en-US" sz="1600">
                    <a:sym typeface="+mn-ea"/>
                  </a:rPr>
                  <a:t>运动状态：</a:t>
                </a:r>
                <a:r>
                  <a:rPr lang="en-US" altLang="zh-CN" sz="1600">
                    <a:sym typeface="+mn-ea"/>
                  </a:rPr>
                  <a:t>             </a:t>
                </a:r>
                <a:r>
                  <a:rPr lang="zh-CN" altLang="en-US" sz="1600">
                    <a:sym typeface="+mn-ea"/>
                  </a:rPr>
                  <a:t>正常</a:t>
                </a:r>
                <a:r>
                  <a:rPr lang="en-US" altLang="zh-CN" sz="1600">
                    <a:sym typeface="+mn-ea"/>
                  </a:rPr>
                  <a:t>/</a:t>
                </a:r>
                <a:r>
                  <a:rPr lang="zh-CN" altLang="en-US" sz="1600">
                    <a:solidFill>
                      <a:srgbClr val="FF0000"/>
                    </a:solidFill>
                    <a:sym typeface="+mn-ea"/>
                  </a:rPr>
                  <a:t>异常</a:t>
                </a:r>
                <a:endParaRPr lang="zh-CN" altLang="en-US" sz="1600">
                  <a:sym typeface="+mn-ea"/>
                </a:endParaRPr>
              </a:p>
              <a:p>
                <a:pPr algn="ctr"/>
                <a:endParaRPr lang="zh-CN" altLang="en-US">
                  <a:sym typeface="+mn-ea"/>
                </a:endParaRPr>
              </a:p>
              <a:p>
                <a:pPr algn="ctr"/>
                <a:endParaRPr lang="zh-CN" altLang="en-US">
                  <a:sym typeface="+mn-ea"/>
                </a:endParaRPr>
              </a:p>
              <a:p>
                <a:pPr algn="ctr"/>
                <a:endParaRPr lang="zh-CN" altLang="en-US">
                  <a:sym typeface="+mn-ea"/>
                </a:endParaRPr>
              </a:p>
            </p:txBody>
          </p:sp>
        </p:grpSp>
        <p:sp>
          <p:nvSpPr>
            <p:cNvPr id="33" name="矩形 32"/>
            <p:cNvSpPr/>
            <p:nvPr/>
          </p:nvSpPr>
          <p:spPr>
            <a:xfrm>
              <a:off x="13673" y="6372"/>
              <a:ext cx="3317" cy="5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运行</a:t>
              </a:r>
              <a:r>
                <a:rPr lang="en-US" altLang="zh-CN"/>
                <a:t>/</a:t>
              </a:r>
              <a:r>
                <a:rPr lang="zh-CN" altLang="en-US"/>
                <a:t>暂停</a:t>
              </a:r>
              <a:r>
                <a:rPr lang="en-US" altLang="zh-CN"/>
                <a:t>/</a:t>
              </a:r>
              <a:r>
                <a:rPr lang="zh-CN" altLang="en-US"/>
                <a:t>停止</a:t>
              </a:r>
              <a:endParaRPr lang="zh-CN" altLang="en-US"/>
            </a:p>
          </p:txBody>
        </p:sp>
        <p:sp>
          <p:nvSpPr>
            <p:cNvPr id="57" name="圆角矩形 56"/>
            <p:cNvSpPr/>
            <p:nvPr/>
          </p:nvSpPr>
          <p:spPr>
            <a:xfrm>
              <a:off x="13024" y="397"/>
              <a:ext cx="4606" cy="5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测量孔深</a:t>
              </a:r>
              <a:endParaRPr lang="zh-CN" altLang="en-US"/>
            </a:p>
          </p:txBody>
        </p:sp>
      </p:grpSp>
      <p:grpSp>
        <p:nvGrpSpPr>
          <p:cNvPr id="61" name="组合 60"/>
          <p:cNvGrpSpPr/>
          <p:nvPr/>
        </p:nvGrpSpPr>
        <p:grpSpPr>
          <a:xfrm>
            <a:off x="1222375" y="244475"/>
            <a:ext cx="2959100" cy="5520690"/>
            <a:chOff x="1925" y="385"/>
            <a:chExt cx="4660" cy="8694"/>
          </a:xfrm>
        </p:grpSpPr>
        <p:grpSp>
          <p:nvGrpSpPr>
            <p:cNvPr id="28" name="组合 27"/>
            <p:cNvGrpSpPr/>
            <p:nvPr/>
          </p:nvGrpSpPr>
          <p:grpSpPr>
            <a:xfrm>
              <a:off x="1925" y="385"/>
              <a:ext cx="4660" cy="8694"/>
              <a:chOff x="12879" y="1617"/>
              <a:chExt cx="4660" cy="8694"/>
            </a:xfrm>
          </p:grpSpPr>
          <p:sp>
            <p:nvSpPr>
              <p:cNvPr id="2" name="矩形 1"/>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4" name="圆角矩形 3"/>
              <p:cNvSpPr/>
              <p:nvPr/>
            </p:nvSpPr>
            <p:spPr>
              <a:xfrm>
                <a:off x="12933" y="7995"/>
                <a:ext cx="4606"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交互信息</a:t>
                </a:r>
                <a:r>
                  <a:rPr lang="en-US" altLang="zh-CN" sz="1400"/>
                  <a:t>(</a:t>
                </a:r>
                <a:r>
                  <a:rPr lang="zh-CN" altLang="en-US" sz="1400"/>
                  <a:t>是否确定正</a:t>
                </a:r>
                <a:r>
                  <a:rPr lang="en-US" altLang="zh-CN" sz="1400"/>
                  <a:t>/</a:t>
                </a:r>
                <a:r>
                  <a:rPr lang="zh-CN" altLang="en-US" sz="1400"/>
                  <a:t>反测</a:t>
                </a:r>
                <a:r>
                  <a:rPr lang="en-US" altLang="zh-CN" sz="1400"/>
                  <a:t>:</a:t>
                </a:r>
                <a:r>
                  <a:rPr lang="zh-CN" altLang="en-US" sz="1400"/>
                  <a:t>是</a:t>
                </a:r>
                <a:r>
                  <a:rPr lang="en-US" altLang="zh-CN" sz="1400"/>
                  <a:t>/</a:t>
                </a:r>
                <a:r>
                  <a:rPr lang="zh-CN" altLang="en-US" sz="1400"/>
                  <a:t>否）</a:t>
                </a:r>
                <a:endParaRPr lang="zh-CN" altLang="en-US" sz="1400"/>
              </a:p>
            </p:txBody>
          </p:sp>
          <p:sp>
            <p:nvSpPr>
              <p:cNvPr id="5" name="圆角矩形 4"/>
              <p:cNvSpPr/>
              <p:nvPr/>
            </p:nvSpPr>
            <p:spPr>
              <a:xfrm>
                <a:off x="12910" y="8576"/>
                <a:ext cx="4629" cy="173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cxnSp>
            <p:nvCxnSpPr>
              <p:cNvPr id="11" name="直接连接符 10"/>
              <p:cNvCxnSpPr/>
              <p:nvPr/>
            </p:nvCxnSpPr>
            <p:spPr>
              <a:xfrm>
                <a:off x="12884" y="3040"/>
                <a:ext cx="465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a:off x="12884" y="8598"/>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21" name="矩形 20"/>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a:sym typeface="+mn-ea"/>
                  </a:rPr>
                  <a:t>日期</a:t>
                </a:r>
                <a:r>
                  <a:rPr lang="en-US" altLang="zh-CN">
                    <a:sym typeface="+mn-ea"/>
                  </a:rPr>
                  <a:t>/</a:t>
                </a:r>
                <a:r>
                  <a:rPr lang="zh-CN" altLang="en-US">
                    <a:sym typeface="+mn-ea"/>
                  </a:rPr>
                  <a:t>时间</a:t>
                </a:r>
                <a:endParaRPr lang="zh-CN" altLang="en-US">
                  <a:sym typeface="+mn-ea"/>
                </a:endParaRPr>
              </a:p>
              <a:p>
                <a:pPr algn="just"/>
                <a:r>
                  <a:rPr lang="zh-CN" altLang="en-US">
                    <a:sym typeface="+mn-ea"/>
                  </a:rPr>
                  <a:t>测量方</a:t>
                </a:r>
                <a:r>
                  <a:rPr lang="zh-CN" altLang="en-US">
                    <a:sym typeface="+mn-ea"/>
                  </a:rPr>
                  <a:t>向：正测</a:t>
                </a:r>
                <a:r>
                  <a:rPr lang="en-US" altLang="zh-CN">
                    <a:sym typeface="+mn-ea"/>
                  </a:rPr>
                  <a:t>/</a:t>
                </a:r>
                <a:r>
                  <a:rPr lang="zh-CN" altLang="en-US">
                    <a:sym typeface="+mn-ea"/>
                  </a:rPr>
                  <a:t>反测</a:t>
                </a:r>
                <a:endParaRPr lang="zh-CN" altLang="en-US">
                  <a:sym typeface="+mn-ea"/>
                </a:endParaRPr>
              </a:p>
              <a:p>
                <a:pPr algn="just"/>
                <a:r>
                  <a:rPr lang="zh-CN" altLang="en-US">
                    <a:sym typeface="+mn-ea"/>
                  </a:rPr>
                  <a:t>孔号</a:t>
                </a:r>
                <a:r>
                  <a:rPr lang="en-US" altLang="zh-CN">
                    <a:sym typeface="+mn-ea"/>
                  </a:rPr>
                  <a:t>:01</a:t>
                </a:r>
                <a:endParaRPr lang="zh-CN" altLang="en-US">
                  <a:sym typeface="+mn-ea"/>
                </a:endParaRPr>
              </a:p>
              <a:p>
                <a:pPr algn="just"/>
                <a:r>
                  <a:rPr lang="zh-CN" altLang="en-US">
                    <a:sym typeface="+mn-ea"/>
                  </a:rPr>
                  <a:t>孔深</a:t>
                </a:r>
                <a:r>
                  <a:rPr lang="en-US" altLang="zh-CN">
                    <a:sym typeface="+mn-ea"/>
                  </a:rPr>
                  <a:t>:30/25m</a:t>
                </a:r>
                <a:endParaRPr lang="zh-CN" altLang="en-US">
                  <a:sym typeface="+mn-ea"/>
                </a:endParaRPr>
              </a:p>
              <a:p>
                <a:pPr algn="just"/>
                <a:r>
                  <a:rPr lang="zh-CN" altLang="en-US">
                    <a:sym typeface="+mn-ea"/>
                  </a:rPr>
                  <a:t>组号</a:t>
                </a:r>
                <a:r>
                  <a:rPr lang="en-US" altLang="zh-CN">
                    <a:sym typeface="+mn-ea"/>
                  </a:rPr>
                  <a:t>:05</a:t>
                </a:r>
                <a:endParaRPr lang="zh-CN" altLang="en-US">
                  <a:sym typeface="+mn-ea"/>
                </a:endParaRPr>
              </a:p>
              <a:p>
                <a:pPr algn="just"/>
                <a:r>
                  <a:rPr lang="zh-CN" altLang="en-US">
                    <a:sym typeface="+mn-ea"/>
                  </a:rPr>
                  <a:t>区号</a:t>
                </a:r>
                <a:r>
                  <a:rPr lang="en-US" altLang="zh-CN">
                    <a:sym typeface="+mn-ea"/>
                  </a:rPr>
                  <a:t>:01</a:t>
                </a:r>
                <a:endParaRPr lang="zh-CN" altLang="en-US">
                  <a:sym typeface="+mn-ea"/>
                </a:endParaRPr>
              </a:p>
              <a:p>
                <a:pPr algn="just"/>
                <a:r>
                  <a:rPr lang="zh-CN" altLang="en-US">
                    <a:sym typeface="+mn-ea"/>
                  </a:rPr>
                  <a:t>测斜仪电压：</a:t>
                </a:r>
                <a:r>
                  <a:rPr lang="en-US" altLang="zh-CN">
                    <a:sym typeface="+mn-ea"/>
                  </a:rPr>
                  <a:t>4.2/</a:t>
                </a:r>
                <a:r>
                  <a:rPr lang="en-US" altLang="zh-CN">
                    <a:solidFill>
                      <a:srgbClr val="FFFF00"/>
                    </a:solidFill>
                    <a:sym typeface="+mn-ea"/>
                  </a:rPr>
                  <a:t>3.5</a:t>
                </a:r>
                <a:r>
                  <a:rPr lang="en-US" altLang="zh-CN">
                    <a:sym typeface="+mn-ea"/>
                  </a:rPr>
                  <a:t>/</a:t>
                </a:r>
                <a:r>
                  <a:rPr lang="en-US" altLang="zh-CN">
                    <a:solidFill>
                      <a:srgbClr val="FF0000"/>
                    </a:solidFill>
                    <a:sym typeface="+mn-ea"/>
                  </a:rPr>
                  <a:t>3.2V</a:t>
                </a:r>
                <a:endParaRPr lang="zh-CN" altLang="en-US">
                  <a:sym typeface="+mn-ea"/>
                </a:endParaRPr>
              </a:p>
              <a:p>
                <a:pPr algn="just"/>
                <a:r>
                  <a:rPr lang="zh-CN" altLang="en-US">
                    <a:sym typeface="+mn-ea"/>
                  </a:rPr>
                  <a:t>设备电压：</a:t>
                </a:r>
                <a:r>
                  <a:rPr lang="en-US" altLang="zh-CN">
                    <a:sym typeface="+mn-ea"/>
                  </a:rPr>
                  <a:t>     48/</a:t>
                </a:r>
                <a:r>
                  <a:rPr lang="en-US" altLang="zh-CN">
                    <a:solidFill>
                      <a:srgbClr val="FFFF00"/>
                    </a:solidFill>
                    <a:sym typeface="+mn-ea"/>
                  </a:rPr>
                  <a:t>40</a:t>
                </a:r>
                <a:r>
                  <a:rPr lang="en-US" altLang="zh-CN">
                    <a:sym typeface="+mn-ea"/>
                  </a:rPr>
                  <a:t>/</a:t>
                </a:r>
                <a:r>
                  <a:rPr lang="en-US" altLang="zh-CN">
                    <a:solidFill>
                      <a:srgbClr val="FF0000"/>
                    </a:solidFill>
                    <a:sym typeface="+mn-ea"/>
                  </a:rPr>
                  <a:t>37 V</a:t>
                </a:r>
                <a:endParaRPr lang="zh-CN" altLang="en-US">
                  <a:sym typeface="+mn-ea"/>
                </a:endParaRPr>
              </a:p>
              <a:p>
                <a:pPr algn="just"/>
                <a:r>
                  <a:rPr lang="zh-CN" altLang="en-US">
                    <a:sym typeface="+mn-ea"/>
                  </a:rPr>
                  <a:t>测量状态：</a:t>
                </a:r>
                <a:r>
                  <a:rPr lang="zh-CN" altLang="en-US" sz="1000">
                    <a:sym typeface="+mn-ea"/>
                  </a:rPr>
                  <a:t>磁开关触发</a:t>
                </a:r>
                <a:r>
                  <a:rPr lang="en-US" altLang="zh-CN" sz="1000">
                    <a:sym typeface="+mn-ea"/>
                  </a:rPr>
                  <a:t>/</a:t>
                </a:r>
                <a:r>
                  <a:rPr lang="zh-CN" altLang="en-US" sz="1000">
                    <a:sym typeface="+mn-ea"/>
                  </a:rPr>
                  <a:t>配对中</a:t>
                </a:r>
                <a:r>
                  <a:rPr lang="en-US" altLang="zh-CN" sz="1000">
                    <a:sym typeface="+mn-ea"/>
                  </a:rPr>
                  <a:t>/</a:t>
                </a:r>
                <a:r>
                  <a:rPr lang="zh-CN" altLang="en-US" sz="1000">
                    <a:sym typeface="+mn-ea"/>
                  </a:rPr>
                  <a:t>配对完成</a:t>
                </a:r>
                <a:r>
                  <a:rPr lang="en-US" altLang="zh-CN" sz="1000">
                    <a:sym typeface="+mn-ea"/>
                  </a:rPr>
                  <a:t>/</a:t>
                </a:r>
                <a:r>
                  <a:rPr lang="zh-CN" altLang="en-US" sz="1000">
                    <a:sym typeface="+mn-ea"/>
                  </a:rPr>
                  <a:t>下放运动</a:t>
                </a:r>
                <a:r>
                  <a:rPr lang="en-US" altLang="zh-CN" sz="1000">
                    <a:sym typeface="+mn-ea"/>
                  </a:rPr>
                  <a:t>/</a:t>
                </a:r>
                <a:r>
                  <a:rPr lang="zh-CN" altLang="en-US" sz="1000">
                    <a:sym typeface="+mn-ea"/>
                  </a:rPr>
                  <a:t>管底等待</a:t>
                </a:r>
                <a:r>
                  <a:rPr lang="en-US" altLang="zh-CN" sz="1000">
                    <a:sym typeface="+mn-ea"/>
                  </a:rPr>
                  <a:t>/</a:t>
                </a:r>
                <a:r>
                  <a:rPr lang="zh-CN" altLang="en-US" sz="1000">
                    <a:sym typeface="+mn-ea"/>
                  </a:rPr>
                  <a:t>某点测量</a:t>
                </a:r>
                <a:r>
                  <a:rPr lang="en-US" altLang="zh-CN" sz="1000">
                    <a:sym typeface="+mn-ea"/>
                  </a:rPr>
                  <a:t>/</a:t>
                </a:r>
                <a:r>
                  <a:rPr lang="zh-CN" sz="1000">
                    <a:sym typeface="+mn-ea"/>
                  </a:rPr>
                  <a:t>上拉运动</a:t>
                </a:r>
                <a:r>
                  <a:rPr sz="1000">
                    <a:sym typeface="+mn-ea"/>
                  </a:rPr>
                  <a:t>/正测完成，请换</a:t>
                </a:r>
                <a:r>
                  <a:rPr lang="zh-CN" sz="1000">
                    <a:sym typeface="+mn-ea"/>
                  </a:rPr>
                  <a:t>测斜仪</a:t>
                </a:r>
                <a:r>
                  <a:rPr sz="1000">
                    <a:sym typeface="+mn-ea"/>
                  </a:rPr>
                  <a:t>方向/反测完成/数据传输完成</a:t>
                </a:r>
                <a:r>
                  <a:rPr lang="en-US" sz="1000">
                    <a:sym typeface="+mn-ea"/>
                  </a:rPr>
                  <a:t>/</a:t>
                </a:r>
                <a:r>
                  <a:rPr lang="zh-CN" altLang="en-US" sz="1000">
                    <a:solidFill>
                      <a:srgbClr val="FF0000"/>
                    </a:solidFill>
                    <a:sym typeface="+mn-ea"/>
                  </a:rPr>
                  <a:t>异常</a:t>
                </a:r>
                <a:endParaRPr lang="zh-CN" altLang="en-US" sz="1000">
                  <a:solidFill>
                    <a:srgbClr val="FF0000"/>
                  </a:solidFill>
                  <a:sym typeface="+mn-ea"/>
                </a:endParaRPr>
              </a:p>
            </p:txBody>
          </p:sp>
          <p:cxnSp>
            <p:nvCxnSpPr>
              <p:cNvPr id="22" name="直接连接符 21"/>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6" name="矩形 5"/>
            <p:cNvSpPr/>
            <p:nvPr/>
          </p:nvSpPr>
          <p:spPr>
            <a:xfrm>
              <a:off x="4928" y="7795"/>
              <a:ext cx="966" cy="832"/>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圆角矩形 57"/>
            <p:cNvSpPr/>
            <p:nvPr/>
          </p:nvSpPr>
          <p:spPr>
            <a:xfrm>
              <a:off x="1973" y="396"/>
              <a:ext cx="4606"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36" name="圆角矩形 35"/>
          <p:cNvSpPr/>
          <p:nvPr/>
        </p:nvSpPr>
        <p:spPr>
          <a:xfrm>
            <a:off x="1678305" y="5070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10" name="圆角矩形 9"/>
          <p:cNvSpPr/>
          <p:nvPr/>
        </p:nvSpPr>
        <p:spPr>
          <a:xfrm>
            <a:off x="2441575" y="5070475"/>
            <a:ext cx="530225"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15" name="圆角矩形 14"/>
          <p:cNvSpPr/>
          <p:nvPr/>
        </p:nvSpPr>
        <p:spPr>
          <a:xfrm>
            <a:off x="3171190" y="5070475"/>
            <a:ext cx="530225"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18" name="流程图: 合并 17"/>
          <p:cNvSpPr/>
          <p:nvPr/>
        </p:nvSpPr>
        <p:spPr>
          <a:xfrm rot="5400000">
            <a:off x="5298440" y="5477510"/>
            <a:ext cx="222885" cy="252730"/>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3" name="椭圆 22"/>
          <p:cNvSpPr/>
          <p:nvPr/>
        </p:nvSpPr>
        <p:spPr>
          <a:xfrm>
            <a:off x="6080125" y="5492750"/>
            <a:ext cx="222885" cy="2228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4" name="矩形 23"/>
          <p:cNvSpPr/>
          <p:nvPr/>
        </p:nvSpPr>
        <p:spPr>
          <a:xfrm>
            <a:off x="6833235" y="5492750"/>
            <a:ext cx="227965" cy="2228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9" name="流程图: 合并 18"/>
          <p:cNvSpPr/>
          <p:nvPr/>
        </p:nvSpPr>
        <p:spPr>
          <a:xfrm rot="5400000">
            <a:off x="8734425" y="5477510"/>
            <a:ext cx="222885" cy="252730"/>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0" name="椭圆 19"/>
          <p:cNvSpPr/>
          <p:nvPr/>
        </p:nvSpPr>
        <p:spPr>
          <a:xfrm>
            <a:off x="9516110" y="5492750"/>
            <a:ext cx="222885" cy="2228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5" name="矩形 24"/>
          <p:cNvSpPr/>
          <p:nvPr/>
        </p:nvSpPr>
        <p:spPr>
          <a:xfrm>
            <a:off x="10269220" y="5492750"/>
            <a:ext cx="227965" cy="2228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6" name="流程图: 合并 25"/>
          <p:cNvSpPr/>
          <p:nvPr/>
        </p:nvSpPr>
        <p:spPr>
          <a:xfrm rot="5400000">
            <a:off x="1814830" y="5477510"/>
            <a:ext cx="222885" cy="252730"/>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7" name="椭圆 26"/>
          <p:cNvSpPr/>
          <p:nvPr/>
        </p:nvSpPr>
        <p:spPr>
          <a:xfrm>
            <a:off x="2596515" y="5492750"/>
            <a:ext cx="222885" cy="2228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矩形 28"/>
          <p:cNvSpPr/>
          <p:nvPr/>
        </p:nvSpPr>
        <p:spPr>
          <a:xfrm>
            <a:off x="3349625" y="5492750"/>
            <a:ext cx="227965" cy="2228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5" name="矩形 44"/>
          <p:cNvSpPr/>
          <p:nvPr/>
        </p:nvSpPr>
        <p:spPr>
          <a:xfrm>
            <a:off x="8572500" y="5323840"/>
            <a:ext cx="573405" cy="4413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组合 6"/>
          <p:cNvGrpSpPr/>
          <p:nvPr/>
        </p:nvGrpSpPr>
        <p:grpSpPr>
          <a:xfrm>
            <a:off x="285750" y="666750"/>
            <a:ext cx="2955290" cy="5479462"/>
            <a:chOff x="12884" y="1617"/>
            <a:chExt cx="4654" cy="8694"/>
          </a:xfrm>
        </p:grpSpPr>
        <p:sp>
          <p:nvSpPr>
            <p:cNvPr id="8" name="矩形 7"/>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圆角矩形 8"/>
            <p:cNvSpPr/>
            <p:nvPr/>
          </p:nvSpPr>
          <p:spPr>
            <a:xfrm>
              <a:off x="12921" y="2193"/>
              <a:ext cx="4597" cy="8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cxnSp>
          <p:nvCxnSpPr>
            <p:cNvPr id="14" name="直接连接符 13"/>
            <p:cNvCxnSpPr/>
            <p:nvPr/>
          </p:nvCxnSpPr>
          <p:spPr>
            <a:xfrm>
              <a:off x="12884" y="302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矩形 15"/>
            <p:cNvSpPr/>
            <p:nvPr/>
          </p:nvSpPr>
          <p:spPr>
            <a:xfrm>
              <a:off x="12927" y="3050"/>
              <a:ext cx="4606" cy="72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测量孔深</a:t>
              </a:r>
              <a:endParaRPr lang="zh-CN" altLang="en-US">
                <a:sym typeface="+mn-ea"/>
              </a:endParaRPr>
            </a:p>
            <a:p>
              <a:pPr algn="ctr"/>
              <a:r>
                <a:rPr lang="zh-CN" altLang="en-US">
                  <a:sym typeface="+mn-ea"/>
                </a:rPr>
                <a:t>基础配置</a:t>
              </a:r>
              <a:endParaRPr lang="zh-CN" altLang="en-US">
                <a:sym typeface="+mn-ea"/>
              </a:endParaRPr>
            </a:p>
            <a:p>
              <a:pPr algn="ctr"/>
              <a:r>
                <a:rPr lang="zh-CN" altLang="en-US">
                  <a:sym typeface="+mn-ea"/>
                </a:rPr>
                <a:t>高级</a:t>
              </a:r>
              <a:r>
                <a:rPr lang="zh-CN" altLang="en-US">
                  <a:sym typeface="+mn-ea"/>
                </a:rPr>
                <a:t>配置</a:t>
              </a:r>
              <a:endParaRPr lang="zh-CN" altLang="en-US">
                <a:sym typeface="+mn-ea"/>
              </a:endParaRPr>
            </a:p>
            <a:p>
              <a:pPr algn="ctr"/>
              <a:r>
                <a:rPr lang="zh-CN" altLang="en-US">
                  <a:sym typeface="+mn-ea"/>
                </a:rPr>
                <a:t>异常查看</a:t>
              </a:r>
              <a:endParaRPr lang="zh-CN" altLang="en-US">
                <a:sym typeface="+mn-ea"/>
              </a:endParaRPr>
            </a:p>
            <a:p>
              <a:pPr algn="ctr"/>
              <a:r>
                <a:rPr lang="zh-CN" altLang="en-US">
                  <a:sym typeface="+mn-ea"/>
                </a:rPr>
                <a:t>数据中心</a:t>
              </a:r>
              <a:endParaRPr lang="zh-CN" altLang="en-US">
                <a:sym typeface="+mn-ea"/>
              </a:endParaRPr>
            </a:p>
            <a:p>
              <a:pPr algn="ctr"/>
              <a:r>
                <a:rPr lang="zh-CN" altLang="en-US">
                  <a:sym typeface="+mn-ea"/>
                </a:rPr>
                <a:t>指令下发</a:t>
              </a:r>
              <a:endParaRPr lang="zh-CN" altLang="en-US">
                <a:sym typeface="+mn-ea"/>
              </a:endParaRPr>
            </a:p>
            <a:p>
              <a:pPr algn="ctr"/>
              <a:r>
                <a:rPr lang="zh-CN" altLang="en-US">
                  <a:sym typeface="+mn-ea"/>
                </a:rPr>
                <a:t>系统设置</a:t>
              </a:r>
              <a:endParaRPr lang="zh-CN" altLang="en-US">
                <a:sym typeface="+mn-ea"/>
              </a:endParaRPr>
            </a:p>
          </p:txBody>
        </p:sp>
      </p:grpSp>
      <p:grpSp>
        <p:nvGrpSpPr>
          <p:cNvPr id="34" name="组合 33"/>
          <p:cNvGrpSpPr/>
          <p:nvPr/>
        </p:nvGrpSpPr>
        <p:grpSpPr>
          <a:xfrm>
            <a:off x="3550285" y="675640"/>
            <a:ext cx="2936240" cy="5479406"/>
            <a:chOff x="12909" y="1617"/>
            <a:chExt cx="4624" cy="8758"/>
          </a:xfrm>
        </p:grpSpPr>
        <p:sp>
          <p:nvSpPr>
            <p:cNvPr id="35" name="矩形 34"/>
            <p:cNvSpPr/>
            <p:nvPr/>
          </p:nvSpPr>
          <p:spPr>
            <a:xfrm>
              <a:off x="12909" y="1617"/>
              <a:ext cx="4624" cy="8758"/>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12927" y="2188"/>
              <a:ext cx="4606" cy="81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400">
                  <a:sym typeface="+mn-ea"/>
                </a:rPr>
                <a:t>测斜仪类型：</a:t>
              </a:r>
              <a:r>
                <a:rPr lang="en-US" altLang="zh-CN" sz="1400">
                  <a:sym typeface="+mn-ea"/>
                </a:rPr>
                <a:t>       </a:t>
              </a:r>
              <a:r>
                <a:rPr lang="zh-CN" altLang="en-US" sz="1400">
                  <a:sym typeface="+mn-ea"/>
                </a:rPr>
                <a:t>蓝牙测斜仪</a:t>
              </a:r>
              <a:r>
                <a:rPr lang="en-US" altLang="zh-CN" sz="1400">
                  <a:sym typeface="+mn-ea"/>
                </a:rPr>
                <a:t>  </a:t>
              </a:r>
              <a:endParaRPr lang="zh-CN" altLang="en-US" sz="1400">
                <a:sym typeface="+mn-ea"/>
              </a:endParaRPr>
            </a:p>
            <a:p>
              <a:pPr algn="just"/>
              <a:r>
                <a:rPr lang="zh-CN" altLang="en-US" sz="1400">
                  <a:sym typeface="+mn-ea"/>
                </a:rPr>
                <a:t>测斜仪</a:t>
              </a:r>
              <a:r>
                <a:rPr lang="en-US" altLang="zh-CN" sz="1400">
                  <a:sym typeface="+mn-ea"/>
                </a:rPr>
                <a:t>mac</a:t>
              </a:r>
              <a:r>
                <a:rPr lang="zh-CN" altLang="en-US" sz="1400">
                  <a:sym typeface="+mn-ea"/>
                </a:rPr>
                <a:t>地址：</a:t>
              </a:r>
              <a:r>
                <a:rPr lang="en-US" altLang="zh-CN" sz="1400">
                  <a:sym typeface="+mn-ea"/>
                </a:rPr>
                <a:t>  </a:t>
              </a:r>
              <a:r>
                <a:rPr lang="en-US" sz="1400">
                  <a:sym typeface="+mn-ea"/>
                </a:rPr>
                <a:t>9CA525B50DDC</a:t>
              </a:r>
              <a:endParaRPr lang="en-US" sz="1400">
                <a:sym typeface="+mn-ea"/>
              </a:endParaRPr>
            </a:p>
            <a:p>
              <a:pPr algn="just"/>
              <a:r>
                <a:rPr lang="zh-CN" altLang="en-US" sz="1400">
                  <a:sym typeface="+mn-ea"/>
                </a:rPr>
                <a:t>测量间距（步长）：</a:t>
              </a:r>
              <a:r>
                <a:rPr lang="en-US" altLang="zh-CN" sz="1400">
                  <a:sym typeface="+mn-ea"/>
                </a:rPr>
                <a:t>           500mm</a:t>
              </a:r>
              <a:endParaRPr lang="zh-CN" altLang="en-US" sz="1400">
                <a:sym typeface="+mn-ea"/>
              </a:endParaRPr>
            </a:p>
            <a:p>
              <a:pPr algn="just"/>
              <a:r>
                <a:rPr lang="zh-CN" altLang="en-US" sz="1400">
                  <a:solidFill>
                    <a:srgbClr val="FF0000"/>
                  </a:solidFill>
                  <a:sym typeface="+mn-ea"/>
                </a:rPr>
                <a:t>测斜管区号：</a:t>
              </a:r>
              <a:r>
                <a:rPr lang="en-US" altLang="zh-CN" sz="1400">
                  <a:solidFill>
                    <a:srgbClr val="FF0000"/>
                  </a:solidFill>
                  <a:sym typeface="+mn-ea"/>
                </a:rPr>
                <a:t>                       </a:t>
              </a:r>
              <a:r>
                <a:rPr lang="en-US" sz="1400">
                  <a:solidFill>
                    <a:srgbClr val="FF0000"/>
                  </a:solidFill>
                  <a:sym typeface="+mn-ea"/>
                </a:rPr>
                <a:t>01-99</a:t>
              </a:r>
              <a:endParaRPr lang="en-US" sz="1400">
                <a:solidFill>
                  <a:srgbClr val="FF0000"/>
                </a:solidFill>
                <a:sym typeface="+mn-ea"/>
              </a:endParaRPr>
            </a:p>
            <a:p>
              <a:pPr algn="just"/>
              <a:r>
                <a:rPr lang="zh-CN" altLang="en-US" sz="1400">
                  <a:solidFill>
                    <a:srgbClr val="FF0000"/>
                  </a:solidFill>
                  <a:sym typeface="+mn-ea"/>
                </a:rPr>
                <a:t>测斜管孔号：</a:t>
              </a:r>
              <a:r>
                <a:rPr lang="en-US" altLang="zh-CN" sz="1400">
                  <a:solidFill>
                    <a:srgbClr val="FF0000"/>
                  </a:solidFill>
                  <a:sym typeface="+mn-ea"/>
                </a:rPr>
                <a:t>                       01-99</a:t>
              </a:r>
              <a:endParaRPr lang="en-US" altLang="zh-CN" sz="1400">
                <a:solidFill>
                  <a:srgbClr val="FF0000"/>
                </a:solidFill>
                <a:sym typeface="+mn-ea"/>
              </a:endParaRPr>
            </a:p>
            <a:p>
              <a:pPr algn="just"/>
              <a:r>
                <a:rPr lang="zh-CN" altLang="en-US" sz="1400">
                  <a:sym typeface="+mn-ea"/>
                </a:rPr>
                <a:t>测斜管孔深：</a:t>
              </a:r>
              <a:r>
                <a:rPr lang="en-US" altLang="zh-CN" sz="1400">
                  <a:sym typeface="+mn-ea"/>
                </a:rPr>
                <a:t>                          30m</a:t>
              </a:r>
              <a:endParaRPr lang="zh-CN" altLang="en-US" sz="1400">
                <a:sym typeface="+mn-ea"/>
              </a:endParaRPr>
            </a:p>
            <a:p>
              <a:pPr algn="ctr"/>
              <a:r>
                <a:rPr lang="zh-CN" altLang="en-US" sz="1400">
                  <a:sym typeface="+mn-ea"/>
                </a:rPr>
                <a:t>电机</a:t>
              </a:r>
              <a:r>
                <a:rPr lang="zh-CN" altLang="en-US" sz="1400">
                  <a:sym typeface="+mn-ea"/>
                </a:rPr>
                <a:t>下放转速：</a:t>
              </a:r>
              <a:r>
                <a:rPr lang="en-US" altLang="zh-CN" sz="1400">
                  <a:sym typeface="+mn-ea"/>
                </a:rPr>
                <a:t>               100r/min</a:t>
              </a:r>
              <a:endParaRPr lang="zh-CN" altLang="en-US" sz="1400">
                <a:sym typeface="+mn-ea"/>
              </a:endParaRPr>
            </a:p>
            <a:p>
              <a:pPr algn="ctr"/>
              <a:r>
                <a:rPr lang="zh-CN" altLang="en-US" sz="1400">
                  <a:sym typeface="+mn-ea"/>
                </a:rPr>
                <a:t>电机上拉</a:t>
              </a:r>
              <a:r>
                <a:rPr lang="zh-CN" altLang="en-US" sz="1400">
                  <a:sym typeface="+mn-ea"/>
                </a:rPr>
                <a:t>转速：</a:t>
              </a:r>
              <a:r>
                <a:rPr lang="en-US" altLang="zh-CN" sz="1400">
                  <a:sym typeface="+mn-ea"/>
                </a:rPr>
                <a:t>                 40r/min</a:t>
              </a:r>
              <a:endParaRPr lang="zh-CN" altLang="en-US" sz="1400">
                <a:sym typeface="+mn-ea"/>
              </a:endParaRPr>
            </a:p>
            <a:p>
              <a:pPr algn="ctr"/>
              <a:r>
                <a:rPr lang="zh-CN" altLang="en-US" sz="1400">
                  <a:sym typeface="+mn-ea"/>
                </a:rPr>
                <a:t>下放堵转检测：</a:t>
              </a:r>
              <a:r>
                <a:rPr lang="en-US" altLang="zh-CN" sz="1400">
                  <a:sym typeface="+mn-ea"/>
                </a:rPr>
                <a:t>                     </a:t>
              </a:r>
              <a:r>
                <a:rPr lang="zh-CN" altLang="en-US" sz="1400">
                  <a:sym typeface="+mn-ea"/>
                </a:rPr>
                <a:t>开</a:t>
              </a:r>
              <a:r>
                <a:rPr lang="en-US" altLang="zh-CN" sz="1400">
                  <a:sym typeface="+mn-ea"/>
                </a:rPr>
                <a:t>/</a:t>
              </a:r>
              <a:r>
                <a:rPr lang="zh-CN" altLang="en-US" sz="1400">
                  <a:sym typeface="+mn-ea"/>
                </a:rPr>
                <a:t>关</a:t>
              </a:r>
              <a:endParaRPr lang="zh-CN" altLang="en-US" sz="1400">
                <a:sym typeface="+mn-ea"/>
              </a:endParaRPr>
            </a:p>
            <a:p>
              <a:pPr algn="ctr"/>
              <a:r>
                <a:rPr lang="zh-CN" altLang="en-US" sz="1400">
                  <a:sym typeface="+mn-ea"/>
                </a:rPr>
                <a:t>正反测使能：</a:t>
              </a:r>
              <a:r>
                <a:rPr lang="en-US" altLang="zh-CN" sz="1400">
                  <a:sym typeface="+mn-ea"/>
                </a:rPr>
                <a:t>                        </a:t>
              </a:r>
              <a:r>
                <a:rPr lang="zh-CN" altLang="en-US" sz="1400">
                  <a:sym typeface="+mn-ea"/>
                </a:rPr>
                <a:t>开</a:t>
              </a:r>
              <a:r>
                <a:rPr lang="en-US" altLang="zh-CN" sz="1400">
                  <a:sym typeface="+mn-ea"/>
                </a:rPr>
                <a:t>/</a:t>
              </a:r>
              <a:r>
                <a:rPr lang="zh-CN" altLang="en-US" sz="1400">
                  <a:sym typeface="+mn-ea"/>
                </a:rPr>
                <a:t>关</a:t>
              </a:r>
              <a:endParaRPr lang="zh-CN" altLang="en-US" sz="1400">
                <a:sym typeface="+mn-ea"/>
              </a:endParaRPr>
            </a:p>
            <a:p>
              <a:pPr algn="ctr"/>
              <a:endParaRPr lang="zh-CN" altLang="en-US" sz="1400">
                <a:sym typeface="+mn-ea"/>
              </a:endParaRPr>
            </a:p>
            <a:p>
              <a:pPr algn="ctr"/>
              <a:endParaRPr lang="zh-CN" altLang="en-US">
                <a:sym typeface="+mn-ea"/>
              </a:endParaRPr>
            </a:p>
            <a:p>
              <a:pPr algn="ctr"/>
              <a:endParaRPr lang="zh-CN" altLang="en-US">
                <a:sym typeface="+mn-ea"/>
              </a:endParaRPr>
            </a:p>
            <a:p>
              <a:pPr algn="ctr"/>
              <a:endParaRPr lang="zh-CN" altLang="en-US">
                <a:sym typeface="+mn-ea"/>
              </a:endParaRPr>
            </a:p>
          </p:txBody>
        </p:sp>
      </p:grpSp>
      <p:cxnSp>
        <p:nvCxnSpPr>
          <p:cNvPr id="50" name="直接箭头连接符 49"/>
          <p:cNvCxnSpPr/>
          <p:nvPr/>
        </p:nvCxnSpPr>
        <p:spPr>
          <a:xfrm flipV="1">
            <a:off x="3234055" y="3064510"/>
            <a:ext cx="315595"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1" name="矩形 50"/>
          <p:cNvSpPr/>
          <p:nvPr/>
        </p:nvSpPr>
        <p:spPr>
          <a:xfrm>
            <a:off x="1038860" y="3137535"/>
            <a:ext cx="1485900" cy="2844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3" name="矩形 32"/>
          <p:cNvSpPr/>
          <p:nvPr/>
        </p:nvSpPr>
        <p:spPr>
          <a:xfrm>
            <a:off x="4010660" y="4254500"/>
            <a:ext cx="2106295" cy="3479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p>
            <a:pPr algn="ctr"/>
            <a:r>
              <a:rPr lang="zh-CN" altLang="en-US"/>
              <a:t>确认</a:t>
            </a:r>
            <a:r>
              <a:rPr lang="en-US" altLang="zh-CN"/>
              <a:t>/</a:t>
            </a:r>
            <a:r>
              <a:rPr lang="zh-CN" altLang="en-US"/>
              <a:t>保存</a:t>
            </a:r>
            <a:endParaRPr lang="zh-CN" altLang="en-US"/>
          </a:p>
        </p:txBody>
      </p:sp>
      <p:sp>
        <p:nvSpPr>
          <p:cNvPr id="69" name="圆角矩形 68"/>
          <p:cNvSpPr/>
          <p:nvPr/>
        </p:nvSpPr>
        <p:spPr>
          <a:xfrm>
            <a:off x="3572510" y="673735"/>
            <a:ext cx="2900045" cy="352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基础</a:t>
            </a:r>
            <a:r>
              <a:rPr lang="zh-CN" altLang="en-US"/>
              <a:t>配置</a:t>
            </a:r>
            <a:endParaRPr lang="zh-CN" altLang="en-US"/>
          </a:p>
        </p:txBody>
      </p:sp>
      <p:sp>
        <p:nvSpPr>
          <p:cNvPr id="70" name="圆角矩形 69"/>
          <p:cNvSpPr/>
          <p:nvPr/>
        </p:nvSpPr>
        <p:spPr>
          <a:xfrm>
            <a:off x="309245" y="668655"/>
            <a:ext cx="2924810" cy="3524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功能选</a:t>
            </a:r>
            <a:r>
              <a:rPr lang="zh-CN" altLang="en-US"/>
              <a:t>项</a:t>
            </a:r>
            <a:endParaRPr lang="zh-CN" altLang="en-US"/>
          </a:p>
        </p:txBody>
      </p:sp>
      <p:cxnSp>
        <p:nvCxnSpPr>
          <p:cNvPr id="88" name="直接箭头连接符 87"/>
          <p:cNvCxnSpPr/>
          <p:nvPr/>
        </p:nvCxnSpPr>
        <p:spPr>
          <a:xfrm flipV="1">
            <a:off x="6487160" y="3067685"/>
            <a:ext cx="283845"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1" name="流程图: 合并 80"/>
          <p:cNvSpPr/>
          <p:nvPr/>
        </p:nvSpPr>
        <p:spPr>
          <a:xfrm rot="5400000">
            <a:off x="888365" y="5806440"/>
            <a:ext cx="222885" cy="252730"/>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2" name="椭圆 81"/>
          <p:cNvSpPr/>
          <p:nvPr/>
        </p:nvSpPr>
        <p:spPr>
          <a:xfrm>
            <a:off x="1670050" y="5821680"/>
            <a:ext cx="222885" cy="2228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3" name="矩形 82"/>
          <p:cNvSpPr/>
          <p:nvPr/>
        </p:nvSpPr>
        <p:spPr>
          <a:xfrm>
            <a:off x="2423160" y="5821680"/>
            <a:ext cx="227965" cy="2228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4" name="流程图: 合并 83"/>
          <p:cNvSpPr/>
          <p:nvPr/>
        </p:nvSpPr>
        <p:spPr>
          <a:xfrm rot="5400000">
            <a:off x="4124960" y="5814695"/>
            <a:ext cx="222885" cy="252730"/>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5" name="椭圆 84"/>
          <p:cNvSpPr/>
          <p:nvPr/>
        </p:nvSpPr>
        <p:spPr>
          <a:xfrm>
            <a:off x="4906645" y="5829935"/>
            <a:ext cx="222885" cy="2228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86" name="矩形 85"/>
          <p:cNvSpPr/>
          <p:nvPr/>
        </p:nvSpPr>
        <p:spPr>
          <a:xfrm>
            <a:off x="5659755" y="5829935"/>
            <a:ext cx="227965" cy="2228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nvGrpSpPr>
          <p:cNvPr id="2" name="组合 1"/>
          <p:cNvGrpSpPr/>
          <p:nvPr/>
        </p:nvGrpSpPr>
        <p:grpSpPr>
          <a:xfrm>
            <a:off x="6752590" y="624840"/>
            <a:ext cx="2957830" cy="5520690"/>
            <a:chOff x="12726" y="1089"/>
            <a:chExt cx="4658" cy="8694"/>
          </a:xfrm>
        </p:grpSpPr>
        <p:grpSp>
          <p:nvGrpSpPr>
            <p:cNvPr id="89" name="组合 88"/>
            <p:cNvGrpSpPr/>
            <p:nvPr/>
          </p:nvGrpSpPr>
          <p:grpSpPr>
            <a:xfrm>
              <a:off x="12726" y="1089"/>
              <a:ext cx="4659" cy="8694"/>
              <a:chOff x="12699" y="1083"/>
              <a:chExt cx="4659" cy="8694"/>
            </a:xfrm>
          </p:grpSpPr>
          <p:grpSp>
            <p:nvGrpSpPr>
              <p:cNvPr id="72" name="组合 71"/>
              <p:cNvGrpSpPr/>
              <p:nvPr/>
            </p:nvGrpSpPr>
            <p:grpSpPr>
              <a:xfrm rot="0">
                <a:off x="12699" y="1083"/>
                <a:ext cx="4659" cy="8694"/>
                <a:chOff x="12879" y="1617"/>
                <a:chExt cx="4660" cy="8694"/>
              </a:xfrm>
            </p:grpSpPr>
            <p:sp>
              <p:nvSpPr>
                <p:cNvPr id="73" name="矩形 72"/>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圆角矩形 73"/>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75" name="圆角矩形 74"/>
                <p:cNvSpPr/>
                <p:nvPr/>
              </p:nvSpPr>
              <p:spPr>
                <a:xfrm>
                  <a:off x="12933" y="7995"/>
                  <a:ext cx="4606"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交互信息</a:t>
                  </a:r>
                  <a:r>
                    <a:rPr lang="en-US" altLang="zh-CN" sz="1400">
                      <a:sym typeface="+mn-ea"/>
                    </a:rPr>
                    <a:t>(</a:t>
                  </a:r>
                  <a:r>
                    <a:rPr lang="zh-CN" altLang="en-US" sz="1400">
                      <a:sym typeface="+mn-ea"/>
                    </a:rPr>
                    <a:t>是否确定正</a:t>
                  </a:r>
                  <a:r>
                    <a:rPr lang="en-US" altLang="zh-CN" sz="1400">
                      <a:sym typeface="+mn-ea"/>
                    </a:rPr>
                    <a:t>/</a:t>
                  </a:r>
                  <a:r>
                    <a:rPr lang="zh-CN" altLang="en-US" sz="1400">
                      <a:sym typeface="+mn-ea"/>
                    </a:rPr>
                    <a:t>反测</a:t>
                  </a:r>
                  <a:r>
                    <a:rPr lang="en-US" altLang="zh-CN" sz="1400">
                      <a:sym typeface="+mn-ea"/>
                    </a:rPr>
                    <a:t>:</a:t>
                  </a:r>
                  <a:r>
                    <a:rPr lang="zh-CN" altLang="en-US" sz="1400">
                      <a:sym typeface="+mn-ea"/>
                    </a:rPr>
                    <a:t>是</a:t>
                  </a:r>
                  <a:r>
                    <a:rPr lang="en-US" altLang="zh-CN" sz="1400">
                      <a:sym typeface="+mn-ea"/>
                    </a:rPr>
                    <a:t>/</a:t>
                  </a:r>
                  <a:r>
                    <a:rPr lang="zh-CN" altLang="en-US" sz="1400">
                      <a:sym typeface="+mn-ea"/>
                    </a:rPr>
                    <a:t>否）</a:t>
                  </a:r>
                  <a:endParaRPr lang="zh-CN" altLang="en-US" sz="1400"/>
                </a:p>
              </p:txBody>
            </p:sp>
            <p:cxnSp>
              <p:nvCxnSpPr>
                <p:cNvPr id="77" name="直接连接符 76"/>
                <p:cNvCxnSpPr/>
                <p:nvPr/>
              </p:nvCxnSpPr>
              <p:spPr>
                <a:xfrm flipV="1">
                  <a:off x="12879" y="3040"/>
                  <a:ext cx="4659"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78" name="直接连接符 77"/>
                <p:cNvCxnSpPr/>
                <p:nvPr/>
              </p:nvCxnSpPr>
              <p:spPr>
                <a:xfrm>
                  <a:off x="12884" y="856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79" name="矩形 78"/>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a:sym typeface="+mn-ea"/>
                    </a:rPr>
                    <a:t>日期</a:t>
                  </a:r>
                  <a:r>
                    <a:rPr lang="en-US" altLang="zh-CN">
                      <a:sym typeface="+mn-ea"/>
                    </a:rPr>
                    <a:t>/</a:t>
                  </a:r>
                  <a:r>
                    <a:rPr lang="zh-CN" altLang="en-US">
                      <a:sym typeface="+mn-ea"/>
                    </a:rPr>
                    <a:t>时间</a:t>
                  </a:r>
                  <a:endParaRPr lang="zh-CN" altLang="en-US">
                    <a:sym typeface="+mn-ea"/>
                  </a:endParaRPr>
                </a:p>
                <a:p>
                  <a:pPr algn="just"/>
                  <a:r>
                    <a:rPr lang="zh-CN" altLang="en-US">
                      <a:sym typeface="+mn-ea"/>
                    </a:rPr>
                    <a:t>测量方</a:t>
                  </a:r>
                  <a:r>
                    <a:rPr lang="zh-CN" altLang="en-US">
                      <a:sym typeface="+mn-ea"/>
                    </a:rPr>
                    <a:t>向：正测</a:t>
                  </a:r>
                  <a:r>
                    <a:rPr lang="en-US" altLang="zh-CN">
                      <a:sym typeface="+mn-ea"/>
                    </a:rPr>
                    <a:t>/</a:t>
                  </a:r>
                  <a:r>
                    <a:rPr lang="zh-CN" altLang="en-US">
                      <a:sym typeface="+mn-ea"/>
                    </a:rPr>
                    <a:t>反测</a:t>
                  </a:r>
                  <a:endParaRPr lang="zh-CN" altLang="en-US">
                    <a:sym typeface="+mn-ea"/>
                  </a:endParaRPr>
                </a:p>
                <a:p>
                  <a:pPr algn="just"/>
                  <a:r>
                    <a:rPr lang="zh-CN" altLang="en-US">
                      <a:sym typeface="+mn-ea"/>
                    </a:rPr>
                    <a:t>孔号</a:t>
                  </a:r>
                  <a:r>
                    <a:rPr lang="en-US" altLang="zh-CN">
                      <a:sym typeface="+mn-ea"/>
                    </a:rPr>
                    <a:t>:01</a:t>
                  </a:r>
                  <a:endParaRPr lang="zh-CN" altLang="en-US">
                    <a:sym typeface="+mn-ea"/>
                  </a:endParaRPr>
                </a:p>
                <a:p>
                  <a:pPr algn="just"/>
                  <a:r>
                    <a:rPr lang="zh-CN" altLang="en-US">
                      <a:sym typeface="+mn-ea"/>
                    </a:rPr>
                    <a:t>孔深</a:t>
                  </a:r>
                  <a:r>
                    <a:rPr lang="en-US" altLang="zh-CN">
                      <a:sym typeface="+mn-ea"/>
                    </a:rPr>
                    <a:t>:30/25m</a:t>
                  </a:r>
                  <a:endParaRPr lang="zh-CN" altLang="en-US">
                    <a:sym typeface="+mn-ea"/>
                  </a:endParaRPr>
                </a:p>
                <a:p>
                  <a:pPr algn="just"/>
                  <a:r>
                    <a:rPr lang="zh-CN" altLang="en-US">
                      <a:sym typeface="+mn-ea"/>
                    </a:rPr>
                    <a:t>组号</a:t>
                  </a:r>
                  <a:r>
                    <a:rPr lang="en-US" altLang="zh-CN">
                      <a:sym typeface="+mn-ea"/>
                    </a:rPr>
                    <a:t>:05</a:t>
                  </a:r>
                  <a:endParaRPr lang="zh-CN" altLang="en-US">
                    <a:sym typeface="+mn-ea"/>
                  </a:endParaRPr>
                </a:p>
                <a:p>
                  <a:pPr algn="just"/>
                  <a:r>
                    <a:rPr lang="zh-CN" altLang="en-US">
                      <a:sym typeface="+mn-ea"/>
                    </a:rPr>
                    <a:t>区号</a:t>
                  </a:r>
                  <a:r>
                    <a:rPr lang="en-US" altLang="zh-CN">
                      <a:sym typeface="+mn-ea"/>
                    </a:rPr>
                    <a:t>:01</a:t>
                  </a:r>
                  <a:endParaRPr lang="zh-CN" altLang="en-US">
                    <a:sym typeface="+mn-ea"/>
                  </a:endParaRPr>
                </a:p>
                <a:p>
                  <a:pPr algn="just"/>
                  <a:r>
                    <a:rPr lang="zh-CN" altLang="en-US">
                      <a:sym typeface="+mn-ea"/>
                    </a:rPr>
                    <a:t>测斜仪电压：</a:t>
                  </a:r>
                  <a:r>
                    <a:rPr lang="en-US" altLang="zh-CN">
                      <a:sym typeface="+mn-ea"/>
                    </a:rPr>
                    <a:t>4.2/</a:t>
                  </a:r>
                  <a:r>
                    <a:rPr lang="en-US" altLang="zh-CN">
                      <a:solidFill>
                        <a:srgbClr val="FFFF00"/>
                      </a:solidFill>
                      <a:sym typeface="+mn-ea"/>
                    </a:rPr>
                    <a:t>3.5</a:t>
                  </a:r>
                  <a:r>
                    <a:rPr lang="en-US" altLang="zh-CN">
                      <a:sym typeface="+mn-ea"/>
                    </a:rPr>
                    <a:t>/</a:t>
                  </a:r>
                  <a:r>
                    <a:rPr lang="en-US" altLang="zh-CN">
                      <a:solidFill>
                        <a:srgbClr val="FF0000"/>
                      </a:solidFill>
                      <a:sym typeface="+mn-ea"/>
                    </a:rPr>
                    <a:t>3.2V</a:t>
                  </a:r>
                  <a:endParaRPr lang="zh-CN" altLang="en-US">
                    <a:sym typeface="+mn-ea"/>
                  </a:endParaRPr>
                </a:p>
                <a:p>
                  <a:pPr algn="just"/>
                  <a:r>
                    <a:rPr lang="zh-CN" altLang="en-US">
                      <a:sym typeface="+mn-ea"/>
                    </a:rPr>
                    <a:t>设备电压</a:t>
                  </a:r>
                  <a:r>
                    <a:rPr lang="en-US" altLang="zh-CN">
                      <a:sym typeface="+mn-ea"/>
                    </a:rPr>
                    <a:t>:   48/</a:t>
                  </a:r>
                  <a:r>
                    <a:rPr lang="en-US" altLang="zh-CN">
                      <a:solidFill>
                        <a:srgbClr val="FFFF00"/>
                      </a:solidFill>
                      <a:sym typeface="+mn-ea"/>
                    </a:rPr>
                    <a:t>40</a:t>
                  </a:r>
                  <a:r>
                    <a:rPr lang="en-US" altLang="zh-CN">
                      <a:sym typeface="+mn-ea"/>
                    </a:rPr>
                    <a:t>/</a:t>
                  </a:r>
                  <a:r>
                    <a:rPr lang="en-US" altLang="zh-CN">
                      <a:solidFill>
                        <a:srgbClr val="FF0000"/>
                      </a:solidFill>
                      <a:sym typeface="+mn-ea"/>
                    </a:rPr>
                    <a:t>37 V</a:t>
                  </a:r>
                  <a:endParaRPr lang="zh-CN" altLang="en-US">
                    <a:sym typeface="+mn-ea"/>
                  </a:endParaRPr>
                </a:p>
                <a:p>
                  <a:pPr algn="just"/>
                  <a:r>
                    <a:rPr lang="zh-CN" altLang="en-US">
                      <a:sym typeface="+mn-ea"/>
                    </a:rPr>
                    <a:t>测量状态：</a:t>
                  </a:r>
                  <a:r>
                    <a:rPr lang="zh-CN" altLang="en-US" sz="1000">
                      <a:sym typeface="+mn-ea"/>
                    </a:rPr>
                    <a:t>磁开关触发</a:t>
                  </a:r>
                  <a:r>
                    <a:rPr lang="en-US" altLang="zh-CN" sz="1000">
                      <a:sym typeface="+mn-ea"/>
                    </a:rPr>
                    <a:t>/</a:t>
                  </a:r>
                  <a:r>
                    <a:rPr lang="zh-CN" altLang="en-US" sz="1000">
                      <a:sym typeface="+mn-ea"/>
                    </a:rPr>
                    <a:t>配对中</a:t>
                  </a:r>
                  <a:r>
                    <a:rPr lang="en-US" altLang="zh-CN" sz="1000">
                      <a:sym typeface="+mn-ea"/>
                    </a:rPr>
                    <a:t>/</a:t>
                  </a:r>
                  <a:r>
                    <a:rPr lang="zh-CN" altLang="en-US" sz="1000">
                      <a:sym typeface="+mn-ea"/>
                    </a:rPr>
                    <a:t>配对完成</a:t>
                  </a:r>
                  <a:r>
                    <a:rPr lang="en-US" altLang="zh-CN" sz="1000">
                      <a:sym typeface="+mn-ea"/>
                    </a:rPr>
                    <a:t>/</a:t>
                  </a:r>
                  <a:r>
                    <a:rPr lang="zh-CN" altLang="en-US" sz="1000">
                      <a:sym typeface="+mn-ea"/>
                    </a:rPr>
                    <a:t>下放运动</a:t>
                  </a:r>
                  <a:r>
                    <a:rPr lang="en-US" altLang="zh-CN" sz="1000">
                      <a:sym typeface="+mn-ea"/>
                    </a:rPr>
                    <a:t>/</a:t>
                  </a:r>
                  <a:r>
                    <a:rPr lang="zh-CN" altLang="en-US" sz="1000">
                      <a:sym typeface="+mn-ea"/>
                    </a:rPr>
                    <a:t>管底等待</a:t>
                  </a:r>
                  <a:r>
                    <a:rPr lang="en-US" altLang="zh-CN" sz="1000">
                      <a:sym typeface="+mn-ea"/>
                    </a:rPr>
                    <a:t>/</a:t>
                  </a:r>
                  <a:r>
                    <a:rPr lang="zh-CN" altLang="en-US" sz="1000">
                      <a:sym typeface="+mn-ea"/>
                    </a:rPr>
                    <a:t>某点测量</a:t>
                  </a:r>
                  <a:r>
                    <a:rPr lang="en-US" altLang="zh-CN" sz="1000">
                      <a:sym typeface="+mn-ea"/>
                    </a:rPr>
                    <a:t>/</a:t>
                  </a:r>
                  <a:r>
                    <a:rPr lang="zh-CN" sz="1000">
                      <a:sym typeface="+mn-ea"/>
                    </a:rPr>
                    <a:t>上拉运动</a:t>
                  </a:r>
                  <a:r>
                    <a:rPr sz="1000">
                      <a:sym typeface="+mn-ea"/>
                    </a:rPr>
                    <a:t>/正测完成，请换</a:t>
                  </a:r>
                  <a:r>
                    <a:rPr lang="zh-CN" sz="1000">
                      <a:sym typeface="+mn-ea"/>
                    </a:rPr>
                    <a:t>测斜仪</a:t>
                  </a:r>
                  <a:r>
                    <a:rPr sz="1000">
                      <a:sym typeface="+mn-ea"/>
                    </a:rPr>
                    <a:t>方向/反测完成/数据传输完成</a:t>
                  </a:r>
                  <a:r>
                    <a:rPr lang="en-US" sz="1000">
                      <a:sym typeface="+mn-ea"/>
                    </a:rPr>
                    <a:t>/</a:t>
                  </a:r>
                  <a:r>
                    <a:rPr lang="zh-CN" altLang="en-US" sz="1000">
                      <a:solidFill>
                        <a:srgbClr val="FF0000"/>
                      </a:solidFill>
                      <a:sym typeface="+mn-ea"/>
                    </a:rPr>
                    <a:t>异常</a:t>
                  </a:r>
                  <a:endParaRPr lang="zh-CN" altLang="en-US" sz="1000">
                    <a:solidFill>
                      <a:srgbClr val="FF0000"/>
                    </a:solidFill>
                    <a:sym typeface="+mn-ea"/>
                  </a:endParaRPr>
                </a:p>
              </p:txBody>
            </p:sp>
            <p:cxnSp>
              <p:nvCxnSpPr>
                <p:cNvPr id="80" name="直接连接符 79"/>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87" name="圆角矩形 86"/>
              <p:cNvSpPr/>
              <p:nvPr/>
            </p:nvSpPr>
            <p:spPr>
              <a:xfrm>
                <a:off x="12747" y="1094"/>
                <a:ext cx="4605"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90" name="流程图: 合并 89"/>
            <p:cNvSpPr/>
            <p:nvPr/>
          </p:nvSpPr>
          <p:spPr>
            <a:xfrm rot="5400000">
              <a:off x="13680" y="9180"/>
              <a:ext cx="351" cy="398"/>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1" name="椭圆 90"/>
            <p:cNvSpPr/>
            <p:nvPr/>
          </p:nvSpPr>
          <p:spPr>
            <a:xfrm>
              <a:off x="14911" y="9204"/>
              <a:ext cx="351" cy="351"/>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2" name="矩形 91"/>
            <p:cNvSpPr/>
            <p:nvPr/>
          </p:nvSpPr>
          <p:spPr>
            <a:xfrm>
              <a:off x="16097" y="9204"/>
              <a:ext cx="359" cy="35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sp>
        <p:nvSpPr>
          <p:cNvPr id="93" name="矩形 92"/>
          <p:cNvSpPr/>
          <p:nvPr/>
        </p:nvSpPr>
        <p:spPr>
          <a:xfrm>
            <a:off x="3938905" y="5625465"/>
            <a:ext cx="613410" cy="52832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文本框 2"/>
          <p:cNvSpPr txBox="1"/>
          <p:nvPr/>
        </p:nvSpPr>
        <p:spPr>
          <a:xfrm>
            <a:off x="9708515" y="782320"/>
            <a:ext cx="2130425" cy="5262245"/>
          </a:xfrm>
          <a:prstGeom prst="rect">
            <a:avLst/>
          </a:prstGeom>
          <a:noFill/>
        </p:spPr>
        <p:txBody>
          <a:bodyPr wrap="square" rtlCol="0" anchor="t">
            <a:spAutoFit/>
          </a:bodyPr>
          <a:p>
            <a:r>
              <a:rPr lang="zh-CN" altLang="en-US" sz="1600">
                <a:latin typeface="微软雅黑" panose="020B0503020204020204" charset="-122"/>
                <a:ea typeface="微软雅黑" panose="020B0503020204020204" charset="-122"/>
                <a:cs typeface="微软雅黑" panose="020B0503020204020204" charset="-122"/>
                <a:sym typeface="+mn-ea"/>
              </a:rPr>
              <a:t>孔号的管理方案：</a:t>
            </a:r>
            <a:endParaRPr lang="zh-CN" altLang="en-US" sz="1600">
              <a:latin typeface="微软雅黑" panose="020B0503020204020204" charset="-122"/>
              <a:ea typeface="微软雅黑" panose="020B0503020204020204" charset="-122"/>
              <a:cs typeface="微软雅黑" panose="020B0503020204020204" charset="-122"/>
              <a:sym typeface="+mn-ea"/>
            </a:endParaRPr>
          </a:p>
          <a:p>
            <a:r>
              <a:rPr lang="en-US" altLang="zh-CN" sz="1600">
                <a:latin typeface="微软雅黑" panose="020B0503020204020204" charset="-122"/>
                <a:ea typeface="微软雅黑" panose="020B0503020204020204" charset="-122"/>
                <a:cs typeface="微软雅黑" panose="020B0503020204020204" charset="-122"/>
                <a:sym typeface="+mn-ea"/>
              </a:rPr>
              <a:t>1</a:t>
            </a:r>
            <a:r>
              <a:rPr lang="zh-CN" altLang="en-US" sz="1600">
                <a:latin typeface="微软雅黑" panose="020B0503020204020204" charset="-122"/>
                <a:ea typeface="微软雅黑" panose="020B0503020204020204" charset="-122"/>
                <a:cs typeface="微软雅黑" panose="020B0503020204020204" charset="-122"/>
                <a:sym typeface="+mn-ea"/>
              </a:rPr>
              <a:t>、可采用一台设备虚拟多个SN号的形式来适配不同孔号数据展示，建议虚拟的SN号是在原设备SN号的基础上进行设计，此时平台无需自动识别孔号</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（比如孔号设为</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01</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代表</a:t>
            </a:r>
            <a:r>
              <a:rPr lang="en-US" altLang="zh-CN" sz="1600">
                <a:solidFill>
                  <a:srgbClr val="FF0000"/>
                </a:solidFill>
                <a:latin typeface="微软雅黑" panose="020B0503020204020204" charset="-122"/>
                <a:ea typeface="微软雅黑" panose="020B0503020204020204" charset="-122"/>
                <a:cs typeface="微软雅黑" panose="020B0503020204020204" charset="-122"/>
                <a:sym typeface="+mn-ea"/>
              </a:rPr>
              <a:t>SN-01,</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之类的）</a:t>
            </a:r>
            <a:r>
              <a:rPr lang="zh-CN" altLang="en-US" sz="1600">
                <a:latin typeface="微软雅黑" panose="020B0503020204020204" charset="-122"/>
                <a:ea typeface="微软雅黑" panose="020B0503020204020204" charset="-122"/>
                <a:cs typeface="微软雅黑" panose="020B0503020204020204" charset="-122"/>
                <a:sym typeface="+mn-ea"/>
              </a:rPr>
              <a:t>。由于存在多个孔号，因此需要增加孔号管理功能，</a:t>
            </a:r>
            <a:r>
              <a:rPr lang="en-US" altLang="zh-CN" sz="1600">
                <a:latin typeface="微软雅黑" panose="020B0503020204020204" charset="-122"/>
                <a:ea typeface="微软雅黑" panose="020B0503020204020204" charset="-122"/>
                <a:cs typeface="微软雅黑" panose="020B0503020204020204" charset="-122"/>
                <a:sym typeface="+mn-ea"/>
              </a:rPr>
              <a:t>APP</a:t>
            </a:r>
            <a:r>
              <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rPr>
              <a:t>支持对孔号进行新增、编辑（需考虑是否添加）、删除等操作。第一次设置好后参数保存，后续选择孔号即可进行测量工作。</a:t>
            </a:r>
            <a:endParaRPr lang="zh-CN" altLang="en-US" sz="1600">
              <a:solidFill>
                <a:srgbClr val="FF0000"/>
              </a:solidFill>
              <a:latin typeface="微软雅黑" panose="020B0503020204020204" charset="-122"/>
              <a:ea typeface="微软雅黑" panose="020B0503020204020204" charset="-122"/>
              <a:cs typeface="微软雅黑" panose="020B0503020204020204" charset="-122"/>
              <a:sym typeface="+mn-ea"/>
            </a:endParaRPr>
          </a:p>
          <a:p>
            <a:r>
              <a:rPr lang="zh-CN" altLang="en-US" sz="1600">
                <a:latin typeface="微软雅黑" panose="020B0503020204020204" charset="-122"/>
                <a:ea typeface="微软雅黑" panose="020B0503020204020204" charset="-122"/>
                <a:cs typeface="微软雅黑" panose="020B0503020204020204" charset="-122"/>
              </a:rPr>
              <a:t>2、区号设置：文字、数字、字符。</a:t>
            </a:r>
            <a:endParaRPr lang="zh-CN" altLang="en-US" sz="1600"/>
          </a:p>
        </p:txBody>
      </p:sp>
      <p:sp>
        <p:nvSpPr>
          <p:cNvPr id="36" name="圆角矩形 35"/>
          <p:cNvSpPr/>
          <p:nvPr/>
        </p:nvSpPr>
        <p:spPr>
          <a:xfrm>
            <a:off x="6968490" y="5323840"/>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4" name="圆角矩形 3"/>
          <p:cNvSpPr/>
          <p:nvPr/>
        </p:nvSpPr>
        <p:spPr>
          <a:xfrm>
            <a:off x="7980045" y="5323840"/>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5" name="圆角矩形 4"/>
          <p:cNvSpPr/>
          <p:nvPr/>
        </p:nvSpPr>
        <p:spPr>
          <a:xfrm>
            <a:off x="8991600" y="5323840"/>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Dingtalk_20220601151330"/>
          <p:cNvPicPr>
            <a:picLocks noChangeAspect="1"/>
          </p:cNvPicPr>
          <p:nvPr>
            <p:custDataLst>
              <p:tags r:id="rId1"/>
            </p:custDataLst>
          </p:nvPr>
        </p:nvPicPr>
        <p:blipFill>
          <a:blip r:embed="rId2"/>
          <a:stretch>
            <a:fillRect/>
          </a:stretch>
        </p:blipFill>
        <p:spPr>
          <a:xfrm>
            <a:off x="6941820" y="573405"/>
            <a:ext cx="4230370" cy="6155055"/>
          </a:xfrm>
          <a:prstGeom prst="rect">
            <a:avLst/>
          </a:prstGeom>
          <a:ln>
            <a:solidFill>
              <a:schemeClr val="accent1"/>
            </a:solidFill>
          </a:ln>
        </p:spPr>
      </p:pic>
      <p:sp>
        <p:nvSpPr>
          <p:cNvPr id="12" name="Text Box 2"/>
          <p:cNvSpPr txBox="1">
            <a:spLocks noChangeArrowheads="1"/>
          </p:cNvSpPr>
          <p:nvPr/>
        </p:nvSpPr>
        <p:spPr bwMode="auto">
          <a:xfrm>
            <a:off x="411480" y="252095"/>
            <a:ext cx="54089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en-US" altLang="zh-CN" b="1">
                <a:solidFill>
                  <a:srgbClr val="FF0000"/>
                </a:solidFill>
                <a:latin typeface="Times New Roman" panose="02020603050405020304" charset="0"/>
                <a:ea typeface="黑体" panose="02010609060101010101" pitchFamily="49" charset="-122"/>
              </a:rPr>
              <a:t>APP</a:t>
            </a:r>
            <a:r>
              <a:rPr kumimoji="1" lang="zh-CN" altLang="en-US" b="1">
                <a:solidFill>
                  <a:srgbClr val="FF0000"/>
                </a:solidFill>
                <a:latin typeface="Times New Roman" panose="02020603050405020304" charset="0"/>
                <a:ea typeface="黑体" panose="02010609060101010101" pitchFamily="49" charset="-122"/>
              </a:rPr>
              <a:t>各模块内容</a:t>
            </a:r>
            <a:r>
              <a:rPr kumimoji="1" lang="zh-CN" altLang="en-US" b="1">
                <a:solidFill>
                  <a:srgbClr val="FF0000"/>
                </a:solidFill>
                <a:latin typeface="Times New Roman" panose="02020603050405020304" charset="0"/>
                <a:ea typeface="黑体" panose="02010609060101010101" pitchFamily="49" charset="-122"/>
              </a:rPr>
              <a:t>概括</a:t>
            </a:r>
            <a:endParaRPr kumimoji="1" lang="zh-CN" altLang="en-US" b="1">
              <a:solidFill>
                <a:srgbClr val="FF0000"/>
              </a:solidFill>
              <a:latin typeface="Times New Roman" panose="02020603050405020304" charset="0"/>
              <a:ea typeface="黑体" panose="02010609060101010101" pitchFamily="49" charset="-122"/>
            </a:endParaRPr>
          </a:p>
        </p:txBody>
      </p:sp>
      <p:sp>
        <p:nvSpPr>
          <p:cNvPr id="51" name="矩形 50"/>
          <p:cNvSpPr/>
          <p:nvPr/>
        </p:nvSpPr>
        <p:spPr>
          <a:xfrm>
            <a:off x="3723640" y="3855085"/>
            <a:ext cx="1344295" cy="5168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2" name="图片 1" descr="Dingtalk_20220607130400"/>
          <p:cNvPicPr>
            <a:picLocks noChangeAspect="1"/>
          </p:cNvPicPr>
          <p:nvPr/>
        </p:nvPicPr>
        <p:blipFill>
          <a:blip r:embed="rId3"/>
          <a:stretch>
            <a:fillRect/>
          </a:stretch>
        </p:blipFill>
        <p:spPr>
          <a:xfrm>
            <a:off x="756920" y="582295"/>
            <a:ext cx="6028690" cy="6137275"/>
          </a:xfrm>
          <a:prstGeom prst="rect">
            <a:avLst/>
          </a:prstGeom>
          <a:ln>
            <a:solidFill>
              <a:schemeClr val="accent1"/>
            </a:solid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 Box 2"/>
          <p:cNvSpPr txBox="1">
            <a:spLocks noChangeArrowheads="1"/>
          </p:cNvSpPr>
          <p:nvPr/>
        </p:nvSpPr>
        <p:spPr bwMode="auto">
          <a:xfrm>
            <a:off x="414655" y="205105"/>
            <a:ext cx="54089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en-US" altLang="zh-CN" b="1">
                <a:solidFill>
                  <a:srgbClr val="FF0000"/>
                </a:solidFill>
                <a:latin typeface="Times New Roman" panose="02020603050405020304" charset="0"/>
                <a:ea typeface="黑体" panose="02010609060101010101" pitchFamily="49" charset="-122"/>
              </a:rPr>
              <a:t>ADME</a:t>
            </a:r>
            <a:r>
              <a:rPr kumimoji="1" lang="zh-CN" altLang="en-US" b="1">
                <a:solidFill>
                  <a:srgbClr val="FF0000"/>
                </a:solidFill>
                <a:latin typeface="Times New Roman" panose="02020603050405020304" charset="0"/>
                <a:ea typeface="黑体" panose="02010609060101010101" pitchFamily="49" charset="-122"/>
              </a:rPr>
              <a:t>逻辑控制方案</a:t>
            </a:r>
            <a:r>
              <a:rPr kumimoji="1" lang="en-US" altLang="zh-CN" b="1">
                <a:solidFill>
                  <a:srgbClr val="FF0000"/>
                </a:solidFill>
                <a:latin typeface="Times New Roman" panose="02020603050405020304" charset="0"/>
                <a:ea typeface="黑体" panose="02010609060101010101" pitchFamily="49" charset="-122"/>
              </a:rPr>
              <a:t>2</a:t>
            </a:r>
            <a:endParaRPr kumimoji="1" lang="en-US" altLang="zh-CN" b="1">
              <a:solidFill>
                <a:srgbClr val="FF0000"/>
              </a:solidFill>
              <a:latin typeface="Times New Roman" panose="02020603050405020304" charset="0"/>
              <a:ea typeface="黑体" panose="02010609060101010101" pitchFamily="49" charset="-122"/>
            </a:endParaRPr>
          </a:p>
        </p:txBody>
      </p:sp>
      <p:sp>
        <p:nvSpPr>
          <p:cNvPr id="2" name="文本框 1"/>
          <p:cNvSpPr txBox="1"/>
          <p:nvPr/>
        </p:nvSpPr>
        <p:spPr>
          <a:xfrm>
            <a:off x="71755" y="518795"/>
            <a:ext cx="12049125" cy="6123940"/>
          </a:xfrm>
          <a:prstGeom prst="rect">
            <a:avLst/>
          </a:prstGeom>
          <a:noFill/>
          <a:ln w="9525">
            <a:noFill/>
          </a:ln>
        </p:spPr>
        <p:txBody>
          <a:bodyPr wrap="square">
            <a:spAutoFit/>
          </a:bodyPr>
          <a:p>
            <a:pPr indent="304800" algn="l" fontAlgn="auto"/>
            <a:r>
              <a:rPr lang="zh-CN" sz="1400" b="1">
                <a:ea typeface="宋体" panose="02010600030101010101" pitchFamily="2" charset="-122"/>
              </a:rPr>
              <a:t>阶段一、初始化配对阶段</a:t>
            </a:r>
            <a:r>
              <a:rPr lang="zh-CN" sz="1400" b="0">
                <a:ea typeface="宋体" panose="02010600030101010101" pitchFamily="2" charset="-122"/>
              </a:rPr>
              <a:t>步骤1：系统上电初始化，设备处于待机</a:t>
            </a:r>
            <a:r>
              <a:rPr lang="zh-CN" sz="1400" b="0">
                <a:ea typeface="宋体" panose="02010600030101010101" pitchFamily="2" charset="-122"/>
              </a:rPr>
              <a:t>状态</a:t>
            </a:r>
            <a:endParaRPr lang="zh-CN" sz="1400" b="0">
              <a:ea typeface="宋体" panose="02010600030101010101" pitchFamily="2" charset="-122"/>
            </a:endParaRPr>
          </a:p>
          <a:p>
            <a:pPr indent="304800" algn="l" fontAlgn="auto"/>
            <a:r>
              <a:rPr lang="zh-CN" sz="1400" b="1">
                <a:ea typeface="宋体" panose="02010600030101010101" pitchFamily="2" charset="-122"/>
                <a:sym typeface="+mn-ea"/>
              </a:rPr>
              <a:t>阶段二、正向测量阶段</a:t>
            </a:r>
            <a:r>
              <a:rPr lang="zh-CN" sz="1400" b="0">
                <a:ea typeface="宋体" panose="02010600030101010101" pitchFamily="2" charset="-122"/>
              </a:rPr>
              <a:t>步骤2：</a:t>
            </a:r>
            <a:r>
              <a:rPr lang="zh-CN" sz="1400">
                <a:solidFill>
                  <a:srgbClr val="FF0000"/>
                </a:solidFill>
                <a:ea typeface="宋体" panose="02010600030101010101" pitchFamily="2" charset="-122"/>
                <a:sym typeface="+mn-ea"/>
              </a:rPr>
              <a:t>米易通点击“测量”按钮，弹出交互信息(是否确定正测:是/否）检查无误后，选择“是”即开始正向测量工作。</a:t>
            </a:r>
            <a:r>
              <a:rPr lang="zh-CN" sz="1400">
                <a:ea typeface="宋体" panose="02010600030101010101" pitchFamily="2" charset="-122"/>
                <a:sym typeface="+mn-ea"/>
              </a:rPr>
              <a:t>（</a:t>
            </a:r>
            <a:r>
              <a:rPr lang="zh-CN" sz="1400">
                <a:latin typeface="Calibri" panose="020F0502020204030204" charset="0"/>
                <a:ea typeface="宋体" panose="02010600030101010101" pitchFamily="2" charset="-122"/>
                <a:sym typeface="+mn-ea"/>
              </a:rPr>
              <a:t>每次测量都上报区号、孔号等信息）</a:t>
            </a:r>
            <a:r>
              <a:rPr lang="zh-CN" sz="1400">
                <a:ea typeface="宋体" panose="02010600030101010101" pitchFamily="2" charset="-122"/>
                <a:sym typeface="+mn-ea"/>
              </a:rPr>
              <a:t>。</a:t>
            </a:r>
            <a:r>
              <a:rPr lang="zh-CN" sz="1400" b="0">
                <a:ea typeface="宋体" panose="02010600030101010101" pitchFamily="2" charset="-122"/>
              </a:rPr>
              <a:t>CTR检测直线运动行程开关是否触发。如果没有触发，CTR则发送指令驱动力矩电机上拉，直到直线运动行程开关触发。步骤3：确认直线运动行程开关触发以后，CTR和无线测斜仪进行配对，CTR与无线测斜仪配置时间同步，以及设置相关参数。步骤4：配对完成以后</a:t>
            </a:r>
            <a:r>
              <a:rPr lang="zh-CN" sz="1400" b="0">
                <a:solidFill>
                  <a:srgbClr val="FF0000"/>
                </a:solidFill>
                <a:ea typeface="宋体" panose="02010600030101010101" pitchFamily="2" charset="-122"/>
              </a:rPr>
              <a:t>（日志</a:t>
            </a:r>
            <a:r>
              <a:rPr lang="zh-CN" sz="1400" b="0">
                <a:solidFill>
                  <a:srgbClr val="FF0000"/>
                </a:solidFill>
                <a:latin typeface="Calibri" panose="020F0502020204030204" charset="0"/>
                <a:ea typeface="宋体" panose="02010600030101010101" pitchFamily="2" charset="-122"/>
              </a:rPr>
              <a:t>上报区号、孔号等信息）</a:t>
            </a:r>
            <a:r>
              <a:rPr lang="zh-CN" sz="1400" b="0">
                <a:ea typeface="宋体" panose="02010600030101010101" pitchFamily="2" charset="-122"/>
              </a:rPr>
              <a:t>，CTR发送指令驱动电机将无线测斜仪下放距离L0（计米轮的编码器反馈脉冲给电机驱动器来记录钢丝绳下放的距离），然后停机等待。步骤5：在经过等待时间T1后，无线测斜仪开始第一个点的测量，测量时间T2。步骤6：在运动时间T3之内，力矩电机将无线测斜仪上拉500mm并停止。无线测斜仪开始测量当前点。步骤7：CTR判断当前的测量点数是否达到设定的数量。如果不是，则重复步骤6，如果是，则用最慢的速度上拉回到直线运动行程开关。步骤8：CTR确认直线运动行程开关已经触发后，CTR与无线测斜仪再次进行配对，读取并存储无线测斜仪的正向测量数据。步骤9：完成正向测量数据的存储以后，反馈测量完成提示信息，</a:t>
            </a:r>
            <a:r>
              <a:rPr lang="zh-CN" sz="1400" b="0">
                <a:solidFill>
                  <a:srgbClr val="FF0000"/>
                </a:solidFill>
                <a:ea typeface="宋体" panose="02010600030101010101" pitchFamily="2" charset="-122"/>
              </a:rPr>
              <a:t>米易通弹出</a:t>
            </a:r>
            <a:r>
              <a:rPr lang="en-US" altLang="zh-CN" sz="1400" b="0">
                <a:solidFill>
                  <a:srgbClr val="FF0000"/>
                </a:solidFill>
                <a:ea typeface="宋体" panose="02010600030101010101" pitchFamily="2" charset="-122"/>
              </a:rPr>
              <a:t>“</a:t>
            </a:r>
            <a:r>
              <a:rPr lang="zh-CN" sz="1400" b="0">
                <a:solidFill>
                  <a:srgbClr val="FF0000"/>
                </a:solidFill>
                <a:ea typeface="宋体" panose="02010600030101010101" pitchFamily="2" charset="-122"/>
              </a:rPr>
              <a:t>正测完成，请转换测斜仪方向，并确定是否完成方向</a:t>
            </a:r>
            <a:r>
              <a:rPr lang="zh-CN" sz="1400" b="0">
                <a:solidFill>
                  <a:srgbClr val="FF0000"/>
                </a:solidFill>
                <a:ea typeface="宋体" panose="02010600030101010101" pitchFamily="2" charset="-122"/>
              </a:rPr>
              <a:t>转换”。</a:t>
            </a:r>
            <a:endParaRPr lang="zh-CN" sz="1400" b="0">
              <a:solidFill>
                <a:srgbClr val="FF0000"/>
              </a:solidFill>
              <a:ea typeface="宋体" panose="02010600030101010101" pitchFamily="2" charset="-122"/>
            </a:endParaRPr>
          </a:p>
          <a:p>
            <a:pPr indent="0" algn="l" fontAlgn="auto"/>
            <a:r>
              <a:rPr lang="en-US" altLang="zh-CN" sz="1400">
                <a:ea typeface="宋体" panose="02010600030101010101" pitchFamily="2" charset="-122"/>
                <a:sym typeface="+mn-ea"/>
              </a:rPr>
              <a:t>      </a:t>
            </a:r>
            <a:r>
              <a:rPr lang="en-US" altLang="zh-CN" sz="1400" b="1">
                <a:ea typeface="宋体" panose="02010600030101010101" pitchFamily="2" charset="-122"/>
                <a:sym typeface="+mn-ea"/>
              </a:rPr>
              <a:t> </a:t>
            </a:r>
            <a:r>
              <a:rPr lang="zh-CN" sz="1400" b="1">
                <a:ea typeface="宋体" panose="02010600030101010101" pitchFamily="2" charset="-122"/>
                <a:sym typeface="+mn-ea"/>
              </a:rPr>
              <a:t>阶段三、反向测量阶段</a:t>
            </a:r>
            <a:endParaRPr lang="zh-CN" sz="1400" b="1">
              <a:ea typeface="宋体" panose="02010600030101010101" pitchFamily="2" charset="-122"/>
              <a:sym typeface="+mn-ea"/>
            </a:endParaRPr>
          </a:p>
          <a:p>
            <a:pPr indent="0" algn="l" fontAlgn="auto"/>
            <a:r>
              <a:rPr lang="zh-CN" sz="1400">
                <a:ea typeface="宋体" panose="02010600030101010101" pitchFamily="2" charset="-122"/>
                <a:sym typeface="+mn-ea"/>
              </a:rPr>
              <a:t>步骤</a:t>
            </a:r>
            <a:r>
              <a:rPr lang="en-US" altLang="zh-CN" sz="1400">
                <a:ea typeface="宋体" panose="02010600030101010101" pitchFamily="2" charset="-122"/>
                <a:sym typeface="+mn-ea"/>
              </a:rPr>
              <a:t>10</a:t>
            </a:r>
            <a:r>
              <a:rPr lang="zh-CN" sz="1400">
                <a:ea typeface="宋体" panose="02010600030101010101" pitchFamily="2" charset="-122"/>
                <a:sym typeface="+mn-ea"/>
              </a:rPr>
              <a:t>：</a:t>
            </a:r>
            <a:r>
              <a:rPr lang="zh-CN" sz="1400" b="0">
                <a:ea typeface="宋体" panose="02010600030101010101" pitchFamily="2" charset="-122"/>
              </a:rPr>
              <a:t>然后在足够的时间内提起设备及测斜仪，将测斜仪旋转180°放到测斜管内并固定好设备。在</a:t>
            </a:r>
            <a:r>
              <a:rPr lang="zh-CN" sz="1400">
                <a:solidFill>
                  <a:srgbClr val="FF0000"/>
                </a:solidFill>
                <a:ea typeface="宋体" panose="02010600030101010101" pitchFamily="2" charset="-122"/>
                <a:sym typeface="+mn-ea"/>
              </a:rPr>
              <a:t>米易通弹出</a:t>
            </a:r>
            <a:r>
              <a:rPr lang="en-US" altLang="zh-CN" sz="1400">
                <a:solidFill>
                  <a:srgbClr val="FF0000"/>
                </a:solidFill>
                <a:ea typeface="宋体" panose="02010600030101010101" pitchFamily="2" charset="-122"/>
                <a:sym typeface="+mn-ea"/>
              </a:rPr>
              <a:t>“</a:t>
            </a:r>
            <a:r>
              <a:rPr lang="zh-CN" sz="1400">
                <a:solidFill>
                  <a:srgbClr val="FF0000"/>
                </a:solidFill>
                <a:ea typeface="宋体" panose="02010600030101010101" pitchFamily="2" charset="-122"/>
                <a:sym typeface="+mn-ea"/>
              </a:rPr>
              <a:t>正测完成，请转换测斜仪方向，并确定是否完成方向更换”界面点击</a:t>
            </a:r>
            <a:r>
              <a:rPr lang="en-US" altLang="zh-CN" sz="1400">
                <a:solidFill>
                  <a:srgbClr val="FF0000"/>
                </a:solidFill>
                <a:ea typeface="宋体" panose="02010600030101010101" pitchFamily="2" charset="-122"/>
                <a:sym typeface="+mn-ea"/>
              </a:rPr>
              <a:t>”</a:t>
            </a:r>
            <a:r>
              <a:rPr lang="zh-CN" sz="1400">
                <a:solidFill>
                  <a:srgbClr val="FF0000"/>
                </a:solidFill>
                <a:ea typeface="宋体" panose="02010600030101010101" pitchFamily="2" charset="-122"/>
                <a:sym typeface="+mn-ea"/>
              </a:rPr>
              <a:t>是</a:t>
            </a:r>
            <a:r>
              <a:rPr lang="en-US" altLang="zh-CN" sz="1400">
                <a:solidFill>
                  <a:srgbClr val="FF0000"/>
                </a:solidFill>
                <a:ea typeface="宋体" panose="02010600030101010101" pitchFamily="2" charset="-122"/>
                <a:sym typeface="+mn-ea"/>
              </a:rPr>
              <a:t>”</a:t>
            </a:r>
            <a:r>
              <a:rPr lang="zh-CN" sz="1400">
                <a:solidFill>
                  <a:srgbClr val="FF0000"/>
                </a:solidFill>
                <a:ea typeface="宋体" panose="02010600030101010101" pitchFamily="2" charset="-122"/>
                <a:sym typeface="+mn-ea"/>
              </a:rPr>
              <a:t>，可进一步操作</a:t>
            </a:r>
            <a:r>
              <a:rPr lang="zh-CN" sz="1400" b="0">
                <a:solidFill>
                  <a:srgbClr val="FF0000"/>
                </a:solidFill>
                <a:ea typeface="宋体" panose="02010600030101010101" pitchFamily="2" charset="-122"/>
              </a:rPr>
              <a:t>米易通点击“</a:t>
            </a:r>
            <a:r>
              <a:rPr lang="zh-CN" sz="1400" b="0">
                <a:solidFill>
                  <a:srgbClr val="FF0000"/>
                </a:solidFill>
                <a:ea typeface="宋体" panose="02010600030101010101" pitchFamily="2" charset="-122"/>
              </a:rPr>
              <a:t>测量”按钮，交互信息显示是否确定反测，选择</a:t>
            </a:r>
            <a:r>
              <a:rPr lang="en-US" altLang="zh-CN" sz="1400" b="0">
                <a:solidFill>
                  <a:srgbClr val="FF0000"/>
                </a:solidFill>
                <a:ea typeface="宋体" panose="02010600030101010101" pitchFamily="2" charset="-122"/>
              </a:rPr>
              <a:t>”</a:t>
            </a:r>
            <a:r>
              <a:rPr lang="zh-CN" sz="1400" b="0">
                <a:solidFill>
                  <a:srgbClr val="FF0000"/>
                </a:solidFill>
                <a:ea typeface="宋体" panose="02010600030101010101" pitchFamily="2" charset="-122"/>
              </a:rPr>
              <a:t>是</a:t>
            </a:r>
            <a:r>
              <a:rPr lang="en-US" altLang="zh-CN" sz="1400" b="0">
                <a:solidFill>
                  <a:srgbClr val="FF0000"/>
                </a:solidFill>
                <a:ea typeface="宋体" panose="02010600030101010101" pitchFamily="2" charset="-122"/>
              </a:rPr>
              <a:t>“</a:t>
            </a:r>
            <a:r>
              <a:rPr lang="zh-CN" sz="1400" b="0">
                <a:ea typeface="宋体" panose="02010600030101010101" pitchFamily="2" charset="-122"/>
              </a:rPr>
              <a:t>，</a:t>
            </a:r>
            <a:endParaRPr lang="zh-CN" sz="1400" b="0">
              <a:ea typeface="宋体" panose="02010600030101010101" pitchFamily="2" charset="-122"/>
            </a:endParaRPr>
          </a:p>
          <a:p>
            <a:pPr indent="0" algn="l" fontAlgn="auto"/>
            <a:r>
              <a:rPr lang="zh-CN" sz="1400">
                <a:ea typeface="宋体" panose="02010600030101010101" pitchFamily="2" charset="-122"/>
                <a:sym typeface="+mn-ea"/>
              </a:rPr>
              <a:t>步骤1</a:t>
            </a:r>
            <a:r>
              <a:rPr lang="en-US" altLang="zh-CN" sz="1400">
                <a:ea typeface="宋体" panose="02010600030101010101" pitchFamily="2" charset="-122"/>
                <a:sym typeface="+mn-ea"/>
              </a:rPr>
              <a:t>1</a:t>
            </a:r>
            <a:r>
              <a:rPr lang="zh-CN" sz="1400">
                <a:ea typeface="宋体" panose="02010600030101010101" pitchFamily="2" charset="-122"/>
                <a:sym typeface="+mn-ea"/>
              </a:rPr>
              <a:t>：CTR检测直线运动行程开关是否触发。如果没有触发，CTR则发送指令驱动力矩电机上拉，直到直线运动行程开关触发。</a:t>
            </a:r>
            <a:endParaRPr lang="zh-CN" sz="1400">
              <a:ea typeface="宋体" panose="02010600030101010101" pitchFamily="2" charset="-122"/>
              <a:sym typeface="+mn-ea"/>
            </a:endParaRPr>
          </a:p>
          <a:p>
            <a:pPr indent="0" algn="l" fontAlgn="auto"/>
            <a:r>
              <a:rPr lang="zh-CN" sz="1400">
                <a:ea typeface="宋体" panose="02010600030101010101" pitchFamily="2" charset="-122"/>
                <a:sym typeface="+mn-ea"/>
              </a:rPr>
              <a:t>步骤1</a:t>
            </a:r>
            <a:r>
              <a:rPr lang="en-US" altLang="zh-CN" sz="1400">
                <a:ea typeface="宋体" panose="02010600030101010101" pitchFamily="2" charset="-122"/>
                <a:sym typeface="+mn-ea"/>
              </a:rPr>
              <a:t>2</a:t>
            </a:r>
            <a:r>
              <a:rPr lang="zh-CN" sz="1400">
                <a:ea typeface="宋体" panose="02010600030101010101" pitchFamily="2" charset="-122"/>
                <a:sym typeface="+mn-ea"/>
              </a:rPr>
              <a:t>：</a:t>
            </a:r>
            <a:r>
              <a:rPr lang="zh-CN" sz="1400">
                <a:ea typeface="宋体" panose="02010600030101010101" pitchFamily="2" charset="-122"/>
                <a:sym typeface="+mn-ea"/>
              </a:rPr>
              <a:t>确认直线运动行程开关触发以后，CTR和无线测斜仪进行配对，CTR与无线测斜仪配置时间同步，以及设置相关参数。</a:t>
            </a:r>
            <a:r>
              <a:rPr lang="zh-CN" sz="1400" b="0">
                <a:ea typeface="宋体" panose="02010600030101010101" pitchFamily="2" charset="-122"/>
              </a:rPr>
              <a:t>步骤1</a:t>
            </a:r>
            <a:r>
              <a:rPr lang="en-US" altLang="zh-CN" sz="1400" b="0">
                <a:ea typeface="宋体" panose="02010600030101010101" pitchFamily="2" charset="-122"/>
              </a:rPr>
              <a:t>3</a:t>
            </a:r>
            <a:r>
              <a:rPr lang="zh-CN" sz="1400" b="0">
                <a:ea typeface="宋体" panose="02010600030101010101" pitchFamily="2" charset="-122"/>
              </a:rPr>
              <a:t>：配</a:t>
            </a:r>
            <a:r>
              <a:rPr lang="zh-CN" sz="1400" b="0">
                <a:ea typeface="宋体" panose="02010600030101010101" pitchFamily="2" charset="-122"/>
              </a:rPr>
              <a:t>对完成以后</a:t>
            </a:r>
            <a:r>
              <a:rPr lang="zh-CN" sz="1400" b="0">
                <a:solidFill>
                  <a:srgbClr val="FF0000"/>
                </a:solidFill>
                <a:ea typeface="宋体" panose="02010600030101010101" pitchFamily="2" charset="-122"/>
              </a:rPr>
              <a:t>（日志</a:t>
            </a:r>
            <a:r>
              <a:rPr lang="zh-CN" sz="1400" b="0">
                <a:solidFill>
                  <a:srgbClr val="FF0000"/>
                </a:solidFill>
                <a:latin typeface="Calibri" panose="020F0502020204030204" charset="0"/>
                <a:ea typeface="宋体" panose="02010600030101010101" pitchFamily="2" charset="-122"/>
              </a:rPr>
              <a:t>上报区号、孔号等信息）</a:t>
            </a:r>
            <a:r>
              <a:rPr lang="zh-CN" sz="1400" b="0">
                <a:ea typeface="宋体" panose="02010600030101010101" pitchFamily="2" charset="-122"/>
              </a:rPr>
              <a:t>，CTR发送指令驱动力矩电机将无线测斜仪下放距离L0（计米轮的编码器反馈脉冲给电机驱动器来记录钢丝绳下放的距离），然后停机等待。</a:t>
            </a:r>
            <a:endParaRPr lang="zh-CN" sz="1400" b="0">
              <a:ea typeface="宋体" panose="02010600030101010101" pitchFamily="2" charset="-122"/>
            </a:endParaRPr>
          </a:p>
          <a:p>
            <a:pPr indent="0" algn="just" fontAlgn="auto"/>
            <a:r>
              <a:rPr lang="zh-CN" sz="1400">
                <a:ea typeface="宋体" panose="02010600030101010101" pitchFamily="2" charset="-122"/>
              </a:rPr>
              <a:t>步骤1</a:t>
            </a:r>
            <a:r>
              <a:rPr lang="en-US" altLang="zh-CN" sz="1400">
                <a:ea typeface="宋体" panose="02010600030101010101" pitchFamily="2" charset="-122"/>
              </a:rPr>
              <a:t>4</a:t>
            </a:r>
            <a:r>
              <a:rPr lang="zh-CN" sz="1400">
                <a:ea typeface="宋体" panose="02010600030101010101" pitchFamily="2" charset="-122"/>
              </a:rPr>
              <a:t>：在经过等待时间T1后，无线测斜仪开始第一个点的测量，测量时间T2。</a:t>
            </a:r>
            <a:endParaRPr lang="zh-CN" sz="1400">
              <a:ea typeface="宋体" panose="02010600030101010101" pitchFamily="2" charset="-122"/>
            </a:endParaRPr>
          </a:p>
          <a:p>
            <a:pPr indent="0" algn="just" fontAlgn="auto"/>
            <a:r>
              <a:rPr lang="zh-CN" sz="1400">
                <a:ea typeface="宋体" panose="02010600030101010101" pitchFamily="2" charset="-122"/>
              </a:rPr>
              <a:t>步骤1</a:t>
            </a:r>
            <a:r>
              <a:rPr lang="en-US" altLang="zh-CN" sz="1400">
                <a:ea typeface="宋体" panose="02010600030101010101" pitchFamily="2" charset="-122"/>
              </a:rPr>
              <a:t>5</a:t>
            </a:r>
            <a:r>
              <a:rPr lang="zh-CN" sz="1400">
                <a:ea typeface="宋体" panose="02010600030101010101" pitchFamily="2" charset="-122"/>
              </a:rPr>
              <a:t>：在运动时间T3之内，电机将无线测斜仪上拉500mm并停止。无线测斜仪开始测量当前点。</a:t>
            </a:r>
            <a:endParaRPr lang="zh-CN" sz="1400">
              <a:ea typeface="宋体" panose="02010600030101010101" pitchFamily="2" charset="-122"/>
            </a:endParaRPr>
          </a:p>
          <a:p>
            <a:pPr indent="0" algn="just" fontAlgn="auto"/>
            <a:r>
              <a:rPr lang="zh-CN" sz="1400">
                <a:ea typeface="宋体" panose="02010600030101010101" pitchFamily="2" charset="-122"/>
              </a:rPr>
              <a:t>步骤1</a:t>
            </a:r>
            <a:r>
              <a:rPr lang="en-US" altLang="zh-CN" sz="1400">
                <a:ea typeface="宋体" panose="02010600030101010101" pitchFamily="2" charset="-122"/>
              </a:rPr>
              <a:t>6</a:t>
            </a:r>
            <a:r>
              <a:rPr lang="zh-CN" sz="1400">
                <a:ea typeface="宋体" panose="02010600030101010101" pitchFamily="2" charset="-122"/>
              </a:rPr>
              <a:t>：CTR判断当前的测量点数是否达到设定的数量。如果不是，则重复步骤12，如果是，则用较慢的速度上拉回到直线运动行程开关。</a:t>
            </a:r>
            <a:endParaRPr lang="zh-CN" sz="1400">
              <a:ea typeface="宋体" panose="02010600030101010101" pitchFamily="2" charset="-122"/>
            </a:endParaRPr>
          </a:p>
          <a:p>
            <a:pPr indent="0" algn="just" fontAlgn="auto"/>
            <a:r>
              <a:rPr lang="en-US" altLang="zh-CN" sz="1400">
                <a:ea typeface="宋体" panose="02010600030101010101" pitchFamily="2" charset="-122"/>
              </a:rPr>
              <a:t>       </a:t>
            </a:r>
            <a:r>
              <a:rPr lang="zh-CN" sz="1400" b="1">
                <a:ea typeface="宋体" panose="02010600030101010101" pitchFamily="2" charset="-122"/>
              </a:rPr>
              <a:t>阶段四、测量完成与数据传输阶段</a:t>
            </a:r>
            <a:endParaRPr lang="zh-CN" sz="1400">
              <a:ea typeface="宋体" panose="02010600030101010101" pitchFamily="2" charset="-122"/>
            </a:endParaRPr>
          </a:p>
          <a:p>
            <a:pPr indent="0" algn="just" fontAlgn="auto"/>
            <a:r>
              <a:rPr lang="zh-CN" sz="1400">
                <a:ea typeface="宋体" panose="02010600030101010101" pitchFamily="2" charset="-122"/>
              </a:rPr>
              <a:t>步骤1</a:t>
            </a:r>
            <a:r>
              <a:rPr lang="en-US" altLang="zh-CN" sz="1400">
                <a:ea typeface="宋体" panose="02010600030101010101" pitchFamily="2" charset="-122"/>
              </a:rPr>
              <a:t>7</a:t>
            </a:r>
            <a:r>
              <a:rPr lang="zh-CN" sz="1400">
                <a:ea typeface="宋体" panose="02010600030101010101" pitchFamily="2" charset="-122"/>
              </a:rPr>
              <a:t>：CTR确认直线运动行程开关已经触发，与无线测斜仪再次进行配对。</a:t>
            </a:r>
            <a:endParaRPr lang="zh-CN" sz="1400">
              <a:ea typeface="宋体" panose="02010600030101010101" pitchFamily="2" charset="-122"/>
            </a:endParaRPr>
          </a:p>
          <a:p>
            <a:pPr indent="0" algn="just" fontAlgn="auto"/>
            <a:r>
              <a:rPr lang="zh-CN" sz="1400">
                <a:ea typeface="宋体" panose="02010600030101010101" pitchFamily="2" charset="-122"/>
              </a:rPr>
              <a:t>步骤1</a:t>
            </a:r>
            <a:r>
              <a:rPr lang="en-US" altLang="zh-CN" sz="1400">
                <a:ea typeface="宋体" panose="02010600030101010101" pitchFamily="2" charset="-122"/>
              </a:rPr>
              <a:t>8</a:t>
            </a:r>
            <a:r>
              <a:rPr lang="zh-CN" sz="1400">
                <a:ea typeface="宋体" panose="02010600030101010101" pitchFamily="2" charset="-122"/>
              </a:rPr>
              <a:t>：配对成功以后，CTR读取无线测斜仪的反向测量数据并存储，读取存储完成后反馈测量完成</a:t>
            </a:r>
            <a:r>
              <a:rPr lang="zh-CN" sz="1400">
                <a:solidFill>
                  <a:srgbClr val="FF0000"/>
                </a:solidFill>
                <a:ea typeface="宋体" panose="02010600030101010101" pitchFamily="2" charset="-122"/>
              </a:rPr>
              <a:t>交互信息</a:t>
            </a:r>
            <a:r>
              <a:rPr lang="en-US" altLang="zh-CN" sz="1400">
                <a:solidFill>
                  <a:srgbClr val="FF0000"/>
                </a:solidFill>
                <a:ea typeface="宋体" panose="02010600030101010101" pitchFamily="2" charset="-122"/>
              </a:rPr>
              <a:t>“</a:t>
            </a:r>
            <a:r>
              <a:rPr lang="zh-CN" sz="1400">
                <a:solidFill>
                  <a:srgbClr val="FF0000"/>
                </a:solidFill>
                <a:ea typeface="宋体" panose="02010600030101010101" pitchFamily="2" charset="-122"/>
              </a:rPr>
              <a:t>反测完成，开始数据处理</a:t>
            </a:r>
            <a:r>
              <a:rPr lang="en-US" altLang="zh-CN" sz="1400">
                <a:solidFill>
                  <a:srgbClr val="FF0000"/>
                </a:solidFill>
                <a:ea typeface="宋体" panose="02010600030101010101" pitchFamily="2" charset="-122"/>
              </a:rPr>
              <a:t>“</a:t>
            </a:r>
            <a:r>
              <a:rPr lang="zh-CN" sz="1400">
                <a:solidFill>
                  <a:srgbClr val="FF0000"/>
                </a:solidFill>
                <a:ea typeface="宋体" panose="02010600030101010101" pitchFamily="2" charset="-122"/>
              </a:rPr>
              <a:t>，</a:t>
            </a:r>
            <a:r>
              <a:rPr lang="zh-CN" sz="1400">
                <a:ea typeface="宋体" panose="02010600030101010101" pitchFamily="2" charset="-122"/>
              </a:rPr>
              <a:t>之后，将正向和反向测量数据进行处理与计算，数据处理完成后显示</a:t>
            </a:r>
            <a:r>
              <a:rPr lang="en-US" altLang="zh-CN" sz="1400">
                <a:ea typeface="宋体" panose="02010600030101010101" pitchFamily="2" charset="-122"/>
              </a:rPr>
              <a:t>“</a:t>
            </a:r>
            <a:r>
              <a:rPr lang="zh-CN" sz="1400">
                <a:solidFill>
                  <a:srgbClr val="FF0000"/>
                </a:solidFill>
                <a:ea typeface="宋体" panose="02010600030101010101" pitchFamily="2" charset="-122"/>
              </a:rPr>
              <a:t>数据处理完成，正在数据传输请勿其他操作</a:t>
            </a:r>
            <a:r>
              <a:rPr lang="en-US" altLang="zh-CN" sz="1400">
                <a:solidFill>
                  <a:srgbClr val="FF0000"/>
                </a:solidFill>
                <a:ea typeface="宋体" panose="02010600030101010101" pitchFamily="2" charset="-122"/>
              </a:rPr>
              <a:t>”</a:t>
            </a:r>
            <a:r>
              <a:rPr lang="zh-CN" sz="1400">
                <a:ea typeface="宋体" panose="02010600030101010101" pitchFamily="2" charset="-122"/>
                <a:sym typeface="+mn-ea"/>
              </a:rPr>
              <a:t>通过4G将数据上传到平台</a:t>
            </a:r>
            <a:r>
              <a:rPr lang="zh-CN" altLang="en-US" sz="1400">
                <a:solidFill>
                  <a:srgbClr val="FF0000"/>
                </a:solidFill>
                <a:ea typeface="宋体" panose="02010600030101010101" pitchFamily="2" charset="-122"/>
                <a:sym typeface="+mn-ea"/>
              </a:rPr>
              <a:t>（上传过程中显示进度信息比如百分比之类的及上传完成，-点击”好的“设备进入待机模式）。</a:t>
            </a:r>
            <a:endParaRPr lang="zh-CN" altLang="en-US" sz="1400">
              <a:solidFill>
                <a:srgbClr val="FF0000"/>
              </a:solidFill>
              <a:ea typeface="宋体" panose="02010600030101010101" pitchFamily="2"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文本框 99"/>
          <p:cNvSpPr txBox="1"/>
          <p:nvPr/>
        </p:nvSpPr>
        <p:spPr>
          <a:xfrm>
            <a:off x="1393190" y="790575"/>
            <a:ext cx="9406255" cy="5477510"/>
          </a:xfrm>
          <a:prstGeom prst="rect">
            <a:avLst/>
          </a:prstGeom>
          <a:noFill/>
          <a:ln w="9525">
            <a:noFill/>
          </a:ln>
        </p:spPr>
        <p:txBody>
          <a:bodyPr wrap="square">
            <a:spAutoFit/>
          </a:bodyPr>
          <a:p>
            <a:pPr indent="0" algn="ctr" fontAlgn="auto">
              <a:lnSpc>
                <a:spcPts val="3000"/>
              </a:lnSpc>
            </a:pPr>
            <a:endParaRPr lang="zh-CN" altLang="en-US" sz="4400" b="0">
              <a:solidFill>
                <a:schemeClr val="tx1"/>
              </a:solidFill>
              <a:latin typeface="Calibri" panose="020F0502020204030204" charset="0"/>
              <a:ea typeface="宋体" panose="02010600030101010101" pitchFamily="2" charset="-122"/>
            </a:endParaRPr>
          </a:p>
          <a:p>
            <a:pPr indent="0" algn="ctr" fontAlgn="auto">
              <a:lnSpc>
                <a:spcPts val="3000"/>
              </a:lnSpc>
            </a:pPr>
            <a:r>
              <a:rPr lang="zh-CN" altLang="en-US" sz="4400" b="0">
                <a:solidFill>
                  <a:schemeClr val="tx1"/>
                </a:solidFill>
                <a:latin typeface="Calibri" panose="020F0502020204030204" charset="0"/>
                <a:ea typeface="宋体" panose="02010600030101010101" pitchFamily="2" charset="-122"/>
              </a:rPr>
              <a:t>目录</a:t>
            </a:r>
            <a:endParaRPr lang="zh-CN" altLang="en-US" sz="4400" b="0">
              <a:solidFill>
                <a:schemeClr val="tx1"/>
              </a:solidFill>
              <a:latin typeface="Calibri" panose="020F0502020204030204" charset="0"/>
              <a:ea typeface="宋体" panose="02010600030101010101" pitchFamily="2" charset="-122"/>
            </a:endParaRPr>
          </a:p>
          <a:p>
            <a:pPr indent="0" algn="ctr" fontAlgn="auto">
              <a:lnSpc>
                <a:spcPts val="3000"/>
              </a:lnSpc>
            </a:pPr>
            <a:endParaRPr lang="en-US" sz="4400" b="0">
              <a:solidFill>
                <a:schemeClr val="tx1"/>
              </a:solidFill>
              <a:latin typeface="Calibri" panose="020F0502020204030204" charset="0"/>
              <a:ea typeface="宋体" panose="02010600030101010101" pitchFamily="2" charset="-122"/>
            </a:endParaRPr>
          </a:p>
          <a:p>
            <a:pPr indent="0" algn="ctr" fontAlgn="auto">
              <a:lnSpc>
                <a:spcPts val="3000"/>
              </a:lnSpc>
            </a:pPr>
            <a:r>
              <a:rPr lang="en-US" sz="3200" b="0">
                <a:solidFill>
                  <a:schemeClr val="tx1"/>
                </a:solidFill>
                <a:latin typeface="Calibri" panose="020F0502020204030204" charset="0"/>
                <a:ea typeface="宋体" panose="02010600030101010101" pitchFamily="2" charset="-122"/>
              </a:rPr>
              <a:t>1</a:t>
            </a:r>
            <a:r>
              <a:rPr lang="zh-CN" altLang="en-US" sz="3200" b="0">
                <a:solidFill>
                  <a:schemeClr val="tx1"/>
                </a:solidFill>
                <a:latin typeface="Calibri" panose="020F0502020204030204" charset="0"/>
                <a:ea typeface="宋体" panose="02010600030101010101" pitchFamily="2" charset="-122"/>
              </a:rPr>
              <a:t>、需求描述</a:t>
            </a:r>
            <a:endParaRPr lang="zh-CN" altLang="en-US" sz="3200" b="0">
              <a:solidFill>
                <a:schemeClr val="tx1"/>
              </a:solidFill>
              <a:latin typeface="Calibri" panose="020F0502020204030204" charset="0"/>
              <a:ea typeface="宋体" panose="02010600030101010101" pitchFamily="2" charset="-122"/>
            </a:endParaRPr>
          </a:p>
          <a:p>
            <a:pPr indent="0" algn="ctr" fontAlgn="auto">
              <a:lnSpc>
                <a:spcPts val="3000"/>
              </a:lnSpc>
            </a:pPr>
            <a:endParaRPr lang="zh-CN" altLang="en-US" sz="3200" b="0">
              <a:solidFill>
                <a:schemeClr val="tx1"/>
              </a:solidFill>
              <a:latin typeface="Calibri" panose="020F0502020204030204" charset="0"/>
              <a:ea typeface="宋体" panose="02010600030101010101" pitchFamily="2" charset="-122"/>
            </a:endParaRPr>
          </a:p>
          <a:p>
            <a:pPr indent="0" algn="ctr" fontAlgn="auto">
              <a:lnSpc>
                <a:spcPts val="3000"/>
              </a:lnSpc>
            </a:pPr>
            <a:r>
              <a:rPr lang="en-US" altLang="zh-CN" sz="3200" b="0">
                <a:solidFill>
                  <a:schemeClr val="tx1"/>
                </a:solidFill>
                <a:latin typeface="Calibri" panose="020F0502020204030204" charset="0"/>
                <a:ea typeface="宋体" panose="02010600030101010101" pitchFamily="2" charset="-122"/>
              </a:rPr>
              <a:t>2</a:t>
            </a:r>
            <a:r>
              <a:rPr lang="zh-CN" altLang="en-US" sz="3200" b="0">
                <a:solidFill>
                  <a:schemeClr val="tx1"/>
                </a:solidFill>
                <a:latin typeface="Calibri" panose="020F0502020204030204" charset="0"/>
                <a:ea typeface="宋体" panose="02010600030101010101" pitchFamily="2" charset="-122"/>
              </a:rPr>
              <a:t>、工作流程介绍</a:t>
            </a:r>
            <a:endParaRPr lang="zh-CN" altLang="en-US" sz="3200" b="0">
              <a:solidFill>
                <a:schemeClr val="tx1"/>
              </a:solidFill>
              <a:latin typeface="Calibri" panose="020F0502020204030204" charset="0"/>
              <a:ea typeface="宋体" panose="02010600030101010101" pitchFamily="2" charset="-122"/>
            </a:endParaRPr>
          </a:p>
          <a:p>
            <a:pPr indent="0" algn="ctr" fontAlgn="auto">
              <a:lnSpc>
                <a:spcPts val="3000"/>
              </a:lnSpc>
            </a:pPr>
            <a:endParaRPr lang="zh-CN" altLang="en-US" sz="3200" b="0">
              <a:solidFill>
                <a:schemeClr val="tx1"/>
              </a:solidFill>
              <a:latin typeface="Calibri" panose="020F0502020204030204" charset="0"/>
              <a:ea typeface="宋体" panose="02010600030101010101" pitchFamily="2" charset="-122"/>
            </a:endParaRPr>
          </a:p>
          <a:p>
            <a:pPr indent="0" algn="ctr" fontAlgn="auto">
              <a:lnSpc>
                <a:spcPts val="3000"/>
              </a:lnSpc>
            </a:pPr>
            <a:r>
              <a:rPr lang="en-US" altLang="zh-CN" sz="3200" b="0">
                <a:solidFill>
                  <a:schemeClr val="tx1"/>
                </a:solidFill>
                <a:latin typeface="Calibri" panose="020F0502020204030204" charset="0"/>
                <a:ea typeface="宋体" panose="02010600030101010101" pitchFamily="2" charset="-122"/>
              </a:rPr>
              <a:t>3</a:t>
            </a:r>
            <a:r>
              <a:rPr lang="zh-CN" altLang="en-US" sz="3200" b="0">
                <a:solidFill>
                  <a:schemeClr val="tx1"/>
                </a:solidFill>
                <a:latin typeface="Calibri" panose="020F0502020204030204" charset="0"/>
                <a:ea typeface="宋体" panose="02010600030101010101" pitchFamily="2" charset="-122"/>
              </a:rPr>
              <a:t>、人工</a:t>
            </a:r>
            <a:r>
              <a:rPr lang="zh-CN" altLang="en-US" sz="3200" b="0">
                <a:solidFill>
                  <a:schemeClr val="tx1"/>
                </a:solidFill>
                <a:latin typeface="Calibri" panose="020F0502020204030204" charset="0"/>
                <a:ea typeface="宋体" panose="02010600030101010101" pitchFamily="2" charset="-122"/>
              </a:rPr>
              <a:t>测斜交互介绍</a:t>
            </a:r>
            <a:endParaRPr lang="zh-CN" altLang="en-US" sz="3200" b="0">
              <a:solidFill>
                <a:schemeClr val="tx1"/>
              </a:solidFill>
              <a:latin typeface="Calibri" panose="020F0502020204030204" charset="0"/>
              <a:ea typeface="宋体" panose="02010600030101010101" pitchFamily="2" charset="-122"/>
            </a:endParaRPr>
          </a:p>
          <a:p>
            <a:pPr indent="0" algn="ctr" fontAlgn="auto">
              <a:lnSpc>
                <a:spcPts val="3000"/>
              </a:lnSpc>
            </a:pPr>
            <a:endParaRPr lang="zh-CN" altLang="en-US" sz="3200" b="0">
              <a:solidFill>
                <a:schemeClr val="tx1"/>
              </a:solidFill>
              <a:latin typeface="Calibri" panose="020F0502020204030204" charset="0"/>
              <a:ea typeface="宋体" panose="02010600030101010101" pitchFamily="2" charset="-122"/>
            </a:endParaRPr>
          </a:p>
          <a:p>
            <a:pPr indent="0" algn="ctr" fontAlgn="auto">
              <a:lnSpc>
                <a:spcPts val="3000"/>
              </a:lnSpc>
            </a:pPr>
            <a:r>
              <a:rPr lang="en-US" altLang="zh-CN" sz="3200" b="0">
                <a:solidFill>
                  <a:schemeClr val="tx1"/>
                </a:solidFill>
                <a:latin typeface="Calibri" panose="020F0502020204030204" charset="0"/>
                <a:ea typeface="宋体" panose="02010600030101010101" pitchFamily="2" charset="-122"/>
              </a:rPr>
              <a:t>4</a:t>
            </a:r>
            <a:r>
              <a:rPr lang="zh-CN" altLang="en-US" sz="3200" b="0">
                <a:solidFill>
                  <a:schemeClr val="tx1"/>
                </a:solidFill>
                <a:latin typeface="Calibri" panose="020F0502020204030204" charset="0"/>
                <a:ea typeface="宋体" panose="02010600030101010101" pitchFamily="2" charset="-122"/>
              </a:rPr>
              <a:t>、关键技术分析与解决方案</a:t>
            </a:r>
            <a:endParaRPr lang="zh-CN" altLang="en-US" sz="3200" b="0">
              <a:solidFill>
                <a:schemeClr val="tx1"/>
              </a:solidFill>
              <a:latin typeface="Calibri" panose="020F0502020204030204" charset="0"/>
              <a:ea typeface="宋体" panose="02010600030101010101" pitchFamily="2" charset="-122"/>
            </a:endParaRPr>
          </a:p>
          <a:p>
            <a:pPr indent="0" algn="ctr" fontAlgn="auto">
              <a:lnSpc>
                <a:spcPts val="3000"/>
              </a:lnSpc>
            </a:pPr>
            <a:endParaRPr lang="zh-CN" altLang="en-US" sz="3200" b="0">
              <a:solidFill>
                <a:schemeClr val="tx1"/>
              </a:solidFill>
              <a:latin typeface="Calibri" panose="020F0502020204030204" charset="0"/>
              <a:ea typeface="宋体" panose="02010600030101010101" pitchFamily="2" charset="-122"/>
            </a:endParaRPr>
          </a:p>
          <a:p>
            <a:pPr indent="0" algn="ctr" fontAlgn="auto">
              <a:lnSpc>
                <a:spcPts val="3000"/>
              </a:lnSpc>
            </a:pPr>
            <a:r>
              <a:rPr lang="en-US" altLang="zh-CN" sz="3200" b="0">
                <a:solidFill>
                  <a:schemeClr val="tx1"/>
                </a:solidFill>
                <a:latin typeface="Calibri" panose="020F0502020204030204" charset="0"/>
                <a:ea typeface="宋体" panose="02010600030101010101" pitchFamily="2" charset="-122"/>
              </a:rPr>
              <a:t>5</a:t>
            </a:r>
            <a:r>
              <a:rPr lang="zh-CN" altLang="en-US" sz="3200" b="0">
                <a:solidFill>
                  <a:schemeClr val="tx1"/>
                </a:solidFill>
                <a:latin typeface="Calibri" panose="020F0502020204030204" charset="0"/>
                <a:ea typeface="宋体" panose="02010600030101010101" pitchFamily="2" charset="-122"/>
              </a:rPr>
              <a:t>、</a:t>
            </a:r>
            <a:r>
              <a:rPr lang="en-US" altLang="zh-CN" sz="3200" b="0">
                <a:solidFill>
                  <a:schemeClr val="tx1"/>
                </a:solidFill>
                <a:latin typeface="Calibri" panose="020F0502020204030204" charset="0"/>
                <a:ea typeface="宋体" panose="02010600030101010101" pitchFamily="2" charset="-122"/>
              </a:rPr>
              <a:t>HAC10</a:t>
            </a:r>
            <a:r>
              <a:rPr lang="zh-CN" altLang="en-US" sz="3200" b="0">
                <a:solidFill>
                  <a:schemeClr val="tx1"/>
                </a:solidFill>
                <a:latin typeface="Calibri" panose="020F0502020204030204" charset="0"/>
                <a:ea typeface="宋体" panose="02010600030101010101" pitchFamily="2" charset="-122"/>
              </a:rPr>
              <a:t>方案总结</a:t>
            </a:r>
            <a:r>
              <a:rPr lang="zh-CN" altLang="en-US" sz="3200" b="0">
                <a:solidFill>
                  <a:schemeClr val="tx1"/>
                </a:solidFill>
                <a:latin typeface="Calibri" panose="020F0502020204030204" charset="0"/>
                <a:ea typeface="宋体" panose="02010600030101010101" pitchFamily="2" charset="-122"/>
              </a:rPr>
              <a:t>规划</a:t>
            </a:r>
            <a:endParaRPr lang="zh-CN" altLang="en-US" sz="3200" b="0">
              <a:solidFill>
                <a:schemeClr val="tx1"/>
              </a:solidFill>
              <a:latin typeface="Calibri" panose="020F0502020204030204" charset="0"/>
              <a:ea typeface="宋体" panose="02010600030101010101" pitchFamily="2" charset="-122"/>
            </a:endParaRPr>
          </a:p>
          <a:p>
            <a:pPr indent="0" algn="ctr" fontAlgn="auto">
              <a:lnSpc>
                <a:spcPts val="3000"/>
              </a:lnSpc>
            </a:pPr>
            <a:endParaRPr lang="zh-CN" altLang="en-US" sz="3200" b="0">
              <a:solidFill>
                <a:schemeClr val="tx1"/>
              </a:solidFill>
              <a:latin typeface="Calibri" panose="020F0502020204030204" charset="0"/>
              <a:ea typeface="宋体" panose="02010600030101010101" pitchFamily="2" charset="-122"/>
            </a:endParaRPr>
          </a:p>
          <a:p>
            <a:pPr indent="0" algn="ctr" fontAlgn="auto">
              <a:lnSpc>
                <a:spcPts val="3000"/>
              </a:lnSpc>
            </a:pPr>
            <a:r>
              <a:rPr lang="en-US" altLang="zh-CN" sz="3200">
                <a:latin typeface="Calibri" panose="020F0502020204030204" charset="0"/>
                <a:ea typeface="宋体" panose="02010600030101010101" pitchFamily="2" charset="-122"/>
                <a:sym typeface="+mn-ea"/>
              </a:rPr>
              <a:t>6</a:t>
            </a:r>
            <a:r>
              <a:rPr lang="zh-CN" altLang="en-US" sz="3200">
                <a:latin typeface="Calibri" panose="020F0502020204030204" charset="0"/>
                <a:ea typeface="宋体" panose="02010600030101010101" pitchFamily="2" charset="-122"/>
                <a:sym typeface="+mn-ea"/>
              </a:rPr>
              <a:t>、数据检校方案探讨</a:t>
            </a:r>
            <a:endParaRPr lang="zh-CN" altLang="en-US" sz="3200" b="0">
              <a:solidFill>
                <a:schemeClr val="tx1"/>
              </a:solidFill>
              <a:latin typeface="Calibri" panose="020F0502020204030204" charset="0"/>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141345" y="3044825"/>
            <a:ext cx="5908675" cy="768350"/>
          </a:xfrm>
          <a:prstGeom prst="rect">
            <a:avLst/>
          </a:prstGeom>
          <a:noFill/>
        </p:spPr>
        <p:txBody>
          <a:bodyPr wrap="none" rtlCol="0" anchor="t">
            <a:spAutoFit/>
          </a:bodyPr>
          <a:p>
            <a:r>
              <a:rPr lang="en-US" altLang="zh-CN" sz="4400">
                <a:latin typeface="Calibri" panose="020F0502020204030204" charset="0"/>
                <a:ea typeface="宋体" panose="02010600030101010101" pitchFamily="2" charset="-122"/>
                <a:sym typeface="+mn-ea"/>
              </a:rPr>
              <a:t>5</a:t>
            </a:r>
            <a:r>
              <a:rPr lang="zh-CN" altLang="en-US" sz="4400">
                <a:latin typeface="Calibri" panose="020F0502020204030204" charset="0"/>
                <a:ea typeface="宋体" panose="02010600030101010101" pitchFamily="2" charset="-122"/>
                <a:sym typeface="+mn-ea"/>
              </a:rPr>
              <a:t>、</a:t>
            </a:r>
            <a:r>
              <a:rPr lang="en-US" altLang="zh-CN" sz="4400">
                <a:latin typeface="Calibri" panose="020F0502020204030204" charset="0"/>
                <a:ea typeface="宋体" panose="02010600030101010101" pitchFamily="2" charset="-122"/>
                <a:sym typeface="+mn-ea"/>
              </a:rPr>
              <a:t>HAC10</a:t>
            </a:r>
            <a:r>
              <a:rPr lang="zh-CN" altLang="en-US" sz="4400">
                <a:latin typeface="Calibri" panose="020F0502020204030204" charset="0"/>
                <a:ea typeface="宋体" panose="02010600030101010101" pitchFamily="2" charset="-122"/>
                <a:sym typeface="+mn-ea"/>
              </a:rPr>
              <a:t>方案总结</a:t>
            </a:r>
            <a:r>
              <a:rPr lang="zh-CN" altLang="en-US" sz="4400">
                <a:latin typeface="Calibri" panose="020F0502020204030204" charset="0"/>
                <a:ea typeface="宋体" panose="02010600030101010101" pitchFamily="2" charset="-122"/>
                <a:sym typeface="+mn-ea"/>
              </a:rPr>
              <a:t>规划</a:t>
            </a:r>
            <a:endParaRPr lang="zh-CN" altLang="en-US" sz="4400">
              <a:latin typeface="Calibri" panose="020F0502020204030204" charset="0"/>
              <a:ea typeface="宋体" panose="02010600030101010101" pitchFamily="2"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 Box 2"/>
          <p:cNvSpPr txBox="1">
            <a:spLocks noChangeArrowheads="1"/>
          </p:cNvSpPr>
          <p:nvPr/>
        </p:nvSpPr>
        <p:spPr bwMode="auto">
          <a:xfrm>
            <a:off x="423545" y="257175"/>
            <a:ext cx="552196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en-US" sz="3200" b="1">
                <a:solidFill>
                  <a:srgbClr val="FF0000"/>
                </a:solidFill>
                <a:latin typeface="Times New Roman" panose="02020603050405020304" charset="0"/>
                <a:ea typeface="黑体" panose="02010609060101010101" pitchFamily="49" charset="-122"/>
              </a:rPr>
              <a:t>HAC10</a:t>
            </a:r>
            <a:r>
              <a:rPr kumimoji="1" lang="zh-CN" altLang="en-US" sz="3200" b="1">
                <a:solidFill>
                  <a:srgbClr val="FF0000"/>
                </a:solidFill>
                <a:latin typeface="Times New Roman" panose="02020603050405020304" charset="0"/>
                <a:ea typeface="黑体" panose="02010609060101010101" pitchFamily="49" charset="-122"/>
              </a:rPr>
              <a:t>方案探讨总结</a:t>
            </a:r>
            <a:r>
              <a:rPr kumimoji="1" lang="zh-CN" altLang="en-US" sz="3200" b="1">
                <a:solidFill>
                  <a:srgbClr val="FF0000"/>
                </a:solidFill>
                <a:latin typeface="Times New Roman" panose="02020603050405020304" charset="0"/>
                <a:ea typeface="黑体" panose="02010609060101010101" pitchFamily="49" charset="-122"/>
              </a:rPr>
              <a:t>与规划</a:t>
            </a:r>
            <a:endParaRPr kumimoji="1" lang="zh-CN" altLang="en-US" sz="3200" b="1">
              <a:solidFill>
                <a:srgbClr val="FF0000"/>
              </a:solidFill>
              <a:latin typeface="Times New Roman" panose="02020603050405020304" charset="0"/>
              <a:ea typeface="黑体" panose="02010609060101010101" pitchFamily="49" charset="-122"/>
            </a:endParaRPr>
          </a:p>
        </p:txBody>
      </p:sp>
      <p:graphicFrame>
        <p:nvGraphicFramePr>
          <p:cNvPr id="2" name="表格 1"/>
          <p:cNvGraphicFramePr/>
          <p:nvPr>
            <p:custDataLst>
              <p:tags r:id="rId1"/>
            </p:custDataLst>
          </p:nvPr>
        </p:nvGraphicFramePr>
        <p:xfrm>
          <a:off x="432435" y="840740"/>
          <a:ext cx="11536680" cy="5685155"/>
        </p:xfrm>
        <a:graphic>
          <a:graphicData uri="http://schemas.openxmlformats.org/drawingml/2006/table">
            <a:tbl>
              <a:tblPr firstRow="1" bandRow="1">
                <a:tableStyleId>{5C22544A-7EE6-4342-B048-85BDC9FD1C3A}</a:tableStyleId>
              </a:tblPr>
              <a:tblGrid>
                <a:gridCol w="1131570"/>
                <a:gridCol w="1063625"/>
                <a:gridCol w="1320800"/>
                <a:gridCol w="2031365"/>
                <a:gridCol w="4821555"/>
                <a:gridCol w="1167765"/>
              </a:tblGrid>
              <a:tr h="640080">
                <a:tc>
                  <a:txBody>
                    <a:bodyPr/>
                    <a:p>
                      <a:pPr algn="ctr">
                        <a:buNone/>
                      </a:pPr>
                      <a:r>
                        <a:rPr lang="zh-CN" altLang="en-US">
                          <a:latin typeface="微软雅黑" panose="020B0503020204020204" charset="-122"/>
                          <a:ea typeface="微软雅黑" panose="020B0503020204020204" charset="-122"/>
                        </a:rPr>
                        <a:t>关键技术点</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zh-CN" altLang="en-US">
                          <a:latin typeface="微软雅黑" panose="020B0503020204020204" charset="-122"/>
                          <a:ea typeface="微软雅黑" panose="020B0503020204020204" charset="-122"/>
                        </a:rPr>
                        <a:t>解决方案</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zh-CN" altLang="en-US">
                          <a:latin typeface="微软雅黑" panose="020B0503020204020204" charset="-122"/>
                          <a:ea typeface="微软雅黑" panose="020B0503020204020204" charset="-122"/>
                        </a:rPr>
                        <a:t>特点</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优点</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zh-CN" altLang="en-US">
                          <a:latin typeface="微软雅黑" panose="020B0503020204020204" charset="-122"/>
                          <a:ea typeface="微软雅黑" panose="020B0503020204020204" charset="-122"/>
                        </a:rPr>
                        <a:t>存在问题</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zh-CN" altLang="en-US">
                          <a:latin typeface="微软雅黑" panose="020B0503020204020204" charset="-122"/>
                          <a:ea typeface="微软雅黑" panose="020B0503020204020204" charset="-122"/>
                        </a:rPr>
                        <a:t>解决措施</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zh-CN" altLang="en-US">
                          <a:latin typeface="微软雅黑" panose="020B0503020204020204" charset="-122"/>
                          <a:ea typeface="微软雅黑" panose="020B0503020204020204" charset="-122"/>
                        </a:rPr>
                        <a:t>规划</a:t>
                      </a:r>
                      <a:endParaRPr lang="zh-CN" altLang="en-US">
                        <a:latin typeface="微软雅黑" panose="020B0503020204020204" charset="-122"/>
                        <a:ea typeface="微软雅黑" panose="020B0503020204020204" charset="-122"/>
                      </a:endParaRPr>
                    </a:p>
                  </a:txBody>
                  <a:tcPr anchor="ctr" anchorCtr="0"/>
                </a:tc>
              </a:tr>
              <a:tr h="822960">
                <a:tc rowSpan="3">
                  <a:txBody>
                    <a:bodyPr/>
                    <a:p>
                      <a:pPr algn="ctr">
                        <a:buNone/>
                      </a:pPr>
                      <a:r>
                        <a:rPr lang="zh-CN" altLang="en-US" sz="1200">
                          <a:latin typeface="微软雅黑" panose="020B0503020204020204" charset="-122"/>
                          <a:ea typeface="微软雅黑" panose="020B0503020204020204" charset="-122"/>
                        </a:rPr>
                        <a:t>孔号管理的问题</a:t>
                      </a:r>
                      <a:endParaRPr lang="zh-CN" altLang="en-US" sz="1200">
                        <a:latin typeface="微软雅黑" panose="020B0503020204020204" charset="-122"/>
                        <a:ea typeface="微软雅黑" panose="020B0503020204020204" charset="-122"/>
                      </a:endParaRPr>
                    </a:p>
                  </a:txBody>
                  <a:tcPr anchor="ctr" anchorCtr="0"/>
                </a:tc>
                <a:tc rowSpan="3">
                  <a:txBody>
                    <a:bodyPr/>
                    <a:p>
                      <a:pPr algn="ctr">
                        <a:buNone/>
                      </a:pPr>
                      <a:r>
                        <a:rPr lang="zh-CN" altLang="en-US" sz="1200">
                          <a:latin typeface="微软雅黑" panose="020B0503020204020204" charset="-122"/>
                          <a:ea typeface="微软雅黑" panose="020B0503020204020204" charset="-122"/>
                          <a:cs typeface="微软雅黑" panose="020B0503020204020204" charset="-122"/>
                        </a:rPr>
                        <a:t>区号</a:t>
                      </a:r>
                      <a:r>
                        <a:rPr lang="en-US" altLang="zh-CN" sz="1200">
                          <a:latin typeface="微软雅黑" panose="020B0503020204020204" charset="-122"/>
                          <a:ea typeface="微软雅黑" panose="020B0503020204020204" charset="-122"/>
                          <a:cs typeface="微软雅黑" panose="020B0503020204020204" charset="-122"/>
                        </a:rPr>
                        <a:t>-</a:t>
                      </a:r>
                      <a:r>
                        <a:rPr lang="zh-CN" altLang="en-US" sz="1200">
                          <a:latin typeface="微软雅黑" panose="020B0503020204020204" charset="-122"/>
                          <a:ea typeface="微软雅黑" panose="020B0503020204020204" charset="-122"/>
                          <a:cs typeface="微软雅黑" panose="020B0503020204020204" charset="-122"/>
                        </a:rPr>
                        <a:t>孔号</a:t>
                      </a:r>
                      <a:r>
                        <a:rPr lang="en-US" altLang="zh-CN" sz="1200">
                          <a:latin typeface="微软雅黑" panose="020B0503020204020204" charset="-122"/>
                          <a:ea typeface="微软雅黑" panose="020B0503020204020204" charset="-122"/>
                          <a:cs typeface="微软雅黑" panose="020B0503020204020204" charset="-122"/>
                        </a:rPr>
                        <a:t>-</a:t>
                      </a:r>
                      <a:r>
                        <a:rPr lang="zh-CN" altLang="en-US" sz="1200">
                          <a:latin typeface="微软雅黑" panose="020B0503020204020204" charset="-122"/>
                          <a:ea typeface="微软雅黑" panose="020B0503020204020204" charset="-122"/>
                          <a:cs typeface="微软雅黑" panose="020B0503020204020204" charset="-122"/>
                        </a:rPr>
                        <a:t>组号</a:t>
                      </a:r>
                      <a:endParaRPr lang="zh-CN" altLang="en-US" sz="1200">
                        <a:latin typeface="微软雅黑" panose="020B0503020204020204" charset="-122"/>
                        <a:ea typeface="微软雅黑" panose="020B0503020204020204" charset="-122"/>
                        <a:cs typeface="微软雅黑" panose="020B0503020204020204" charset="-122"/>
                      </a:endParaRPr>
                    </a:p>
                  </a:txBody>
                  <a:tcPr anchor="ctr" anchorCtr="0"/>
                </a:tc>
                <a:tc rowSpan="3">
                  <a:txBody>
                    <a:bodyPr/>
                    <a:p>
                      <a:pPr algn="ctr">
                        <a:buNone/>
                      </a:pP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1.</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承接用户习惯，</a:t>
                      </a:r>
                      <a:endPar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endParaRPr>
                    </a:p>
                    <a:p>
                      <a:pPr algn="ctr">
                        <a:buNone/>
                      </a:pP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2.</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保守保底的解决方案。</a:t>
                      </a:r>
                      <a:endPar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区号</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孔号</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组号需要非常大的数据存储量，</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CTR</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做不到那么大的数据存储支持。</a:t>
                      </a:r>
                      <a:endPar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可以让</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CTR</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不存储那么多的数据，仅保留</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121*99*20</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测点数据量，或者存储在</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TF</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卡。</a:t>
                      </a:r>
                      <a:endPar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tc>
                <a:tc rowSpan="2">
                  <a:txBody>
                    <a:bodyPr/>
                    <a:p>
                      <a:pPr algn="ctr">
                        <a:buNone/>
                      </a:pPr>
                      <a:r>
                        <a:rPr lang="en-US" altLang="zh-CN" sz="1400">
                          <a:solidFill>
                            <a:schemeClr val="tx1"/>
                          </a:solidFill>
                          <a:sym typeface="+mn-ea"/>
                        </a:rPr>
                        <a:t>1.</a:t>
                      </a:r>
                      <a:r>
                        <a:rPr lang="zh-CN" altLang="en-US" sz="1400">
                          <a:solidFill>
                            <a:schemeClr val="tx1"/>
                          </a:solidFill>
                          <a:sym typeface="+mn-ea"/>
                        </a:rPr>
                        <a:t>确认方案细节</a:t>
                      </a:r>
                      <a:endParaRPr lang="zh-CN" altLang="en-US" sz="1400">
                        <a:solidFill>
                          <a:schemeClr val="tx1"/>
                        </a:solidFill>
                        <a:sym typeface="+mn-ea"/>
                      </a:endParaRPr>
                    </a:p>
                    <a:p>
                      <a:pPr algn="ctr">
                        <a:buNone/>
                      </a:pPr>
                      <a:r>
                        <a:rPr lang="en-US" altLang="zh-CN" sz="1400">
                          <a:solidFill>
                            <a:schemeClr val="tx1"/>
                          </a:solidFill>
                          <a:sym typeface="+mn-ea"/>
                        </a:rPr>
                        <a:t>2.</a:t>
                      </a:r>
                      <a:r>
                        <a:rPr lang="zh-CN" altLang="en-US" sz="1400">
                          <a:solidFill>
                            <a:schemeClr val="tx1"/>
                          </a:solidFill>
                          <a:sym typeface="+mn-ea"/>
                        </a:rPr>
                        <a:t>固件开发（</a:t>
                      </a:r>
                      <a:r>
                        <a:rPr lang="en-US" altLang="zh-CN" sz="1400">
                          <a:solidFill>
                            <a:schemeClr val="tx1"/>
                          </a:solidFill>
                          <a:sym typeface="+mn-ea"/>
                        </a:rPr>
                        <a:t>6</a:t>
                      </a:r>
                      <a:r>
                        <a:rPr lang="zh-CN" altLang="en-US" sz="1400">
                          <a:solidFill>
                            <a:schemeClr val="tx1"/>
                          </a:solidFill>
                          <a:sym typeface="+mn-ea"/>
                        </a:rPr>
                        <a:t>月</a:t>
                      </a:r>
                      <a:r>
                        <a:rPr lang="en-US" altLang="zh-CN" sz="1400">
                          <a:solidFill>
                            <a:schemeClr val="tx1"/>
                          </a:solidFill>
                          <a:sym typeface="+mn-ea"/>
                        </a:rPr>
                        <a:t>-7</a:t>
                      </a:r>
                      <a:r>
                        <a:rPr lang="zh-CN" altLang="en-US" sz="1400">
                          <a:solidFill>
                            <a:schemeClr val="tx1"/>
                          </a:solidFill>
                          <a:sym typeface="+mn-ea"/>
                        </a:rPr>
                        <a:t>月中旬）</a:t>
                      </a:r>
                      <a:endParaRPr lang="zh-CN" altLang="en-US" sz="1400" b="0">
                        <a:solidFill>
                          <a:schemeClr val="tx1"/>
                        </a:solidFill>
                        <a:sym typeface="+mn-ea"/>
                      </a:endParaRPr>
                    </a:p>
                    <a:p>
                      <a:pPr algn="ctr">
                        <a:buNone/>
                      </a:pPr>
                      <a:endParaRPr lang="zh-CN" altLang="en-US" sz="14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tc>
              </a:tr>
              <a:tr h="1009650">
                <a:tc vMerge="1">
                  <a:tcPr anchor="ctr" anchorCtr="0"/>
                </a:tc>
                <a:tc vMerge="1">
                  <a:tcPr anchor="ctr" anchorCtr="0"/>
                </a:tc>
                <a:tc vMerge="1">
                  <a:tcPr anchor="ctr" anchorCtr="0"/>
                </a:tc>
                <a:tc>
                  <a:txBody>
                    <a:bodyPr/>
                    <a:p>
                      <a:pPr algn="ctr">
                        <a:buNone/>
                      </a:pPr>
                      <a:r>
                        <a:rPr lang="zh-CN" sz="1200">
                          <a:solidFill>
                            <a:schemeClr val="tx1"/>
                          </a:solidFill>
                          <a:latin typeface="微软雅黑" panose="020B0503020204020204" charset="-122"/>
                          <a:ea typeface="微软雅黑" panose="020B0503020204020204" charset="-122"/>
                          <a:cs typeface="微软雅黑" panose="020B0503020204020204" charset="-122"/>
                          <a:sym typeface="+mn-ea"/>
                        </a:rPr>
                        <a:t>一个</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SN</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号如何对应那么多的孔号数据</a:t>
                      </a:r>
                      <a:endPar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tc>
                <a:tc>
                  <a:txBody>
                    <a:bodyPr/>
                    <a:p>
                      <a:pPr algn="ctr">
                        <a:buNone/>
                      </a:pPr>
                      <a:r>
                        <a:rPr lang="zh-CN" altLang="en-US" sz="1200">
                          <a:latin typeface="微软雅黑" panose="020B0503020204020204" charset="-122"/>
                          <a:ea typeface="微软雅黑" panose="020B0503020204020204" charset="-122"/>
                          <a:cs typeface="微软雅黑" panose="020B0503020204020204" charset="-122"/>
                          <a:sym typeface="+mn-ea"/>
                        </a:rPr>
                        <a:t>可采用一台设备虚拟多个SN号的形式来适配不同孔号展示，建议是虚拟的SN号是在原设备SN号的基础上增加孔号，此时平台无需自动识别孔号</a:t>
                      </a:r>
                      <a:endPar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tc>
                <a:tc vMerge="1">
                  <a:tcPr anchor="ctr" anchorCtr="0"/>
                </a:tc>
              </a:tr>
              <a:tr h="1565910">
                <a:tc vMerge="1">
                  <a:tcPr anchor="ctr" anchorCtr="0"/>
                </a:tc>
                <a:tc vMerge="1">
                  <a:tcPr anchor="ctr" anchorCtr="0"/>
                </a:tc>
                <a:tc vMerge="1">
                  <a:tcPr anchor="ctr" anchorCtr="0"/>
                </a:tc>
                <a:tc>
                  <a:txBody>
                    <a:bodyPr/>
                    <a:p>
                      <a:pPr algn="ctr">
                        <a:buNone/>
                      </a:pP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平台端需识别和解析</a:t>
                      </a:r>
                      <a:r>
                        <a:rPr lang="en-US" altLang="zh-CN" sz="1200">
                          <a:solidFill>
                            <a:schemeClr val="tx1"/>
                          </a:solidFill>
                          <a:latin typeface="微软雅黑" panose="020B0503020204020204" charset="-122"/>
                          <a:ea typeface="微软雅黑" panose="020B0503020204020204" charset="-122"/>
                          <a:cs typeface="微软雅黑" panose="020B0503020204020204" charset="-122"/>
                          <a:sym typeface="+mn-ea"/>
                        </a:rPr>
                        <a:t>CTR</a:t>
                      </a:r>
                      <a:r>
                        <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rPr>
                        <a:t>硬件端上传的孔号信息以便正常绘图展示。</a:t>
                      </a:r>
                      <a:endPar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tc>
                <a:tc>
                  <a:txBody>
                    <a:bodyPr/>
                    <a:p>
                      <a:pPr algn="ctr">
                        <a:buNone/>
                      </a:pPr>
                      <a:r>
                        <a:rPr lang="zh-CN" altLang="en-US" sz="1200">
                          <a:latin typeface="微软雅黑" panose="020B0503020204020204" charset="-122"/>
                          <a:ea typeface="微软雅黑" panose="020B0503020204020204" charset="-122"/>
                          <a:cs typeface="微软雅黑" panose="020B0503020204020204" charset="-122"/>
                          <a:sym typeface="+mn-ea"/>
                        </a:rPr>
                        <a:t>根据</a:t>
                      </a:r>
                      <a:r>
                        <a:rPr lang="en-US" altLang="zh-CN" sz="1200">
                          <a:latin typeface="微软雅黑" panose="020B0503020204020204" charset="-122"/>
                          <a:ea typeface="微软雅黑" panose="020B0503020204020204" charset="-122"/>
                          <a:cs typeface="微软雅黑" panose="020B0503020204020204" charset="-122"/>
                          <a:sym typeface="+mn-ea"/>
                        </a:rPr>
                        <a:t>CTR</a:t>
                      </a:r>
                      <a:r>
                        <a:rPr lang="zh-CN" altLang="en-US" sz="1200">
                          <a:latin typeface="微软雅黑" panose="020B0503020204020204" charset="-122"/>
                          <a:ea typeface="微软雅黑" panose="020B0503020204020204" charset="-122"/>
                          <a:cs typeface="微软雅黑" panose="020B0503020204020204" charset="-122"/>
                          <a:sym typeface="+mn-ea"/>
                        </a:rPr>
                        <a:t>硬件端对孔号的设置方式，采用一台设备虚拟多个SN号的形式来适配不同孔号的数据展示，且虚拟的SN号是在原设备SN号的基础上作为孔号设置，此时平台无需自动识别孔号，由用户将虚拟的SN号与预先添加的孔号相关联即可。</a:t>
                      </a:r>
                      <a:endParaRPr lang="zh-CN" altLang="en-US" sz="1200">
                        <a:latin typeface="微软雅黑" panose="020B0503020204020204" charset="-122"/>
                        <a:ea typeface="微软雅黑" panose="020B0503020204020204" charset="-122"/>
                        <a:cs typeface="微软雅黑" panose="020B0503020204020204" charset="-122"/>
                        <a:sym typeface="+mn-ea"/>
                      </a:endParaRPr>
                    </a:p>
                    <a:p>
                      <a:pPr algn="ctr">
                        <a:buNone/>
                      </a:pPr>
                      <a:endParaRPr lang="zh-CN" altLang="en-US" sz="1200">
                        <a:solidFill>
                          <a:schemeClr val="tx1"/>
                        </a:solidFill>
                        <a:latin typeface="微软雅黑" panose="020B0503020204020204" charset="-122"/>
                        <a:ea typeface="微软雅黑" panose="020B0503020204020204" charset="-122"/>
                        <a:cs typeface="微软雅黑" panose="020B0503020204020204" charset="-122"/>
                        <a:sym typeface="+mn-ea"/>
                      </a:endParaRPr>
                    </a:p>
                  </a:txBody>
                  <a:tcPr anchor="ctr" anchorCtr="0"/>
                </a:tc>
                <a:tc rowSpan="3">
                  <a:txBody>
                    <a:bodyPr/>
                    <a:p>
                      <a:pPr algn="ctr">
                        <a:buNone/>
                      </a:pPr>
                      <a:r>
                        <a:rPr lang="en-US" altLang="zh-CN" sz="1400">
                          <a:sym typeface="等线" panose="02010600030101010101" charset="-122"/>
                        </a:rPr>
                        <a:t>1.</a:t>
                      </a:r>
                      <a:r>
                        <a:rPr lang="zh-CN" altLang="en-US" sz="1400">
                          <a:sym typeface="等线" panose="02010600030101010101" charset="-122"/>
                        </a:rPr>
                        <a:t>固件开发测试与小批量测试（</a:t>
                      </a:r>
                      <a:r>
                        <a:rPr lang="en-US" altLang="zh-CN" sz="1400">
                          <a:sym typeface="等线" panose="02010600030101010101" charset="-122"/>
                        </a:rPr>
                        <a:t>7</a:t>
                      </a:r>
                      <a:r>
                        <a:rPr lang="zh-CN" altLang="en-US" sz="1400">
                          <a:sym typeface="等线" panose="02010600030101010101" charset="-122"/>
                        </a:rPr>
                        <a:t>月中旬到</a:t>
                      </a:r>
                      <a:r>
                        <a:rPr lang="en-US" altLang="zh-CN" sz="1400">
                          <a:sym typeface="等线" panose="02010600030101010101" charset="-122"/>
                        </a:rPr>
                        <a:t>8</a:t>
                      </a:r>
                      <a:r>
                        <a:rPr lang="zh-CN" altLang="en-US" sz="1400">
                          <a:sym typeface="等线" panose="02010600030101010101" charset="-122"/>
                        </a:rPr>
                        <a:t>月中旬）</a:t>
                      </a:r>
                      <a:endParaRPr lang="zh-CN" altLang="en-US" sz="1400">
                        <a:sym typeface="等线" panose="02010600030101010101" charset="-122"/>
                      </a:endParaRPr>
                    </a:p>
                  </a:txBody>
                  <a:tcPr anchor="ctr" anchorCtr="0"/>
                </a:tc>
              </a:tr>
              <a:tr h="823595">
                <a:tc>
                  <a:txBody>
                    <a:bodyPr/>
                    <a:p>
                      <a:pPr algn="ctr">
                        <a:buNone/>
                      </a:pPr>
                      <a:r>
                        <a:rPr lang="zh-CN" altLang="en-US" sz="1200">
                          <a:latin typeface="微软雅黑" panose="020B0503020204020204" charset="-122"/>
                          <a:ea typeface="微软雅黑" panose="020B0503020204020204" charset="-122"/>
                        </a:rPr>
                        <a:t>孔深测量的问题</a:t>
                      </a:r>
                      <a:endParaRPr lang="zh-CN" altLang="en-US" sz="1200">
                        <a:latin typeface="微软雅黑" panose="020B0503020204020204" charset="-122"/>
                        <a:ea typeface="微软雅黑" panose="020B0503020204020204" charset="-122"/>
                      </a:endParaRPr>
                    </a:p>
                  </a:txBody>
                  <a:tcPr anchor="ctr" anchorCtr="0"/>
                </a:tc>
                <a:tc>
                  <a:txBody>
                    <a:bodyPr/>
                    <a:p>
                      <a:pPr algn="ctr">
                        <a:buNone/>
                      </a:pPr>
                      <a:r>
                        <a:rPr lang="zh-CN" altLang="en-US" sz="1200">
                          <a:latin typeface="微软雅黑" panose="020B0503020204020204" charset="-122"/>
                          <a:ea typeface="微软雅黑" panose="020B0503020204020204" charset="-122"/>
                          <a:cs typeface="微软雅黑" panose="020B0503020204020204" charset="-122"/>
                        </a:rPr>
                        <a:t>沿用</a:t>
                      </a:r>
                      <a:r>
                        <a:rPr lang="en-US" altLang="zh-CN" sz="1200">
                          <a:latin typeface="微软雅黑" panose="020B0503020204020204" charset="-122"/>
                          <a:ea typeface="微软雅黑" panose="020B0503020204020204" charset="-122"/>
                          <a:cs typeface="微软雅黑" panose="020B0503020204020204" charset="-122"/>
                        </a:rPr>
                        <a:t>AC60</a:t>
                      </a:r>
                      <a:r>
                        <a:rPr lang="zh-CN" altLang="en-US" sz="1200">
                          <a:latin typeface="微软雅黑" panose="020B0503020204020204" charset="-122"/>
                          <a:ea typeface="微软雅黑" panose="020B0503020204020204" charset="-122"/>
                          <a:cs typeface="微软雅黑" panose="020B0503020204020204" charset="-122"/>
                        </a:rPr>
                        <a:t>的技术方案</a:t>
                      </a:r>
                      <a:endParaRPr lang="zh-CN" altLang="en-US" sz="1200">
                        <a:latin typeface="微软雅黑" panose="020B0503020204020204" charset="-122"/>
                        <a:ea typeface="微软雅黑" panose="020B0503020204020204" charset="-122"/>
                        <a:cs typeface="微软雅黑" panose="020B0503020204020204" charset="-122"/>
                      </a:endParaRPr>
                    </a:p>
                  </a:txBody>
                  <a:tcPr anchor="ctr" anchorCtr="0"/>
                </a:tc>
                <a:tc>
                  <a:txBody>
                    <a:bodyPr/>
                    <a:p>
                      <a:pPr algn="ctr">
                        <a:buNone/>
                      </a:pPr>
                      <a:r>
                        <a:rPr lang="en-US" altLang="zh-CN" sz="1200">
                          <a:latin typeface="微软雅黑" panose="020B0503020204020204" charset="-122"/>
                          <a:ea typeface="微软雅黑" panose="020B0503020204020204" charset="-122"/>
                          <a:cs typeface="微软雅黑" panose="020B0503020204020204" charset="-122"/>
                        </a:rPr>
                        <a:t>1.</a:t>
                      </a:r>
                      <a:r>
                        <a:rPr lang="zh-CN" altLang="en-US" sz="1200">
                          <a:latin typeface="微软雅黑" panose="020B0503020204020204" charset="-122"/>
                          <a:ea typeface="微软雅黑" panose="020B0503020204020204" charset="-122"/>
                          <a:cs typeface="微软雅黑" panose="020B0503020204020204" charset="-122"/>
                        </a:rPr>
                        <a:t>技术相对成熟</a:t>
                      </a:r>
                      <a:endParaRPr lang="zh-CN" altLang="en-US" sz="1200">
                        <a:latin typeface="微软雅黑" panose="020B0503020204020204" charset="-122"/>
                        <a:ea typeface="微软雅黑" panose="020B0503020204020204" charset="-122"/>
                        <a:cs typeface="微软雅黑" panose="020B0503020204020204" charset="-122"/>
                      </a:endParaRPr>
                    </a:p>
                    <a:p>
                      <a:pPr algn="ctr">
                        <a:buNone/>
                      </a:pPr>
                      <a:r>
                        <a:rPr lang="en-US" altLang="zh-CN" sz="1200">
                          <a:latin typeface="微软雅黑" panose="020B0503020204020204" charset="-122"/>
                          <a:ea typeface="微软雅黑" panose="020B0503020204020204" charset="-122"/>
                          <a:cs typeface="微软雅黑" panose="020B0503020204020204" charset="-122"/>
                        </a:rPr>
                        <a:t>2.</a:t>
                      </a:r>
                      <a:r>
                        <a:rPr lang="zh-CN" altLang="en-US" sz="1200">
                          <a:latin typeface="微软雅黑" panose="020B0503020204020204" charset="-122"/>
                          <a:ea typeface="微软雅黑" panose="020B0503020204020204" charset="-122"/>
                          <a:cs typeface="微软雅黑" panose="020B0503020204020204" charset="-122"/>
                        </a:rPr>
                        <a:t>同套技术沿用</a:t>
                      </a:r>
                      <a:endParaRPr lang="zh-CN" altLang="en-US" sz="1200">
                        <a:latin typeface="微软雅黑" panose="020B0503020204020204" charset="-122"/>
                        <a:ea typeface="微软雅黑" panose="020B0503020204020204" charset="-122"/>
                        <a:cs typeface="微软雅黑" panose="020B0503020204020204" charset="-122"/>
                      </a:endParaRPr>
                    </a:p>
                  </a:txBody>
                  <a:tcPr anchor="ctr" anchorCtr="0"/>
                </a:tc>
                <a:tc>
                  <a:txBody>
                    <a:bodyPr/>
                    <a:p>
                      <a:pPr algn="ctr">
                        <a:buNone/>
                      </a:pPr>
                      <a:r>
                        <a:rPr lang="zh-CN" altLang="en-US" sz="1200">
                          <a:latin typeface="微软雅黑" panose="020B0503020204020204" charset="-122"/>
                          <a:ea typeface="微软雅黑" panose="020B0503020204020204" charset="-122"/>
                          <a:sym typeface="+mn-ea"/>
                        </a:rPr>
                        <a:t>用户是否习惯，技术的适应性是否到位</a:t>
                      </a:r>
                      <a:endParaRPr lang="zh-CN" altLang="en-US" sz="1200">
                        <a:latin typeface="微软雅黑" panose="020B0503020204020204" charset="-122"/>
                        <a:ea typeface="微软雅黑" panose="020B0503020204020204" charset="-122"/>
                        <a:sym typeface="+mn-ea"/>
                      </a:endParaRPr>
                    </a:p>
                  </a:txBody>
                  <a:tcPr anchor="ctr" anchorCtr="0"/>
                </a:tc>
                <a:tc>
                  <a:txBody>
                    <a:bodyPr/>
                    <a:p>
                      <a:pPr algn="ctr">
                        <a:buNone/>
                      </a:pPr>
                      <a:r>
                        <a:rPr lang="zh-CN" altLang="en-US" sz="1200">
                          <a:latin typeface="微软雅黑" panose="020B0503020204020204" charset="-122"/>
                          <a:ea typeface="微软雅黑" panose="020B0503020204020204" charset="-122"/>
                        </a:rPr>
                        <a:t>需要实际验证</a:t>
                      </a:r>
                      <a:endParaRPr lang="zh-CN" altLang="en-US" sz="1200">
                        <a:latin typeface="微软雅黑" panose="020B0503020204020204" charset="-122"/>
                        <a:ea typeface="微软雅黑" panose="020B0503020204020204" charset="-122"/>
                      </a:endParaRPr>
                    </a:p>
                  </a:txBody>
                  <a:tcPr anchor="ctr" anchorCtr="0"/>
                </a:tc>
                <a:tc vMerge="1">
                  <a:tcPr anchor="ctr" anchorCtr="0"/>
                </a:tc>
              </a:tr>
              <a:tr h="822960">
                <a:tc>
                  <a:txBody>
                    <a:bodyPr/>
                    <a:p>
                      <a:pPr algn="ctr">
                        <a:buNone/>
                      </a:pPr>
                      <a:r>
                        <a:rPr lang="zh-CN" altLang="en-US" sz="1200">
                          <a:latin typeface="微软雅黑" panose="020B0503020204020204" charset="-122"/>
                          <a:ea typeface="微软雅黑" panose="020B0503020204020204" charset="-122"/>
                        </a:rPr>
                        <a:t>人机交互界面</a:t>
                      </a:r>
                      <a:endParaRPr lang="zh-CN" altLang="en-US" sz="1200">
                        <a:latin typeface="微软雅黑" panose="020B0503020204020204" charset="-122"/>
                        <a:ea typeface="微软雅黑" panose="020B0503020204020204" charset="-122"/>
                      </a:endParaRPr>
                    </a:p>
                  </a:txBody>
                  <a:tcPr anchor="ctr" anchorCtr="0"/>
                </a:tc>
                <a:tc>
                  <a:txBody>
                    <a:bodyPr/>
                    <a:p>
                      <a:pPr algn="ctr">
                        <a:buNone/>
                      </a:pPr>
                      <a:r>
                        <a:rPr lang="zh-CN" altLang="en-US" sz="1200">
                          <a:latin typeface="微软雅黑" panose="020B0503020204020204" charset="-122"/>
                          <a:ea typeface="微软雅黑" panose="020B0503020204020204" charset="-122"/>
                          <a:cs typeface="微软雅黑" panose="020B0503020204020204" charset="-122"/>
                        </a:rPr>
                        <a:t>方案</a:t>
                      </a:r>
                      <a:r>
                        <a:rPr lang="en-US" altLang="zh-CN" sz="1200">
                          <a:latin typeface="微软雅黑" panose="020B0503020204020204" charset="-122"/>
                          <a:ea typeface="微软雅黑" panose="020B0503020204020204" charset="-122"/>
                          <a:cs typeface="微软雅黑" panose="020B0503020204020204" charset="-122"/>
                        </a:rPr>
                        <a:t>3</a:t>
                      </a:r>
                      <a:endParaRPr lang="en-US" altLang="zh-CN" sz="1200">
                        <a:latin typeface="微软雅黑" panose="020B0503020204020204" charset="-122"/>
                        <a:ea typeface="微软雅黑" panose="020B0503020204020204" charset="-122"/>
                        <a:cs typeface="微软雅黑" panose="020B0503020204020204" charset="-122"/>
                      </a:endParaRPr>
                    </a:p>
                  </a:txBody>
                  <a:tcPr anchor="ctr" anchorCtr="0"/>
                </a:tc>
                <a:tc>
                  <a:txBody>
                    <a:bodyPr/>
                    <a:p>
                      <a:pPr algn="ctr">
                        <a:buNone/>
                      </a:pPr>
                      <a:r>
                        <a:rPr lang="en-US" altLang="zh-CN" sz="1200">
                          <a:latin typeface="微软雅黑" panose="020B0503020204020204" charset="-122"/>
                          <a:ea typeface="微软雅黑" panose="020B0503020204020204" charset="-122"/>
                        </a:rPr>
                        <a:t>1.</a:t>
                      </a:r>
                      <a:r>
                        <a:rPr lang="zh-CN" altLang="en-US" sz="1200">
                          <a:latin typeface="微软雅黑" panose="020B0503020204020204" charset="-122"/>
                          <a:ea typeface="微软雅黑" panose="020B0503020204020204" charset="-122"/>
                        </a:rPr>
                        <a:t>参考人工测斜操作逻辑</a:t>
                      </a:r>
                      <a:endParaRPr lang="zh-CN" altLang="en-US" sz="1200">
                        <a:latin typeface="微软雅黑" panose="020B0503020204020204" charset="-122"/>
                        <a:ea typeface="微软雅黑" panose="020B0503020204020204" charset="-122"/>
                      </a:endParaRPr>
                    </a:p>
                    <a:p>
                      <a:pPr algn="ctr">
                        <a:buNone/>
                      </a:pPr>
                      <a:r>
                        <a:rPr lang="en-US" altLang="zh-CN" sz="1200">
                          <a:latin typeface="微软雅黑" panose="020B0503020204020204" charset="-122"/>
                          <a:ea typeface="微软雅黑" panose="020B0503020204020204" charset="-122"/>
                        </a:rPr>
                        <a:t>2.</a:t>
                      </a:r>
                      <a:r>
                        <a:rPr lang="zh-CN" altLang="en-US" sz="1200">
                          <a:latin typeface="微软雅黑" panose="020B0503020204020204" charset="-122"/>
                          <a:ea typeface="微软雅黑" panose="020B0503020204020204" charset="-122"/>
                        </a:rPr>
                        <a:t>交互操作功能清晰</a:t>
                      </a:r>
                      <a:endParaRPr lang="zh-CN" altLang="en-US" sz="1200">
                        <a:latin typeface="微软雅黑" panose="020B0503020204020204" charset="-122"/>
                        <a:ea typeface="微软雅黑" panose="020B0503020204020204" charset="-122"/>
                      </a:endParaRPr>
                    </a:p>
                  </a:txBody>
                  <a:tcPr anchor="ctr" anchorCtr="0"/>
                </a:tc>
                <a:tc>
                  <a:txBody>
                    <a:bodyPr/>
                    <a:p>
                      <a:pPr algn="ctr">
                        <a:buNone/>
                      </a:pPr>
                      <a:r>
                        <a:rPr lang="zh-CN" altLang="en-US" sz="1200">
                          <a:latin typeface="微软雅黑" panose="020B0503020204020204" charset="-122"/>
                          <a:ea typeface="微软雅黑" panose="020B0503020204020204" charset="-122"/>
                          <a:sym typeface="+mn-ea"/>
                        </a:rPr>
                        <a:t>用户是否习惯，技术的适应性是否到位</a:t>
                      </a:r>
                      <a:endParaRPr lang="zh-CN" altLang="en-US" sz="1200">
                        <a:latin typeface="微软雅黑" panose="020B0503020204020204" charset="-122"/>
                        <a:ea typeface="微软雅黑" panose="020B0503020204020204" charset="-122"/>
                        <a:cs typeface="微软雅黑" panose="020B0503020204020204" charset="-122"/>
                        <a:sym typeface="+mn-ea"/>
                      </a:endParaRPr>
                    </a:p>
                  </a:txBody>
                  <a:tcPr anchor="ctr" anchorCtr="0"/>
                </a:tc>
                <a:tc>
                  <a:txBody>
                    <a:bodyPr/>
                    <a:p>
                      <a:pPr algn="ctr">
                        <a:buNone/>
                      </a:pPr>
                      <a:r>
                        <a:rPr lang="zh-CN" altLang="en-US" sz="1200">
                          <a:latin typeface="微软雅黑" panose="020B0503020204020204" charset="-122"/>
                          <a:ea typeface="微软雅黑" panose="020B0503020204020204" charset="-122"/>
                          <a:sym typeface="+mn-ea"/>
                        </a:rPr>
                        <a:t>需要实际验证</a:t>
                      </a:r>
                      <a:endParaRPr lang="zh-CN" altLang="en-US" sz="1200">
                        <a:latin typeface="微软雅黑" panose="020B0503020204020204" charset="-122"/>
                        <a:ea typeface="微软雅黑" panose="020B0503020204020204" charset="-122"/>
                        <a:sym typeface="+mn-ea"/>
                      </a:endParaRPr>
                    </a:p>
                  </a:txBody>
                  <a:tcPr anchor="ctr" anchorCtr="0"/>
                </a:tc>
                <a:tc vMerge="1">
                  <a:tcPr anchor="ctr" anchorCtr="0"/>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3348355" y="3044825"/>
            <a:ext cx="5495290" cy="768350"/>
          </a:xfrm>
          <a:prstGeom prst="rect">
            <a:avLst/>
          </a:prstGeom>
          <a:noFill/>
        </p:spPr>
        <p:txBody>
          <a:bodyPr wrap="none" rtlCol="0" anchor="t">
            <a:spAutoFit/>
          </a:bodyPr>
          <a:p>
            <a:r>
              <a:rPr lang="en-US" altLang="zh-CN" sz="4400">
                <a:latin typeface="Calibri" panose="020F0502020204030204" charset="0"/>
                <a:ea typeface="宋体" panose="02010600030101010101" pitchFamily="2" charset="-122"/>
                <a:sym typeface="+mn-ea"/>
              </a:rPr>
              <a:t>6</a:t>
            </a:r>
            <a:r>
              <a:rPr lang="zh-CN" altLang="en-US" sz="4400">
                <a:latin typeface="Calibri" panose="020F0502020204030204" charset="0"/>
                <a:ea typeface="宋体" panose="02010600030101010101" pitchFamily="2" charset="-122"/>
                <a:sym typeface="+mn-ea"/>
              </a:rPr>
              <a:t>、数据检校方案</a:t>
            </a:r>
            <a:r>
              <a:rPr lang="zh-CN" altLang="en-US" sz="4400">
                <a:latin typeface="Calibri" panose="020F0502020204030204" charset="0"/>
                <a:ea typeface="宋体" panose="02010600030101010101" pitchFamily="2" charset="-122"/>
                <a:sym typeface="+mn-ea"/>
              </a:rPr>
              <a:t>探讨</a:t>
            </a:r>
            <a:endParaRPr lang="zh-CN" altLang="en-US" sz="4400">
              <a:latin typeface="Calibri" panose="020F0502020204030204" charset="0"/>
              <a:ea typeface="宋体" panose="02010600030101010101" pitchFamily="2"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52500" y="915035"/>
            <a:ext cx="10286365" cy="5077460"/>
          </a:xfrm>
          <a:prstGeom prst="rect">
            <a:avLst/>
          </a:prstGeom>
          <a:noFill/>
        </p:spPr>
        <p:txBody>
          <a:bodyPr wrap="square" rtlCol="0" anchor="t">
            <a:spAutoFit/>
          </a:bodyPr>
          <a:p>
            <a:r>
              <a:rPr lang="zh-CN" altLang="en-US" b="1">
                <a:solidFill>
                  <a:srgbClr val="FF0000"/>
                </a:solidFill>
                <a:sym typeface="+mn-ea"/>
              </a:rPr>
              <a:t>数据检校功能需求：</a:t>
            </a:r>
            <a:endParaRPr lang="zh-CN" altLang="en-US">
              <a:solidFill>
                <a:srgbClr val="FF0000"/>
              </a:solidFill>
              <a:sym typeface="+mn-ea"/>
            </a:endParaRPr>
          </a:p>
          <a:p>
            <a:r>
              <a:rPr lang="en-US" altLang="zh-CN">
                <a:solidFill>
                  <a:schemeClr val="tx1"/>
                </a:solidFill>
                <a:sym typeface="+mn-ea"/>
              </a:rPr>
              <a:t>       </a:t>
            </a:r>
            <a:r>
              <a:rPr lang="zh-CN" altLang="en-US">
                <a:solidFill>
                  <a:schemeClr val="tx1"/>
                </a:solidFill>
                <a:sym typeface="+mn-ea"/>
              </a:rPr>
              <a:t>不同于自动化测量，HAC10要具有人工测斜中对测点测量数据的异常性进行校验，测量完成后，需在数据传输前增加监测数据预览，点击预览后，出现本次测量的累加数据与上次测量的累加数据不同深度的差值（本次变化量），用户可自行判断该组数据是否上传，若数据无误则可上传，若数据存在异常，用户可选择数据作废，然后重新测量。</a:t>
            </a:r>
            <a:endParaRPr lang="zh-CN" altLang="en-US">
              <a:solidFill>
                <a:schemeClr val="tx1"/>
              </a:solidFill>
              <a:sym typeface="+mn-ea"/>
            </a:endParaRPr>
          </a:p>
          <a:p>
            <a:r>
              <a:rPr lang="zh-CN" altLang="en-US" b="1">
                <a:solidFill>
                  <a:srgbClr val="FF0000"/>
                </a:solidFill>
                <a:sym typeface="+mn-ea"/>
              </a:rPr>
              <a:t>数据传输链路及</a:t>
            </a:r>
            <a:r>
              <a:rPr lang="en-US" altLang="zh-CN" b="1">
                <a:solidFill>
                  <a:srgbClr val="FF0000"/>
                </a:solidFill>
                <a:sym typeface="+mn-ea"/>
              </a:rPr>
              <a:t>APP</a:t>
            </a:r>
            <a:r>
              <a:rPr lang="zh-CN" altLang="en-US" b="1">
                <a:solidFill>
                  <a:srgbClr val="FF0000"/>
                </a:solidFill>
                <a:sym typeface="+mn-ea"/>
              </a:rPr>
              <a:t>交互流程</a:t>
            </a:r>
            <a:r>
              <a:rPr lang="zh-CN" altLang="en-US" b="1">
                <a:solidFill>
                  <a:srgbClr val="FF0000"/>
                </a:solidFill>
                <a:sym typeface="+mn-ea"/>
              </a:rPr>
              <a:t>结构</a:t>
            </a:r>
            <a:r>
              <a:rPr lang="zh-CN" altLang="en-US" b="1">
                <a:solidFill>
                  <a:srgbClr val="FF0000"/>
                </a:solidFill>
                <a:sym typeface="+mn-ea"/>
              </a:rPr>
              <a:t>：</a:t>
            </a:r>
            <a:endParaRPr lang="zh-CN" altLang="en-US" b="1">
              <a:solidFill>
                <a:srgbClr val="FF0000"/>
              </a:solidFill>
              <a:sym typeface="+mn-ea"/>
            </a:endParaRPr>
          </a:p>
          <a:p>
            <a:r>
              <a:rPr lang="en-US" altLang="zh-CN">
                <a:solidFill>
                  <a:srgbClr val="FF0000"/>
                </a:solidFill>
                <a:sym typeface="+mn-ea"/>
              </a:rPr>
              <a:t>                                              </a:t>
            </a:r>
            <a:endParaRPr lang="en-US" altLang="zh-CN">
              <a:solidFill>
                <a:srgbClr val="FF0000"/>
              </a:solidFill>
              <a:sym typeface="+mn-ea"/>
            </a:endParaRPr>
          </a:p>
          <a:p>
            <a:endParaRPr lang="zh-CN" altLang="en-US">
              <a:solidFill>
                <a:srgbClr val="FF0000"/>
              </a:solidFill>
              <a:sym typeface="+mn-ea"/>
            </a:endParaRPr>
          </a:p>
          <a:p>
            <a:endParaRPr lang="zh-CN" altLang="en-US">
              <a:sym typeface="+mn-ea"/>
            </a:endParaRPr>
          </a:p>
          <a:p>
            <a:endParaRPr lang="zh-CN" altLang="en-US">
              <a:sym typeface="+mn-ea"/>
            </a:endParaRPr>
          </a:p>
          <a:p>
            <a:endParaRPr lang="zh-CN" altLang="en-US">
              <a:sym typeface="+mn-ea"/>
            </a:endParaRPr>
          </a:p>
          <a:p>
            <a:r>
              <a:rPr lang="zh-CN" altLang="en-US">
                <a:solidFill>
                  <a:srgbClr val="FF0000"/>
                </a:solidFill>
                <a:sym typeface="+mn-ea"/>
              </a:rPr>
              <a:t>疑问点：</a:t>
            </a:r>
            <a:endParaRPr lang="en-US" altLang="zh-CN">
              <a:solidFill>
                <a:srgbClr val="FF0000"/>
              </a:solidFill>
              <a:sym typeface="+mn-ea"/>
            </a:endParaRPr>
          </a:p>
          <a:p>
            <a:endParaRPr lang="en-US" altLang="zh-CN">
              <a:sym typeface="+mn-ea"/>
            </a:endParaRPr>
          </a:p>
          <a:p>
            <a:r>
              <a:rPr lang="en-US" altLang="zh-CN">
                <a:sym typeface="+mn-ea"/>
              </a:rPr>
              <a:t>1</a:t>
            </a:r>
            <a:r>
              <a:rPr lang="zh-CN" altLang="en-US">
                <a:sym typeface="+mn-ea"/>
              </a:rPr>
              <a:t>、检校过程中发现数据异常并删除测量数据组会与数据拟合之间的问题。</a:t>
            </a:r>
            <a:endParaRPr lang="zh-CN" altLang="en-US">
              <a:sym typeface="+mn-ea"/>
            </a:endParaRPr>
          </a:p>
          <a:p>
            <a:endParaRPr lang="zh-CN" altLang="en-US"/>
          </a:p>
          <a:p>
            <a:r>
              <a:rPr lang="en-US" altLang="zh-CN">
                <a:sym typeface="+mn-ea"/>
              </a:rPr>
              <a:t>2</a:t>
            </a:r>
            <a:r>
              <a:rPr lang="zh-CN" altLang="en-US">
                <a:sym typeface="+mn-ea"/>
              </a:rPr>
              <a:t>、如果某点多次测量发现数据波动较大问题。</a:t>
            </a:r>
            <a:endParaRPr lang="zh-CN" altLang="en-US">
              <a:sym typeface="+mn-ea"/>
            </a:endParaRPr>
          </a:p>
          <a:p>
            <a:endParaRPr lang="zh-CN" altLang="en-US">
              <a:sym typeface="+mn-ea"/>
            </a:endParaRPr>
          </a:p>
          <a:p>
            <a:r>
              <a:rPr lang="en-US" altLang="zh-CN">
                <a:sym typeface="+mn-ea"/>
              </a:rPr>
              <a:t>3</a:t>
            </a:r>
            <a:r>
              <a:rPr lang="zh-CN" altLang="en-US">
                <a:sym typeface="+mn-ea"/>
              </a:rPr>
              <a:t>、</a:t>
            </a:r>
            <a:r>
              <a:rPr lang="zh-CN" altLang="en-US">
                <a:sym typeface="+mn-ea"/>
              </a:rPr>
              <a:t>数据检校功能需求开发问题。</a:t>
            </a:r>
            <a:r>
              <a:rPr lang="zh-CN" altLang="en-US">
                <a:sym typeface="+mn-ea"/>
              </a:rPr>
              <a:t>作为一个功能需求单独开发，不影响其他三个技术开发规划。</a:t>
            </a:r>
            <a:endParaRPr lang="zh-CN" altLang="en-US"/>
          </a:p>
        </p:txBody>
      </p:sp>
      <p:sp>
        <p:nvSpPr>
          <p:cNvPr id="18" name="Text Box 2"/>
          <p:cNvSpPr txBox="1">
            <a:spLocks noChangeArrowheads="1"/>
          </p:cNvSpPr>
          <p:nvPr/>
        </p:nvSpPr>
        <p:spPr bwMode="auto">
          <a:xfrm>
            <a:off x="423545" y="247015"/>
            <a:ext cx="552196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en-US" sz="3200" b="1">
                <a:solidFill>
                  <a:srgbClr val="FF0000"/>
                </a:solidFill>
                <a:latin typeface="Times New Roman" panose="02020603050405020304" charset="0"/>
                <a:ea typeface="黑体" panose="02010609060101010101" pitchFamily="49" charset="-122"/>
              </a:rPr>
              <a:t>6.1HAC10</a:t>
            </a:r>
            <a:r>
              <a:rPr kumimoji="1" lang="zh-CN" altLang="en-US" sz="3200" b="1">
                <a:solidFill>
                  <a:srgbClr val="FF0000"/>
                </a:solidFill>
                <a:latin typeface="Times New Roman" panose="02020603050405020304" charset="0"/>
                <a:ea typeface="黑体" panose="02010609060101010101" pitchFamily="49" charset="-122"/>
              </a:rPr>
              <a:t>数据检校</a:t>
            </a:r>
            <a:r>
              <a:rPr kumimoji="1" lang="zh-CN" altLang="en-US" sz="3200" b="1">
                <a:solidFill>
                  <a:srgbClr val="FF0000"/>
                </a:solidFill>
                <a:latin typeface="Times New Roman" panose="02020603050405020304" charset="0"/>
                <a:ea typeface="黑体" panose="02010609060101010101" pitchFamily="49" charset="-122"/>
              </a:rPr>
              <a:t>需求探讨</a:t>
            </a:r>
            <a:endParaRPr kumimoji="1" lang="zh-CN" altLang="en-US" sz="3200" b="1">
              <a:solidFill>
                <a:srgbClr val="FF0000"/>
              </a:solidFill>
              <a:latin typeface="Times New Roman" panose="02020603050405020304" charset="0"/>
              <a:ea typeface="黑体" panose="02010609060101010101" pitchFamily="49" charset="-122"/>
            </a:endParaRPr>
          </a:p>
        </p:txBody>
      </p:sp>
      <p:sp>
        <p:nvSpPr>
          <p:cNvPr id="3" name="矩形 2"/>
          <p:cNvSpPr/>
          <p:nvPr/>
        </p:nvSpPr>
        <p:spPr>
          <a:xfrm>
            <a:off x="3803015" y="2940685"/>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测斜仪</a:t>
            </a:r>
            <a:endParaRPr lang="zh-CN" altLang="en-US"/>
          </a:p>
        </p:txBody>
      </p:sp>
      <p:sp>
        <p:nvSpPr>
          <p:cNvPr id="4" name="矩形 3"/>
          <p:cNvSpPr/>
          <p:nvPr/>
        </p:nvSpPr>
        <p:spPr>
          <a:xfrm>
            <a:off x="5563870" y="3717290"/>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APP</a:t>
            </a:r>
            <a:endParaRPr lang="en-US" altLang="zh-CN"/>
          </a:p>
        </p:txBody>
      </p:sp>
      <p:sp>
        <p:nvSpPr>
          <p:cNvPr id="5" name="矩形 4"/>
          <p:cNvSpPr/>
          <p:nvPr/>
        </p:nvSpPr>
        <p:spPr>
          <a:xfrm>
            <a:off x="5563235" y="2940685"/>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CTR</a:t>
            </a:r>
            <a:endParaRPr lang="en-US" altLang="zh-CN"/>
          </a:p>
        </p:txBody>
      </p:sp>
      <p:sp>
        <p:nvSpPr>
          <p:cNvPr id="6" name="矩形 5"/>
          <p:cNvSpPr/>
          <p:nvPr/>
        </p:nvSpPr>
        <p:spPr>
          <a:xfrm>
            <a:off x="7323455" y="3717290"/>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APP</a:t>
            </a:r>
            <a:endParaRPr lang="en-US" altLang="zh-CN"/>
          </a:p>
        </p:txBody>
      </p:sp>
      <p:sp>
        <p:nvSpPr>
          <p:cNvPr id="7" name="矩形 6"/>
          <p:cNvSpPr/>
          <p:nvPr/>
        </p:nvSpPr>
        <p:spPr>
          <a:xfrm>
            <a:off x="7323455" y="2941320"/>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物联网</a:t>
            </a:r>
            <a:r>
              <a:rPr lang="zh-CN" altLang="en-US"/>
              <a:t>平台</a:t>
            </a:r>
            <a:endParaRPr lang="zh-CN" altLang="en-US"/>
          </a:p>
        </p:txBody>
      </p:sp>
      <p:cxnSp>
        <p:nvCxnSpPr>
          <p:cNvPr id="8" name="直接箭头连接符 7"/>
          <p:cNvCxnSpPr>
            <a:stCxn id="3" idx="3"/>
            <a:endCxn id="5" idx="1"/>
          </p:cNvCxnSpPr>
          <p:nvPr/>
        </p:nvCxnSpPr>
        <p:spPr>
          <a:xfrm>
            <a:off x="4867910" y="3159125"/>
            <a:ext cx="6953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628130" y="3159125"/>
            <a:ext cx="6953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6096000" y="3377565"/>
            <a:ext cx="635" cy="34036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7855585" y="3376930"/>
            <a:ext cx="635" cy="34036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3803650" y="2940685"/>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测斜仪</a:t>
            </a:r>
            <a:endParaRPr lang="zh-CN" altLang="en-US"/>
          </a:p>
        </p:txBody>
      </p:sp>
      <p:sp>
        <p:nvSpPr>
          <p:cNvPr id="14" name="矩形 13"/>
          <p:cNvSpPr/>
          <p:nvPr/>
        </p:nvSpPr>
        <p:spPr>
          <a:xfrm>
            <a:off x="5564505" y="3717290"/>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APP</a:t>
            </a:r>
            <a:endParaRPr lang="en-US" altLang="zh-CN"/>
          </a:p>
        </p:txBody>
      </p:sp>
      <p:sp>
        <p:nvSpPr>
          <p:cNvPr id="15" name="矩形 14"/>
          <p:cNvSpPr/>
          <p:nvPr/>
        </p:nvSpPr>
        <p:spPr>
          <a:xfrm>
            <a:off x="5563870" y="2940685"/>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CTR</a:t>
            </a:r>
            <a:endParaRPr lang="en-US" altLang="zh-CN"/>
          </a:p>
        </p:txBody>
      </p:sp>
      <p:sp>
        <p:nvSpPr>
          <p:cNvPr id="16" name="矩形 15"/>
          <p:cNvSpPr/>
          <p:nvPr/>
        </p:nvSpPr>
        <p:spPr>
          <a:xfrm>
            <a:off x="7324090" y="3717290"/>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APP</a:t>
            </a:r>
            <a:endParaRPr lang="en-US" altLang="zh-CN"/>
          </a:p>
        </p:txBody>
      </p:sp>
      <p:sp>
        <p:nvSpPr>
          <p:cNvPr id="17" name="矩形 16"/>
          <p:cNvSpPr/>
          <p:nvPr/>
        </p:nvSpPr>
        <p:spPr>
          <a:xfrm>
            <a:off x="7324090" y="2941320"/>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物联网</a:t>
            </a:r>
            <a:r>
              <a:rPr lang="zh-CN" altLang="en-US"/>
              <a:t>平台</a:t>
            </a:r>
            <a:endParaRPr lang="zh-CN" altLang="en-US"/>
          </a:p>
        </p:txBody>
      </p:sp>
      <p:cxnSp>
        <p:nvCxnSpPr>
          <p:cNvPr id="19" name="直接箭头连接符 18"/>
          <p:cNvCxnSpPr>
            <a:stCxn id="13" idx="3"/>
            <a:endCxn id="15" idx="1"/>
          </p:cNvCxnSpPr>
          <p:nvPr/>
        </p:nvCxnSpPr>
        <p:spPr>
          <a:xfrm>
            <a:off x="4869180" y="3159125"/>
            <a:ext cx="6953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6628765" y="3159125"/>
            <a:ext cx="6953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6096635" y="3377565"/>
            <a:ext cx="635" cy="34036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7856220" y="3376930"/>
            <a:ext cx="635" cy="34036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287020" y="851535"/>
            <a:ext cx="9460865" cy="1322070"/>
          </a:xfrm>
          <a:prstGeom prst="rect">
            <a:avLst/>
          </a:prstGeom>
          <a:noFill/>
        </p:spPr>
        <p:txBody>
          <a:bodyPr wrap="none" rtlCol="0" anchor="t">
            <a:spAutoFit/>
          </a:bodyPr>
          <a:p>
            <a:pPr algn="l"/>
            <a:r>
              <a:rPr lang="en-US" altLang="zh-CN" sz="2000">
                <a:sym typeface="+mn-ea"/>
              </a:rPr>
              <a:t>1</a:t>
            </a:r>
            <a:r>
              <a:rPr lang="zh-CN" altLang="en-US" sz="2000">
                <a:sym typeface="+mn-ea"/>
              </a:rPr>
              <a:t>、检校过程中发现数据异常并删除测量数据组会与数据拟合之间</a:t>
            </a:r>
            <a:r>
              <a:rPr lang="zh-CN" altLang="en-US" sz="2000">
                <a:sym typeface="+mn-ea"/>
              </a:rPr>
              <a:t>的问题。</a:t>
            </a:r>
            <a:endParaRPr lang="zh-CN" altLang="en-US" sz="2000">
              <a:sym typeface="+mn-ea"/>
            </a:endParaRPr>
          </a:p>
          <a:p>
            <a:pPr algn="l"/>
            <a:endParaRPr lang="zh-CN" altLang="en-US" sz="2000">
              <a:sym typeface="+mn-ea"/>
            </a:endParaRPr>
          </a:p>
          <a:p>
            <a:pPr algn="l"/>
            <a:r>
              <a:rPr lang="zh-CN" altLang="en-US" sz="2000"/>
              <a:t>（</a:t>
            </a:r>
            <a:r>
              <a:rPr lang="en-US" altLang="zh-CN" sz="2000"/>
              <a:t>1</a:t>
            </a:r>
            <a:r>
              <a:rPr lang="zh-CN" altLang="en-US" sz="2000"/>
              <a:t>）某点异常删除本次</a:t>
            </a:r>
            <a:r>
              <a:rPr lang="zh-CN" altLang="en-US" sz="2000"/>
              <a:t>测量数据组会丢失</a:t>
            </a:r>
            <a:r>
              <a:rPr lang="zh-CN" altLang="en-US" sz="2000"/>
              <a:t>数据样本。</a:t>
            </a:r>
            <a:endParaRPr lang="zh-CN" altLang="en-US" sz="2000"/>
          </a:p>
          <a:p>
            <a:pPr algn="l"/>
            <a:r>
              <a:rPr lang="zh-CN" altLang="en-US" sz="2000"/>
              <a:t>（</a:t>
            </a:r>
            <a:r>
              <a:rPr lang="en-US" altLang="zh-CN" sz="2000"/>
              <a:t>2</a:t>
            </a:r>
            <a:r>
              <a:rPr lang="zh-CN" altLang="en-US" sz="2000"/>
              <a:t>）</a:t>
            </a:r>
            <a:r>
              <a:rPr lang="zh-CN" altLang="en-US" sz="2000">
                <a:sym typeface="+mn-ea"/>
              </a:rPr>
              <a:t>某点异常</a:t>
            </a:r>
            <a:r>
              <a:rPr lang="zh-CN" altLang="en-US" sz="2000"/>
              <a:t>删除</a:t>
            </a:r>
            <a:r>
              <a:rPr lang="zh-CN" altLang="en-US" sz="2000">
                <a:sym typeface="+mn-ea"/>
              </a:rPr>
              <a:t>本次测量数据组，与在研究的算法去噪赋值拟合稍有矛盾</a:t>
            </a:r>
            <a:r>
              <a:rPr lang="zh-CN" altLang="en-US" sz="2000">
                <a:sym typeface="+mn-ea"/>
              </a:rPr>
              <a:t>冲突。</a:t>
            </a:r>
            <a:endParaRPr lang="zh-CN" altLang="en-US" sz="2000">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445770" y="495935"/>
            <a:ext cx="10702925" cy="1630045"/>
          </a:xfrm>
          <a:prstGeom prst="rect">
            <a:avLst/>
          </a:prstGeom>
          <a:noFill/>
        </p:spPr>
        <p:txBody>
          <a:bodyPr wrap="square" rtlCol="0" anchor="t">
            <a:spAutoFit/>
          </a:bodyPr>
          <a:p>
            <a:r>
              <a:rPr lang="en-US" altLang="zh-CN" sz="2000">
                <a:sym typeface="+mn-ea"/>
              </a:rPr>
              <a:t>2</a:t>
            </a:r>
            <a:r>
              <a:rPr lang="zh-CN" altLang="en-US" sz="2000">
                <a:sym typeface="+mn-ea"/>
              </a:rPr>
              <a:t>、如果某点多次测量发现数据波动较大</a:t>
            </a:r>
            <a:r>
              <a:rPr lang="zh-CN" altLang="en-US" sz="2000">
                <a:sym typeface="+mn-ea"/>
              </a:rPr>
              <a:t>问题。</a:t>
            </a:r>
            <a:endParaRPr lang="zh-CN" altLang="en-US" sz="2000">
              <a:sym typeface="+mn-ea"/>
            </a:endParaRPr>
          </a:p>
          <a:p>
            <a:endParaRPr lang="zh-CN" altLang="en-US" sz="2000">
              <a:sym typeface="+mn-ea"/>
            </a:endParaRPr>
          </a:p>
          <a:p>
            <a:r>
              <a:rPr lang="zh-CN" altLang="en-US" sz="2000"/>
              <a:t>（</a:t>
            </a:r>
            <a:r>
              <a:rPr lang="en-US" altLang="zh-CN" sz="2000"/>
              <a:t>1</a:t>
            </a:r>
            <a:r>
              <a:rPr lang="zh-CN" altLang="en-US" sz="2000"/>
              <a:t>）发现某测点的测量数据异常有可能是设备本身的问题也有可能是基坑真实</a:t>
            </a:r>
            <a:r>
              <a:rPr lang="zh-CN" altLang="en-US" sz="2000"/>
              <a:t>变形。</a:t>
            </a:r>
            <a:endParaRPr lang="zh-CN" altLang="en-US" sz="2000"/>
          </a:p>
          <a:p>
            <a:r>
              <a:rPr lang="zh-CN" altLang="en-US" sz="2000"/>
              <a:t>（</a:t>
            </a:r>
            <a:r>
              <a:rPr lang="en-US" altLang="zh-CN" sz="2000"/>
              <a:t>2</a:t>
            </a:r>
            <a:r>
              <a:rPr lang="zh-CN" altLang="en-US" sz="2000"/>
              <a:t>）如果是基坑真实变形且变形波动明显，而用户不想将数据上报进行报警，有可能会要求具有修改数据的功能，此功能是否开发以及是否开放给</a:t>
            </a:r>
            <a:r>
              <a:rPr lang="zh-CN" altLang="en-US" sz="2000"/>
              <a:t>用户。</a:t>
            </a:r>
            <a:endParaRPr lang="zh-CN" altLang="en-US" sz="2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866775" y="628650"/>
            <a:ext cx="10296525" cy="2861310"/>
          </a:xfrm>
          <a:prstGeom prst="rect">
            <a:avLst/>
          </a:prstGeom>
          <a:noFill/>
        </p:spPr>
        <p:txBody>
          <a:bodyPr wrap="square" rtlCol="0" anchor="t">
            <a:spAutoFit/>
          </a:bodyPr>
          <a:p>
            <a:r>
              <a:rPr lang="en-US" altLang="zh-CN" sz="2000">
                <a:sym typeface="+mn-ea"/>
              </a:rPr>
              <a:t>3</a:t>
            </a:r>
            <a:r>
              <a:rPr lang="zh-CN" altLang="en-US" sz="2000">
                <a:sym typeface="+mn-ea"/>
              </a:rPr>
              <a:t>、数据检校功能需求开发</a:t>
            </a:r>
            <a:r>
              <a:rPr lang="zh-CN" altLang="en-US" sz="2000">
                <a:sym typeface="+mn-ea"/>
              </a:rPr>
              <a:t>问题。</a:t>
            </a:r>
            <a:endParaRPr lang="zh-CN" altLang="en-US" sz="2000">
              <a:sym typeface="+mn-ea"/>
            </a:endParaRPr>
          </a:p>
          <a:p>
            <a:endParaRPr lang="zh-CN" altLang="en-US" sz="2000">
              <a:sym typeface="+mn-ea"/>
            </a:endParaRPr>
          </a:p>
          <a:p>
            <a:r>
              <a:rPr lang="zh-CN" altLang="en-US" sz="2000"/>
              <a:t>（</a:t>
            </a:r>
            <a:r>
              <a:rPr lang="en-US" altLang="zh-CN" sz="2000"/>
              <a:t>1</a:t>
            </a:r>
            <a:r>
              <a:rPr lang="zh-CN" altLang="en-US" sz="2000"/>
              <a:t>）首先根据初步的需求内容以及疑问点进行深入探讨确定详细的需求功能及实施</a:t>
            </a:r>
            <a:r>
              <a:rPr lang="zh-CN" altLang="en-US" sz="2000"/>
              <a:t>方案</a:t>
            </a:r>
            <a:endParaRPr lang="zh-CN" altLang="en-US" sz="2000"/>
          </a:p>
          <a:p>
            <a:r>
              <a:rPr lang="zh-CN" altLang="en-US" sz="2000"/>
              <a:t>（</a:t>
            </a:r>
            <a:r>
              <a:rPr lang="en-US" altLang="zh-CN" sz="2000"/>
              <a:t>2</a:t>
            </a:r>
            <a:r>
              <a:rPr lang="zh-CN" altLang="en-US" sz="2000"/>
              <a:t>）方案一将此功能嵌入进来与其他三个技术点一起开发，但整体的逻辑控制会发生变化，变动较大影响整体</a:t>
            </a:r>
            <a:r>
              <a:rPr lang="zh-CN" altLang="en-US" sz="2000"/>
              <a:t>进度。</a:t>
            </a:r>
            <a:endParaRPr lang="zh-CN" altLang="en-US" sz="2000"/>
          </a:p>
          <a:p>
            <a:r>
              <a:rPr lang="zh-CN" altLang="en-US" sz="2000"/>
              <a:t>（</a:t>
            </a:r>
            <a:r>
              <a:rPr lang="en-US" altLang="zh-CN" sz="2000"/>
              <a:t>3</a:t>
            </a:r>
            <a:r>
              <a:rPr lang="zh-CN" altLang="en-US" sz="2000"/>
              <a:t>）将此数据检校功能单独作为一个技术模块实施不影响其他三个技术点的开发进度，</a:t>
            </a:r>
            <a:r>
              <a:rPr lang="zh-CN" altLang="en-US" sz="2000">
                <a:sym typeface="+mn-ea"/>
              </a:rPr>
              <a:t>而且即使数据检校的需求内容存在问题不能正常运用，到时把此功能关闭即可，不影响整体功能的运行。</a:t>
            </a:r>
            <a:endParaRPr lang="zh-CN" altLang="en-US" sz="2000"/>
          </a:p>
          <a:p>
            <a:endParaRPr lang="zh-CN"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5830" y="1282700"/>
            <a:ext cx="10340975" cy="2584450"/>
          </a:xfrm>
          <a:prstGeom prst="rect">
            <a:avLst/>
          </a:prstGeom>
          <a:noFill/>
        </p:spPr>
        <p:txBody>
          <a:bodyPr wrap="square" rtlCol="0">
            <a:spAutoFit/>
          </a:bodyPr>
          <a:p>
            <a:pPr indent="0"/>
            <a:r>
              <a:rPr lang="zh-CN" altLang="en-US">
                <a:sym typeface="+mn-ea"/>
              </a:rPr>
              <a:t>HAC10数据检校</a:t>
            </a:r>
            <a:r>
              <a:rPr lang="zh-CN" altLang="en-US">
                <a:sym typeface="+mn-ea"/>
              </a:rPr>
              <a:t>按照对测点累加数据的</a:t>
            </a:r>
            <a:r>
              <a:rPr lang="zh-CN" altLang="en-US">
                <a:sym typeface="+mn-ea"/>
              </a:rPr>
              <a:t>异常性进行校验。</a:t>
            </a:r>
            <a:endParaRPr lang="zh-CN" altLang="en-US">
              <a:sym typeface="+mn-ea"/>
            </a:endParaRPr>
          </a:p>
          <a:p>
            <a:pPr indent="0"/>
            <a:r>
              <a:rPr lang="zh-CN" altLang="en-US">
                <a:sym typeface="+mn-ea"/>
              </a:rPr>
              <a:t>解决方案一的流程</a:t>
            </a:r>
            <a:r>
              <a:rPr lang="en-US" altLang="zh-CN">
                <a:sym typeface="+mn-ea"/>
              </a:rPr>
              <a:t>:</a:t>
            </a:r>
            <a:endParaRPr lang="zh-CN" altLang="en-US">
              <a:sym typeface="+mn-ea"/>
            </a:endParaRPr>
          </a:p>
          <a:p>
            <a:pPr indent="0"/>
            <a:r>
              <a:rPr lang="en-US" altLang="zh-CN">
                <a:sym typeface="+mn-ea"/>
              </a:rPr>
              <a:t>1</a:t>
            </a:r>
            <a:r>
              <a:rPr lang="zh-CN" altLang="en-US">
                <a:sym typeface="+mn-ea"/>
              </a:rPr>
              <a:t>、需要具有对测量完成的数据的异常情况进行检校的功能（本组累加值与上组累加值差值）。测量完成后，在</a:t>
            </a:r>
            <a:r>
              <a:rPr lang="en-US" altLang="zh-CN">
                <a:sym typeface="+mn-ea"/>
              </a:rPr>
              <a:t>APP</a:t>
            </a:r>
            <a:r>
              <a:rPr lang="zh-CN" altLang="en-US">
                <a:sym typeface="+mn-ea"/>
              </a:rPr>
              <a:t>主界面上显示弹框信息</a:t>
            </a:r>
            <a:r>
              <a:rPr lang="en-US" altLang="zh-CN">
                <a:sym typeface="+mn-ea"/>
              </a:rPr>
              <a:t>”</a:t>
            </a:r>
            <a:r>
              <a:rPr lang="zh-CN" altLang="en-US">
                <a:sym typeface="+mn-ea"/>
              </a:rPr>
              <a:t>测量完成请确认检校的信息</a:t>
            </a:r>
            <a:r>
              <a:rPr lang="en-US" altLang="zh-CN">
                <a:sym typeface="+mn-ea"/>
              </a:rPr>
              <a:t>“-</a:t>
            </a:r>
            <a:r>
              <a:rPr lang="zh-CN" altLang="en-US">
                <a:sym typeface="+mn-ea"/>
              </a:rPr>
              <a:t>确认。</a:t>
            </a:r>
            <a:endParaRPr lang="zh-CN" altLang="en-US">
              <a:sym typeface="+mn-ea"/>
            </a:endParaRPr>
          </a:p>
          <a:p>
            <a:pPr indent="0"/>
            <a:r>
              <a:rPr lang="en-US" altLang="zh-CN">
                <a:sym typeface="+mn-ea"/>
              </a:rPr>
              <a:t>2</a:t>
            </a:r>
            <a:r>
              <a:rPr lang="zh-CN" altLang="en-US">
                <a:sym typeface="+mn-ea"/>
              </a:rPr>
              <a:t>、点击</a:t>
            </a:r>
            <a:r>
              <a:rPr lang="en-US" altLang="zh-CN">
                <a:sym typeface="+mn-ea"/>
              </a:rPr>
              <a:t>”</a:t>
            </a:r>
            <a:r>
              <a:rPr lang="zh-CN" altLang="en-US">
                <a:sym typeface="+mn-ea"/>
              </a:rPr>
              <a:t>确认</a:t>
            </a:r>
            <a:r>
              <a:rPr lang="en-US" altLang="zh-CN">
                <a:sym typeface="+mn-ea"/>
              </a:rPr>
              <a:t>“</a:t>
            </a:r>
            <a:r>
              <a:rPr lang="zh-CN" altLang="en-US">
                <a:sym typeface="+mn-ea"/>
              </a:rPr>
              <a:t>后，显示检校的页面信息，包括</a:t>
            </a:r>
            <a:r>
              <a:rPr lang="en-US" altLang="zh-CN">
                <a:sym typeface="+mn-ea"/>
              </a:rPr>
              <a:t>SN</a:t>
            </a:r>
            <a:r>
              <a:rPr lang="zh-CN" altLang="en-US">
                <a:sym typeface="+mn-ea"/>
              </a:rPr>
              <a:t>号、测深、本次测量的累加数据与上次测量的累加数据不同深度的差值（本次变化量）。</a:t>
            </a:r>
            <a:endParaRPr lang="zh-CN" altLang="en-US">
              <a:sym typeface="+mn-ea"/>
            </a:endParaRPr>
          </a:p>
          <a:p>
            <a:pPr indent="0"/>
            <a:r>
              <a:rPr lang="en-US" altLang="zh-CN">
                <a:sym typeface="+mn-ea"/>
              </a:rPr>
              <a:t>3</a:t>
            </a:r>
            <a:r>
              <a:rPr lang="zh-CN" altLang="en-US">
                <a:sym typeface="+mn-ea"/>
              </a:rPr>
              <a:t>、用户可自行判断该组数据是否上传，若数据检校无误后点击</a:t>
            </a:r>
            <a:r>
              <a:rPr lang="en-US" altLang="zh-CN">
                <a:sym typeface="+mn-ea"/>
              </a:rPr>
              <a:t>“</a:t>
            </a:r>
            <a:r>
              <a:rPr lang="zh-CN" altLang="en-US">
                <a:sym typeface="+mn-ea"/>
              </a:rPr>
              <a:t>上传</a:t>
            </a:r>
            <a:r>
              <a:rPr lang="en-US" altLang="zh-CN">
                <a:sym typeface="+mn-ea"/>
              </a:rPr>
              <a:t>”</a:t>
            </a:r>
            <a:r>
              <a:rPr lang="zh-CN" altLang="en-US">
                <a:sym typeface="+mn-ea"/>
              </a:rPr>
              <a:t>（上传过程中显示进度信息比如百分比之类的及弹出上传完成请反转测斜仪等信息），若数据存在异常，用户可选择数据作废，然后点击</a:t>
            </a:r>
            <a:r>
              <a:rPr lang="en-US" altLang="zh-CN">
                <a:sym typeface="+mn-ea"/>
              </a:rPr>
              <a:t>“</a:t>
            </a:r>
            <a:r>
              <a:rPr lang="zh-CN" altLang="en-US">
                <a:sym typeface="+mn-ea"/>
              </a:rPr>
              <a:t>重测</a:t>
            </a:r>
            <a:r>
              <a:rPr lang="en-US" altLang="zh-CN">
                <a:sym typeface="+mn-ea"/>
              </a:rPr>
              <a:t>”</a:t>
            </a:r>
            <a:r>
              <a:rPr lang="zh-CN" altLang="en-US">
                <a:sym typeface="+mn-ea"/>
              </a:rPr>
              <a:t>（点击重测后，</a:t>
            </a:r>
            <a:r>
              <a:rPr lang="en-US" altLang="zh-CN">
                <a:sym typeface="+mn-ea"/>
              </a:rPr>
              <a:t>CTR</a:t>
            </a:r>
            <a:r>
              <a:rPr lang="zh-CN" altLang="en-US">
                <a:sym typeface="+mn-ea"/>
              </a:rPr>
              <a:t>本地删除本组数据并开始新的一轮测量）。</a:t>
            </a:r>
            <a:endParaRPr lang="zh-CN" altLang="en-US">
              <a:solidFill>
                <a:schemeClr val="tx1"/>
              </a:solidFill>
              <a:ea typeface="宋体" panose="02010600030101010101" pitchFamily="2" charset="-122"/>
              <a:sym typeface="+mn-ea"/>
            </a:endParaRPr>
          </a:p>
        </p:txBody>
      </p:sp>
      <p:sp>
        <p:nvSpPr>
          <p:cNvPr id="4" name="Text Box 2"/>
          <p:cNvSpPr txBox="1">
            <a:spLocks noChangeArrowheads="1"/>
          </p:cNvSpPr>
          <p:nvPr/>
        </p:nvSpPr>
        <p:spPr bwMode="auto">
          <a:xfrm>
            <a:off x="438150" y="257175"/>
            <a:ext cx="686752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en-US" altLang="zh-CN" sz="3200" b="1">
                <a:solidFill>
                  <a:srgbClr val="FF0000"/>
                </a:solidFill>
                <a:latin typeface="Times New Roman" panose="02020603050405020304" charset="0"/>
                <a:ea typeface="黑体" panose="02010609060101010101" pitchFamily="49" charset="-122"/>
              </a:rPr>
              <a:t>6.2</a:t>
            </a:r>
            <a:r>
              <a:rPr kumimoji="1" lang="en-US" altLang="zh-CN" sz="3200" b="1">
                <a:solidFill>
                  <a:srgbClr val="FF0000"/>
                </a:solidFill>
                <a:latin typeface="Times New Roman" panose="02020603050405020304" charset="0"/>
                <a:ea typeface="黑体" panose="02010609060101010101" pitchFamily="49" charset="-122"/>
                <a:sym typeface="+mn-ea"/>
              </a:rPr>
              <a:t>、数据检校功能</a:t>
            </a:r>
            <a:r>
              <a:rPr kumimoji="1" lang="zh-CN" altLang="en-US" sz="3200" b="1">
                <a:solidFill>
                  <a:srgbClr val="FF0000"/>
                </a:solidFill>
                <a:latin typeface="Times New Roman" panose="02020603050405020304" charset="0"/>
                <a:ea typeface="黑体" panose="02010609060101010101" pitchFamily="49" charset="-122"/>
                <a:sym typeface="+mn-ea"/>
              </a:rPr>
              <a:t>嵌入整体方案</a:t>
            </a:r>
            <a:r>
              <a:rPr kumimoji="1" lang="zh-CN" altLang="en-US" sz="3200" b="1">
                <a:solidFill>
                  <a:srgbClr val="FF0000"/>
                </a:solidFill>
                <a:latin typeface="Times New Roman" panose="02020603050405020304" charset="0"/>
                <a:ea typeface="黑体" panose="02010609060101010101" pitchFamily="49" charset="-122"/>
                <a:sym typeface="+mn-ea"/>
              </a:rPr>
              <a:t>设计</a:t>
            </a:r>
            <a:endParaRPr kumimoji="1" lang="zh-CN" altLang="en-US" sz="3200" b="1">
              <a:solidFill>
                <a:srgbClr val="FF0000"/>
              </a:solidFill>
              <a:latin typeface="Times New Roman" panose="02020603050405020304" charset="0"/>
              <a:ea typeface="黑体" panose="02010609060101010101" pitchFamily="49" charset="-122"/>
              <a:sym typeface="+mn-ea"/>
            </a:endParaRPr>
          </a:p>
        </p:txBody>
      </p:sp>
      <p:sp>
        <p:nvSpPr>
          <p:cNvPr id="33" name="Text Box 2"/>
          <p:cNvSpPr txBox="1">
            <a:spLocks noChangeArrowheads="1"/>
          </p:cNvSpPr>
          <p:nvPr/>
        </p:nvSpPr>
        <p:spPr bwMode="auto">
          <a:xfrm>
            <a:off x="925830" y="840740"/>
            <a:ext cx="6505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zh-CN" altLang="en-US" sz="2400" b="1">
                <a:solidFill>
                  <a:srgbClr val="FF0000"/>
                </a:solidFill>
                <a:latin typeface="Times New Roman" panose="02020603050405020304" charset="0"/>
                <a:ea typeface="黑体" panose="02010609060101010101" pitchFamily="49" charset="-122"/>
              </a:rPr>
              <a:t>数据检校功能删除数据方案</a:t>
            </a:r>
            <a:r>
              <a:rPr kumimoji="1" lang="zh-CN" altLang="en-US" sz="2400" b="1">
                <a:solidFill>
                  <a:srgbClr val="FF0000"/>
                </a:solidFill>
                <a:latin typeface="Times New Roman" panose="02020603050405020304" charset="0"/>
                <a:ea typeface="黑体" panose="02010609060101010101" pitchFamily="49" charset="-122"/>
              </a:rPr>
              <a:t>流程</a:t>
            </a:r>
            <a:endParaRPr kumimoji="1" lang="zh-CN" altLang="en-US" sz="2400" b="1">
              <a:solidFill>
                <a:srgbClr val="FF0000"/>
              </a:solidFill>
              <a:latin typeface="Times New Roman" panose="02020603050405020304" charset="0"/>
              <a:ea typeface="黑体" panose="02010609060101010101" pitchFamily="49"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81000" y="891540"/>
            <a:ext cx="2957830" cy="5520690"/>
            <a:chOff x="12726" y="1089"/>
            <a:chExt cx="4658" cy="8694"/>
          </a:xfrm>
        </p:grpSpPr>
        <p:grpSp>
          <p:nvGrpSpPr>
            <p:cNvPr id="89" name="组合 88"/>
            <p:cNvGrpSpPr/>
            <p:nvPr/>
          </p:nvGrpSpPr>
          <p:grpSpPr>
            <a:xfrm>
              <a:off x="12726" y="1089"/>
              <a:ext cx="4659" cy="8694"/>
              <a:chOff x="12699" y="1083"/>
              <a:chExt cx="4659" cy="8694"/>
            </a:xfrm>
          </p:grpSpPr>
          <p:grpSp>
            <p:nvGrpSpPr>
              <p:cNvPr id="72" name="组合 71"/>
              <p:cNvGrpSpPr/>
              <p:nvPr/>
            </p:nvGrpSpPr>
            <p:grpSpPr>
              <a:xfrm rot="0">
                <a:off x="12699" y="1083"/>
                <a:ext cx="4659" cy="8694"/>
                <a:chOff x="12879" y="1617"/>
                <a:chExt cx="4660" cy="8694"/>
              </a:xfrm>
            </p:grpSpPr>
            <p:sp>
              <p:nvSpPr>
                <p:cNvPr id="73" name="矩形 72"/>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圆角矩形 73"/>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75" name="圆角矩形 74"/>
                <p:cNvSpPr/>
                <p:nvPr/>
              </p:nvSpPr>
              <p:spPr>
                <a:xfrm>
                  <a:off x="12933" y="7995"/>
                  <a:ext cx="4606"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交互信息</a:t>
                  </a:r>
                  <a:r>
                    <a:rPr lang="en-US" altLang="zh-CN" sz="1400">
                      <a:sym typeface="+mn-ea"/>
                    </a:rPr>
                    <a:t>(</a:t>
                  </a:r>
                  <a:r>
                    <a:rPr lang="zh-CN" altLang="en-US" sz="1400">
                      <a:sym typeface="+mn-ea"/>
                    </a:rPr>
                    <a:t>测量</a:t>
                  </a:r>
                  <a:r>
                    <a:rPr lang="zh-CN" altLang="en-US" sz="1400">
                      <a:sym typeface="+mn-ea"/>
                    </a:rPr>
                    <a:t>完成）</a:t>
                  </a:r>
                  <a:endParaRPr lang="zh-CN" altLang="en-US" sz="1400"/>
                </a:p>
              </p:txBody>
            </p:sp>
            <p:cxnSp>
              <p:nvCxnSpPr>
                <p:cNvPr id="77" name="直接连接符 76"/>
                <p:cNvCxnSpPr/>
                <p:nvPr/>
              </p:nvCxnSpPr>
              <p:spPr>
                <a:xfrm flipV="1">
                  <a:off x="12879" y="3040"/>
                  <a:ext cx="4659"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78" name="直接连接符 77"/>
                <p:cNvCxnSpPr/>
                <p:nvPr/>
              </p:nvCxnSpPr>
              <p:spPr>
                <a:xfrm>
                  <a:off x="12884" y="856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79" name="矩形 78"/>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a:sym typeface="+mn-ea"/>
                    </a:rPr>
                    <a:t>日期</a:t>
                  </a:r>
                  <a:r>
                    <a:rPr lang="en-US" altLang="zh-CN">
                      <a:sym typeface="+mn-ea"/>
                    </a:rPr>
                    <a:t>/</a:t>
                  </a:r>
                  <a:r>
                    <a:rPr lang="zh-CN" altLang="en-US">
                      <a:sym typeface="+mn-ea"/>
                    </a:rPr>
                    <a:t>时间</a:t>
                  </a:r>
                  <a:endParaRPr lang="zh-CN" altLang="en-US">
                    <a:sym typeface="+mn-ea"/>
                  </a:endParaRPr>
                </a:p>
                <a:p>
                  <a:pPr algn="just"/>
                  <a:r>
                    <a:rPr lang="zh-CN" altLang="en-US">
                      <a:sym typeface="+mn-ea"/>
                    </a:rPr>
                    <a:t>测量方</a:t>
                  </a:r>
                  <a:r>
                    <a:rPr lang="zh-CN" altLang="en-US">
                      <a:sym typeface="+mn-ea"/>
                    </a:rPr>
                    <a:t>向：正测</a:t>
                  </a:r>
                  <a:r>
                    <a:rPr lang="en-US" altLang="zh-CN">
                      <a:sym typeface="+mn-ea"/>
                    </a:rPr>
                    <a:t>/</a:t>
                  </a:r>
                  <a:r>
                    <a:rPr lang="zh-CN" altLang="en-US">
                      <a:sym typeface="+mn-ea"/>
                    </a:rPr>
                    <a:t>反测</a:t>
                  </a:r>
                  <a:endParaRPr lang="zh-CN" altLang="en-US">
                    <a:sym typeface="+mn-ea"/>
                  </a:endParaRPr>
                </a:p>
                <a:p>
                  <a:pPr algn="just"/>
                  <a:r>
                    <a:rPr lang="zh-CN" altLang="en-US">
                      <a:sym typeface="+mn-ea"/>
                    </a:rPr>
                    <a:t>孔号</a:t>
                  </a:r>
                  <a:r>
                    <a:rPr lang="en-US" altLang="zh-CN">
                      <a:sym typeface="+mn-ea"/>
                    </a:rPr>
                    <a:t>:01</a:t>
                  </a:r>
                  <a:endParaRPr lang="zh-CN" altLang="en-US">
                    <a:sym typeface="+mn-ea"/>
                  </a:endParaRPr>
                </a:p>
                <a:p>
                  <a:pPr algn="just"/>
                  <a:r>
                    <a:rPr lang="zh-CN" altLang="en-US">
                      <a:sym typeface="+mn-ea"/>
                    </a:rPr>
                    <a:t>孔深</a:t>
                  </a:r>
                  <a:r>
                    <a:rPr lang="en-US" altLang="zh-CN">
                      <a:sym typeface="+mn-ea"/>
                    </a:rPr>
                    <a:t>:30/25m</a:t>
                  </a:r>
                  <a:endParaRPr lang="zh-CN" altLang="en-US">
                    <a:sym typeface="+mn-ea"/>
                  </a:endParaRPr>
                </a:p>
                <a:p>
                  <a:pPr algn="just"/>
                  <a:r>
                    <a:rPr lang="zh-CN" altLang="en-US">
                      <a:sym typeface="+mn-ea"/>
                    </a:rPr>
                    <a:t>组号</a:t>
                  </a:r>
                  <a:r>
                    <a:rPr lang="en-US" altLang="zh-CN">
                      <a:sym typeface="+mn-ea"/>
                    </a:rPr>
                    <a:t>:05</a:t>
                  </a:r>
                  <a:endParaRPr lang="zh-CN" altLang="en-US">
                    <a:sym typeface="+mn-ea"/>
                  </a:endParaRPr>
                </a:p>
                <a:p>
                  <a:pPr algn="just"/>
                  <a:r>
                    <a:rPr lang="zh-CN" altLang="en-US">
                      <a:sym typeface="+mn-ea"/>
                    </a:rPr>
                    <a:t>区号</a:t>
                  </a:r>
                  <a:r>
                    <a:rPr lang="en-US" altLang="zh-CN">
                      <a:sym typeface="+mn-ea"/>
                    </a:rPr>
                    <a:t>:01</a:t>
                  </a:r>
                  <a:endParaRPr lang="zh-CN" altLang="en-US">
                    <a:sym typeface="+mn-ea"/>
                  </a:endParaRPr>
                </a:p>
                <a:p>
                  <a:pPr algn="just"/>
                  <a:r>
                    <a:rPr lang="zh-CN" altLang="en-US">
                      <a:sym typeface="+mn-ea"/>
                    </a:rPr>
                    <a:t>测斜仪电压：</a:t>
                  </a:r>
                  <a:r>
                    <a:rPr lang="en-US" altLang="zh-CN">
                      <a:sym typeface="+mn-ea"/>
                    </a:rPr>
                    <a:t>4.2/</a:t>
                  </a:r>
                  <a:r>
                    <a:rPr lang="en-US" altLang="zh-CN">
                      <a:solidFill>
                        <a:srgbClr val="FFFF00"/>
                      </a:solidFill>
                      <a:sym typeface="+mn-ea"/>
                    </a:rPr>
                    <a:t>3.5</a:t>
                  </a:r>
                  <a:r>
                    <a:rPr lang="en-US" altLang="zh-CN">
                      <a:sym typeface="+mn-ea"/>
                    </a:rPr>
                    <a:t>/</a:t>
                  </a:r>
                  <a:r>
                    <a:rPr lang="en-US" altLang="zh-CN">
                      <a:solidFill>
                        <a:srgbClr val="FF0000"/>
                      </a:solidFill>
                      <a:sym typeface="+mn-ea"/>
                    </a:rPr>
                    <a:t>3.2V</a:t>
                  </a:r>
                  <a:endParaRPr lang="zh-CN" altLang="en-US">
                    <a:sym typeface="+mn-ea"/>
                  </a:endParaRPr>
                </a:p>
                <a:p>
                  <a:pPr algn="just"/>
                  <a:r>
                    <a:rPr lang="zh-CN" altLang="en-US">
                      <a:sym typeface="+mn-ea"/>
                    </a:rPr>
                    <a:t>设备电压</a:t>
                  </a:r>
                  <a:r>
                    <a:rPr lang="en-US" altLang="zh-CN">
                      <a:sym typeface="+mn-ea"/>
                    </a:rPr>
                    <a:t>:   48/</a:t>
                  </a:r>
                  <a:r>
                    <a:rPr lang="en-US" altLang="zh-CN">
                      <a:solidFill>
                        <a:srgbClr val="FFFF00"/>
                      </a:solidFill>
                      <a:sym typeface="+mn-ea"/>
                    </a:rPr>
                    <a:t>42</a:t>
                  </a:r>
                  <a:r>
                    <a:rPr lang="en-US" altLang="zh-CN">
                      <a:sym typeface="+mn-ea"/>
                    </a:rPr>
                    <a:t>/</a:t>
                  </a:r>
                  <a:r>
                    <a:rPr lang="en-US" altLang="zh-CN">
                      <a:solidFill>
                        <a:srgbClr val="FF0000"/>
                      </a:solidFill>
                      <a:sym typeface="+mn-ea"/>
                    </a:rPr>
                    <a:t>37 V</a:t>
                  </a:r>
                  <a:endParaRPr lang="zh-CN" altLang="en-US">
                    <a:sym typeface="+mn-ea"/>
                  </a:endParaRPr>
                </a:p>
                <a:p>
                  <a:pPr algn="just"/>
                  <a:r>
                    <a:rPr lang="zh-CN" altLang="en-US">
                      <a:sym typeface="+mn-ea"/>
                    </a:rPr>
                    <a:t>测量状态：</a:t>
                  </a:r>
                  <a:r>
                    <a:rPr lang="zh-CN" altLang="en-US" sz="1600">
                      <a:solidFill>
                        <a:srgbClr val="FF0000"/>
                      </a:solidFill>
                      <a:sym typeface="+mn-ea"/>
                    </a:rPr>
                    <a:t>测量完成</a:t>
                  </a:r>
                  <a:endParaRPr lang="zh-CN" altLang="en-US" sz="1600">
                    <a:solidFill>
                      <a:srgbClr val="FF0000"/>
                    </a:solidFill>
                    <a:sym typeface="+mn-ea"/>
                  </a:endParaRPr>
                </a:p>
              </p:txBody>
            </p:sp>
            <p:cxnSp>
              <p:nvCxnSpPr>
                <p:cNvPr id="80" name="直接连接符 79"/>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87" name="圆角矩形 86"/>
              <p:cNvSpPr/>
              <p:nvPr/>
            </p:nvSpPr>
            <p:spPr>
              <a:xfrm>
                <a:off x="12747" y="1094"/>
                <a:ext cx="4605"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90" name="流程图: 合并 89"/>
            <p:cNvSpPr/>
            <p:nvPr/>
          </p:nvSpPr>
          <p:spPr>
            <a:xfrm rot="5400000">
              <a:off x="13680" y="9180"/>
              <a:ext cx="351" cy="398"/>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1" name="椭圆 90"/>
            <p:cNvSpPr/>
            <p:nvPr/>
          </p:nvSpPr>
          <p:spPr>
            <a:xfrm>
              <a:off x="14911" y="9204"/>
              <a:ext cx="351" cy="351"/>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2" name="矩形 91"/>
            <p:cNvSpPr/>
            <p:nvPr/>
          </p:nvSpPr>
          <p:spPr>
            <a:xfrm>
              <a:off x="16097" y="9204"/>
              <a:ext cx="359" cy="35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grpSp>
        <p:nvGrpSpPr>
          <p:cNvPr id="3" name="组合 2"/>
          <p:cNvGrpSpPr/>
          <p:nvPr/>
        </p:nvGrpSpPr>
        <p:grpSpPr>
          <a:xfrm>
            <a:off x="3596005" y="890905"/>
            <a:ext cx="2957830" cy="5520690"/>
            <a:chOff x="12726" y="1089"/>
            <a:chExt cx="4658" cy="8694"/>
          </a:xfrm>
        </p:grpSpPr>
        <p:grpSp>
          <p:nvGrpSpPr>
            <p:cNvPr id="4" name="组合 3"/>
            <p:cNvGrpSpPr/>
            <p:nvPr/>
          </p:nvGrpSpPr>
          <p:grpSpPr>
            <a:xfrm>
              <a:off x="12726" y="1089"/>
              <a:ext cx="4659" cy="8694"/>
              <a:chOff x="12699" y="1083"/>
              <a:chExt cx="4659" cy="8694"/>
            </a:xfrm>
          </p:grpSpPr>
          <p:grpSp>
            <p:nvGrpSpPr>
              <p:cNvPr id="5" name="组合 4"/>
              <p:cNvGrpSpPr/>
              <p:nvPr/>
            </p:nvGrpSpPr>
            <p:grpSpPr>
              <a:xfrm rot="0">
                <a:off x="12699" y="1083"/>
                <a:ext cx="4659" cy="8694"/>
                <a:chOff x="12879" y="1617"/>
                <a:chExt cx="4660" cy="8694"/>
              </a:xfrm>
            </p:grpSpPr>
            <p:sp>
              <p:nvSpPr>
                <p:cNvPr id="6" name="矩形 5"/>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8" name="圆角矩形 7"/>
                <p:cNvSpPr/>
                <p:nvPr/>
              </p:nvSpPr>
              <p:spPr>
                <a:xfrm>
                  <a:off x="12933" y="7995"/>
                  <a:ext cx="4606"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交互信息</a:t>
                  </a:r>
                  <a:r>
                    <a:rPr lang="en-US" altLang="zh-CN" sz="1400">
                      <a:sym typeface="+mn-ea"/>
                    </a:rPr>
                    <a:t>(</a:t>
                  </a:r>
                  <a:r>
                    <a:rPr lang="zh-CN" altLang="en-US" sz="1400">
                      <a:sym typeface="+mn-ea"/>
                    </a:rPr>
                    <a:t>请确认数据检校</a:t>
                  </a:r>
                  <a:r>
                    <a:rPr lang="en-US" altLang="zh-CN" sz="1400">
                      <a:sym typeface="+mn-ea"/>
                    </a:rPr>
                    <a:t>-</a:t>
                  </a:r>
                  <a:r>
                    <a:rPr lang="zh-CN" altLang="en-US" sz="1400">
                      <a:sym typeface="+mn-ea"/>
                    </a:rPr>
                    <a:t>确认）</a:t>
                  </a:r>
                  <a:endParaRPr lang="zh-CN" altLang="en-US" sz="1400"/>
                </a:p>
              </p:txBody>
            </p:sp>
            <p:cxnSp>
              <p:nvCxnSpPr>
                <p:cNvPr id="9" name="直接连接符 8"/>
                <p:cNvCxnSpPr/>
                <p:nvPr/>
              </p:nvCxnSpPr>
              <p:spPr>
                <a:xfrm flipV="1">
                  <a:off x="12879" y="3040"/>
                  <a:ext cx="4659"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12884" y="856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矩形 10"/>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dk1"/>
                      </a:solidFill>
                      <a:sym typeface="+mn-ea"/>
                    </a:rPr>
                    <a:t>测量完成</a:t>
                  </a:r>
                  <a:endParaRPr lang="zh-CN" altLang="en-US">
                    <a:solidFill>
                      <a:schemeClr val="dk1"/>
                    </a:solidFill>
                    <a:sym typeface="+mn-ea"/>
                  </a:endParaRPr>
                </a:p>
                <a:p>
                  <a:pPr algn="just"/>
                  <a:endParaRPr lang="zh-CN" altLang="en-US" sz="1800">
                    <a:solidFill>
                      <a:schemeClr val="dk1"/>
                    </a:solidFill>
                    <a:sym typeface="+mn-ea"/>
                  </a:endParaRPr>
                </a:p>
                <a:p>
                  <a:pPr algn="ctr"/>
                  <a:r>
                    <a:rPr lang="zh-CN" altLang="en-US" sz="1400">
                      <a:solidFill>
                        <a:schemeClr val="dk1"/>
                      </a:solidFill>
                      <a:sym typeface="+mn-ea"/>
                    </a:rPr>
                    <a:t>请</a:t>
                  </a:r>
                  <a:r>
                    <a:rPr lang="zh-CN" altLang="en-US" sz="1400">
                      <a:solidFill>
                        <a:schemeClr val="dk1"/>
                      </a:solidFill>
                      <a:sym typeface="+mn-ea"/>
                    </a:rPr>
                    <a:t>确认数据检校</a:t>
                  </a:r>
                  <a:endParaRPr lang="zh-CN" altLang="en-US" sz="1400">
                    <a:solidFill>
                      <a:schemeClr val="dk1"/>
                    </a:solidFill>
                    <a:sym typeface="+mn-ea"/>
                  </a:endParaRPr>
                </a:p>
                <a:p>
                  <a:pPr algn="ctr"/>
                  <a:endParaRPr lang="zh-CN" altLang="en-US" sz="1400">
                    <a:solidFill>
                      <a:schemeClr val="dk1"/>
                    </a:solidFill>
                    <a:sym typeface="+mn-ea"/>
                  </a:endParaRPr>
                </a:p>
                <a:p>
                  <a:pPr algn="ctr"/>
                  <a:endParaRPr lang="zh-CN" altLang="en-US" sz="1400">
                    <a:solidFill>
                      <a:schemeClr val="dk1"/>
                    </a:solidFill>
                    <a:sym typeface="+mn-ea"/>
                  </a:endParaRPr>
                </a:p>
                <a:p>
                  <a:pPr algn="ctr"/>
                  <a:endParaRPr lang="zh-CN" altLang="en-US" sz="1400">
                    <a:solidFill>
                      <a:schemeClr val="dk1"/>
                    </a:solidFill>
                    <a:sym typeface="+mn-ea"/>
                  </a:endParaRPr>
                </a:p>
                <a:p>
                  <a:pPr algn="ctr"/>
                  <a:endParaRPr lang="zh-CN" altLang="en-US" sz="1400">
                    <a:solidFill>
                      <a:schemeClr val="dk1"/>
                    </a:solidFill>
                    <a:sym typeface="+mn-ea"/>
                  </a:endParaRPr>
                </a:p>
                <a:p>
                  <a:pPr algn="ctr"/>
                  <a:r>
                    <a:rPr lang="zh-CN" altLang="en-US" sz="1400">
                      <a:solidFill>
                        <a:schemeClr val="dk1"/>
                      </a:solidFill>
                      <a:sym typeface="+mn-ea"/>
                    </a:rPr>
                    <a:t>确认</a:t>
                  </a:r>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p:txBody>
            </p:sp>
            <p:cxnSp>
              <p:nvCxnSpPr>
                <p:cNvPr id="12" name="直接连接符 11"/>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13" name="圆角矩形 12"/>
              <p:cNvSpPr/>
              <p:nvPr/>
            </p:nvSpPr>
            <p:spPr>
              <a:xfrm>
                <a:off x="12747" y="1094"/>
                <a:ext cx="4605"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14" name="流程图: 合并 13"/>
            <p:cNvSpPr/>
            <p:nvPr/>
          </p:nvSpPr>
          <p:spPr>
            <a:xfrm rot="5400000">
              <a:off x="13680" y="9180"/>
              <a:ext cx="351" cy="398"/>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椭圆 14"/>
            <p:cNvSpPr/>
            <p:nvPr/>
          </p:nvSpPr>
          <p:spPr>
            <a:xfrm>
              <a:off x="14911" y="9204"/>
              <a:ext cx="351" cy="351"/>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6" name="矩形 15"/>
            <p:cNvSpPr/>
            <p:nvPr/>
          </p:nvSpPr>
          <p:spPr>
            <a:xfrm>
              <a:off x="16097" y="9204"/>
              <a:ext cx="359" cy="35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grpSp>
        <p:nvGrpSpPr>
          <p:cNvPr id="17" name="组合 16"/>
          <p:cNvGrpSpPr/>
          <p:nvPr/>
        </p:nvGrpSpPr>
        <p:grpSpPr>
          <a:xfrm>
            <a:off x="6844665" y="891540"/>
            <a:ext cx="2957830" cy="5520690"/>
            <a:chOff x="12726" y="1089"/>
            <a:chExt cx="4658" cy="8694"/>
          </a:xfrm>
        </p:grpSpPr>
        <p:grpSp>
          <p:nvGrpSpPr>
            <p:cNvPr id="18" name="组合 17"/>
            <p:cNvGrpSpPr/>
            <p:nvPr/>
          </p:nvGrpSpPr>
          <p:grpSpPr>
            <a:xfrm>
              <a:off x="12726" y="1089"/>
              <a:ext cx="4659" cy="8694"/>
              <a:chOff x="12699" y="1083"/>
              <a:chExt cx="4659" cy="8694"/>
            </a:xfrm>
          </p:grpSpPr>
          <p:grpSp>
            <p:nvGrpSpPr>
              <p:cNvPr id="19" name="组合 18"/>
              <p:cNvGrpSpPr/>
              <p:nvPr/>
            </p:nvGrpSpPr>
            <p:grpSpPr>
              <a:xfrm rot="0">
                <a:off x="12699" y="1083"/>
                <a:ext cx="4659" cy="8694"/>
                <a:chOff x="12879" y="1617"/>
                <a:chExt cx="4660" cy="8694"/>
              </a:xfrm>
            </p:grpSpPr>
            <p:sp>
              <p:nvSpPr>
                <p:cNvPr id="20" name="矩形 19"/>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22" name="圆角矩形 21"/>
                <p:cNvSpPr/>
                <p:nvPr/>
              </p:nvSpPr>
              <p:spPr>
                <a:xfrm>
                  <a:off x="12933" y="7995"/>
                  <a:ext cx="4606"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交互信息</a:t>
                  </a:r>
                  <a:r>
                    <a:rPr lang="en-US" altLang="zh-CN" sz="1400">
                      <a:sym typeface="+mn-ea"/>
                    </a:rPr>
                    <a:t>(</a:t>
                  </a:r>
                  <a:r>
                    <a:rPr lang="zh-CN" altLang="en-US" sz="1400">
                      <a:sym typeface="+mn-ea"/>
                    </a:rPr>
                    <a:t>上传</a:t>
                  </a:r>
                  <a:r>
                    <a:rPr lang="en-US" altLang="zh-CN" sz="1400">
                      <a:sym typeface="+mn-ea"/>
                    </a:rPr>
                    <a:t>/</a:t>
                  </a:r>
                  <a:r>
                    <a:rPr lang="zh-CN" altLang="en-US" sz="1400">
                      <a:sym typeface="+mn-ea"/>
                    </a:rPr>
                    <a:t>重测）</a:t>
                  </a:r>
                  <a:endParaRPr lang="zh-CN" altLang="en-US" sz="1400"/>
                </a:p>
              </p:txBody>
            </p:sp>
            <p:cxnSp>
              <p:nvCxnSpPr>
                <p:cNvPr id="23" name="直接连接符 22"/>
                <p:cNvCxnSpPr/>
                <p:nvPr/>
              </p:nvCxnSpPr>
              <p:spPr>
                <a:xfrm flipV="1">
                  <a:off x="12879" y="3040"/>
                  <a:ext cx="4659"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直接连接符 23"/>
                <p:cNvCxnSpPr/>
                <p:nvPr/>
              </p:nvCxnSpPr>
              <p:spPr>
                <a:xfrm>
                  <a:off x="12884" y="856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25" name="矩形 24"/>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dk1"/>
                      </a:solidFill>
                      <a:sym typeface="+mn-ea"/>
                    </a:rPr>
                    <a:t>SN</a:t>
                  </a:r>
                  <a:r>
                    <a:rPr lang="zh-CN" altLang="en-US">
                      <a:solidFill>
                        <a:schemeClr val="dk1"/>
                      </a:solidFill>
                      <a:sym typeface="+mn-ea"/>
                    </a:rPr>
                    <a:t>号</a:t>
                  </a:r>
                  <a:endParaRPr lang="zh-CN" altLang="en-US">
                    <a:solidFill>
                      <a:schemeClr val="dk1"/>
                    </a:solidFill>
                    <a:sym typeface="+mn-ea"/>
                  </a:endParaRPr>
                </a:p>
                <a:p>
                  <a:pPr algn="just"/>
                  <a:endParaRPr lang="zh-CN" altLang="en-US" sz="1800">
                    <a:solidFill>
                      <a:schemeClr val="dk1"/>
                    </a:solidFill>
                    <a:sym typeface="+mn-ea"/>
                  </a:endParaRPr>
                </a:p>
                <a:p>
                  <a:pPr algn="ctr"/>
                  <a:r>
                    <a:rPr lang="zh-CN" altLang="en-US" sz="1400">
                      <a:solidFill>
                        <a:schemeClr val="dk1"/>
                      </a:solidFill>
                      <a:sym typeface="+mn-ea"/>
                    </a:rPr>
                    <a:t>测深</a:t>
                  </a:r>
                  <a:r>
                    <a:rPr lang="en-US" altLang="zh-CN" sz="1400">
                      <a:solidFill>
                        <a:schemeClr val="dk1"/>
                      </a:solidFill>
                      <a:sym typeface="+mn-ea"/>
                    </a:rPr>
                    <a:t>                    </a:t>
                  </a:r>
                  <a:r>
                    <a:rPr lang="zh-CN" altLang="en-US" sz="1400">
                      <a:solidFill>
                        <a:schemeClr val="dk1"/>
                      </a:solidFill>
                      <a:sym typeface="+mn-ea"/>
                    </a:rPr>
                    <a:t>本组与上组差值</a:t>
                  </a:r>
                  <a:endParaRPr lang="zh-CN" altLang="en-US" sz="1400">
                    <a:solidFill>
                      <a:schemeClr val="dk1"/>
                    </a:solidFill>
                    <a:sym typeface="+mn-ea"/>
                  </a:endParaRPr>
                </a:p>
                <a:p>
                  <a:pPr algn="ctr"/>
                  <a:r>
                    <a:rPr lang="en-US" altLang="zh-CN" sz="1400">
                      <a:solidFill>
                        <a:schemeClr val="tx1"/>
                      </a:solidFill>
                      <a:sym typeface="+mn-ea"/>
                    </a:rPr>
                    <a:t>0.0                                    -0.112</a:t>
                  </a:r>
                  <a:endParaRPr lang="en-US" altLang="zh-CN" sz="1400">
                    <a:solidFill>
                      <a:schemeClr val="tx1"/>
                    </a:solidFill>
                    <a:sym typeface="+mn-ea"/>
                  </a:endParaRPr>
                </a:p>
                <a:p>
                  <a:pPr algn="ctr"/>
                  <a:r>
                    <a:rPr lang="en-US" altLang="zh-CN" sz="1400">
                      <a:solidFill>
                        <a:schemeClr val="tx1"/>
                      </a:solidFill>
                      <a:sym typeface="+mn-ea"/>
                    </a:rPr>
                    <a:t>0.5                                    -0.102</a:t>
                  </a:r>
                  <a:endParaRPr lang="en-US" altLang="zh-CN" sz="1400">
                    <a:solidFill>
                      <a:schemeClr val="tx1"/>
                    </a:solidFill>
                    <a:sym typeface="+mn-ea"/>
                  </a:endParaRPr>
                </a:p>
                <a:p>
                  <a:pPr algn="ctr"/>
                  <a:r>
                    <a:rPr lang="en-US" altLang="zh-CN" sz="1400">
                      <a:solidFill>
                        <a:schemeClr val="tx1"/>
                      </a:solidFill>
                      <a:sym typeface="+mn-ea"/>
                    </a:rPr>
                    <a:t>1.0                                    -0.212</a:t>
                  </a:r>
                  <a:endParaRPr lang="en-US" altLang="zh-CN" sz="1400">
                    <a:solidFill>
                      <a:schemeClr val="tx1"/>
                    </a:solidFill>
                    <a:sym typeface="+mn-ea"/>
                  </a:endParaRPr>
                </a:p>
                <a:p>
                  <a:pPr algn="ctr"/>
                  <a:r>
                    <a:rPr lang="en-US" altLang="zh-CN" sz="1400">
                      <a:solidFill>
                        <a:schemeClr val="tx1"/>
                      </a:solidFill>
                      <a:sym typeface="+mn-ea"/>
                    </a:rPr>
                    <a:t>1.5                                    -0.202</a:t>
                  </a:r>
                  <a:endParaRPr lang="en-US" altLang="zh-CN" sz="1400">
                    <a:solidFill>
                      <a:schemeClr val="tx1"/>
                    </a:solidFill>
                    <a:sym typeface="+mn-ea"/>
                  </a:endParaRPr>
                </a:p>
                <a:p>
                  <a:pPr algn="ctr"/>
                  <a:endParaRPr lang="en-US" altLang="zh-CN" sz="1000">
                    <a:solidFill>
                      <a:schemeClr val="tx1"/>
                    </a:solidFill>
                    <a:sym typeface="+mn-ea"/>
                  </a:endParaRPr>
                </a:p>
                <a:p>
                  <a:pPr algn="ctr"/>
                  <a:endParaRPr lang="zh-CN" altLang="en-US" sz="1000">
                    <a:solidFill>
                      <a:schemeClr val="tx1"/>
                    </a:solidFill>
                    <a:sym typeface="+mn-ea"/>
                  </a:endParaRPr>
                </a:p>
                <a:p>
                  <a:pPr algn="ctr"/>
                  <a:endParaRPr lang="zh-CN" altLang="en-US" sz="1000">
                    <a:solidFill>
                      <a:srgbClr val="FF0000"/>
                    </a:solidFill>
                    <a:sym typeface="+mn-ea"/>
                  </a:endParaRPr>
                </a:p>
                <a:p>
                  <a:pPr algn="ctr"/>
                  <a:r>
                    <a:rPr lang="zh-CN" altLang="en-US" sz="1400">
                      <a:solidFill>
                        <a:schemeClr val="tx1"/>
                      </a:solidFill>
                      <a:sym typeface="+mn-ea"/>
                    </a:rPr>
                    <a:t>上传</a:t>
                  </a:r>
                  <a:r>
                    <a:rPr lang="en-US" altLang="zh-CN" sz="1400">
                      <a:solidFill>
                        <a:schemeClr val="tx1"/>
                      </a:solidFill>
                      <a:sym typeface="+mn-ea"/>
                    </a:rPr>
                    <a:t>                               </a:t>
                  </a:r>
                  <a:r>
                    <a:rPr lang="zh-CN" altLang="en-US" sz="1400">
                      <a:solidFill>
                        <a:srgbClr val="FF0000"/>
                      </a:solidFill>
                      <a:sym typeface="+mn-ea"/>
                    </a:rPr>
                    <a:t>重测</a:t>
                  </a:r>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p:txBody>
            </p:sp>
            <p:cxnSp>
              <p:nvCxnSpPr>
                <p:cNvPr id="26" name="直接连接符 25"/>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27" name="圆角矩形 26"/>
              <p:cNvSpPr/>
              <p:nvPr/>
            </p:nvSpPr>
            <p:spPr>
              <a:xfrm>
                <a:off x="12747" y="1094"/>
                <a:ext cx="4605"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28" name="流程图: 合并 27"/>
            <p:cNvSpPr/>
            <p:nvPr/>
          </p:nvSpPr>
          <p:spPr>
            <a:xfrm rot="5400000">
              <a:off x="13680" y="9180"/>
              <a:ext cx="351" cy="398"/>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4911" y="9204"/>
              <a:ext cx="351" cy="351"/>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0" name="矩形 29"/>
            <p:cNvSpPr/>
            <p:nvPr/>
          </p:nvSpPr>
          <p:spPr>
            <a:xfrm>
              <a:off x="16097" y="9204"/>
              <a:ext cx="359" cy="35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cxnSp>
        <p:nvCxnSpPr>
          <p:cNvPr id="50" name="直接箭头连接符 49"/>
          <p:cNvCxnSpPr/>
          <p:nvPr/>
        </p:nvCxnSpPr>
        <p:spPr>
          <a:xfrm flipV="1">
            <a:off x="3308985" y="3649980"/>
            <a:ext cx="29845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527800" y="3653155"/>
            <a:ext cx="29845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9836785" y="654685"/>
            <a:ext cx="2071370" cy="6000750"/>
          </a:xfrm>
          <a:prstGeom prst="rect">
            <a:avLst/>
          </a:prstGeom>
          <a:noFill/>
        </p:spPr>
        <p:txBody>
          <a:bodyPr wrap="square" rtlCol="0" anchor="t">
            <a:spAutoFit/>
          </a:bodyPr>
          <a:p>
            <a:pPr indent="0"/>
            <a:r>
              <a:rPr lang="zh-CN" altLang="en-US" sz="1600">
                <a:solidFill>
                  <a:srgbClr val="FF0000"/>
                </a:solidFill>
                <a:sym typeface="+mn-ea"/>
              </a:rPr>
              <a:t>数据检校：</a:t>
            </a:r>
            <a:r>
              <a:rPr lang="en-US" altLang="zh-CN" sz="1600">
                <a:solidFill>
                  <a:schemeClr val="tx1"/>
                </a:solidFill>
                <a:sym typeface="+mn-ea"/>
              </a:rPr>
              <a:t>1</a:t>
            </a:r>
            <a:r>
              <a:rPr lang="zh-CN" altLang="en-US" sz="1600">
                <a:solidFill>
                  <a:schemeClr val="tx1"/>
                </a:solidFill>
                <a:sym typeface="+mn-ea"/>
              </a:rPr>
              <a:t>、测量完成后，在</a:t>
            </a:r>
            <a:r>
              <a:rPr lang="en-US" altLang="zh-CN" sz="1600">
                <a:solidFill>
                  <a:schemeClr val="tx1"/>
                </a:solidFill>
                <a:sym typeface="+mn-ea"/>
              </a:rPr>
              <a:t>APP</a:t>
            </a:r>
            <a:r>
              <a:rPr lang="zh-CN" altLang="en-US" sz="1600">
                <a:solidFill>
                  <a:schemeClr val="tx1"/>
                </a:solidFill>
                <a:sym typeface="+mn-ea"/>
              </a:rPr>
              <a:t>主界面上显示弹框信息</a:t>
            </a:r>
            <a:r>
              <a:rPr lang="en-US" altLang="zh-CN" sz="1600">
                <a:solidFill>
                  <a:schemeClr val="tx1"/>
                </a:solidFill>
                <a:sym typeface="+mn-ea"/>
              </a:rPr>
              <a:t>”</a:t>
            </a:r>
            <a:r>
              <a:rPr lang="zh-CN" altLang="en-US" sz="1600">
                <a:solidFill>
                  <a:schemeClr val="tx1"/>
                </a:solidFill>
                <a:sym typeface="+mn-ea"/>
              </a:rPr>
              <a:t>测量完成请确认数据检校</a:t>
            </a:r>
            <a:r>
              <a:rPr lang="en-US" altLang="zh-CN" sz="1600">
                <a:solidFill>
                  <a:schemeClr val="tx1"/>
                </a:solidFill>
                <a:sym typeface="+mn-ea"/>
              </a:rPr>
              <a:t>”</a:t>
            </a:r>
            <a:r>
              <a:rPr lang="zh-CN" altLang="en-US" sz="1600">
                <a:solidFill>
                  <a:schemeClr val="tx1"/>
                </a:solidFill>
                <a:sym typeface="+mn-ea"/>
              </a:rPr>
              <a:t>的信息</a:t>
            </a:r>
            <a:r>
              <a:rPr lang="en-US" altLang="zh-CN" sz="1600">
                <a:solidFill>
                  <a:schemeClr val="tx1"/>
                </a:solidFill>
                <a:sym typeface="+mn-ea"/>
              </a:rPr>
              <a:t>-</a:t>
            </a:r>
            <a:r>
              <a:rPr lang="zh-CN" altLang="en-US" sz="1600">
                <a:solidFill>
                  <a:schemeClr val="tx1"/>
                </a:solidFill>
                <a:sym typeface="+mn-ea"/>
              </a:rPr>
              <a:t>然后点击</a:t>
            </a:r>
            <a:r>
              <a:rPr lang="en-US" altLang="zh-CN" sz="1600">
                <a:solidFill>
                  <a:schemeClr val="tx1"/>
                </a:solidFill>
                <a:sym typeface="+mn-ea"/>
              </a:rPr>
              <a:t>“</a:t>
            </a:r>
            <a:r>
              <a:rPr lang="zh-CN" altLang="en-US" sz="1600">
                <a:solidFill>
                  <a:schemeClr val="tx1"/>
                </a:solidFill>
                <a:sym typeface="+mn-ea"/>
              </a:rPr>
              <a:t>确认</a:t>
            </a:r>
            <a:r>
              <a:rPr lang="en-US" altLang="zh-CN" sz="1600">
                <a:solidFill>
                  <a:schemeClr val="tx1"/>
                </a:solidFill>
                <a:sym typeface="+mn-ea"/>
              </a:rPr>
              <a:t>”</a:t>
            </a:r>
            <a:r>
              <a:rPr lang="zh-CN" altLang="en-US" sz="1600">
                <a:solidFill>
                  <a:schemeClr val="tx1"/>
                </a:solidFill>
                <a:sym typeface="+mn-ea"/>
              </a:rPr>
              <a:t>。</a:t>
            </a:r>
            <a:endParaRPr lang="zh-CN" altLang="en-US" sz="1600">
              <a:solidFill>
                <a:schemeClr val="tx1"/>
              </a:solidFill>
              <a:sym typeface="+mn-ea"/>
            </a:endParaRPr>
          </a:p>
          <a:p>
            <a:pPr indent="0"/>
            <a:r>
              <a:rPr lang="en-US" altLang="zh-CN" sz="1600">
                <a:solidFill>
                  <a:schemeClr val="tx1"/>
                </a:solidFill>
                <a:sym typeface="+mn-ea"/>
              </a:rPr>
              <a:t>2</a:t>
            </a:r>
            <a:r>
              <a:rPr lang="zh-CN" altLang="en-US" sz="1600">
                <a:solidFill>
                  <a:schemeClr val="tx1"/>
                </a:solidFill>
                <a:sym typeface="+mn-ea"/>
              </a:rPr>
              <a:t>、点击</a:t>
            </a:r>
            <a:r>
              <a:rPr lang="en-US" altLang="zh-CN" sz="1600">
                <a:solidFill>
                  <a:schemeClr val="tx1"/>
                </a:solidFill>
                <a:sym typeface="+mn-ea"/>
              </a:rPr>
              <a:t>”</a:t>
            </a:r>
            <a:r>
              <a:rPr lang="zh-CN" altLang="en-US" sz="1600">
                <a:solidFill>
                  <a:schemeClr val="tx1"/>
                </a:solidFill>
                <a:sym typeface="+mn-ea"/>
              </a:rPr>
              <a:t>确认</a:t>
            </a:r>
            <a:r>
              <a:rPr lang="en-US" altLang="zh-CN" sz="1600">
                <a:solidFill>
                  <a:schemeClr val="tx1"/>
                </a:solidFill>
                <a:sym typeface="+mn-ea"/>
              </a:rPr>
              <a:t>“</a:t>
            </a:r>
            <a:r>
              <a:rPr lang="zh-CN" altLang="en-US" sz="1600">
                <a:solidFill>
                  <a:schemeClr val="tx1"/>
                </a:solidFill>
                <a:sym typeface="+mn-ea"/>
              </a:rPr>
              <a:t>后，显示检校的页面信息，包括</a:t>
            </a:r>
            <a:r>
              <a:rPr lang="en-US" altLang="zh-CN" sz="1600">
                <a:solidFill>
                  <a:schemeClr val="tx1"/>
                </a:solidFill>
                <a:sym typeface="+mn-ea"/>
              </a:rPr>
              <a:t>SN</a:t>
            </a:r>
            <a:r>
              <a:rPr lang="zh-CN" altLang="en-US" sz="1600">
                <a:solidFill>
                  <a:schemeClr val="tx1"/>
                </a:solidFill>
                <a:sym typeface="+mn-ea"/>
              </a:rPr>
              <a:t>号、测深、本次测量的累加数据与上次测量的累加数据不同深度的差值（本次变化量）可上下滑动查看信息。</a:t>
            </a:r>
            <a:endParaRPr lang="zh-CN" altLang="en-US" sz="1600">
              <a:solidFill>
                <a:schemeClr val="tx1"/>
              </a:solidFill>
              <a:sym typeface="+mn-ea"/>
            </a:endParaRPr>
          </a:p>
          <a:p>
            <a:pPr indent="0"/>
            <a:r>
              <a:rPr lang="en-US" altLang="zh-CN" sz="1600">
                <a:solidFill>
                  <a:schemeClr val="tx1"/>
                </a:solidFill>
                <a:sym typeface="+mn-ea"/>
              </a:rPr>
              <a:t>3</a:t>
            </a:r>
            <a:r>
              <a:rPr lang="zh-CN" altLang="en-US" sz="1600">
                <a:solidFill>
                  <a:schemeClr val="tx1"/>
                </a:solidFill>
                <a:sym typeface="+mn-ea"/>
              </a:rPr>
              <a:t>、用户可自行判断该组数据是否上传，若数据检校无误后点击</a:t>
            </a:r>
            <a:r>
              <a:rPr lang="en-US" altLang="zh-CN" sz="1600">
                <a:solidFill>
                  <a:schemeClr val="tx1"/>
                </a:solidFill>
                <a:sym typeface="+mn-ea"/>
              </a:rPr>
              <a:t>“</a:t>
            </a:r>
            <a:r>
              <a:rPr lang="zh-CN" altLang="en-US" sz="1600">
                <a:solidFill>
                  <a:schemeClr val="tx1"/>
                </a:solidFill>
                <a:sym typeface="+mn-ea"/>
              </a:rPr>
              <a:t>上传</a:t>
            </a:r>
            <a:r>
              <a:rPr lang="en-US" altLang="zh-CN" sz="1600">
                <a:solidFill>
                  <a:schemeClr val="tx1"/>
                </a:solidFill>
                <a:sym typeface="+mn-ea"/>
              </a:rPr>
              <a:t>”</a:t>
            </a:r>
            <a:r>
              <a:rPr lang="zh-CN" altLang="en-US" sz="1600">
                <a:solidFill>
                  <a:schemeClr val="tx1"/>
                </a:solidFill>
                <a:sym typeface="+mn-ea"/>
              </a:rPr>
              <a:t>，若数据存在异常，用户可选择数据作废，然后点击</a:t>
            </a:r>
            <a:r>
              <a:rPr lang="en-US" altLang="zh-CN" sz="1600">
                <a:solidFill>
                  <a:schemeClr val="tx1"/>
                </a:solidFill>
                <a:sym typeface="+mn-ea"/>
              </a:rPr>
              <a:t>“</a:t>
            </a:r>
            <a:r>
              <a:rPr lang="zh-CN" altLang="en-US" sz="1600">
                <a:solidFill>
                  <a:schemeClr val="tx1"/>
                </a:solidFill>
                <a:sym typeface="+mn-ea"/>
              </a:rPr>
              <a:t>重测</a:t>
            </a:r>
            <a:r>
              <a:rPr lang="en-US" altLang="zh-CN" sz="1600">
                <a:solidFill>
                  <a:schemeClr val="tx1"/>
                </a:solidFill>
                <a:sym typeface="+mn-ea"/>
              </a:rPr>
              <a:t>”</a:t>
            </a:r>
            <a:r>
              <a:rPr lang="zh-CN" altLang="en-US" sz="1600">
                <a:solidFill>
                  <a:schemeClr val="tx1"/>
                </a:solidFill>
                <a:sym typeface="+mn-ea"/>
              </a:rPr>
              <a:t>（点击重测后，</a:t>
            </a:r>
            <a:r>
              <a:rPr lang="en-US" altLang="zh-CN" sz="1600">
                <a:solidFill>
                  <a:schemeClr val="tx1"/>
                </a:solidFill>
                <a:sym typeface="+mn-ea"/>
              </a:rPr>
              <a:t>CTR</a:t>
            </a:r>
            <a:r>
              <a:rPr lang="zh-CN" altLang="en-US" sz="1600">
                <a:solidFill>
                  <a:schemeClr val="tx1"/>
                </a:solidFill>
                <a:sym typeface="+mn-ea"/>
              </a:rPr>
              <a:t>本地删除本组数据并开始新的一轮测量）。</a:t>
            </a:r>
            <a:r>
              <a:rPr lang="zh-CN" altLang="en-US" sz="1600">
                <a:solidFill>
                  <a:srgbClr val="FF0000"/>
                </a:solidFill>
                <a:sym typeface="+mn-ea"/>
              </a:rPr>
              <a:t>（后做）</a:t>
            </a:r>
            <a:endParaRPr lang="zh-CN" altLang="en-US" sz="1600">
              <a:solidFill>
                <a:srgbClr val="FF0000"/>
              </a:solidFill>
              <a:sym typeface="+mn-ea"/>
            </a:endParaRPr>
          </a:p>
        </p:txBody>
      </p:sp>
      <p:sp>
        <p:nvSpPr>
          <p:cNvPr id="33" name="Text Box 2"/>
          <p:cNvSpPr txBox="1">
            <a:spLocks noChangeArrowheads="1"/>
          </p:cNvSpPr>
          <p:nvPr/>
        </p:nvSpPr>
        <p:spPr bwMode="auto">
          <a:xfrm>
            <a:off x="423545" y="257175"/>
            <a:ext cx="6505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zh-CN" altLang="en-US" sz="2400" b="1">
                <a:solidFill>
                  <a:srgbClr val="FF0000"/>
                </a:solidFill>
                <a:latin typeface="Times New Roman" panose="02020603050405020304" charset="0"/>
                <a:ea typeface="黑体" panose="02010609060101010101" pitchFamily="49" charset="-122"/>
              </a:rPr>
              <a:t>数据检校功能删除数据方案演示</a:t>
            </a:r>
            <a:r>
              <a:rPr kumimoji="1" lang="en-US" altLang="zh-CN" sz="2400" b="1">
                <a:solidFill>
                  <a:srgbClr val="FF0000"/>
                </a:solidFill>
                <a:latin typeface="Times New Roman" panose="02020603050405020304" charset="0"/>
                <a:ea typeface="黑体" panose="02010609060101010101" pitchFamily="49" charset="-122"/>
              </a:rPr>
              <a:t>1</a:t>
            </a:r>
            <a:endParaRPr kumimoji="1" lang="en-US" altLang="zh-CN" sz="2400" b="1">
              <a:solidFill>
                <a:srgbClr val="FF0000"/>
              </a:solidFill>
              <a:latin typeface="Times New Roman" panose="02020603050405020304" charset="0"/>
              <a:ea typeface="黑体" panose="02010609060101010101" pitchFamily="49" charset="-122"/>
            </a:endParaRPr>
          </a:p>
        </p:txBody>
      </p:sp>
      <p:sp>
        <p:nvSpPr>
          <p:cNvPr id="36" name="圆角矩形 35"/>
          <p:cNvSpPr/>
          <p:nvPr/>
        </p:nvSpPr>
        <p:spPr>
          <a:xfrm>
            <a:off x="82677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34" name="圆角矩形 33"/>
          <p:cNvSpPr/>
          <p:nvPr/>
        </p:nvSpPr>
        <p:spPr>
          <a:xfrm>
            <a:off x="159639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35" name="圆角矩形 34"/>
          <p:cNvSpPr/>
          <p:nvPr/>
        </p:nvSpPr>
        <p:spPr>
          <a:xfrm>
            <a:off x="389636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37" name="圆角矩形 36"/>
          <p:cNvSpPr/>
          <p:nvPr/>
        </p:nvSpPr>
        <p:spPr>
          <a:xfrm>
            <a:off x="482346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38" name="圆角矩形 37"/>
          <p:cNvSpPr/>
          <p:nvPr/>
        </p:nvSpPr>
        <p:spPr>
          <a:xfrm>
            <a:off x="573659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39" name="圆角矩形 38"/>
          <p:cNvSpPr/>
          <p:nvPr/>
        </p:nvSpPr>
        <p:spPr>
          <a:xfrm>
            <a:off x="714502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40" name="圆角矩形 39"/>
          <p:cNvSpPr/>
          <p:nvPr/>
        </p:nvSpPr>
        <p:spPr>
          <a:xfrm>
            <a:off x="807212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41" name="圆角矩形 40"/>
          <p:cNvSpPr/>
          <p:nvPr/>
        </p:nvSpPr>
        <p:spPr>
          <a:xfrm>
            <a:off x="898525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42" name="圆角矩形 41"/>
          <p:cNvSpPr/>
          <p:nvPr/>
        </p:nvSpPr>
        <p:spPr>
          <a:xfrm>
            <a:off x="236410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81000" y="891540"/>
            <a:ext cx="2957830" cy="5520690"/>
            <a:chOff x="12726" y="1089"/>
            <a:chExt cx="4658" cy="8694"/>
          </a:xfrm>
        </p:grpSpPr>
        <p:grpSp>
          <p:nvGrpSpPr>
            <p:cNvPr id="89" name="组合 88"/>
            <p:cNvGrpSpPr/>
            <p:nvPr/>
          </p:nvGrpSpPr>
          <p:grpSpPr>
            <a:xfrm>
              <a:off x="12726" y="1089"/>
              <a:ext cx="4658" cy="8694"/>
              <a:chOff x="12699" y="1083"/>
              <a:chExt cx="4658" cy="8694"/>
            </a:xfrm>
          </p:grpSpPr>
          <p:grpSp>
            <p:nvGrpSpPr>
              <p:cNvPr id="72" name="组合 71"/>
              <p:cNvGrpSpPr/>
              <p:nvPr/>
            </p:nvGrpSpPr>
            <p:grpSpPr>
              <a:xfrm rot="0">
                <a:off x="12699" y="1083"/>
                <a:ext cx="4658" cy="8694"/>
                <a:chOff x="12879" y="1617"/>
                <a:chExt cx="4659" cy="8694"/>
              </a:xfrm>
            </p:grpSpPr>
            <p:sp>
              <p:nvSpPr>
                <p:cNvPr id="73" name="矩形 72"/>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圆角矩形 73"/>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75" name="圆角矩形 74"/>
                <p:cNvSpPr/>
                <p:nvPr/>
              </p:nvSpPr>
              <p:spPr>
                <a:xfrm>
                  <a:off x="12933" y="7995"/>
                  <a:ext cx="4580"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交互信息</a:t>
                  </a:r>
                  <a:r>
                    <a:rPr lang="en-US" altLang="zh-CN" sz="1400">
                      <a:sym typeface="+mn-ea"/>
                    </a:rPr>
                    <a:t>(</a:t>
                  </a:r>
                  <a:r>
                    <a:rPr lang="zh-CN" altLang="en-US" sz="1400">
                      <a:sym typeface="+mn-ea"/>
                    </a:rPr>
                    <a:t>测量</a:t>
                  </a:r>
                  <a:r>
                    <a:rPr lang="zh-CN" altLang="en-US" sz="1400">
                      <a:sym typeface="+mn-ea"/>
                    </a:rPr>
                    <a:t>完成）</a:t>
                  </a:r>
                  <a:endParaRPr lang="zh-CN" altLang="en-US" sz="1400"/>
                </a:p>
              </p:txBody>
            </p:sp>
            <p:cxnSp>
              <p:nvCxnSpPr>
                <p:cNvPr id="77" name="直接连接符 76"/>
                <p:cNvCxnSpPr/>
                <p:nvPr/>
              </p:nvCxnSpPr>
              <p:spPr>
                <a:xfrm flipV="1">
                  <a:off x="12879" y="3040"/>
                  <a:ext cx="4659"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78" name="直接连接符 77"/>
                <p:cNvCxnSpPr/>
                <p:nvPr/>
              </p:nvCxnSpPr>
              <p:spPr>
                <a:xfrm>
                  <a:off x="12884" y="856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79" name="矩形 78"/>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a:sym typeface="+mn-ea"/>
                    </a:rPr>
                    <a:t>日期</a:t>
                  </a:r>
                  <a:r>
                    <a:rPr lang="en-US" altLang="zh-CN">
                      <a:sym typeface="+mn-ea"/>
                    </a:rPr>
                    <a:t>/</a:t>
                  </a:r>
                  <a:r>
                    <a:rPr lang="zh-CN" altLang="en-US">
                      <a:sym typeface="+mn-ea"/>
                    </a:rPr>
                    <a:t>时间</a:t>
                  </a:r>
                  <a:endParaRPr lang="zh-CN" altLang="en-US">
                    <a:sym typeface="+mn-ea"/>
                  </a:endParaRPr>
                </a:p>
                <a:p>
                  <a:pPr algn="just"/>
                  <a:r>
                    <a:rPr lang="zh-CN" altLang="en-US">
                      <a:sym typeface="+mn-ea"/>
                    </a:rPr>
                    <a:t>测量方</a:t>
                  </a:r>
                  <a:r>
                    <a:rPr lang="zh-CN" altLang="en-US">
                      <a:sym typeface="+mn-ea"/>
                    </a:rPr>
                    <a:t>向：正测</a:t>
                  </a:r>
                  <a:r>
                    <a:rPr lang="en-US" altLang="zh-CN">
                      <a:sym typeface="+mn-ea"/>
                    </a:rPr>
                    <a:t>/</a:t>
                  </a:r>
                  <a:r>
                    <a:rPr lang="zh-CN" altLang="en-US">
                      <a:sym typeface="+mn-ea"/>
                    </a:rPr>
                    <a:t>反测</a:t>
                  </a:r>
                  <a:endParaRPr lang="zh-CN" altLang="en-US">
                    <a:sym typeface="+mn-ea"/>
                  </a:endParaRPr>
                </a:p>
                <a:p>
                  <a:pPr algn="just"/>
                  <a:r>
                    <a:rPr lang="zh-CN" altLang="en-US">
                      <a:sym typeface="+mn-ea"/>
                    </a:rPr>
                    <a:t>孔号</a:t>
                  </a:r>
                  <a:r>
                    <a:rPr lang="en-US" altLang="zh-CN">
                      <a:sym typeface="+mn-ea"/>
                    </a:rPr>
                    <a:t>:01</a:t>
                  </a:r>
                  <a:endParaRPr lang="zh-CN" altLang="en-US">
                    <a:sym typeface="+mn-ea"/>
                  </a:endParaRPr>
                </a:p>
                <a:p>
                  <a:pPr algn="just"/>
                  <a:r>
                    <a:rPr lang="zh-CN" altLang="en-US">
                      <a:sym typeface="+mn-ea"/>
                    </a:rPr>
                    <a:t>孔深</a:t>
                  </a:r>
                  <a:r>
                    <a:rPr lang="en-US" altLang="zh-CN">
                      <a:sym typeface="+mn-ea"/>
                    </a:rPr>
                    <a:t>:30/25m</a:t>
                  </a:r>
                  <a:endParaRPr lang="zh-CN" altLang="en-US">
                    <a:sym typeface="+mn-ea"/>
                  </a:endParaRPr>
                </a:p>
                <a:p>
                  <a:pPr algn="just"/>
                  <a:r>
                    <a:rPr lang="zh-CN" altLang="en-US">
                      <a:sym typeface="+mn-ea"/>
                    </a:rPr>
                    <a:t>组号</a:t>
                  </a:r>
                  <a:r>
                    <a:rPr lang="en-US" altLang="zh-CN">
                      <a:sym typeface="+mn-ea"/>
                    </a:rPr>
                    <a:t>:05</a:t>
                  </a:r>
                  <a:endParaRPr lang="zh-CN" altLang="en-US">
                    <a:sym typeface="+mn-ea"/>
                  </a:endParaRPr>
                </a:p>
                <a:p>
                  <a:pPr algn="just"/>
                  <a:r>
                    <a:rPr lang="zh-CN" altLang="en-US">
                      <a:sym typeface="+mn-ea"/>
                    </a:rPr>
                    <a:t>区号</a:t>
                  </a:r>
                  <a:r>
                    <a:rPr lang="en-US" altLang="zh-CN">
                      <a:sym typeface="+mn-ea"/>
                    </a:rPr>
                    <a:t>:01</a:t>
                  </a:r>
                  <a:endParaRPr lang="zh-CN" altLang="en-US">
                    <a:sym typeface="+mn-ea"/>
                  </a:endParaRPr>
                </a:p>
                <a:p>
                  <a:pPr algn="just"/>
                  <a:r>
                    <a:rPr lang="zh-CN" altLang="en-US">
                      <a:sym typeface="+mn-ea"/>
                    </a:rPr>
                    <a:t>测斜仪电压：</a:t>
                  </a:r>
                  <a:r>
                    <a:rPr lang="en-US" altLang="zh-CN">
                      <a:sym typeface="+mn-ea"/>
                    </a:rPr>
                    <a:t>4.2/</a:t>
                  </a:r>
                  <a:r>
                    <a:rPr lang="en-US" altLang="zh-CN">
                      <a:solidFill>
                        <a:srgbClr val="FFFF00"/>
                      </a:solidFill>
                      <a:sym typeface="+mn-ea"/>
                    </a:rPr>
                    <a:t>3.5</a:t>
                  </a:r>
                  <a:r>
                    <a:rPr lang="en-US" altLang="zh-CN">
                      <a:sym typeface="+mn-ea"/>
                    </a:rPr>
                    <a:t>/</a:t>
                  </a:r>
                  <a:r>
                    <a:rPr lang="en-US" altLang="zh-CN">
                      <a:solidFill>
                        <a:srgbClr val="FF0000"/>
                      </a:solidFill>
                      <a:sym typeface="+mn-ea"/>
                    </a:rPr>
                    <a:t>3.2V</a:t>
                  </a:r>
                  <a:endParaRPr lang="zh-CN" altLang="en-US">
                    <a:sym typeface="+mn-ea"/>
                  </a:endParaRPr>
                </a:p>
                <a:p>
                  <a:pPr algn="just"/>
                  <a:r>
                    <a:rPr lang="zh-CN" altLang="en-US">
                      <a:sym typeface="+mn-ea"/>
                    </a:rPr>
                    <a:t>设备电压</a:t>
                  </a:r>
                  <a:r>
                    <a:rPr lang="en-US" altLang="zh-CN">
                      <a:sym typeface="+mn-ea"/>
                    </a:rPr>
                    <a:t>:   48/</a:t>
                  </a:r>
                  <a:r>
                    <a:rPr lang="en-US" altLang="zh-CN">
                      <a:solidFill>
                        <a:srgbClr val="FFFF00"/>
                      </a:solidFill>
                      <a:sym typeface="+mn-ea"/>
                    </a:rPr>
                    <a:t>42</a:t>
                  </a:r>
                  <a:r>
                    <a:rPr lang="en-US" altLang="zh-CN">
                      <a:sym typeface="+mn-ea"/>
                    </a:rPr>
                    <a:t>/</a:t>
                  </a:r>
                  <a:r>
                    <a:rPr lang="en-US" altLang="zh-CN">
                      <a:solidFill>
                        <a:srgbClr val="FF0000"/>
                      </a:solidFill>
                      <a:sym typeface="+mn-ea"/>
                    </a:rPr>
                    <a:t>37 V</a:t>
                  </a:r>
                  <a:endParaRPr lang="zh-CN" altLang="en-US">
                    <a:sym typeface="+mn-ea"/>
                  </a:endParaRPr>
                </a:p>
                <a:p>
                  <a:pPr algn="just"/>
                  <a:r>
                    <a:rPr lang="zh-CN" altLang="en-US">
                      <a:sym typeface="+mn-ea"/>
                    </a:rPr>
                    <a:t>测量状态：</a:t>
                  </a:r>
                  <a:r>
                    <a:rPr lang="zh-CN" altLang="en-US" sz="1600">
                      <a:solidFill>
                        <a:srgbClr val="FF0000"/>
                      </a:solidFill>
                      <a:sym typeface="+mn-ea"/>
                    </a:rPr>
                    <a:t>测量完成</a:t>
                  </a:r>
                  <a:endParaRPr lang="zh-CN" altLang="en-US" sz="1600">
                    <a:solidFill>
                      <a:srgbClr val="FF0000"/>
                    </a:solidFill>
                    <a:sym typeface="+mn-ea"/>
                  </a:endParaRPr>
                </a:p>
              </p:txBody>
            </p:sp>
            <p:cxnSp>
              <p:nvCxnSpPr>
                <p:cNvPr id="80" name="直接连接符 79"/>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87" name="圆角矩形 86"/>
              <p:cNvSpPr/>
              <p:nvPr/>
            </p:nvSpPr>
            <p:spPr>
              <a:xfrm>
                <a:off x="12747" y="1094"/>
                <a:ext cx="4605"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90" name="流程图: 合并 89"/>
            <p:cNvSpPr/>
            <p:nvPr/>
          </p:nvSpPr>
          <p:spPr>
            <a:xfrm rot="5400000">
              <a:off x="13680" y="9180"/>
              <a:ext cx="351" cy="398"/>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1" name="椭圆 90"/>
            <p:cNvSpPr/>
            <p:nvPr/>
          </p:nvSpPr>
          <p:spPr>
            <a:xfrm>
              <a:off x="14911" y="9204"/>
              <a:ext cx="351" cy="351"/>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2" name="矩形 91"/>
            <p:cNvSpPr/>
            <p:nvPr/>
          </p:nvSpPr>
          <p:spPr>
            <a:xfrm>
              <a:off x="16097" y="9204"/>
              <a:ext cx="359" cy="35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grpSp>
        <p:nvGrpSpPr>
          <p:cNvPr id="3" name="组合 2"/>
          <p:cNvGrpSpPr/>
          <p:nvPr/>
        </p:nvGrpSpPr>
        <p:grpSpPr>
          <a:xfrm>
            <a:off x="3596005" y="890905"/>
            <a:ext cx="2957830" cy="5520690"/>
            <a:chOff x="12726" y="1089"/>
            <a:chExt cx="4658" cy="8694"/>
          </a:xfrm>
        </p:grpSpPr>
        <p:grpSp>
          <p:nvGrpSpPr>
            <p:cNvPr id="4" name="组合 3"/>
            <p:cNvGrpSpPr/>
            <p:nvPr/>
          </p:nvGrpSpPr>
          <p:grpSpPr>
            <a:xfrm>
              <a:off x="12726" y="1089"/>
              <a:ext cx="4658" cy="8694"/>
              <a:chOff x="12699" y="1083"/>
              <a:chExt cx="4658" cy="8694"/>
            </a:xfrm>
          </p:grpSpPr>
          <p:grpSp>
            <p:nvGrpSpPr>
              <p:cNvPr id="5" name="组合 4"/>
              <p:cNvGrpSpPr/>
              <p:nvPr/>
            </p:nvGrpSpPr>
            <p:grpSpPr>
              <a:xfrm rot="0">
                <a:off x="12699" y="1083"/>
                <a:ext cx="4658" cy="8694"/>
                <a:chOff x="12879" y="1617"/>
                <a:chExt cx="4659" cy="8694"/>
              </a:xfrm>
            </p:grpSpPr>
            <p:sp>
              <p:nvSpPr>
                <p:cNvPr id="6" name="矩形 5"/>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8" name="圆角矩形 7"/>
                <p:cNvSpPr/>
                <p:nvPr/>
              </p:nvSpPr>
              <p:spPr>
                <a:xfrm>
                  <a:off x="12933" y="7995"/>
                  <a:ext cx="4595"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交互信息</a:t>
                  </a:r>
                  <a:r>
                    <a:rPr lang="en-US" altLang="zh-CN" sz="1400">
                      <a:sym typeface="+mn-ea"/>
                    </a:rPr>
                    <a:t>(</a:t>
                  </a:r>
                  <a:r>
                    <a:rPr lang="zh-CN" altLang="en-US" sz="1400">
                      <a:sym typeface="+mn-ea"/>
                    </a:rPr>
                    <a:t>请确认数据检校</a:t>
                  </a:r>
                  <a:r>
                    <a:rPr lang="en-US" altLang="zh-CN" sz="1400">
                      <a:sym typeface="+mn-ea"/>
                    </a:rPr>
                    <a:t>-</a:t>
                  </a:r>
                  <a:r>
                    <a:rPr lang="zh-CN" altLang="en-US" sz="1400">
                      <a:sym typeface="+mn-ea"/>
                    </a:rPr>
                    <a:t>确认）</a:t>
                  </a:r>
                  <a:endParaRPr lang="zh-CN" altLang="en-US" sz="1400"/>
                </a:p>
              </p:txBody>
            </p:sp>
            <p:cxnSp>
              <p:nvCxnSpPr>
                <p:cNvPr id="9" name="直接连接符 8"/>
                <p:cNvCxnSpPr/>
                <p:nvPr/>
              </p:nvCxnSpPr>
              <p:spPr>
                <a:xfrm flipV="1">
                  <a:off x="12879" y="3040"/>
                  <a:ext cx="4659"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12884" y="856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矩形 10"/>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dk1"/>
                      </a:solidFill>
                      <a:sym typeface="+mn-ea"/>
                    </a:rPr>
                    <a:t>测量完成</a:t>
                  </a:r>
                  <a:endParaRPr lang="zh-CN" altLang="en-US">
                    <a:solidFill>
                      <a:schemeClr val="dk1"/>
                    </a:solidFill>
                    <a:sym typeface="+mn-ea"/>
                  </a:endParaRPr>
                </a:p>
                <a:p>
                  <a:pPr algn="just"/>
                  <a:endParaRPr lang="zh-CN" altLang="en-US" sz="1800">
                    <a:solidFill>
                      <a:schemeClr val="dk1"/>
                    </a:solidFill>
                    <a:sym typeface="+mn-ea"/>
                  </a:endParaRPr>
                </a:p>
                <a:p>
                  <a:pPr algn="ctr"/>
                  <a:r>
                    <a:rPr lang="zh-CN" altLang="en-US" sz="1400">
                      <a:solidFill>
                        <a:schemeClr val="dk1"/>
                      </a:solidFill>
                      <a:sym typeface="+mn-ea"/>
                    </a:rPr>
                    <a:t>请</a:t>
                  </a:r>
                  <a:r>
                    <a:rPr lang="zh-CN" altLang="en-US" sz="1400">
                      <a:solidFill>
                        <a:schemeClr val="dk1"/>
                      </a:solidFill>
                      <a:sym typeface="+mn-ea"/>
                    </a:rPr>
                    <a:t>确认数据检校</a:t>
                  </a:r>
                  <a:endParaRPr lang="zh-CN" altLang="en-US" sz="1400">
                    <a:solidFill>
                      <a:schemeClr val="dk1"/>
                    </a:solidFill>
                    <a:sym typeface="+mn-ea"/>
                  </a:endParaRPr>
                </a:p>
                <a:p>
                  <a:pPr algn="ctr"/>
                  <a:endParaRPr lang="zh-CN" altLang="en-US" sz="1400">
                    <a:solidFill>
                      <a:schemeClr val="dk1"/>
                    </a:solidFill>
                    <a:sym typeface="+mn-ea"/>
                  </a:endParaRPr>
                </a:p>
                <a:p>
                  <a:pPr algn="ctr"/>
                  <a:endParaRPr lang="zh-CN" altLang="en-US" sz="1400">
                    <a:solidFill>
                      <a:schemeClr val="dk1"/>
                    </a:solidFill>
                    <a:sym typeface="+mn-ea"/>
                  </a:endParaRPr>
                </a:p>
                <a:p>
                  <a:pPr algn="ctr"/>
                  <a:endParaRPr lang="zh-CN" altLang="en-US" sz="1400">
                    <a:solidFill>
                      <a:schemeClr val="dk1"/>
                    </a:solidFill>
                    <a:sym typeface="+mn-ea"/>
                  </a:endParaRPr>
                </a:p>
                <a:p>
                  <a:pPr algn="ctr"/>
                  <a:endParaRPr lang="zh-CN" altLang="en-US" sz="1400">
                    <a:solidFill>
                      <a:schemeClr val="dk1"/>
                    </a:solidFill>
                    <a:sym typeface="+mn-ea"/>
                  </a:endParaRPr>
                </a:p>
                <a:p>
                  <a:pPr algn="ctr"/>
                  <a:r>
                    <a:rPr lang="zh-CN" altLang="en-US" sz="1400">
                      <a:solidFill>
                        <a:srgbClr val="FF0000"/>
                      </a:solidFill>
                      <a:sym typeface="+mn-ea"/>
                    </a:rPr>
                    <a:t>好的</a:t>
                  </a:r>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p:txBody>
            </p:sp>
            <p:cxnSp>
              <p:nvCxnSpPr>
                <p:cNvPr id="12" name="直接连接符 11"/>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13" name="圆角矩形 12"/>
              <p:cNvSpPr/>
              <p:nvPr/>
            </p:nvSpPr>
            <p:spPr>
              <a:xfrm>
                <a:off x="12747" y="1094"/>
                <a:ext cx="4605"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14" name="流程图: 合并 13"/>
            <p:cNvSpPr/>
            <p:nvPr/>
          </p:nvSpPr>
          <p:spPr>
            <a:xfrm rot="5400000">
              <a:off x="13680" y="9180"/>
              <a:ext cx="351" cy="398"/>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椭圆 14"/>
            <p:cNvSpPr/>
            <p:nvPr/>
          </p:nvSpPr>
          <p:spPr>
            <a:xfrm>
              <a:off x="14911" y="9204"/>
              <a:ext cx="351" cy="351"/>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6" name="矩形 15"/>
            <p:cNvSpPr/>
            <p:nvPr/>
          </p:nvSpPr>
          <p:spPr>
            <a:xfrm>
              <a:off x="16097" y="9204"/>
              <a:ext cx="359" cy="35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grpSp>
        <p:nvGrpSpPr>
          <p:cNvPr id="17" name="组合 16"/>
          <p:cNvGrpSpPr/>
          <p:nvPr/>
        </p:nvGrpSpPr>
        <p:grpSpPr>
          <a:xfrm>
            <a:off x="6844665" y="891540"/>
            <a:ext cx="2957830" cy="5520690"/>
            <a:chOff x="12726" y="1089"/>
            <a:chExt cx="4658" cy="8694"/>
          </a:xfrm>
        </p:grpSpPr>
        <p:grpSp>
          <p:nvGrpSpPr>
            <p:cNvPr id="18" name="组合 17"/>
            <p:cNvGrpSpPr/>
            <p:nvPr/>
          </p:nvGrpSpPr>
          <p:grpSpPr>
            <a:xfrm>
              <a:off x="12726" y="1089"/>
              <a:ext cx="4659" cy="8694"/>
              <a:chOff x="12699" y="1083"/>
              <a:chExt cx="4659" cy="8694"/>
            </a:xfrm>
          </p:grpSpPr>
          <p:grpSp>
            <p:nvGrpSpPr>
              <p:cNvPr id="19" name="组合 18"/>
              <p:cNvGrpSpPr/>
              <p:nvPr/>
            </p:nvGrpSpPr>
            <p:grpSpPr>
              <a:xfrm rot="0">
                <a:off x="12699" y="1083"/>
                <a:ext cx="4659" cy="8694"/>
                <a:chOff x="12879" y="1617"/>
                <a:chExt cx="4660" cy="8694"/>
              </a:xfrm>
            </p:grpSpPr>
            <p:sp>
              <p:nvSpPr>
                <p:cNvPr id="20" name="矩形 19"/>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22" name="圆角矩形 21"/>
                <p:cNvSpPr/>
                <p:nvPr/>
              </p:nvSpPr>
              <p:spPr>
                <a:xfrm>
                  <a:off x="12933" y="7995"/>
                  <a:ext cx="4606"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交互信息</a:t>
                  </a:r>
                  <a:r>
                    <a:rPr lang="en-US" altLang="zh-CN" sz="1400">
                      <a:sym typeface="+mn-ea"/>
                    </a:rPr>
                    <a:t>(</a:t>
                  </a:r>
                  <a:r>
                    <a:rPr lang="zh-CN" altLang="en-US" sz="1400">
                      <a:sym typeface="+mn-ea"/>
                    </a:rPr>
                    <a:t>上传</a:t>
                  </a:r>
                  <a:r>
                    <a:rPr lang="en-US" altLang="zh-CN" sz="1400">
                      <a:sym typeface="+mn-ea"/>
                    </a:rPr>
                    <a:t>/</a:t>
                  </a:r>
                  <a:r>
                    <a:rPr lang="zh-CN" altLang="en-US" sz="1400">
                      <a:sym typeface="+mn-ea"/>
                    </a:rPr>
                    <a:t>重测）</a:t>
                  </a:r>
                  <a:endParaRPr lang="zh-CN" altLang="en-US" sz="1400"/>
                </a:p>
              </p:txBody>
            </p:sp>
            <p:cxnSp>
              <p:nvCxnSpPr>
                <p:cNvPr id="23" name="直接连接符 22"/>
                <p:cNvCxnSpPr/>
                <p:nvPr/>
              </p:nvCxnSpPr>
              <p:spPr>
                <a:xfrm flipV="1">
                  <a:off x="12879" y="3040"/>
                  <a:ext cx="4659"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直接连接符 23"/>
                <p:cNvCxnSpPr/>
                <p:nvPr/>
              </p:nvCxnSpPr>
              <p:spPr>
                <a:xfrm>
                  <a:off x="12884" y="856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25" name="矩形 24"/>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dk1"/>
                      </a:solidFill>
                      <a:sym typeface="+mn-ea"/>
                    </a:rPr>
                    <a:t>SN</a:t>
                  </a:r>
                  <a:r>
                    <a:rPr lang="zh-CN" altLang="en-US">
                      <a:solidFill>
                        <a:schemeClr val="dk1"/>
                      </a:solidFill>
                      <a:sym typeface="+mn-ea"/>
                    </a:rPr>
                    <a:t>号</a:t>
                  </a:r>
                  <a:endParaRPr lang="zh-CN" altLang="en-US">
                    <a:solidFill>
                      <a:schemeClr val="dk1"/>
                    </a:solidFill>
                    <a:sym typeface="+mn-ea"/>
                  </a:endParaRPr>
                </a:p>
                <a:p>
                  <a:pPr algn="just"/>
                  <a:endParaRPr lang="zh-CN" altLang="en-US" sz="1800">
                    <a:solidFill>
                      <a:schemeClr val="dk1"/>
                    </a:solidFill>
                    <a:sym typeface="+mn-ea"/>
                  </a:endParaRPr>
                </a:p>
                <a:p>
                  <a:pPr algn="ctr"/>
                  <a:r>
                    <a:rPr lang="zh-CN" altLang="en-US" sz="1400">
                      <a:solidFill>
                        <a:schemeClr val="dk1"/>
                      </a:solidFill>
                      <a:sym typeface="+mn-ea"/>
                    </a:rPr>
                    <a:t>测深</a:t>
                  </a:r>
                  <a:r>
                    <a:rPr lang="en-US" altLang="zh-CN" sz="1400">
                      <a:solidFill>
                        <a:schemeClr val="dk1"/>
                      </a:solidFill>
                      <a:sym typeface="+mn-ea"/>
                    </a:rPr>
                    <a:t>                    </a:t>
                  </a:r>
                  <a:r>
                    <a:rPr lang="zh-CN" altLang="en-US" sz="1400">
                      <a:solidFill>
                        <a:schemeClr val="dk1"/>
                      </a:solidFill>
                      <a:sym typeface="+mn-ea"/>
                    </a:rPr>
                    <a:t>本组与上组差值</a:t>
                  </a:r>
                  <a:endParaRPr lang="zh-CN" altLang="en-US" sz="1400">
                    <a:solidFill>
                      <a:schemeClr val="dk1"/>
                    </a:solidFill>
                    <a:sym typeface="+mn-ea"/>
                  </a:endParaRPr>
                </a:p>
                <a:p>
                  <a:pPr algn="ctr"/>
                  <a:r>
                    <a:rPr lang="en-US" altLang="zh-CN" sz="1400">
                      <a:solidFill>
                        <a:schemeClr val="tx1"/>
                      </a:solidFill>
                      <a:sym typeface="+mn-ea"/>
                    </a:rPr>
                    <a:t>0.0                                    -0.112</a:t>
                  </a:r>
                  <a:endParaRPr lang="en-US" altLang="zh-CN" sz="1400">
                    <a:solidFill>
                      <a:schemeClr val="tx1"/>
                    </a:solidFill>
                    <a:sym typeface="+mn-ea"/>
                  </a:endParaRPr>
                </a:p>
                <a:p>
                  <a:pPr algn="ctr"/>
                  <a:r>
                    <a:rPr lang="en-US" altLang="zh-CN" sz="1400">
                      <a:solidFill>
                        <a:schemeClr val="tx1"/>
                      </a:solidFill>
                      <a:sym typeface="+mn-ea"/>
                    </a:rPr>
                    <a:t>0.5                                    -0.102</a:t>
                  </a:r>
                  <a:endParaRPr lang="en-US" altLang="zh-CN" sz="1400">
                    <a:solidFill>
                      <a:schemeClr val="tx1"/>
                    </a:solidFill>
                    <a:sym typeface="+mn-ea"/>
                  </a:endParaRPr>
                </a:p>
                <a:p>
                  <a:pPr algn="ctr"/>
                  <a:r>
                    <a:rPr lang="en-US" altLang="zh-CN" sz="1400">
                      <a:solidFill>
                        <a:schemeClr val="tx1"/>
                      </a:solidFill>
                      <a:sym typeface="+mn-ea"/>
                    </a:rPr>
                    <a:t>1.0                                    -0.212</a:t>
                  </a:r>
                  <a:endParaRPr lang="en-US" altLang="zh-CN" sz="1400">
                    <a:solidFill>
                      <a:schemeClr val="tx1"/>
                    </a:solidFill>
                    <a:sym typeface="+mn-ea"/>
                  </a:endParaRPr>
                </a:p>
                <a:p>
                  <a:pPr algn="ctr"/>
                  <a:r>
                    <a:rPr lang="en-US" altLang="zh-CN" sz="1400">
                      <a:solidFill>
                        <a:schemeClr val="tx1"/>
                      </a:solidFill>
                      <a:sym typeface="+mn-ea"/>
                    </a:rPr>
                    <a:t>1.5                                    -0.202</a:t>
                  </a:r>
                  <a:endParaRPr lang="en-US" altLang="zh-CN" sz="1400">
                    <a:solidFill>
                      <a:schemeClr val="tx1"/>
                    </a:solidFill>
                    <a:sym typeface="+mn-ea"/>
                  </a:endParaRPr>
                </a:p>
                <a:p>
                  <a:pPr algn="ctr"/>
                  <a:endParaRPr lang="en-US" altLang="zh-CN" sz="1000">
                    <a:solidFill>
                      <a:schemeClr val="tx1"/>
                    </a:solidFill>
                    <a:sym typeface="+mn-ea"/>
                  </a:endParaRPr>
                </a:p>
                <a:p>
                  <a:pPr algn="ctr"/>
                  <a:endParaRPr lang="zh-CN" altLang="en-US" sz="1000">
                    <a:solidFill>
                      <a:schemeClr val="tx1"/>
                    </a:solidFill>
                    <a:sym typeface="+mn-ea"/>
                  </a:endParaRPr>
                </a:p>
                <a:p>
                  <a:pPr algn="ctr"/>
                  <a:endParaRPr lang="zh-CN" altLang="en-US" sz="1000">
                    <a:solidFill>
                      <a:srgbClr val="FF0000"/>
                    </a:solidFill>
                    <a:sym typeface="+mn-ea"/>
                  </a:endParaRPr>
                </a:p>
                <a:p>
                  <a:pPr algn="ctr"/>
                  <a:r>
                    <a:rPr lang="zh-CN" altLang="en-US" sz="1400">
                      <a:solidFill>
                        <a:schemeClr val="tx1"/>
                      </a:solidFill>
                      <a:sym typeface="+mn-ea"/>
                    </a:rPr>
                    <a:t>上传</a:t>
                  </a:r>
                  <a:r>
                    <a:rPr lang="en-US" altLang="zh-CN" sz="1400">
                      <a:solidFill>
                        <a:schemeClr val="tx1"/>
                      </a:solidFill>
                      <a:sym typeface="+mn-ea"/>
                    </a:rPr>
                    <a:t>                               </a:t>
                  </a:r>
                  <a:r>
                    <a:rPr lang="zh-CN" altLang="en-US" sz="1400">
                      <a:solidFill>
                        <a:srgbClr val="FF0000"/>
                      </a:solidFill>
                      <a:sym typeface="+mn-ea"/>
                    </a:rPr>
                    <a:t>重测</a:t>
                  </a:r>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p:txBody>
            </p:sp>
            <p:cxnSp>
              <p:nvCxnSpPr>
                <p:cNvPr id="26" name="直接连接符 25"/>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27" name="圆角矩形 26"/>
              <p:cNvSpPr/>
              <p:nvPr/>
            </p:nvSpPr>
            <p:spPr>
              <a:xfrm>
                <a:off x="12747" y="1094"/>
                <a:ext cx="4605"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28" name="流程图: 合并 27"/>
            <p:cNvSpPr/>
            <p:nvPr/>
          </p:nvSpPr>
          <p:spPr>
            <a:xfrm rot="5400000">
              <a:off x="13680" y="9180"/>
              <a:ext cx="351" cy="398"/>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4911" y="9204"/>
              <a:ext cx="351" cy="351"/>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0" name="矩形 29"/>
            <p:cNvSpPr/>
            <p:nvPr/>
          </p:nvSpPr>
          <p:spPr>
            <a:xfrm>
              <a:off x="16097" y="9204"/>
              <a:ext cx="359" cy="35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cxnSp>
        <p:nvCxnSpPr>
          <p:cNvPr id="50" name="直接箭头连接符 49"/>
          <p:cNvCxnSpPr/>
          <p:nvPr/>
        </p:nvCxnSpPr>
        <p:spPr>
          <a:xfrm flipV="1">
            <a:off x="3308985" y="3649980"/>
            <a:ext cx="29845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527800" y="3653155"/>
            <a:ext cx="29845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9836785" y="654685"/>
            <a:ext cx="2071370" cy="6000750"/>
          </a:xfrm>
          <a:prstGeom prst="rect">
            <a:avLst/>
          </a:prstGeom>
          <a:noFill/>
        </p:spPr>
        <p:txBody>
          <a:bodyPr wrap="square" rtlCol="0" anchor="t">
            <a:spAutoFit/>
          </a:bodyPr>
          <a:p>
            <a:pPr indent="0"/>
            <a:r>
              <a:rPr lang="zh-CN" altLang="en-US" sz="1600">
                <a:solidFill>
                  <a:srgbClr val="FF0000"/>
                </a:solidFill>
                <a:sym typeface="+mn-ea"/>
              </a:rPr>
              <a:t>数据检校：</a:t>
            </a:r>
            <a:r>
              <a:rPr lang="en-US" altLang="zh-CN" sz="1600">
                <a:solidFill>
                  <a:schemeClr val="tx1"/>
                </a:solidFill>
                <a:sym typeface="+mn-ea"/>
              </a:rPr>
              <a:t>1</a:t>
            </a:r>
            <a:r>
              <a:rPr lang="zh-CN" altLang="en-US" sz="1600">
                <a:solidFill>
                  <a:schemeClr val="tx1"/>
                </a:solidFill>
                <a:sym typeface="+mn-ea"/>
              </a:rPr>
              <a:t>、测量完成后，在</a:t>
            </a:r>
            <a:r>
              <a:rPr lang="en-US" altLang="zh-CN" sz="1600">
                <a:solidFill>
                  <a:schemeClr val="tx1"/>
                </a:solidFill>
                <a:sym typeface="+mn-ea"/>
              </a:rPr>
              <a:t>APP</a:t>
            </a:r>
            <a:r>
              <a:rPr lang="zh-CN" altLang="en-US" sz="1600">
                <a:solidFill>
                  <a:schemeClr val="tx1"/>
                </a:solidFill>
                <a:sym typeface="+mn-ea"/>
              </a:rPr>
              <a:t>主界面上显示弹框信息</a:t>
            </a:r>
            <a:r>
              <a:rPr lang="en-US" altLang="zh-CN" sz="1600">
                <a:solidFill>
                  <a:schemeClr val="tx1"/>
                </a:solidFill>
                <a:sym typeface="+mn-ea"/>
              </a:rPr>
              <a:t>”</a:t>
            </a:r>
            <a:r>
              <a:rPr lang="zh-CN" altLang="en-US" sz="1600">
                <a:solidFill>
                  <a:schemeClr val="tx1"/>
                </a:solidFill>
                <a:sym typeface="+mn-ea"/>
              </a:rPr>
              <a:t>测量完成请确认数据检校</a:t>
            </a:r>
            <a:r>
              <a:rPr lang="en-US" altLang="zh-CN" sz="1600">
                <a:solidFill>
                  <a:schemeClr val="tx1"/>
                </a:solidFill>
                <a:sym typeface="+mn-ea"/>
              </a:rPr>
              <a:t>”</a:t>
            </a:r>
            <a:r>
              <a:rPr lang="zh-CN" altLang="en-US" sz="1600">
                <a:solidFill>
                  <a:schemeClr val="tx1"/>
                </a:solidFill>
                <a:sym typeface="+mn-ea"/>
              </a:rPr>
              <a:t>的信息</a:t>
            </a:r>
            <a:r>
              <a:rPr lang="en-US" altLang="zh-CN" sz="1600">
                <a:solidFill>
                  <a:schemeClr val="tx1"/>
                </a:solidFill>
                <a:sym typeface="+mn-ea"/>
              </a:rPr>
              <a:t>-</a:t>
            </a:r>
            <a:r>
              <a:rPr lang="zh-CN" altLang="en-US" sz="1600">
                <a:solidFill>
                  <a:schemeClr val="tx1"/>
                </a:solidFill>
                <a:sym typeface="+mn-ea"/>
              </a:rPr>
              <a:t>然后点击</a:t>
            </a:r>
            <a:r>
              <a:rPr lang="en-US" altLang="zh-CN" sz="1600">
                <a:solidFill>
                  <a:schemeClr val="tx1"/>
                </a:solidFill>
                <a:sym typeface="+mn-ea"/>
              </a:rPr>
              <a:t>“</a:t>
            </a:r>
            <a:r>
              <a:rPr lang="zh-CN" altLang="en-US" sz="1600">
                <a:solidFill>
                  <a:schemeClr val="tx1"/>
                </a:solidFill>
                <a:sym typeface="+mn-ea"/>
              </a:rPr>
              <a:t>确认</a:t>
            </a:r>
            <a:r>
              <a:rPr lang="en-US" altLang="zh-CN" sz="1600">
                <a:solidFill>
                  <a:schemeClr val="tx1"/>
                </a:solidFill>
                <a:sym typeface="+mn-ea"/>
              </a:rPr>
              <a:t>”</a:t>
            </a:r>
            <a:r>
              <a:rPr lang="zh-CN" altLang="en-US" sz="1600">
                <a:solidFill>
                  <a:schemeClr val="tx1"/>
                </a:solidFill>
                <a:sym typeface="+mn-ea"/>
              </a:rPr>
              <a:t>。</a:t>
            </a:r>
            <a:endParaRPr lang="zh-CN" altLang="en-US" sz="1600">
              <a:solidFill>
                <a:schemeClr val="tx1"/>
              </a:solidFill>
              <a:sym typeface="+mn-ea"/>
            </a:endParaRPr>
          </a:p>
          <a:p>
            <a:pPr indent="0"/>
            <a:r>
              <a:rPr lang="en-US" altLang="zh-CN" sz="1600">
                <a:solidFill>
                  <a:schemeClr val="tx1"/>
                </a:solidFill>
                <a:sym typeface="+mn-ea"/>
              </a:rPr>
              <a:t>2</a:t>
            </a:r>
            <a:r>
              <a:rPr lang="zh-CN" altLang="en-US" sz="1600">
                <a:solidFill>
                  <a:schemeClr val="tx1"/>
                </a:solidFill>
                <a:sym typeface="+mn-ea"/>
              </a:rPr>
              <a:t>、点击</a:t>
            </a:r>
            <a:r>
              <a:rPr lang="en-US" altLang="zh-CN" sz="1600">
                <a:solidFill>
                  <a:schemeClr val="tx1"/>
                </a:solidFill>
                <a:sym typeface="+mn-ea"/>
              </a:rPr>
              <a:t>”</a:t>
            </a:r>
            <a:r>
              <a:rPr lang="zh-CN" altLang="en-US" sz="1600">
                <a:solidFill>
                  <a:schemeClr val="tx1"/>
                </a:solidFill>
                <a:sym typeface="+mn-ea"/>
              </a:rPr>
              <a:t>确认</a:t>
            </a:r>
            <a:r>
              <a:rPr lang="en-US" altLang="zh-CN" sz="1600">
                <a:solidFill>
                  <a:schemeClr val="tx1"/>
                </a:solidFill>
                <a:sym typeface="+mn-ea"/>
              </a:rPr>
              <a:t>“</a:t>
            </a:r>
            <a:r>
              <a:rPr lang="zh-CN" altLang="en-US" sz="1600">
                <a:solidFill>
                  <a:schemeClr val="tx1"/>
                </a:solidFill>
                <a:sym typeface="+mn-ea"/>
              </a:rPr>
              <a:t>后，显示检校的页面信息，包括</a:t>
            </a:r>
            <a:r>
              <a:rPr lang="en-US" altLang="zh-CN" sz="1600">
                <a:solidFill>
                  <a:schemeClr val="tx1"/>
                </a:solidFill>
                <a:sym typeface="+mn-ea"/>
              </a:rPr>
              <a:t>SN</a:t>
            </a:r>
            <a:r>
              <a:rPr lang="zh-CN" altLang="en-US" sz="1600">
                <a:solidFill>
                  <a:schemeClr val="tx1"/>
                </a:solidFill>
                <a:sym typeface="+mn-ea"/>
              </a:rPr>
              <a:t>号、测深、本次测量的累加数据与上次测量的累加数据不同深度的差值（本次变化量）可上下滑动查看信息。</a:t>
            </a:r>
            <a:endParaRPr lang="zh-CN" altLang="en-US" sz="1600">
              <a:solidFill>
                <a:schemeClr val="tx1"/>
              </a:solidFill>
              <a:sym typeface="+mn-ea"/>
            </a:endParaRPr>
          </a:p>
          <a:p>
            <a:pPr indent="0"/>
            <a:r>
              <a:rPr lang="en-US" altLang="zh-CN" sz="1600">
                <a:solidFill>
                  <a:schemeClr val="tx1"/>
                </a:solidFill>
                <a:sym typeface="+mn-ea"/>
              </a:rPr>
              <a:t>3</a:t>
            </a:r>
            <a:r>
              <a:rPr lang="zh-CN" altLang="en-US" sz="1600">
                <a:solidFill>
                  <a:schemeClr val="tx1"/>
                </a:solidFill>
                <a:sym typeface="+mn-ea"/>
              </a:rPr>
              <a:t>、用户可自行判断该组数据是否上传，若数据检校无误后点击</a:t>
            </a:r>
            <a:r>
              <a:rPr lang="en-US" altLang="zh-CN" sz="1600">
                <a:solidFill>
                  <a:schemeClr val="tx1"/>
                </a:solidFill>
                <a:sym typeface="+mn-ea"/>
              </a:rPr>
              <a:t>“</a:t>
            </a:r>
            <a:r>
              <a:rPr lang="zh-CN" altLang="en-US" sz="1600">
                <a:solidFill>
                  <a:schemeClr val="tx1"/>
                </a:solidFill>
                <a:sym typeface="+mn-ea"/>
              </a:rPr>
              <a:t>上传</a:t>
            </a:r>
            <a:r>
              <a:rPr lang="en-US" altLang="zh-CN" sz="1600">
                <a:solidFill>
                  <a:schemeClr val="tx1"/>
                </a:solidFill>
                <a:sym typeface="+mn-ea"/>
              </a:rPr>
              <a:t>”</a:t>
            </a:r>
            <a:r>
              <a:rPr lang="zh-CN" altLang="en-US" sz="1600">
                <a:solidFill>
                  <a:schemeClr val="tx1"/>
                </a:solidFill>
                <a:sym typeface="+mn-ea"/>
              </a:rPr>
              <a:t>，若数据存在异常，用户可选择数据作废，然后点击</a:t>
            </a:r>
            <a:r>
              <a:rPr lang="en-US" altLang="zh-CN" sz="1600">
                <a:solidFill>
                  <a:schemeClr val="tx1"/>
                </a:solidFill>
                <a:sym typeface="+mn-ea"/>
              </a:rPr>
              <a:t>“</a:t>
            </a:r>
            <a:r>
              <a:rPr lang="zh-CN" altLang="en-US" sz="1600">
                <a:solidFill>
                  <a:schemeClr val="tx1"/>
                </a:solidFill>
                <a:sym typeface="+mn-ea"/>
              </a:rPr>
              <a:t>重测</a:t>
            </a:r>
            <a:r>
              <a:rPr lang="en-US" altLang="zh-CN" sz="1600">
                <a:solidFill>
                  <a:schemeClr val="tx1"/>
                </a:solidFill>
                <a:sym typeface="+mn-ea"/>
              </a:rPr>
              <a:t>”</a:t>
            </a:r>
            <a:r>
              <a:rPr lang="zh-CN" altLang="en-US" sz="1600">
                <a:solidFill>
                  <a:schemeClr val="tx1"/>
                </a:solidFill>
                <a:sym typeface="+mn-ea"/>
              </a:rPr>
              <a:t>（点击重测后，</a:t>
            </a:r>
            <a:r>
              <a:rPr lang="en-US" altLang="zh-CN" sz="1600">
                <a:solidFill>
                  <a:schemeClr val="tx1"/>
                </a:solidFill>
                <a:sym typeface="+mn-ea"/>
              </a:rPr>
              <a:t>CTR</a:t>
            </a:r>
            <a:r>
              <a:rPr lang="zh-CN" altLang="en-US" sz="1600">
                <a:solidFill>
                  <a:schemeClr val="tx1"/>
                </a:solidFill>
                <a:sym typeface="+mn-ea"/>
              </a:rPr>
              <a:t>本地删除本组数据并开始新的一轮测量）。</a:t>
            </a:r>
            <a:r>
              <a:rPr lang="zh-CN" altLang="en-US" sz="1600">
                <a:solidFill>
                  <a:srgbClr val="FF0000"/>
                </a:solidFill>
                <a:sym typeface="+mn-ea"/>
              </a:rPr>
              <a:t>（后做）</a:t>
            </a:r>
            <a:endParaRPr lang="zh-CN" altLang="en-US" sz="1600">
              <a:solidFill>
                <a:srgbClr val="FF0000"/>
              </a:solidFill>
              <a:sym typeface="+mn-ea"/>
            </a:endParaRPr>
          </a:p>
        </p:txBody>
      </p:sp>
      <p:sp>
        <p:nvSpPr>
          <p:cNvPr id="33" name="Text Box 2"/>
          <p:cNvSpPr txBox="1">
            <a:spLocks noChangeArrowheads="1"/>
          </p:cNvSpPr>
          <p:nvPr/>
        </p:nvSpPr>
        <p:spPr bwMode="auto">
          <a:xfrm>
            <a:off x="423545" y="257175"/>
            <a:ext cx="6505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zh-CN" altLang="en-US" sz="2400" b="1">
                <a:solidFill>
                  <a:srgbClr val="FF0000"/>
                </a:solidFill>
                <a:latin typeface="Times New Roman" panose="02020603050405020304" charset="0"/>
                <a:ea typeface="黑体" panose="02010609060101010101" pitchFamily="49" charset="-122"/>
              </a:rPr>
              <a:t>数据检校功能删除数据方案演示</a:t>
            </a:r>
            <a:r>
              <a:rPr kumimoji="1" lang="en-US" altLang="zh-CN" sz="2400" b="1">
                <a:solidFill>
                  <a:srgbClr val="FF0000"/>
                </a:solidFill>
                <a:latin typeface="Times New Roman" panose="02020603050405020304" charset="0"/>
                <a:ea typeface="黑体" panose="02010609060101010101" pitchFamily="49" charset="-122"/>
              </a:rPr>
              <a:t>2</a:t>
            </a:r>
            <a:endParaRPr kumimoji="1" lang="en-US" altLang="zh-CN" sz="2400" b="1">
              <a:solidFill>
                <a:srgbClr val="FF0000"/>
              </a:solidFill>
              <a:latin typeface="Times New Roman" panose="02020603050405020304" charset="0"/>
              <a:ea typeface="黑体" panose="02010609060101010101" pitchFamily="49" charset="-122"/>
            </a:endParaRPr>
          </a:p>
        </p:txBody>
      </p:sp>
      <p:sp>
        <p:nvSpPr>
          <p:cNvPr id="36" name="圆角矩形 35"/>
          <p:cNvSpPr/>
          <p:nvPr/>
        </p:nvSpPr>
        <p:spPr>
          <a:xfrm>
            <a:off x="53022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34" name="圆角矩形 33"/>
          <p:cNvSpPr/>
          <p:nvPr/>
        </p:nvSpPr>
        <p:spPr>
          <a:xfrm>
            <a:off x="122491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35" name="圆角矩形 34"/>
          <p:cNvSpPr/>
          <p:nvPr/>
        </p:nvSpPr>
        <p:spPr>
          <a:xfrm>
            <a:off x="374459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37" name="圆角矩形 36"/>
          <p:cNvSpPr/>
          <p:nvPr/>
        </p:nvSpPr>
        <p:spPr>
          <a:xfrm>
            <a:off x="443992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38" name="圆角矩形 37"/>
          <p:cNvSpPr/>
          <p:nvPr/>
        </p:nvSpPr>
        <p:spPr>
          <a:xfrm>
            <a:off x="511746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39" name="圆角矩形 38"/>
          <p:cNvSpPr/>
          <p:nvPr/>
        </p:nvSpPr>
        <p:spPr>
          <a:xfrm>
            <a:off x="701357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40" name="圆角矩形 39"/>
          <p:cNvSpPr/>
          <p:nvPr/>
        </p:nvSpPr>
        <p:spPr>
          <a:xfrm>
            <a:off x="768858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41" name="圆角矩形 40"/>
          <p:cNvSpPr/>
          <p:nvPr/>
        </p:nvSpPr>
        <p:spPr>
          <a:xfrm>
            <a:off x="834644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42" name="圆角矩形 41"/>
          <p:cNvSpPr/>
          <p:nvPr/>
        </p:nvSpPr>
        <p:spPr>
          <a:xfrm>
            <a:off x="191071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43" name="圆角矩形 42"/>
          <p:cNvSpPr/>
          <p:nvPr/>
        </p:nvSpPr>
        <p:spPr>
          <a:xfrm>
            <a:off x="262318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检校</a:t>
            </a:r>
            <a:endParaRPr lang="zh-CN" altLang="en-US" sz="1000"/>
          </a:p>
        </p:txBody>
      </p:sp>
      <p:sp>
        <p:nvSpPr>
          <p:cNvPr id="44" name="圆角矩形 43"/>
          <p:cNvSpPr/>
          <p:nvPr/>
        </p:nvSpPr>
        <p:spPr>
          <a:xfrm>
            <a:off x="582422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检校</a:t>
            </a:r>
            <a:endParaRPr lang="zh-CN" altLang="en-US" sz="1000"/>
          </a:p>
        </p:txBody>
      </p:sp>
      <p:sp>
        <p:nvSpPr>
          <p:cNvPr id="93" name="矩形 92"/>
          <p:cNvSpPr/>
          <p:nvPr/>
        </p:nvSpPr>
        <p:spPr>
          <a:xfrm>
            <a:off x="4788535" y="3475355"/>
            <a:ext cx="613410" cy="52832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矩形 44"/>
          <p:cNvSpPr/>
          <p:nvPr/>
        </p:nvSpPr>
        <p:spPr>
          <a:xfrm>
            <a:off x="9050655" y="5587365"/>
            <a:ext cx="572135" cy="4572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906526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检校</a:t>
            </a:r>
            <a:endParaRPr lang="zh-CN" altLang="en-US" sz="1000"/>
          </a:p>
        </p:txBody>
      </p:sp>
      <p:sp>
        <p:nvSpPr>
          <p:cNvPr id="47" name="矩形 46"/>
          <p:cNvSpPr/>
          <p:nvPr/>
        </p:nvSpPr>
        <p:spPr>
          <a:xfrm>
            <a:off x="5824220" y="5586730"/>
            <a:ext cx="572135" cy="4572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465955" y="3044825"/>
            <a:ext cx="3260090" cy="768350"/>
          </a:xfrm>
          <a:prstGeom prst="rect">
            <a:avLst/>
          </a:prstGeom>
          <a:noFill/>
        </p:spPr>
        <p:txBody>
          <a:bodyPr wrap="none" rtlCol="0" anchor="t">
            <a:spAutoFit/>
          </a:bodyPr>
          <a:p>
            <a:r>
              <a:rPr lang="en-US" sz="4400">
                <a:latin typeface="Calibri" panose="020F0502020204030204" charset="0"/>
                <a:ea typeface="宋体" panose="02010600030101010101" pitchFamily="2" charset="-122"/>
                <a:sym typeface="+mn-ea"/>
              </a:rPr>
              <a:t>1</a:t>
            </a:r>
            <a:r>
              <a:rPr lang="zh-CN" altLang="en-US" sz="4400">
                <a:latin typeface="Calibri" panose="020F0502020204030204" charset="0"/>
                <a:ea typeface="宋体" panose="02010600030101010101" pitchFamily="2" charset="-122"/>
                <a:sym typeface="+mn-ea"/>
              </a:rPr>
              <a:t>、需求描述</a:t>
            </a:r>
            <a:endParaRPr lang="zh-CN" altLang="en-US" sz="4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p:nvSpPr>
        <p:spPr>
          <a:xfrm>
            <a:off x="925830" y="1282700"/>
            <a:ext cx="10340975" cy="3692525"/>
          </a:xfrm>
          <a:prstGeom prst="rect">
            <a:avLst/>
          </a:prstGeom>
          <a:noFill/>
        </p:spPr>
        <p:txBody>
          <a:bodyPr wrap="square" rtlCol="0">
            <a:spAutoFit/>
          </a:bodyPr>
          <a:p>
            <a:pPr indent="0"/>
            <a:r>
              <a:rPr lang="zh-CN" altLang="en-US">
                <a:sym typeface="+mn-ea"/>
              </a:rPr>
              <a:t>HAC10数据检校</a:t>
            </a:r>
            <a:r>
              <a:rPr lang="zh-CN" altLang="en-US">
                <a:sym typeface="+mn-ea"/>
              </a:rPr>
              <a:t>按照对测点累加数据的</a:t>
            </a:r>
            <a:r>
              <a:rPr lang="zh-CN" altLang="en-US">
                <a:sym typeface="+mn-ea"/>
              </a:rPr>
              <a:t>异常性进行校验。</a:t>
            </a:r>
            <a:endParaRPr lang="zh-CN" altLang="en-US">
              <a:sym typeface="+mn-ea"/>
            </a:endParaRPr>
          </a:p>
          <a:p>
            <a:pPr indent="0"/>
            <a:r>
              <a:rPr lang="zh-CN" altLang="en-US">
                <a:sym typeface="+mn-ea"/>
              </a:rPr>
              <a:t>解决方案一的流程</a:t>
            </a:r>
            <a:r>
              <a:rPr lang="en-US" altLang="zh-CN">
                <a:sym typeface="+mn-ea"/>
              </a:rPr>
              <a:t>:</a:t>
            </a:r>
            <a:endParaRPr lang="en-US" altLang="zh-CN">
              <a:sym typeface="+mn-ea"/>
            </a:endParaRPr>
          </a:p>
          <a:p>
            <a:pPr indent="0"/>
            <a:r>
              <a:rPr lang="en-US" altLang="zh-CN">
                <a:sym typeface="+mn-ea"/>
              </a:rPr>
              <a:t>1</a:t>
            </a:r>
            <a:r>
              <a:rPr lang="zh-CN" altLang="en-US">
                <a:sym typeface="+mn-ea"/>
              </a:rPr>
              <a:t>、高级配置中增加</a:t>
            </a:r>
            <a:r>
              <a:rPr lang="en-US" altLang="zh-CN">
                <a:sym typeface="+mn-ea"/>
              </a:rPr>
              <a:t>“</a:t>
            </a:r>
            <a:r>
              <a:rPr lang="zh-CN" altLang="en-US">
                <a:sym typeface="+mn-ea"/>
              </a:rPr>
              <a:t>数据检校使能</a:t>
            </a:r>
            <a:r>
              <a:rPr lang="en-US" altLang="zh-CN">
                <a:sym typeface="+mn-ea"/>
              </a:rPr>
              <a:t>”</a:t>
            </a:r>
            <a:r>
              <a:rPr lang="zh-CN" altLang="en-US">
                <a:sym typeface="+mn-ea"/>
              </a:rPr>
              <a:t>功能开关，当打开时按照逻辑显示执行数据检校界面并执行相应的操作，当关闭此功能时，设备按照无数据检校的功能执行工作，</a:t>
            </a:r>
            <a:r>
              <a:rPr lang="en-US" altLang="zh-CN">
                <a:sym typeface="+mn-ea"/>
              </a:rPr>
              <a:t>APP</a:t>
            </a:r>
            <a:r>
              <a:rPr lang="zh-CN" altLang="en-US">
                <a:sym typeface="+mn-ea"/>
              </a:rPr>
              <a:t>也不显示与数据集检校有关的内容</a:t>
            </a:r>
            <a:r>
              <a:rPr lang="zh-CN" altLang="en-US">
                <a:sym typeface="+mn-ea"/>
              </a:rPr>
              <a:t>信息。</a:t>
            </a:r>
            <a:endParaRPr lang="zh-CN" altLang="en-US">
              <a:sym typeface="+mn-ea"/>
            </a:endParaRPr>
          </a:p>
          <a:p>
            <a:pPr indent="0"/>
            <a:r>
              <a:rPr lang="en-US" altLang="zh-CN">
                <a:sym typeface="+mn-ea"/>
              </a:rPr>
              <a:t>2</a:t>
            </a:r>
            <a:r>
              <a:rPr lang="zh-CN" altLang="en-US">
                <a:sym typeface="+mn-ea"/>
              </a:rPr>
              <a:t>、具有对测量完成的数据的异常情况进行检校的功能（本组累加值与上组累加值差值）。测量完成后，在</a:t>
            </a:r>
            <a:r>
              <a:rPr lang="en-US" altLang="zh-CN">
                <a:sym typeface="+mn-ea"/>
              </a:rPr>
              <a:t>APP</a:t>
            </a:r>
            <a:r>
              <a:rPr lang="zh-CN" altLang="en-US">
                <a:sym typeface="+mn-ea"/>
              </a:rPr>
              <a:t>主界面上显示弹框信息</a:t>
            </a:r>
            <a:r>
              <a:rPr lang="en-US" altLang="zh-CN">
                <a:sym typeface="+mn-ea"/>
              </a:rPr>
              <a:t>”</a:t>
            </a:r>
            <a:r>
              <a:rPr lang="zh-CN" altLang="en-US">
                <a:sym typeface="+mn-ea"/>
              </a:rPr>
              <a:t>测量完成请确认检校的信息</a:t>
            </a:r>
            <a:r>
              <a:rPr lang="en-US" altLang="zh-CN">
                <a:sym typeface="+mn-ea"/>
              </a:rPr>
              <a:t>“-</a:t>
            </a:r>
            <a:r>
              <a:rPr lang="zh-CN" altLang="en-US">
                <a:sym typeface="+mn-ea"/>
              </a:rPr>
              <a:t>确认。</a:t>
            </a:r>
            <a:endParaRPr lang="zh-CN" altLang="en-US">
              <a:sym typeface="+mn-ea"/>
            </a:endParaRPr>
          </a:p>
          <a:p>
            <a:pPr indent="0"/>
            <a:r>
              <a:rPr lang="en-US" altLang="zh-CN">
                <a:sym typeface="+mn-ea"/>
              </a:rPr>
              <a:t>3</a:t>
            </a:r>
            <a:r>
              <a:rPr lang="zh-CN" altLang="en-US">
                <a:sym typeface="+mn-ea"/>
              </a:rPr>
              <a:t>、点击</a:t>
            </a:r>
            <a:r>
              <a:rPr lang="en-US" altLang="zh-CN">
                <a:sym typeface="+mn-ea"/>
              </a:rPr>
              <a:t>”</a:t>
            </a:r>
            <a:r>
              <a:rPr lang="zh-CN" altLang="en-US">
                <a:sym typeface="+mn-ea"/>
              </a:rPr>
              <a:t>确认</a:t>
            </a:r>
            <a:r>
              <a:rPr lang="en-US" altLang="zh-CN">
                <a:sym typeface="+mn-ea"/>
              </a:rPr>
              <a:t>“</a:t>
            </a:r>
            <a:r>
              <a:rPr lang="zh-CN" altLang="en-US">
                <a:sym typeface="+mn-ea"/>
              </a:rPr>
              <a:t>后，显示检校的页面信息，包括</a:t>
            </a:r>
            <a:r>
              <a:rPr lang="en-US" altLang="zh-CN">
                <a:sym typeface="+mn-ea"/>
              </a:rPr>
              <a:t>SN</a:t>
            </a:r>
            <a:r>
              <a:rPr lang="zh-CN" altLang="en-US">
                <a:sym typeface="+mn-ea"/>
              </a:rPr>
              <a:t>号、测深、本次测量的累加数据与上次测量的累加数据不同深度的差值（本次变化量）。</a:t>
            </a:r>
            <a:endParaRPr lang="zh-CN" altLang="en-US">
              <a:sym typeface="+mn-ea"/>
            </a:endParaRPr>
          </a:p>
          <a:p>
            <a:pPr indent="0"/>
            <a:r>
              <a:rPr lang="en-US" altLang="zh-CN">
                <a:sym typeface="+mn-ea"/>
              </a:rPr>
              <a:t>4</a:t>
            </a:r>
            <a:r>
              <a:rPr lang="zh-CN" altLang="en-US">
                <a:sym typeface="+mn-ea"/>
              </a:rPr>
              <a:t>、用户可自行判断该组数据是否上传，若数据检校无误后点击</a:t>
            </a:r>
            <a:r>
              <a:rPr lang="en-US" altLang="zh-CN">
                <a:sym typeface="+mn-ea"/>
              </a:rPr>
              <a:t>“</a:t>
            </a:r>
            <a:r>
              <a:rPr lang="zh-CN" altLang="en-US">
                <a:sym typeface="+mn-ea"/>
              </a:rPr>
              <a:t>上传</a:t>
            </a:r>
            <a:r>
              <a:rPr lang="en-US" altLang="zh-CN">
                <a:sym typeface="+mn-ea"/>
              </a:rPr>
              <a:t>”</a:t>
            </a:r>
            <a:r>
              <a:rPr lang="zh-CN" altLang="en-US">
                <a:sym typeface="+mn-ea"/>
              </a:rPr>
              <a:t>（上传过程中显示进度信息比如百分比之类的及弹出上传完成请反转测斜仪等信息），若数据存在异常，用户可选择数据作废，然后点击</a:t>
            </a:r>
            <a:r>
              <a:rPr lang="en-US" altLang="zh-CN">
                <a:sym typeface="+mn-ea"/>
              </a:rPr>
              <a:t>“</a:t>
            </a:r>
            <a:r>
              <a:rPr lang="zh-CN" altLang="en-US">
                <a:sym typeface="+mn-ea"/>
              </a:rPr>
              <a:t>重测</a:t>
            </a:r>
            <a:r>
              <a:rPr lang="en-US" altLang="zh-CN">
                <a:sym typeface="+mn-ea"/>
              </a:rPr>
              <a:t>”</a:t>
            </a:r>
            <a:r>
              <a:rPr lang="zh-CN" altLang="en-US">
                <a:sym typeface="+mn-ea"/>
              </a:rPr>
              <a:t>（点击重测后，</a:t>
            </a:r>
            <a:r>
              <a:rPr lang="en-US" altLang="zh-CN">
                <a:sym typeface="+mn-ea"/>
              </a:rPr>
              <a:t>CTR</a:t>
            </a:r>
            <a:r>
              <a:rPr lang="zh-CN" altLang="en-US">
                <a:sym typeface="+mn-ea"/>
              </a:rPr>
              <a:t>本地删除本组数据并开始新的一轮测量）。</a:t>
            </a:r>
            <a:r>
              <a:rPr lang="zh-CN" altLang="en-US">
                <a:solidFill>
                  <a:srgbClr val="FF0000"/>
                </a:solidFill>
                <a:sym typeface="+mn-ea"/>
              </a:rPr>
              <a:t>（后做）</a:t>
            </a:r>
            <a:endParaRPr lang="zh-CN" altLang="en-US">
              <a:solidFill>
                <a:schemeClr val="tx1"/>
              </a:solidFill>
              <a:ea typeface="宋体" panose="02010600030101010101" pitchFamily="2" charset="-122"/>
              <a:sym typeface="+mn-ea"/>
            </a:endParaRPr>
          </a:p>
          <a:p>
            <a:pPr indent="0"/>
            <a:endParaRPr lang="zh-CN" altLang="en-US">
              <a:solidFill>
                <a:schemeClr val="tx1"/>
              </a:solidFill>
              <a:ea typeface="宋体" panose="02010600030101010101" pitchFamily="2" charset="-122"/>
              <a:sym typeface="+mn-ea"/>
            </a:endParaRPr>
          </a:p>
        </p:txBody>
      </p:sp>
      <p:sp>
        <p:nvSpPr>
          <p:cNvPr id="4" name="Text Box 2"/>
          <p:cNvSpPr txBox="1">
            <a:spLocks noChangeArrowheads="1"/>
          </p:cNvSpPr>
          <p:nvPr/>
        </p:nvSpPr>
        <p:spPr bwMode="auto">
          <a:xfrm>
            <a:off x="438150" y="257175"/>
            <a:ext cx="729361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en-US" altLang="zh-CN" sz="3200" b="1">
                <a:solidFill>
                  <a:srgbClr val="FF0000"/>
                </a:solidFill>
                <a:latin typeface="Times New Roman" panose="02020603050405020304" charset="0"/>
                <a:ea typeface="黑体" panose="02010609060101010101" pitchFamily="49" charset="-122"/>
              </a:rPr>
              <a:t>6.2</a:t>
            </a:r>
            <a:r>
              <a:rPr kumimoji="1" lang="en-US" altLang="zh-CN" sz="3200" b="1">
                <a:solidFill>
                  <a:srgbClr val="FF0000"/>
                </a:solidFill>
                <a:latin typeface="Times New Roman" panose="02020603050405020304" charset="0"/>
                <a:ea typeface="黑体" panose="02010609060101010101" pitchFamily="49" charset="-122"/>
                <a:sym typeface="+mn-ea"/>
              </a:rPr>
              <a:t>、数据检校功能</a:t>
            </a:r>
            <a:r>
              <a:rPr kumimoji="1" lang="zh-CN" altLang="en-US" sz="3200" b="1">
                <a:solidFill>
                  <a:srgbClr val="FF0000"/>
                </a:solidFill>
                <a:latin typeface="Times New Roman" panose="02020603050405020304" charset="0"/>
                <a:ea typeface="黑体" panose="02010609060101010101" pitchFamily="49" charset="-122"/>
                <a:sym typeface="+mn-ea"/>
              </a:rPr>
              <a:t>独立</a:t>
            </a:r>
            <a:r>
              <a:rPr kumimoji="1" lang="zh-CN" altLang="en-US" sz="3200" b="1">
                <a:solidFill>
                  <a:srgbClr val="FF0000"/>
                </a:solidFill>
                <a:latin typeface="Times New Roman" panose="02020603050405020304" charset="0"/>
                <a:ea typeface="黑体" panose="02010609060101010101" pitchFamily="49" charset="-122"/>
                <a:sym typeface="+mn-ea"/>
              </a:rPr>
              <a:t>于整体方案</a:t>
            </a:r>
            <a:r>
              <a:rPr kumimoji="1" lang="zh-CN" altLang="en-US" sz="3200" b="1">
                <a:solidFill>
                  <a:srgbClr val="FF0000"/>
                </a:solidFill>
                <a:latin typeface="Times New Roman" panose="02020603050405020304" charset="0"/>
                <a:ea typeface="黑体" panose="02010609060101010101" pitchFamily="49" charset="-122"/>
                <a:sym typeface="+mn-ea"/>
              </a:rPr>
              <a:t>设计</a:t>
            </a:r>
            <a:endParaRPr kumimoji="1" lang="zh-CN" altLang="en-US" sz="3200" b="1">
              <a:solidFill>
                <a:srgbClr val="FF0000"/>
              </a:solidFill>
              <a:latin typeface="Times New Roman" panose="02020603050405020304" charset="0"/>
              <a:ea typeface="黑体" panose="02010609060101010101" pitchFamily="49" charset="-122"/>
              <a:sym typeface="+mn-ea"/>
            </a:endParaRPr>
          </a:p>
        </p:txBody>
      </p:sp>
      <p:sp>
        <p:nvSpPr>
          <p:cNvPr id="33" name="Text Box 2"/>
          <p:cNvSpPr txBox="1">
            <a:spLocks noChangeArrowheads="1"/>
          </p:cNvSpPr>
          <p:nvPr/>
        </p:nvSpPr>
        <p:spPr bwMode="auto">
          <a:xfrm>
            <a:off x="925830" y="840740"/>
            <a:ext cx="6505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zh-CN" altLang="en-US" sz="2400" b="1">
                <a:solidFill>
                  <a:srgbClr val="FF0000"/>
                </a:solidFill>
                <a:latin typeface="Times New Roman" panose="02020603050405020304" charset="0"/>
                <a:ea typeface="黑体" panose="02010609060101010101" pitchFamily="49" charset="-122"/>
              </a:rPr>
              <a:t>数据检校功能删除数据方案</a:t>
            </a:r>
            <a:r>
              <a:rPr kumimoji="1" lang="zh-CN" altLang="en-US" sz="2400" b="1">
                <a:solidFill>
                  <a:srgbClr val="FF0000"/>
                </a:solidFill>
                <a:latin typeface="Times New Roman" panose="02020603050405020304" charset="0"/>
                <a:ea typeface="黑体" panose="02010609060101010101" pitchFamily="49" charset="-122"/>
              </a:rPr>
              <a:t>流程</a:t>
            </a:r>
            <a:endParaRPr kumimoji="1" lang="zh-CN" altLang="en-US" sz="2400" b="1">
              <a:solidFill>
                <a:srgbClr val="FF0000"/>
              </a:solidFill>
              <a:latin typeface="Times New Roman" panose="02020603050405020304" charset="0"/>
              <a:ea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32" name="直接箭头连接符 31"/>
          <p:cNvCxnSpPr/>
          <p:nvPr/>
        </p:nvCxnSpPr>
        <p:spPr>
          <a:xfrm flipV="1">
            <a:off x="4192270" y="2727960"/>
            <a:ext cx="49403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V="1">
            <a:off x="7645400" y="2724785"/>
            <a:ext cx="49403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9" name="文本框 48"/>
          <p:cNvSpPr txBox="1"/>
          <p:nvPr/>
        </p:nvSpPr>
        <p:spPr>
          <a:xfrm>
            <a:off x="1012825" y="5821680"/>
            <a:ext cx="10359390" cy="645160"/>
          </a:xfrm>
          <a:prstGeom prst="rect">
            <a:avLst/>
          </a:prstGeom>
          <a:noFill/>
        </p:spPr>
        <p:txBody>
          <a:bodyPr wrap="square" rtlCol="0">
            <a:spAutoFit/>
          </a:bodyPr>
          <a:p>
            <a:r>
              <a:rPr lang="zh-CN" altLang="en-US"/>
              <a:t>设备上电后处于监测主界面设备处于</a:t>
            </a:r>
            <a:r>
              <a:rPr lang="en-US" altLang="zh-CN"/>
              <a:t>“</a:t>
            </a:r>
            <a:r>
              <a:rPr lang="zh-CN" altLang="en-US"/>
              <a:t>待机状态</a:t>
            </a:r>
            <a:r>
              <a:rPr lang="en-US" altLang="zh-CN"/>
              <a:t>”</a:t>
            </a:r>
            <a:r>
              <a:rPr lang="zh-CN" altLang="en-US"/>
              <a:t>，点击右键</a:t>
            </a:r>
            <a:r>
              <a:rPr lang="en-US" altLang="zh-CN"/>
              <a:t>“</a:t>
            </a:r>
            <a:r>
              <a:rPr lang="zh-CN" altLang="en-US"/>
              <a:t>菜单</a:t>
            </a:r>
            <a:r>
              <a:rPr lang="en-US" altLang="zh-CN"/>
              <a:t>”</a:t>
            </a:r>
            <a:r>
              <a:rPr lang="zh-CN" altLang="en-US"/>
              <a:t>进行功能选项卡中的各模块操作和参数设置工作。进行参数设置时可以用手动点击对应参数模块进行参数设置和参数保存。</a:t>
            </a:r>
            <a:r>
              <a:rPr lang="zh-CN" altLang="en-US"/>
              <a:t>返回</a:t>
            </a:r>
            <a:endParaRPr lang="zh-CN" altLang="en-US"/>
          </a:p>
        </p:txBody>
      </p:sp>
      <p:grpSp>
        <p:nvGrpSpPr>
          <p:cNvPr id="60" name="组合 59"/>
          <p:cNvGrpSpPr/>
          <p:nvPr/>
        </p:nvGrpSpPr>
        <p:grpSpPr>
          <a:xfrm>
            <a:off x="4692650" y="251460"/>
            <a:ext cx="2955290" cy="5561918"/>
            <a:chOff x="7385" y="384"/>
            <a:chExt cx="4654" cy="8759"/>
          </a:xfrm>
        </p:grpSpPr>
        <p:grpSp>
          <p:nvGrpSpPr>
            <p:cNvPr id="7" name="组合 6"/>
            <p:cNvGrpSpPr/>
            <p:nvPr/>
          </p:nvGrpSpPr>
          <p:grpSpPr>
            <a:xfrm>
              <a:off x="7385" y="384"/>
              <a:ext cx="4654" cy="8759"/>
              <a:chOff x="12884" y="1617"/>
              <a:chExt cx="4654" cy="8694"/>
            </a:xfrm>
          </p:grpSpPr>
          <p:sp>
            <p:nvSpPr>
              <p:cNvPr id="8" name="矩形 7"/>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4" name="直接连接符 13"/>
              <p:cNvCxnSpPr/>
              <p:nvPr/>
            </p:nvCxnSpPr>
            <p:spPr>
              <a:xfrm>
                <a:off x="12884" y="302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16" name="矩形 15"/>
              <p:cNvSpPr/>
              <p:nvPr/>
            </p:nvSpPr>
            <p:spPr>
              <a:xfrm>
                <a:off x="12927" y="3019"/>
                <a:ext cx="4606" cy="7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测量孔深</a:t>
                </a:r>
                <a:endParaRPr lang="zh-CN" altLang="en-US">
                  <a:sym typeface="+mn-ea"/>
                </a:endParaRPr>
              </a:p>
              <a:p>
                <a:pPr algn="ctr"/>
                <a:r>
                  <a:rPr lang="zh-CN" altLang="en-US">
                    <a:sym typeface="+mn-ea"/>
                  </a:rPr>
                  <a:t>基础配置</a:t>
                </a:r>
                <a:endParaRPr lang="zh-CN" altLang="en-US">
                  <a:sym typeface="+mn-ea"/>
                </a:endParaRPr>
              </a:p>
              <a:p>
                <a:pPr algn="ctr"/>
                <a:r>
                  <a:rPr lang="zh-CN" altLang="en-US">
                    <a:sym typeface="+mn-ea"/>
                  </a:rPr>
                  <a:t>高级</a:t>
                </a:r>
                <a:r>
                  <a:rPr lang="zh-CN" altLang="en-US">
                    <a:sym typeface="+mn-ea"/>
                  </a:rPr>
                  <a:t>配置</a:t>
                </a:r>
                <a:endParaRPr lang="zh-CN" altLang="en-US">
                  <a:sym typeface="+mn-ea"/>
                </a:endParaRPr>
              </a:p>
              <a:p>
                <a:pPr algn="ctr"/>
                <a:r>
                  <a:rPr lang="zh-CN" altLang="en-US">
                    <a:sym typeface="+mn-ea"/>
                  </a:rPr>
                  <a:t>异常查看</a:t>
                </a:r>
                <a:endParaRPr lang="zh-CN" altLang="en-US">
                  <a:sym typeface="+mn-ea"/>
                </a:endParaRPr>
              </a:p>
              <a:p>
                <a:pPr algn="ctr"/>
                <a:r>
                  <a:rPr lang="zh-CN" altLang="en-US">
                    <a:sym typeface="+mn-ea"/>
                  </a:rPr>
                  <a:t>数据中心</a:t>
                </a:r>
                <a:endParaRPr lang="zh-CN" altLang="en-US">
                  <a:sym typeface="+mn-ea"/>
                </a:endParaRPr>
              </a:p>
              <a:p>
                <a:pPr algn="ctr"/>
                <a:r>
                  <a:rPr lang="zh-CN" altLang="en-US">
                    <a:sym typeface="+mn-ea"/>
                  </a:rPr>
                  <a:t>指令下发</a:t>
                </a:r>
                <a:endParaRPr lang="zh-CN" altLang="en-US">
                  <a:sym typeface="+mn-ea"/>
                </a:endParaRPr>
              </a:p>
              <a:p>
                <a:pPr algn="ctr"/>
                <a:r>
                  <a:rPr lang="zh-CN" altLang="en-US">
                    <a:sym typeface="+mn-ea"/>
                  </a:rPr>
                  <a:t>系统设置</a:t>
                </a:r>
                <a:endParaRPr lang="zh-CN" altLang="en-US">
                  <a:sym typeface="+mn-ea"/>
                </a:endParaRPr>
              </a:p>
              <a:p>
                <a:pPr algn="ctr"/>
                <a:endParaRPr lang="zh-CN" altLang="en-US">
                  <a:sym typeface="+mn-ea"/>
                </a:endParaRPr>
              </a:p>
              <a:p>
                <a:pPr algn="ctr"/>
                <a:endParaRPr lang="zh-CN" altLang="en-US">
                  <a:sym typeface="+mn-ea"/>
                </a:endParaRPr>
              </a:p>
            </p:txBody>
          </p:sp>
        </p:grpSp>
        <p:sp>
          <p:nvSpPr>
            <p:cNvPr id="51" name="矩形 50"/>
            <p:cNvSpPr/>
            <p:nvPr/>
          </p:nvSpPr>
          <p:spPr>
            <a:xfrm>
              <a:off x="8714" y="4289"/>
              <a:ext cx="2340" cy="448"/>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4" name="圆角矩形 53"/>
            <p:cNvSpPr/>
            <p:nvPr/>
          </p:nvSpPr>
          <p:spPr>
            <a:xfrm>
              <a:off x="7410" y="990"/>
              <a:ext cx="4624" cy="7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56" name="圆角矩形 55"/>
            <p:cNvSpPr/>
            <p:nvPr/>
          </p:nvSpPr>
          <p:spPr>
            <a:xfrm>
              <a:off x="7404" y="396"/>
              <a:ext cx="4606"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功能</a:t>
              </a:r>
              <a:r>
                <a:rPr lang="zh-CN" altLang="en-US"/>
                <a:t>选项</a:t>
              </a:r>
              <a:endParaRPr lang="zh-CN" altLang="en-US"/>
            </a:p>
          </p:txBody>
        </p:sp>
      </p:grpSp>
      <p:grpSp>
        <p:nvGrpSpPr>
          <p:cNvPr id="59" name="组合 58"/>
          <p:cNvGrpSpPr/>
          <p:nvPr/>
        </p:nvGrpSpPr>
        <p:grpSpPr>
          <a:xfrm>
            <a:off x="8152130" y="261620"/>
            <a:ext cx="2948305" cy="5553672"/>
            <a:chOff x="13011" y="383"/>
            <a:chExt cx="4643" cy="8746"/>
          </a:xfrm>
        </p:grpSpPr>
        <p:grpSp>
          <p:nvGrpSpPr>
            <p:cNvPr id="34" name="组合 33"/>
            <p:cNvGrpSpPr/>
            <p:nvPr/>
          </p:nvGrpSpPr>
          <p:grpSpPr>
            <a:xfrm>
              <a:off x="13011" y="383"/>
              <a:ext cx="4643" cy="8746"/>
              <a:chOff x="12909" y="1617"/>
              <a:chExt cx="4643" cy="8694"/>
            </a:xfrm>
          </p:grpSpPr>
          <p:sp>
            <p:nvSpPr>
              <p:cNvPr id="35" name="矩形 34"/>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1" name="矩形 40"/>
              <p:cNvSpPr/>
              <p:nvPr/>
            </p:nvSpPr>
            <p:spPr>
              <a:xfrm>
                <a:off x="12946" y="2236"/>
                <a:ext cx="4606" cy="80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ym typeface="+mn-ea"/>
                  </a:rPr>
                  <a:t>计米参数配置</a:t>
                </a:r>
                <a:endParaRPr lang="zh-CN" altLang="en-US">
                  <a:sym typeface="+mn-ea"/>
                </a:endParaRPr>
              </a:p>
              <a:p>
                <a:pPr algn="ctr"/>
                <a:r>
                  <a:rPr lang="zh-CN" altLang="en-US">
                    <a:sym typeface="+mn-ea"/>
                  </a:rPr>
                  <a:t>测斜仪参数配置</a:t>
                </a:r>
                <a:r>
                  <a:rPr lang="en-US" altLang="zh-CN">
                    <a:sym typeface="+mn-ea"/>
                  </a:rPr>
                  <a:t>  </a:t>
                </a:r>
                <a:endParaRPr lang="zh-CN" altLang="en-US">
                  <a:sym typeface="+mn-ea"/>
                </a:endParaRPr>
              </a:p>
              <a:p>
                <a:pPr algn="ctr"/>
                <a:r>
                  <a:rPr lang="zh-CN" altLang="en-US" sz="1600">
                    <a:sym typeface="+mn-ea"/>
                  </a:rPr>
                  <a:t>执行机构参数配</a:t>
                </a:r>
                <a:r>
                  <a:rPr lang="zh-CN" altLang="en-US" sz="1600">
                    <a:sym typeface="+mn-ea"/>
                  </a:rPr>
                  <a:t>置</a:t>
                </a:r>
                <a:endParaRPr lang="zh-CN" altLang="en-US" sz="1600">
                  <a:sym typeface="+mn-ea"/>
                </a:endParaRPr>
              </a:p>
              <a:p>
                <a:pPr algn="ctr"/>
                <a:r>
                  <a:rPr lang="zh-CN" altLang="en-US" sz="1600">
                    <a:sym typeface="+mn-ea"/>
                  </a:rPr>
                  <a:t>智能控制配置（</a:t>
                </a:r>
                <a:r>
                  <a:rPr lang="zh-CN" altLang="en-US" sz="1600">
                    <a:solidFill>
                      <a:schemeClr val="tx1"/>
                    </a:solidFill>
                    <a:sym typeface="+mn-ea"/>
                  </a:rPr>
                  <a:t>正反测使能</a:t>
                </a:r>
                <a:r>
                  <a:rPr lang="en-US" altLang="zh-CN" sz="1600">
                    <a:solidFill>
                      <a:schemeClr val="tx1"/>
                    </a:solidFill>
                    <a:sym typeface="+mn-ea"/>
                  </a:rPr>
                  <a:t>/</a:t>
                </a:r>
                <a:r>
                  <a:rPr lang="zh-CN" altLang="en-US" sz="1600">
                    <a:solidFill>
                      <a:schemeClr val="tx1"/>
                    </a:solidFill>
                    <a:sym typeface="+mn-ea"/>
                  </a:rPr>
                  <a:t>拟人运动</a:t>
                </a:r>
                <a:r>
                  <a:rPr lang="en-US" altLang="zh-CN" sz="1600">
                    <a:solidFill>
                      <a:schemeClr val="tx1"/>
                    </a:solidFill>
                    <a:sym typeface="+mn-ea"/>
                  </a:rPr>
                  <a:t>/</a:t>
                </a:r>
                <a:r>
                  <a:rPr lang="zh-CN" altLang="en-US" sz="1600">
                    <a:solidFill>
                      <a:schemeClr val="tx1"/>
                    </a:solidFill>
                    <a:sym typeface="+mn-ea"/>
                  </a:rPr>
                  <a:t>低功耗使能</a:t>
                </a:r>
                <a:r>
                  <a:rPr lang="en-US" altLang="zh-CN" sz="1600">
                    <a:solidFill>
                      <a:schemeClr val="tx1"/>
                    </a:solidFill>
                    <a:sym typeface="+mn-ea"/>
                  </a:rPr>
                  <a:t>/</a:t>
                </a:r>
                <a:r>
                  <a:rPr lang="en-US" altLang="zh-CN" sz="1600">
                    <a:solidFill>
                      <a:srgbClr val="FF0000"/>
                    </a:solidFill>
                    <a:sym typeface="+mn-ea"/>
                  </a:rPr>
                  <a:t>数据检校使能</a:t>
                </a:r>
                <a:r>
                  <a:rPr lang="zh-CN" altLang="en-US" sz="1600">
                    <a:sym typeface="+mn-ea"/>
                  </a:rPr>
                  <a:t>）</a:t>
                </a:r>
                <a:endParaRPr lang="zh-CN" altLang="en-US" sz="1600">
                  <a:sym typeface="+mn-ea"/>
                </a:endParaRPr>
              </a:p>
              <a:p>
                <a:pPr algn="just"/>
                <a:r>
                  <a:rPr lang="en-US" altLang="zh-CN" sz="1600">
                    <a:sym typeface="+mn-ea"/>
                  </a:rPr>
                  <a:t> </a:t>
                </a:r>
                <a:endParaRPr lang="zh-CN" altLang="en-US">
                  <a:sym typeface="+mn-ea"/>
                </a:endParaRPr>
              </a:p>
              <a:p>
                <a:pPr algn="ctr"/>
                <a:endParaRPr lang="zh-CN" altLang="en-US">
                  <a:sym typeface="+mn-ea"/>
                </a:endParaRPr>
              </a:p>
            </p:txBody>
          </p:sp>
        </p:grpSp>
        <p:sp>
          <p:nvSpPr>
            <p:cNvPr id="57" name="圆角矩形 56"/>
            <p:cNvSpPr/>
            <p:nvPr/>
          </p:nvSpPr>
          <p:spPr>
            <a:xfrm>
              <a:off x="13024" y="397"/>
              <a:ext cx="4606" cy="593"/>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测量孔深</a:t>
              </a:r>
              <a:endParaRPr lang="zh-CN" altLang="en-US"/>
            </a:p>
          </p:txBody>
        </p:sp>
      </p:grpSp>
      <p:grpSp>
        <p:nvGrpSpPr>
          <p:cNvPr id="61" name="组合 60"/>
          <p:cNvGrpSpPr/>
          <p:nvPr/>
        </p:nvGrpSpPr>
        <p:grpSpPr>
          <a:xfrm>
            <a:off x="1222375" y="244475"/>
            <a:ext cx="2959100" cy="5520690"/>
            <a:chOff x="1925" y="385"/>
            <a:chExt cx="4660" cy="8694"/>
          </a:xfrm>
        </p:grpSpPr>
        <p:grpSp>
          <p:nvGrpSpPr>
            <p:cNvPr id="28" name="组合 27"/>
            <p:cNvGrpSpPr/>
            <p:nvPr/>
          </p:nvGrpSpPr>
          <p:grpSpPr>
            <a:xfrm>
              <a:off x="1925" y="385"/>
              <a:ext cx="4660" cy="8694"/>
              <a:chOff x="12879" y="1617"/>
              <a:chExt cx="4660" cy="8694"/>
            </a:xfrm>
          </p:grpSpPr>
          <p:sp>
            <p:nvSpPr>
              <p:cNvPr id="2" name="矩形 1"/>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3" name="圆角矩形 2"/>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4" name="圆角矩形 3"/>
              <p:cNvSpPr/>
              <p:nvPr/>
            </p:nvSpPr>
            <p:spPr>
              <a:xfrm>
                <a:off x="12933" y="7995"/>
                <a:ext cx="4606"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t>交互信息</a:t>
                </a:r>
                <a:r>
                  <a:rPr lang="en-US" altLang="zh-CN" sz="1400"/>
                  <a:t>(</a:t>
                </a:r>
                <a:r>
                  <a:rPr lang="zh-CN" altLang="en-US" sz="1400"/>
                  <a:t>是否确定正</a:t>
                </a:r>
                <a:r>
                  <a:rPr lang="en-US" altLang="zh-CN" sz="1400"/>
                  <a:t>/</a:t>
                </a:r>
                <a:r>
                  <a:rPr lang="zh-CN" altLang="en-US" sz="1400"/>
                  <a:t>反测</a:t>
                </a:r>
                <a:r>
                  <a:rPr lang="en-US" altLang="zh-CN" sz="1400"/>
                  <a:t>:</a:t>
                </a:r>
                <a:r>
                  <a:rPr lang="zh-CN" altLang="en-US" sz="1400"/>
                  <a:t>是</a:t>
                </a:r>
                <a:r>
                  <a:rPr lang="en-US" altLang="zh-CN" sz="1400"/>
                  <a:t>/</a:t>
                </a:r>
                <a:r>
                  <a:rPr lang="zh-CN" altLang="en-US" sz="1400"/>
                  <a:t>否）</a:t>
                </a:r>
                <a:endParaRPr lang="zh-CN" altLang="en-US" sz="1400"/>
              </a:p>
            </p:txBody>
          </p:sp>
          <p:sp>
            <p:nvSpPr>
              <p:cNvPr id="5" name="圆角矩形 4"/>
              <p:cNvSpPr/>
              <p:nvPr/>
            </p:nvSpPr>
            <p:spPr>
              <a:xfrm>
                <a:off x="12910" y="8576"/>
                <a:ext cx="4629" cy="173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endParaRPr lang="zh-CN" altLang="en-US"/>
              </a:p>
            </p:txBody>
          </p:sp>
          <p:cxnSp>
            <p:nvCxnSpPr>
              <p:cNvPr id="11" name="直接连接符 10"/>
              <p:cNvCxnSpPr/>
              <p:nvPr/>
            </p:nvCxnSpPr>
            <p:spPr>
              <a:xfrm>
                <a:off x="12884" y="3040"/>
                <a:ext cx="465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13" name="直接连接符 12"/>
              <p:cNvCxnSpPr/>
              <p:nvPr/>
            </p:nvCxnSpPr>
            <p:spPr>
              <a:xfrm>
                <a:off x="12884" y="8598"/>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21" name="矩形 20"/>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a:sym typeface="+mn-ea"/>
                  </a:rPr>
                  <a:t>日期</a:t>
                </a:r>
                <a:r>
                  <a:rPr lang="en-US" altLang="zh-CN">
                    <a:sym typeface="+mn-ea"/>
                  </a:rPr>
                  <a:t>/</a:t>
                </a:r>
                <a:r>
                  <a:rPr lang="zh-CN" altLang="en-US">
                    <a:sym typeface="+mn-ea"/>
                  </a:rPr>
                  <a:t>时间</a:t>
                </a:r>
                <a:endParaRPr lang="zh-CN" altLang="en-US">
                  <a:sym typeface="+mn-ea"/>
                </a:endParaRPr>
              </a:p>
              <a:p>
                <a:pPr algn="just"/>
                <a:r>
                  <a:rPr lang="zh-CN" altLang="en-US">
                    <a:sym typeface="+mn-ea"/>
                  </a:rPr>
                  <a:t>测量方</a:t>
                </a:r>
                <a:r>
                  <a:rPr lang="zh-CN" altLang="en-US">
                    <a:sym typeface="+mn-ea"/>
                  </a:rPr>
                  <a:t>向：正测</a:t>
                </a:r>
                <a:r>
                  <a:rPr lang="en-US" altLang="zh-CN">
                    <a:sym typeface="+mn-ea"/>
                  </a:rPr>
                  <a:t>/</a:t>
                </a:r>
                <a:r>
                  <a:rPr lang="zh-CN" altLang="en-US">
                    <a:sym typeface="+mn-ea"/>
                  </a:rPr>
                  <a:t>反测</a:t>
                </a:r>
                <a:endParaRPr lang="zh-CN" altLang="en-US">
                  <a:sym typeface="+mn-ea"/>
                </a:endParaRPr>
              </a:p>
              <a:p>
                <a:pPr algn="just"/>
                <a:r>
                  <a:rPr lang="zh-CN" altLang="en-US">
                    <a:sym typeface="+mn-ea"/>
                  </a:rPr>
                  <a:t>孔号</a:t>
                </a:r>
                <a:r>
                  <a:rPr lang="en-US" altLang="zh-CN">
                    <a:sym typeface="+mn-ea"/>
                  </a:rPr>
                  <a:t>:01</a:t>
                </a:r>
                <a:endParaRPr lang="zh-CN" altLang="en-US">
                  <a:sym typeface="+mn-ea"/>
                </a:endParaRPr>
              </a:p>
              <a:p>
                <a:pPr algn="just"/>
                <a:r>
                  <a:rPr lang="zh-CN" altLang="en-US">
                    <a:sym typeface="+mn-ea"/>
                  </a:rPr>
                  <a:t>孔深</a:t>
                </a:r>
                <a:r>
                  <a:rPr lang="en-US" altLang="zh-CN">
                    <a:sym typeface="+mn-ea"/>
                  </a:rPr>
                  <a:t>:30/25m</a:t>
                </a:r>
                <a:endParaRPr lang="zh-CN" altLang="en-US">
                  <a:sym typeface="+mn-ea"/>
                </a:endParaRPr>
              </a:p>
              <a:p>
                <a:pPr algn="just"/>
                <a:r>
                  <a:rPr lang="zh-CN" altLang="en-US">
                    <a:sym typeface="+mn-ea"/>
                  </a:rPr>
                  <a:t>组号</a:t>
                </a:r>
                <a:r>
                  <a:rPr lang="en-US" altLang="zh-CN">
                    <a:sym typeface="+mn-ea"/>
                  </a:rPr>
                  <a:t>:05</a:t>
                </a:r>
                <a:endParaRPr lang="zh-CN" altLang="en-US">
                  <a:sym typeface="+mn-ea"/>
                </a:endParaRPr>
              </a:p>
              <a:p>
                <a:pPr algn="just"/>
                <a:r>
                  <a:rPr lang="zh-CN" altLang="en-US">
                    <a:sym typeface="+mn-ea"/>
                  </a:rPr>
                  <a:t>区号</a:t>
                </a:r>
                <a:r>
                  <a:rPr lang="en-US" altLang="zh-CN">
                    <a:sym typeface="+mn-ea"/>
                  </a:rPr>
                  <a:t>:01</a:t>
                </a:r>
                <a:endParaRPr lang="zh-CN" altLang="en-US">
                  <a:sym typeface="+mn-ea"/>
                </a:endParaRPr>
              </a:p>
              <a:p>
                <a:pPr algn="just"/>
                <a:r>
                  <a:rPr lang="zh-CN" altLang="en-US">
                    <a:sym typeface="+mn-ea"/>
                  </a:rPr>
                  <a:t>测斜仪电压：</a:t>
                </a:r>
                <a:r>
                  <a:rPr lang="en-US" altLang="zh-CN">
                    <a:sym typeface="+mn-ea"/>
                  </a:rPr>
                  <a:t>4.2/</a:t>
                </a:r>
                <a:r>
                  <a:rPr lang="en-US" altLang="zh-CN">
                    <a:solidFill>
                      <a:srgbClr val="FFFF00"/>
                    </a:solidFill>
                    <a:sym typeface="+mn-ea"/>
                  </a:rPr>
                  <a:t>3.5</a:t>
                </a:r>
                <a:r>
                  <a:rPr lang="en-US" altLang="zh-CN">
                    <a:sym typeface="+mn-ea"/>
                  </a:rPr>
                  <a:t>/</a:t>
                </a:r>
                <a:r>
                  <a:rPr lang="en-US" altLang="zh-CN">
                    <a:solidFill>
                      <a:srgbClr val="FF0000"/>
                    </a:solidFill>
                    <a:sym typeface="+mn-ea"/>
                  </a:rPr>
                  <a:t>3.2V</a:t>
                </a:r>
                <a:endParaRPr lang="zh-CN" altLang="en-US">
                  <a:sym typeface="+mn-ea"/>
                </a:endParaRPr>
              </a:p>
              <a:p>
                <a:pPr algn="just"/>
                <a:r>
                  <a:rPr lang="zh-CN" altLang="en-US">
                    <a:sym typeface="+mn-ea"/>
                  </a:rPr>
                  <a:t>设备电压：</a:t>
                </a:r>
                <a:r>
                  <a:rPr lang="en-US" altLang="zh-CN">
                    <a:sym typeface="+mn-ea"/>
                  </a:rPr>
                  <a:t>     48/</a:t>
                </a:r>
                <a:r>
                  <a:rPr lang="en-US" altLang="zh-CN">
                    <a:solidFill>
                      <a:srgbClr val="FFFF00"/>
                    </a:solidFill>
                    <a:sym typeface="+mn-ea"/>
                  </a:rPr>
                  <a:t>40</a:t>
                </a:r>
                <a:r>
                  <a:rPr lang="en-US" altLang="zh-CN">
                    <a:sym typeface="+mn-ea"/>
                  </a:rPr>
                  <a:t>/</a:t>
                </a:r>
                <a:r>
                  <a:rPr lang="en-US" altLang="zh-CN">
                    <a:solidFill>
                      <a:srgbClr val="FF0000"/>
                    </a:solidFill>
                    <a:sym typeface="+mn-ea"/>
                  </a:rPr>
                  <a:t>37 V</a:t>
                </a:r>
                <a:endParaRPr lang="zh-CN" altLang="en-US">
                  <a:sym typeface="+mn-ea"/>
                </a:endParaRPr>
              </a:p>
              <a:p>
                <a:pPr algn="just"/>
                <a:r>
                  <a:rPr lang="zh-CN" altLang="en-US">
                    <a:sym typeface="+mn-ea"/>
                  </a:rPr>
                  <a:t>测量状态：</a:t>
                </a:r>
                <a:r>
                  <a:rPr lang="zh-CN" altLang="en-US" sz="1000">
                    <a:sym typeface="+mn-ea"/>
                  </a:rPr>
                  <a:t>磁开关触发</a:t>
                </a:r>
                <a:r>
                  <a:rPr lang="en-US" altLang="zh-CN" sz="1000">
                    <a:sym typeface="+mn-ea"/>
                  </a:rPr>
                  <a:t>/</a:t>
                </a:r>
                <a:r>
                  <a:rPr lang="zh-CN" altLang="en-US" sz="1000">
                    <a:sym typeface="+mn-ea"/>
                  </a:rPr>
                  <a:t>配对中</a:t>
                </a:r>
                <a:r>
                  <a:rPr lang="en-US" altLang="zh-CN" sz="1000">
                    <a:sym typeface="+mn-ea"/>
                  </a:rPr>
                  <a:t>/</a:t>
                </a:r>
                <a:r>
                  <a:rPr lang="zh-CN" altLang="en-US" sz="1000">
                    <a:sym typeface="+mn-ea"/>
                  </a:rPr>
                  <a:t>配对完成</a:t>
                </a:r>
                <a:r>
                  <a:rPr lang="en-US" altLang="zh-CN" sz="1000">
                    <a:sym typeface="+mn-ea"/>
                  </a:rPr>
                  <a:t>/</a:t>
                </a:r>
                <a:r>
                  <a:rPr lang="zh-CN" altLang="en-US" sz="1000">
                    <a:sym typeface="+mn-ea"/>
                  </a:rPr>
                  <a:t>下放运动</a:t>
                </a:r>
                <a:r>
                  <a:rPr lang="en-US" altLang="zh-CN" sz="1000">
                    <a:sym typeface="+mn-ea"/>
                  </a:rPr>
                  <a:t>/</a:t>
                </a:r>
                <a:r>
                  <a:rPr lang="zh-CN" altLang="en-US" sz="1000">
                    <a:sym typeface="+mn-ea"/>
                  </a:rPr>
                  <a:t>管底等待</a:t>
                </a:r>
                <a:r>
                  <a:rPr lang="en-US" altLang="zh-CN" sz="1000">
                    <a:sym typeface="+mn-ea"/>
                  </a:rPr>
                  <a:t>/</a:t>
                </a:r>
                <a:r>
                  <a:rPr lang="zh-CN" altLang="en-US" sz="1000">
                    <a:sym typeface="+mn-ea"/>
                  </a:rPr>
                  <a:t>某点测量</a:t>
                </a:r>
                <a:r>
                  <a:rPr lang="en-US" altLang="zh-CN" sz="1000">
                    <a:sym typeface="+mn-ea"/>
                  </a:rPr>
                  <a:t>/</a:t>
                </a:r>
                <a:r>
                  <a:rPr lang="zh-CN" sz="1000">
                    <a:sym typeface="+mn-ea"/>
                  </a:rPr>
                  <a:t>上拉运动</a:t>
                </a:r>
                <a:r>
                  <a:rPr sz="1000">
                    <a:sym typeface="+mn-ea"/>
                  </a:rPr>
                  <a:t>/正测完成，请换</a:t>
                </a:r>
                <a:r>
                  <a:rPr lang="zh-CN" sz="1000">
                    <a:sym typeface="+mn-ea"/>
                  </a:rPr>
                  <a:t>测斜仪</a:t>
                </a:r>
                <a:r>
                  <a:rPr sz="1000">
                    <a:sym typeface="+mn-ea"/>
                  </a:rPr>
                  <a:t>方向/反测完成/数据传输完成</a:t>
                </a:r>
                <a:r>
                  <a:rPr lang="en-US" sz="1000">
                    <a:sym typeface="+mn-ea"/>
                  </a:rPr>
                  <a:t>/</a:t>
                </a:r>
                <a:r>
                  <a:rPr lang="zh-CN" altLang="en-US" sz="1000">
                    <a:solidFill>
                      <a:srgbClr val="FF0000"/>
                    </a:solidFill>
                    <a:sym typeface="+mn-ea"/>
                  </a:rPr>
                  <a:t>异常</a:t>
                </a:r>
                <a:endParaRPr lang="zh-CN" altLang="en-US" sz="1000">
                  <a:solidFill>
                    <a:srgbClr val="FF0000"/>
                  </a:solidFill>
                  <a:sym typeface="+mn-ea"/>
                </a:endParaRPr>
              </a:p>
            </p:txBody>
          </p:sp>
          <p:cxnSp>
            <p:nvCxnSpPr>
              <p:cNvPr id="22" name="直接连接符 21"/>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6" name="矩形 5"/>
            <p:cNvSpPr/>
            <p:nvPr/>
          </p:nvSpPr>
          <p:spPr>
            <a:xfrm>
              <a:off x="4928" y="7795"/>
              <a:ext cx="966" cy="832"/>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8" name="圆角矩形 57"/>
            <p:cNvSpPr/>
            <p:nvPr/>
          </p:nvSpPr>
          <p:spPr>
            <a:xfrm>
              <a:off x="1973" y="396"/>
              <a:ext cx="4606"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36" name="圆角矩形 35"/>
          <p:cNvSpPr/>
          <p:nvPr/>
        </p:nvSpPr>
        <p:spPr>
          <a:xfrm>
            <a:off x="1678305" y="5070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10" name="圆角矩形 9"/>
          <p:cNvSpPr/>
          <p:nvPr/>
        </p:nvSpPr>
        <p:spPr>
          <a:xfrm>
            <a:off x="2441575" y="5070475"/>
            <a:ext cx="530225"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15" name="圆角矩形 14"/>
          <p:cNvSpPr/>
          <p:nvPr/>
        </p:nvSpPr>
        <p:spPr>
          <a:xfrm>
            <a:off x="3171190" y="5070475"/>
            <a:ext cx="530225"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18" name="流程图: 合并 17"/>
          <p:cNvSpPr/>
          <p:nvPr/>
        </p:nvSpPr>
        <p:spPr>
          <a:xfrm rot="5400000">
            <a:off x="5298440" y="5477510"/>
            <a:ext cx="222885" cy="252730"/>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3" name="椭圆 22"/>
          <p:cNvSpPr/>
          <p:nvPr/>
        </p:nvSpPr>
        <p:spPr>
          <a:xfrm>
            <a:off x="6080125" y="5492750"/>
            <a:ext cx="222885" cy="2228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4" name="矩形 23"/>
          <p:cNvSpPr/>
          <p:nvPr/>
        </p:nvSpPr>
        <p:spPr>
          <a:xfrm>
            <a:off x="6833235" y="5492750"/>
            <a:ext cx="227965" cy="2228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9" name="流程图: 合并 18"/>
          <p:cNvSpPr/>
          <p:nvPr/>
        </p:nvSpPr>
        <p:spPr>
          <a:xfrm rot="5400000">
            <a:off x="8734425" y="5477510"/>
            <a:ext cx="222885" cy="252730"/>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0" name="椭圆 19"/>
          <p:cNvSpPr/>
          <p:nvPr/>
        </p:nvSpPr>
        <p:spPr>
          <a:xfrm>
            <a:off x="9516110" y="5492750"/>
            <a:ext cx="222885" cy="2228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5" name="矩形 24"/>
          <p:cNvSpPr/>
          <p:nvPr/>
        </p:nvSpPr>
        <p:spPr>
          <a:xfrm>
            <a:off x="10269220" y="5492750"/>
            <a:ext cx="227965" cy="2228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6" name="流程图: 合并 25"/>
          <p:cNvSpPr/>
          <p:nvPr/>
        </p:nvSpPr>
        <p:spPr>
          <a:xfrm rot="5400000">
            <a:off x="1814830" y="5477510"/>
            <a:ext cx="222885" cy="252730"/>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7" name="椭圆 26"/>
          <p:cNvSpPr/>
          <p:nvPr/>
        </p:nvSpPr>
        <p:spPr>
          <a:xfrm>
            <a:off x="2596515" y="5492750"/>
            <a:ext cx="222885" cy="222885"/>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矩形 28"/>
          <p:cNvSpPr/>
          <p:nvPr/>
        </p:nvSpPr>
        <p:spPr>
          <a:xfrm>
            <a:off x="3349625" y="5492750"/>
            <a:ext cx="227965" cy="222885"/>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45" name="矩形 44"/>
          <p:cNvSpPr/>
          <p:nvPr/>
        </p:nvSpPr>
        <p:spPr>
          <a:xfrm>
            <a:off x="8572500" y="5323840"/>
            <a:ext cx="573405" cy="44132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81000" y="891540"/>
            <a:ext cx="2957830" cy="5520690"/>
            <a:chOff x="12726" y="1089"/>
            <a:chExt cx="4658" cy="8694"/>
          </a:xfrm>
        </p:grpSpPr>
        <p:grpSp>
          <p:nvGrpSpPr>
            <p:cNvPr id="89" name="组合 88"/>
            <p:cNvGrpSpPr/>
            <p:nvPr/>
          </p:nvGrpSpPr>
          <p:grpSpPr>
            <a:xfrm>
              <a:off x="12726" y="1089"/>
              <a:ext cx="4659" cy="8694"/>
              <a:chOff x="12699" y="1083"/>
              <a:chExt cx="4659" cy="8694"/>
            </a:xfrm>
          </p:grpSpPr>
          <p:grpSp>
            <p:nvGrpSpPr>
              <p:cNvPr id="72" name="组合 71"/>
              <p:cNvGrpSpPr/>
              <p:nvPr/>
            </p:nvGrpSpPr>
            <p:grpSpPr>
              <a:xfrm rot="0">
                <a:off x="12699" y="1083"/>
                <a:ext cx="4659" cy="8694"/>
                <a:chOff x="12879" y="1617"/>
                <a:chExt cx="4660" cy="8694"/>
              </a:xfrm>
            </p:grpSpPr>
            <p:sp>
              <p:nvSpPr>
                <p:cNvPr id="73" name="矩形 72"/>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圆角矩形 73"/>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75" name="圆角矩形 74"/>
                <p:cNvSpPr/>
                <p:nvPr/>
              </p:nvSpPr>
              <p:spPr>
                <a:xfrm>
                  <a:off x="12933" y="7995"/>
                  <a:ext cx="4606"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交互信息</a:t>
                  </a:r>
                  <a:r>
                    <a:rPr lang="en-US" altLang="zh-CN" sz="1400">
                      <a:sym typeface="+mn-ea"/>
                    </a:rPr>
                    <a:t>(</a:t>
                  </a:r>
                  <a:r>
                    <a:rPr lang="zh-CN" altLang="en-US" sz="1400">
                      <a:sym typeface="+mn-ea"/>
                    </a:rPr>
                    <a:t>测量</a:t>
                  </a:r>
                  <a:r>
                    <a:rPr lang="zh-CN" altLang="en-US" sz="1400">
                      <a:sym typeface="+mn-ea"/>
                    </a:rPr>
                    <a:t>完成）</a:t>
                  </a:r>
                  <a:endParaRPr lang="zh-CN" altLang="en-US" sz="1400"/>
                </a:p>
              </p:txBody>
            </p:sp>
            <p:cxnSp>
              <p:nvCxnSpPr>
                <p:cNvPr id="77" name="直接连接符 76"/>
                <p:cNvCxnSpPr/>
                <p:nvPr/>
              </p:nvCxnSpPr>
              <p:spPr>
                <a:xfrm flipV="1">
                  <a:off x="12879" y="3040"/>
                  <a:ext cx="4659"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78" name="直接连接符 77"/>
                <p:cNvCxnSpPr/>
                <p:nvPr/>
              </p:nvCxnSpPr>
              <p:spPr>
                <a:xfrm>
                  <a:off x="12884" y="856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79" name="矩形 78"/>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a:sym typeface="+mn-ea"/>
                    </a:rPr>
                    <a:t>日期</a:t>
                  </a:r>
                  <a:r>
                    <a:rPr lang="en-US" altLang="zh-CN">
                      <a:sym typeface="+mn-ea"/>
                    </a:rPr>
                    <a:t>/</a:t>
                  </a:r>
                  <a:r>
                    <a:rPr lang="zh-CN" altLang="en-US">
                      <a:sym typeface="+mn-ea"/>
                    </a:rPr>
                    <a:t>时间</a:t>
                  </a:r>
                  <a:endParaRPr lang="zh-CN" altLang="en-US">
                    <a:sym typeface="+mn-ea"/>
                  </a:endParaRPr>
                </a:p>
                <a:p>
                  <a:pPr algn="just"/>
                  <a:r>
                    <a:rPr lang="zh-CN" altLang="en-US">
                      <a:sym typeface="+mn-ea"/>
                    </a:rPr>
                    <a:t>测量方</a:t>
                  </a:r>
                  <a:r>
                    <a:rPr lang="zh-CN" altLang="en-US">
                      <a:sym typeface="+mn-ea"/>
                    </a:rPr>
                    <a:t>向：正测</a:t>
                  </a:r>
                  <a:r>
                    <a:rPr lang="en-US" altLang="zh-CN">
                      <a:sym typeface="+mn-ea"/>
                    </a:rPr>
                    <a:t>/</a:t>
                  </a:r>
                  <a:r>
                    <a:rPr lang="zh-CN" altLang="en-US">
                      <a:sym typeface="+mn-ea"/>
                    </a:rPr>
                    <a:t>反测</a:t>
                  </a:r>
                  <a:endParaRPr lang="zh-CN" altLang="en-US">
                    <a:sym typeface="+mn-ea"/>
                  </a:endParaRPr>
                </a:p>
                <a:p>
                  <a:pPr algn="just"/>
                  <a:r>
                    <a:rPr lang="zh-CN" altLang="en-US">
                      <a:sym typeface="+mn-ea"/>
                    </a:rPr>
                    <a:t>孔号</a:t>
                  </a:r>
                  <a:r>
                    <a:rPr lang="en-US" altLang="zh-CN">
                      <a:sym typeface="+mn-ea"/>
                    </a:rPr>
                    <a:t>:01</a:t>
                  </a:r>
                  <a:endParaRPr lang="zh-CN" altLang="en-US">
                    <a:sym typeface="+mn-ea"/>
                  </a:endParaRPr>
                </a:p>
                <a:p>
                  <a:pPr algn="just"/>
                  <a:r>
                    <a:rPr lang="zh-CN" altLang="en-US">
                      <a:sym typeface="+mn-ea"/>
                    </a:rPr>
                    <a:t>孔深</a:t>
                  </a:r>
                  <a:r>
                    <a:rPr lang="en-US" altLang="zh-CN">
                      <a:sym typeface="+mn-ea"/>
                    </a:rPr>
                    <a:t>:30/25m</a:t>
                  </a:r>
                  <a:endParaRPr lang="zh-CN" altLang="en-US">
                    <a:sym typeface="+mn-ea"/>
                  </a:endParaRPr>
                </a:p>
                <a:p>
                  <a:pPr algn="just"/>
                  <a:r>
                    <a:rPr lang="zh-CN" altLang="en-US">
                      <a:sym typeface="+mn-ea"/>
                    </a:rPr>
                    <a:t>组号</a:t>
                  </a:r>
                  <a:r>
                    <a:rPr lang="en-US" altLang="zh-CN">
                      <a:sym typeface="+mn-ea"/>
                    </a:rPr>
                    <a:t>:05</a:t>
                  </a:r>
                  <a:endParaRPr lang="zh-CN" altLang="en-US">
                    <a:sym typeface="+mn-ea"/>
                  </a:endParaRPr>
                </a:p>
                <a:p>
                  <a:pPr algn="just"/>
                  <a:r>
                    <a:rPr lang="zh-CN" altLang="en-US">
                      <a:sym typeface="+mn-ea"/>
                    </a:rPr>
                    <a:t>区号</a:t>
                  </a:r>
                  <a:r>
                    <a:rPr lang="en-US" altLang="zh-CN">
                      <a:sym typeface="+mn-ea"/>
                    </a:rPr>
                    <a:t>:01</a:t>
                  </a:r>
                  <a:endParaRPr lang="zh-CN" altLang="en-US">
                    <a:sym typeface="+mn-ea"/>
                  </a:endParaRPr>
                </a:p>
                <a:p>
                  <a:pPr algn="just"/>
                  <a:r>
                    <a:rPr lang="zh-CN" altLang="en-US">
                      <a:sym typeface="+mn-ea"/>
                    </a:rPr>
                    <a:t>测斜仪电压：</a:t>
                  </a:r>
                  <a:r>
                    <a:rPr lang="en-US" altLang="zh-CN">
                      <a:sym typeface="+mn-ea"/>
                    </a:rPr>
                    <a:t>4.2/</a:t>
                  </a:r>
                  <a:r>
                    <a:rPr lang="en-US" altLang="zh-CN">
                      <a:solidFill>
                        <a:srgbClr val="FFFF00"/>
                      </a:solidFill>
                      <a:sym typeface="+mn-ea"/>
                    </a:rPr>
                    <a:t>3.5</a:t>
                  </a:r>
                  <a:r>
                    <a:rPr lang="en-US" altLang="zh-CN">
                      <a:sym typeface="+mn-ea"/>
                    </a:rPr>
                    <a:t>/</a:t>
                  </a:r>
                  <a:r>
                    <a:rPr lang="en-US" altLang="zh-CN">
                      <a:solidFill>
                        <a:srgbClr val="FF0000"/>
                      </a:solidFill>
                      <a:sym typeface="+mn-ea"/>
                    </a:rPr>
                    <a:t>3.2V</a:t>
                  </a:r>
                  <a:endParaRPr lang="zh-CN" altLang="en-US">
                    <a:sym typeface="+mn-ea"/>
                  </a:endParaRPr>
                </a:p>
                <a:p>
                  <a:pPr algn="just"/>
                  <a:r>
                    <a:rPr lang="zh-CN" altLang="en-US">
                      <a:sym typeface="+mn-ea"/>
                    </a:rPr>
                    <a:t>设备电压</a:t>
                  </a:r>
                  <a:r>
                    <a:rPr lang="en-US" altLang="zh-CN">
                      <a:sym typeface="+mn-ea"/>
                    </a:rPr>
                    <a:t>:   48/</a:t>
                  </a:r>
                  <a:r>
                    <a:rPr lang="en-US" altLang="zh-CN">
                      <a:solidFill>
                        <a:srgbClr val="FFFF00"/>
                      </a:solidFill>
                      <a:sym typeface="+mn-ea"/>
                    </a:rPr>
                    <a:t>42</a:t>
                  </a:r>
                  <a:r>
                    <a:rPr lang="en-US" altLang="zh-CN">
                      <a:sym typeface="+mn-ea"/>
                    </a:rPr>
                    <a:t>/</a:t>
                  </a:r>
                  <a:r>
                    <a:rPr lang="en-US" altLang="zh-CN">
                      <a:solidFill>
                        <a:srgbClr val="FF0000"/>
                      </a:solidFill>
                      <a:sym typeface="+mn-ea"/>
                    </a:rPr>
                    <a:t>37 V</a:t>
                  </a:r>
                  <a:endParaRPr lang="zh-CN" altLang="en-US">
                    <a:sym typeface="+mn-ea"/>
                  </a:endParaRPr>
                </a:p>
                <a:p>
                  <a:pPr algn="just"/>
                  <a:r>
                    <a:rPr lang="zh-CN" altLang="en-US">
                      <a:sym typeface="+mn-ea"/>
                    </a:rPr>
                    <a:t>测量状态：</a:t>
                  </a:r>
                  <a:r>
                    <a:rPr lang="zh-CN" altLang="en-US" sz="1600">
                      <a:solidFill>
                        <a:srgbClr val="FF0000"/>
                      </a:solidFill>
                      <a:sym typeface="+mn-ea"/>
                    </a:rPr>
                    <a:t>测量完成</a:t>
                  </a:r>
                  <a:endParaRPr lang="zh-CN" altLang="en-US" sz="1600">
                    <a:solidFill>
                      <a:srgbClr val="FF0000"/>
                    </a:solidFill>
                    <a:sym typeface="+mn-ea"/>
                  </a:endParaRPr>
                </a:p>
              </p:txBody>
            </p:sp>
            <p:cxnSp>
              <p:nvCxnSpPr>
                <p:cNvPr id="80" name="直接连接符 79"/>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87" name="圆角矩形 86"/>
              <p:cNvSpPr/>
              <p:nvPr/>
            </p:nvSpPr>
            <p:spPr>
              <a:xfrm>
                <a:off x="12747" y="1094"/>
                <a:ext cx="4605"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90" name="流程图: 合并 89"/>
            <p:cNvSpPr/>
            <p:nvPr/>
          </p:nvSpPr>
          <p:spPr>
            <a:xfrm rot="5400000">
              <a:off x="13680" y="9180"/>
              <a:ext cx="351" cy="398"/>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1" name="椭圆 90"/>
            <p:cNvSpPr/>
            <p:nvPr/>
          </p:nvSpPr>
          <p:spPr>
            <a:xfrm>
              <a:off x="14911" y="9204"/>
              <a:ext cx="351" cy="351"/>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2" name="矩形 91"/>
            <p:cNvSpPr/>
            <p:nvPr/>
          </p:nvSpPr>
          <p:spPr>
            <a:xfrm>
              <a:off x="16097" y="9204"/>
              <a:ext cx="359" cy="35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grpSp>
        <p:nvGrpSpPr>
          <p:cNvPr id="3" name="组合 2"/>
          <p:cNvGrpSpPr/>
          <p:nvPr/>
        </p:nvGrpSpPr>
        <p:grpSpPr>
          <a:xfrm>
            <a:off x="3596005" y="890905"/>
            <a:ext cx="2957830" cy="5520690"/>
            <a:chOff x="12726" y="1089"/>
            <a:chExt cx="4658" cy="8694"/>
          </a:xfrm>
        </p:grpSpPr>
        <p:grpSp>
          <p:nvGrpSpPr>
            <p:cNvPr id="4" name="组合 3"/>
            <p:cNvGrpSpPr/>
            <p:nvPr/>
          </p:nvGrpSpPr>
          <p:grpSpPr>
            <a:xfrm>
              <a:off x="12726" y="1089"/>
              <a:ext cx="4659" cy="8694"/>
              <a:chOff x="12699" y="1083"/>
              <a:chExt cx="4659" cy="8694"/>
            </a:xfrm>
          </p:grpSpPr>
          <p:grpSp>
            <p:nvGrpSpPr>
              <p:cNvPr id="5" name="组合 4"/>
              <p:cNvGrpSpPr/>
              <p:nvPr/>
            </p:nvGrpSpPr>
            <p:grpSpPr>
              <a:xfrm rot="0">
                <a:off x="12699" y="1083"/>
                <a:ext cx="4659" cy="8694"/>
                <a:chOff x="12879" y="1617"/>
                <a:chExt cx="4660" cy="8694"/>
              </a:xfrm>
            </p:grpSpPr>
            <p:sp>
              <p:nvSpPr>
                <p:cNvPr id="6" name="矩形 5"/>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8" name="圆角矩形 7"/>
                <p:cNvSpPr/>
                <p:nvPr/>
              </p:nvSpPr>
              <p:spPr>
                <a:xfrm>
                  <a:off x="12933" y="7995"/>
                  <a:ext cx="4606"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交互信息</a:t>
                  </a:r>
                  <a:r>
                    <a:rPr lang="en-US" altLang="zh-CN" sz="1400">
                      <a:sym typeface="+mn-ea"/>
                    </a:rPr>
                    <a:t>(</a:t>
                  </a:r>
                  <a:r>
                    <a:rPr lang="zh-CN" altLang="en-US" sz="1400">
                      <a:sym typeface="+mn-ea"/>
                    </a:rPr>
                    <a:t>请确认数据检校</a:t>
                  </a:r>
                  <a:r>
                    <a:rPr lang="en-US" altLang="zh-CN" sz="1400">
                      <a:sym typeface="+mn-ea"/>
                    </a:rPr>
                    <a:t>-</a:t>
                  </a:r>
                  <a:r>
                    <a:rPr lang="zh-CN" altLang="en-US" sz="1400">
                      <a:sym typeface="+mn-ea"/>
                    </a:rPr>
                    <a:t>确认）</a:t>
                  </a:r>
                  <a:endParaRPr lang="zh-CN" altLang="en-US" sz="1400"/>
                </a:p>
              </p:txBody>
            </p:sp>
            <p:cxnSp>
              <p:nvCxnSpPr>
                <p:cNvPr id="9" name="直接连接符 8"/>
                <p:cNvCxnSpPr/>
                <p:nvPr/>
              </p:nvCxnSpPr>
              <p:spPr>
                <a:xfrm flipV="1">
                  <a:off x="12879" y="3040"/>
                  <a:ext cx="4659"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12884" y="856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矩形 10"/>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dk1"/>
                      </a:solidFill>
                      <a:sym typeface="+mn-ea"/>
                    </a:rPr>
                    <a:t>测量完成</a:t>
                  </a:r>
                  <a:endParaRPr lang="zh-CN" altLang="en-US">
                    <a:solidFill>
                      <a:schemeClr val="dk1"/>
                    </a:solidFill>
                    <a:sym typeface="+mn-ea"/>
                  </a:endParaRPr>
                </a:p>
                <a:p>
                  <a:pPr algn="just"/>
                  <a:endParaRPr lang="zh-CN" altLang="en-US" sz="1800">
                    <a:solidFill>
                      <a:schemeClr val="dk1"/>
                    </a:solidFill>
                    <a:sym typeface="+mn-ea"/>
                  </a:endParaRPr>
                </a:p>
                <a:p>
                  <a:pPr algn="ctr"/>
                  <a:r>
                    <a:rPr lang="zh-CN" altLang="en-US" sz="1400">
                      <a:solidFill>
                        <a:schemeClr val="dk1"/>
                      </a:solidFill>
                      <a:sym typeface="+mn-ea"/>
                    </a:rPr>
                    <a:t>请</a:t>
                  </a:r>
                  <a:r>
                    <a:rPr lang="zh-CN" altLang="en-US" sz="1400">
                      <a:solidFill>
                        <a:schemeClr val="dk1"/>
                      </a:solidFill>
                      <a:sym typeface="+mn-ea"/>
                    </a:rPr>
                    <a:t>确认数据检校</a:t>
                  </a:r>
                  <a:endParaRPr lang="zh-CN" altLang="en-US" sz="1400">
                    <a:solidFill>
                      <a:schemeClr val="dk1"/>
                    </a:solidFill>
                    <a:sym typeface="+mn-ea"/>
                  </a:endParaRPr>
                </a:p>
                <a:p>
                  <a:pPr algn="ctr"/>
                  <a:endParaRPr lang="zh-CN" altLang="en-US" sz="1400">
                    <a:solidFill>
                      <a:schemeClr val="dk1"/>
                    </a:solidFill>
                    <a:sym typeface="+mn-ea"/>
                  </a:endParaRPr>
                </a:p>
                <a:p>
                  <a:pPr algn="ctr"/>
                  <a:endParaRPr lang="zh-CN" altLang="en-US" sz="1400">
                    <a:solidFill>
                      <a:schemeClr val="dk1"/>
                    </a:solidFill>
                    <a:sym typeface="+mn-ea"/>
                  </a:endParaRPr>
                </a:p>
                <a:p>
                  <a:pPr algn="ctr"/>
                  <a:endParaRPr lang="zh-CN" altLang="en-US" sz="1400">
                    <a:solidFill>
                      <a:schemeClr val="dk1"/>
                    </a:solidFill>
                    <a:sym typeface="+mn-ea"/>
                  </a:endParaRPr>
                </a:p>
                <a:p>
                  <a:pPr algn="ctr"/>
                  <a:endParaRPr lang="zh-CN" altLang="en-US" sz="1400">
                    <a:solidFill>
                      <a:schemeClr val="dk1"/>
                    </a:solidFill>
                    <a:sym typeface="+mn-ea"/>
                  </a:endParaRPr>
                </a:p>
                <a:p>
                  <a:pPr algn="ctr"/>
                  <a:r>
                    <a:rPr lang="zh-CN" altLang="en-US" sz="1400">
                      <a:solidFill>
                        <a:schemeClr val="dk1"/>
                      </a:solidFill>
                      <a:sym typeface="+mn-ea"/>
                    </a:rPr>
                    <a:t>确认</a:t>
                  </a:r>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p:txBody>
            </p:sp>
            <p:cxnSp>
              <p:nvCxnSpPr>
                <p:cNvPr id="12" name="直接连接符 11"/>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13" name="圆角矩形 12"/>
              <p:cNvSpPr/>
              <p:nvPr/>
            </p:nvSpPr>
            <p:spPr>
              <a:xfrm>
                <a:off x="12747" y="1094"/>
                <a:ext cx="4605"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14" name="流程图: 合并 13"/>
            <p:cNvSpPr/>
            <p:nvPr/>
          </p:nvSpPr>
          <p:spPr>
            <a:xfrm rot="5400000">
              <a:off x="13680" y="9180"/>
              <a:ext cx="351" cy="398"/>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椭圆 14"/>
            <p:cNvSpPr/>
            <p:nvPr/>
          </p:nvSpPr>
          <p:spPr>
            <a:xfrm>
              <a:off x="14911" y="9204"/>
              <a:ext cx="351" cy="351"/>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6" name="矩形 15"/>
            <p:cNvSpPr/>
            <p:nvPr/>
          </p:nvSpPr>
          <p:spPr>
            <a:xfrm>
              <a:off x="16097" y="9204"/>
              <a:ext cx="359" cy="35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grpSp>
        <p:nvGrpSpPr>
          <p:cNvPr id="17" name="组合 16"/>
          <p:cNvGrpSpPr/>
          <p:nvPr/>
        </p:nvGrpSpPr>
        <p:grpSpPr>
          <a:xfrm>
            <a:off x="6844665" y="891540"/>
            <a:ext cx="2957830" cy="5520690"/>
            <a:chOff x="12726" y="1089"/>
            <a:chExt cx="4658" cy="8694"/>
          </a:xfrm>
        </p:grpSpPr>
        <p:grpSp>
          <p:nvGrpSpPr>
            <p:cNvPr id="18" name="组合 17"/>
            <p:cNvGrpSpPr/>
            <p:nvPr/>
          </p:nvGrpSpPr>
          <p:grpSpPr>
            <a:xfrm>
              <a:off x="12726" y="1089"/>
              <a:ext cx="4659" cy="8694"/>
              <a:chOff x="12699" y="1083"/>
              <a:chExt cx="4659" cy="8694"/>
            </a:xfrm>
          </p:grpSpPr>
          <p:grpSp>
            <p:nvGrpSpPr>
              <p:cNvPr id="19" name="组合 18"/>
              <p:cNvGrpSpPr/>
              <p:nvPr/>
            </p:nvGrpSpPr>
            <p:grpSpPr>
              <a:xfrm rot="0">
                <a:off x="12699" y="1083"/>
                <a:ext cx="4659" cy="8694"/>
                <a:chOff x="12879" y="1617"/>
                <a:chExt cx="4660" cy="8694"/>
              </a:xfrm>
            </p:grpSpPr>
            <p:sp>
              <p:nvSpPr>
                <p:cNvPr id="20" name="矩形 19"/>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22" name="圆角矩形 21"/>
                <p:cNvSpPr/>
                <p:nvPr/>
              </p:nvSpPr>
              <p:spPr>
                <a:xfrm>
                  <a:off x="12933" y="7995"/>
                  <a:ext cx="4606"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交互信息</a:t>
                  </a:r>
                  <a:r>
                    <a:rPr lang="en-US" altLang="zh-CN" sz="1400">
                      <a:sym typeface="+mn-ea"/>
                    </a:rPr>
                    <a:t>(</a:t>
                  </a:r>
                  <a:r>
                    <a:rPr lang="zh-CN" altLang="en-US" sz="1400">
                      <a:sym typeface="+mn-ea"/>
                    </a:rPr>
                    <a:t>上传</a:t>
                  </a:r>
                  <a:r>
                    <a:rPr lang="en-US" altLang="zh-CN" sz="1400">
                      <a:sym typeface="+mn-ea"/>
                    </a:rPr>
                    <a:t>/</a:t>
                  </a:r>
                  <a:r>
                    <a:rPr lang="zh-CN" altLang="en-US" sz="1400">
                      <a:sym typeface="+mn-ea"/>
                    </a:rPr>
                    <a:t>重测）</a:t>
                  </a:r>
                  <a:endParaRPr lang="zh-CN" altLang="en-US" sz="1400"/>
                </a:p>
              </p:txBody>
            </p:sp>
            <p:cxnSp>
              <p:nvCxnSpPr>
                <p:cNvPr id="23" name="直接连接符 22"/>
                <p:cNvCxnSpPr/>
                <p:nvPr/>
              </p:nvCxnSpPr>
              <p:spPr>
                <a:xfrm flipV="1">
                  <a:off x="12879" y="3040"/>
                  <a:ext cx="4659"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直接连接符 23"/>
                <p:cNvCxnSpPr/>
                <p:nvPr/>
              </p:nvCxnSpPr>
              <p:spPr>
                <a:xfrm>
                  <a:off x="12884" y="856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25" name="矩形 24"/>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dk1"/>
                      </a:solidFill>
                      <a:sym typeface="+mn-ea"/>
                    </a:rPr>
                    <a:t>SN</a:t>
                  </a:r>
                  <a:r>
                    <a:rPr lang="zh-CN" altLang="en-US">
                      <a:solidFill>
                        <a:schemeClr val="dk1"/>
                      </a:solidFill>
                      <a:sym typeface="+mn-ea"/>
                    </a:rPr>
                    <a:t>号</a:t>
                  </a:r>
                  <a:endParaRPr lang="zh-CN" altLang="en-US">
                    <a:solidFill>
                      <a:schemeClr val="dk1"/>
                    </a:solidFill>
                    <a:sym typeface="+mn-ea"/>
                  </a:endParaRPr>
                </a:p>
                <a:p>
                  <a:pPr algn="just"/>
                  <a:endParaRPr lang="zh-CN" altLang="en-US" sz="1800">
                    <a:solidFill>
                      <a:schemeClr val="dk1"/>
                    </a:solidFill>
                    <a:sym typeface="+mn-ea"/>
                  </a:endParaRPr>
                </a:p>
                <a:p>
                  <a:pPr algn="ctr"/>
                  <a:r>
                    <a:rPr lang="zh-CN" altLang="en-US" sz="1400">
                      <a:solidFill>
                        <a:schemeClr val="dk1"/>
                      </a:solidFill>
                      <a:sym typeface="+mn-ea"/>
                    </a:rPr>
                    <a:t>测深</a:t>
                  </a:r>
                  <a:r>
                    <a:rPr lang="en-US" altLang="zh-CN" sz="1400">
                      <a:solidFill>
                        <a:schemeClr val="dk1"/>
                      </a:solidFill>
                      <a:sym typeface="+mn-ea"/>
                    </a:rPr>
                    <a:t>                    </a:t>
                  </a:r>
                  <a:r>
                    <a:rPr lang="zh-CN" altLang="en-US" sz="1400">
                      <a:solidFill>
                        <a:schemeClr val="dk1"/>
                      </a:solidFill>
                      <a:sym typeface="+mn-ea"/>
                    </a:rPr>
                    <a:t>本组与上组差值</a:t>
                  </a:r>
                  <a:endParaRPr lang="zh-CN" altLang="en-US" sz="1400">
                    <a:solidFill>
                      <a:schemeClr val="dk1"/>
                    </a:solidFill>
                    <a:sym typeface="+mn-ea"/>
                  </a:endParaRPr>
                </a:p>
                <a:p>
                  <a:pPr algn="ctr"/>
                  <a:r>
                    <a:rPr lang="en-US" altLang="zh-CN" sz="1400">
                      <a:solidFill>
                        <a:schemeClr val="tx1"/>
                      </a:solidFill>
                      <a:sym typeface="+mn-ea"/>
                    </a:rPr>
                    <a:t>0.0                                    -0.112</a:t>
                  </a:r>
                  <a:endParaRPr lang="en-US" altLang="zh-CN" sz="1400">
                    <a:solidFill>
                      <a:schemeClr val="tx1"/>
                    </a:solidFill>
                    <a:sym typeface="+mn-ea"/>
                  </a:endParaRPr>
                </a:p>
                <a:p>
                  <a:pPr algn="ctr"/>
                  <a:r>
                    <a:rPr lang="en-US" altLang="zh-CN" sz="1400">
                      <a:solidFill>
                        <a:schemeClr val="tx1"/>
                      </a:solidFill>
                      <a:sym typeface="+mn-ea"/>
                    </a:rPr>
                    <a:t>0.5                                    -0.102</a:t>
                  </a:r>
                  <a:endParaRPr lang="en-US" altLang="zh-CN" sz="1400">
                    <a:solidFill>
                      <a:schemeClr val="tx1"/>
                    </a:solidFill>
                    <a:sym typeface="+mn-ea"/>
                  </a:endParaRPr>
                </a:p>
                <a:p>
                  <a:pPr algn="ctr"/>
                  <a:r>
                    <a:rPr lang="en-US" altLang="zh-CN" sz="1400">
                      <a:solidFill>
                        <a:schemeClr val="tx1"/>
                      </a:solidFill>
                      <a:sym typeface="+mn-ea"/>
                    </a:rPr>
                    <a:t>1.0                                    -0.212</a:t>
                  </a:r>
                  <a:endParaRPr lang="en-US" altLang="zh-CN" sz="1400">
                    <a:solidFill>
                      <a:schemeClr val="tx1"/>
                    </a:solidFill>
                    <a:sym typeface="+mn-ea"/>
                  </a:endParaRPr>
                </a:p>
                <a:p>
                  <a:pPr algn="ctr"/>
                  <a:r>
                    <a:rPr lang="en-US" altLang="zh-CN" sz="1400">
                      <a:solidFill>
                        <a:schemeClr val="tx1"/>
                      </a:solidFill>
                      <a:sym typeface="+mn-ea"/>
                    </a:rPr>
                    <a:t>1.5                                    -0.202</a:t>
                  </a:r>
                  <a:endParaRPr lang="en-US" altLang="zh-CN" sz="1400">
                    <a:solidFill>
                      <a:schemeClr val="tx1"/>
                    </a:solidFill>
                    <a:sym typeface="+mn-ea"/>
                  </a:endParaRPr>
                </a:p>
                <a:p>
                  <a:pPr algn="ctr"/>
                  <a:endParaRPr lang="en-US" altLang="zh-CN" sz="1000">
                    <a:solidFill>
                      <a:schemeClr val="tx1"/>
                    </a:solidFill>
                    <a:sym typeface="+mn-ea"/>
                  </a:endParaRPr>
                </a:p>
                <a:p>
                  <a:pPr algn="ctr"/>
                  <a:endParaRPr lang="zh-CN" altLang="en-US" sz="1000">
                    <a:solidFill>
                      <a:schemeClr val="tx1"/>
                    </a:solidFill>
                    <a:sym typeface="+mn-ea"/>
                  </a:endParaRPr>
                </a:p>
                <a:p>
                  <a:pPr algn="ctr"/>
                  <a:endParaRPr lang="zh-CN" altLang="en-US" sz="1000">
                    <a:solidFill>
                      <a:srgbClr val="FF0000"/>
                    </a:solidFill>
                    <a:sym typeface="+mn-ea"/>
                  </a:endParaRPr>
                </a:p>
                <a:p>
                  <a:pPr algn="ctr"/>
                  <a:r>
                    <a:rPr lang="zh-CN" altLang="en-US" sz="1400">
                      <a:solidFill>
                        <a:schemeClr val="tx1"/>
                      </a:solidFill>
                      <a:sym typeface="+mn-ea"/>
                    </a:rPr>
                    <a:t>上传</a:t>
                  </a:r>
                  <a:r>
                    <a:rPr lang="en-US" altLang="zh-CN" sz="1400">
                      <a:solidFill>
                        <a:schemeClr val="tx1"/>
                      </a:solidFill>
                      <a:sym typeface="+mn-ea"/>
                    </a:rPr>
                    <a:t>                               </a:t>
                  </a:r>
                  <a:r>
                    <a:rPr lang="zh-CN" altLang="en-US" sz="1400">
                      <a:solidFill>
                        <a:srgbClr val="FF0000"/>
                      </a:solidFill>
                      <a:sym typeface="+mn-ea"/>
                    </a:rPr>
                    <a:t>重测</a:t>
                  </a:r>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p:txBody>
            </p:sp>
            <p:cxnSp>
              <p:nvCxnSpPr>
                <p:cNvPr id="26" name="直接连接符 25"/>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27" name="圆角矩形 26"/>
              <p:cNvSpPr/>
              <p:nvPr/>
            </p:nvSpPr>
            <p:spPr>
              <a:xfrm>
                <a:off x="12747" y="1094"/>
                <a:ext cx="4605"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28" name="流程图: 合并 27"/>
            <p:cNvSpPr/>
            <p:nvPr/>
          </p:nvSpPr>
          <p:spPr>
            <a:xfrm rot="5400000">
              <a:off x="13680" y="9180"/>
              <a:ext cx="351" cy="398"/>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4911" y="9204"/>
              <a:ext cx="351" cy="351"/>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0" name="矩形 29"/>
            <p:cNvSpPr/>
            <p:nvPr/>
          </p:nvSpPr>
          <p:spPr>
            <a:xfrm>
              <a:off x="16097" y="9204"/>
              <a:ext cx="359" cy="35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cxnSp>
        <p:nvCxnSpPr>
          <p:cNvPr id="50" name="直接箭头连接符 49"/>
          <p:cNvCxnSpPr/>
          <p:nvPr/>
        </p:nvCxnSpPr>
        <p:spPr>
          <a:xfrm flipV="1">
            <a:off x="3308985" y="3649980"/>
            <a:ext cx="29845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527800" y="3653155"/>
            <a:ext cx="29845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9803130" y="804545"/>
            <a:ext cx="1888490" cy="5692775"/>
          </a:xfrm>
          <a:prstGeom prst="rect">
            <a:avLst/>
          </a:prstGeom>
          <a:noFill/>
        </p:spPr>
        <p:txBody>
          <a:bodyPr wrap="square" rtlCol="0" anchor="t">
            <a:spAutoFit/>
          </a:bodyPr>
          <a:p>
            <a:pPr indent="0"/>
            <a:r>
              <a:rPr lang="zh-CN" altLang="en-US" sz="1400">
                <a:solidFill>
                  <a:srgbClr val="FF0000"/>
                </a:solidFill>
                <a:sym typeface="+mn-ea"/>
              </a:rPr>
              <a:t>数据检校：</a:t>
            </a:r>
            <a:r>
              <a:rPr lang="en-US" altLang="zh-CN" sz="1400">
                <a:solidFill>
                  <a:schemeClr val="tx1"/>
                </a:solidFill>
                <a:sym typeface="+mn-ea"/>
              </a:rPr>
              <a:t>1</a:t>
            </a:r>
            <a:r>
              <a:rPr lang="zh-CN" altLang="en-US" sz="1400">
                <a:solidFill>
                  <a:schemeClr val="tx1"/>
                </a:solidFill>
                <a:sym typeface="+mn-ea"/>
              </a:rPr>
              <a:t>、测量完成后，在</a:t>
            </a:r>
            <a:r>
              <a:rPr lang="en-US" altLang="zh-CN" sz="1400">
                <a:solidFill>
                  <a:schemeClr val="tx1"/>
                </a:solidFill>
                <a:sym typeface="+mn-ea"/>
              </a:rPr>
              <a:t>APP</a:t>
            </a:r>
            <a:r>
              <a:rPr lang="zh-CN" altLang="en-US" sz="1400">
                <a:solidFill>
                  <a:schemeClr val="tx1"/>
                </a:solidFill>
                <a:sym typeface="+mn-ea"/>
              </a:rPr>
              <a:t>主界面上显示弹框信息</a:t>
            </a:r>
            <a:r>
              <a:rPr lang="en-US" altLang="zh-CN" sz="1400">
                <a:solidFill>
                  <a:schemeClr val="tx1"/>
                </a:solidFill>
                <a:sym typeface="+mn-ea"/>
              </a:rPr>
              <a:t>”</a:t>
            </a:r>
            <a:r>
              <a:rPr lang="zh-CN" altLang="en-US" sz="1400">
                <a:solidFill>
                  <a:schemeClr val="tx1"/>
                </a:solidFill>
                <a:sym typeface="+mn-ea"/>
              </a:rPr>
              <a:t>测量完成请确认数据检校</a:t>
            </a:r>
            <a:r>
              <a:rPr lang="en-US" altLang="zh-CN" sz="1400">
                <a:solidFill>
                  <a:schemeClr val="tx1"/>
                </a:solidFill>
                <a:sym typeface="+mn-ea"/>
              </a:rPr>
              <a:t>”</a:t>
            </a:r>
            <a:r>
              <a:rPr lang="zh-CN" altLang="en-US" sz="1400">
                <a:solidFill>
                  <a:schemeClr val="tx1"/>
                </a:solidFill>
                <a:sym typeface="+mn-ea"/>
              </a:rPr>
              <a:t>的信息</a:t>
            </a:r>
            <a:r>
              <a:rPr lang="en-US" altLang="zh-CN" sz="1400">
                <a:solidFill>
                  <a:schemeClr val="tx1"/>
                </a:solidFill>
                <a:sym typeface="+mn-ea"/>
              </a:rPr>
              <a:t>-</a:t>
            </a:r>
            <a:r>
              <a:rPr lang="zh-CN" altLang="en-US" sz="1400">
                <a:solidFill>
                  <a:schemeClr val="tx1"/>
                </a:solidFill>
                <a:sym typeface="+mn-ea"/>
              </a:rPr>
              <a:t>然后点击</a:t>
            </a:r>
            <a:r>
              <a:rPr lang="en-US" altLang="zh-CN" sz="1400">
                <a:solidFill>
                  <a:schemeClr val="tx1"/>
                </a:solidFill>
                <a:sym typeface="+mn-ea"/>
              </a:rPr>
              <a:t>“</a:t>
            </a:r>
            <a:r>
              <a:rPr lang="zh-CN" altLang="en-US" sz="1400">
                <a:solidFill>
                  <a:schemeClr val="tx1"/>
                </a:solidFill>
                <a:sym typeface="+mn-ea"/>
              </a:rPr>
              <a:t>确认</a:t>
            </a:r>
            <a:r>
              <a:rPr lang="en-US" altLang="zh-CN" sz="1400">
                <a:solidFill>
                  <a:schemeClr val="tx1"/>
                </a:solidFill>
                <a:sym typeface="+mn-ea"/>
              </a:rPr>
              <a:t>”</a:t>
            </a:r>
            <a:r>
              <a:rPr lang="zh-CN" altLang="en-US" sz="1400">
                <a:solidFill>
                  <a:schemeClr val="tx1"/>
                </a:solidFill>
                <a:sym typeface="+mn-ea"/>
              </a:rPr>
              <a:t>。</a:t>
            </a:r>
            <a:endParaRPr lang="zh-CN" altLang="en-US" sz="1400">
              <a:solidFill>
                <a:schemeClr val="tx1"/>
              </a:solidFill>
              <a:sym typeface="+mn-ea"/>
            </a:endParaRPr>
          </a:p>
          <a:p>
            <a:pPr indent="0"/>
            <a:r>
              <a:rPr lang="en-US" altLang="zh-CN" sz="1400">
                <a:solidFill>
                  <a:schemeClr val="tx1"/>
                </a:solidFill>
                <a:sym typeface="+mn-ea"/>
              </a:rPr>
              <a:t>2</a:t>
            </a:r>
            <a:r>
              <a:rPr lang="zh-CN" altLang="en-US" sz="1400">
                <a:solidFill>
                  <a:schemeClr val="tx1"/>
                </a:solidFill>
                <a:sym typeface="+mn-ea"/>
              </a:rPr>
              <a:t>、点击</a:t>
            </a:r>
            <a:r>
              <a:rPr lang="en-US" altLang="zh-CN" sz="1400">
                <a:solidFill>
                  <a:schemeClr val="tx1"/>
                </a:solidFill>
                <a:sym typeface="+mn-ea"/>
              </a:rPr>
              <a:t>”</a:t>
            </a:r>
            <a:r>
              <a:rPr lang="zh-CN" altLang="en-US" sz="1400">
                <a:solidFill>
                  <a:schemeClr val="tx1"/>
                </a:solidFill>
                <a:sym typeface="+mn-ea"/>
              </a:rPr>
              <a:t>确认</a:t>
            </a:r>
            <a:r>
              <a:rPr lang="en-US" altLang="zh-CN" sz="1400">
                <a:solidFill>
                  <a:schemeClr val="tx1"/>
                </a:solidFill>
                <a:sym typeface="+mn-ea"/>
              </a:rPr>
              <a:t>“</a:t>
            </a:r>
            <a:r>
              <a:rPr lang="zh-CN" altLang="en-US" sz="1400">
                <a:solidFill>
                  <a:schemeClr val="tx1"/>
                </a:solidFill>
                <a:sym typeface="+mn-ea"/>
              </a:rPr>
              <a:t>后，显示检校的页面信息，包括</a:t>
            </a:r>
            <a:r>
              <a:rPr lang="en-US" altLang="zh-CN" sz="1400">
                <a:solidFill>
                  <a:schemeClr val="tx1"/>
                </a:solidFill>
                <a:sym typeface="+mn-ea"/>
              </a:rPr>
              <a:t>SN</a:t>
            </a:r>
            <a:r>
              <a:rPr lang="zh-CN" altLang="en-US" sz="1400">
                <a:solidFill>
                  <a:schemeClr val="tx1"/>
                </a:solidFill>
                <a:sym typeface="+mn-ea"/>
              </a:rPr>
              <a:t>号、测深、本次测量的累加数据与上次测量的累加数据不同深度的差值（本次变化量）可上下滑动查看信息。</a:t>
            </a:r>
            <a:endParaRPr lang="zh-CN" altLang="en-US" sz="1400">
              <a:solidFill>
                <a:schemeClr val="tx1"/>
              </a:solidFill>
              <a:sym typeface="+mn-ea"/>
            </a:endParaRPr>
          </a:p>
          <a:p>
            <a:pPr indent="0"/>
            <a:r>
              <a:rPr lang="en-US" altLang="zh-CN" sz="1400">
                <a:solidFill>
                  <a:schemeClr val="tx1"/>
                </a:solidFill>
                <a:sym typeface="+mn-ea"/>
              </a:rPr>
              <a:t>3</a:t>
            </a:r>
            <a:r>
              <a:rPr lang="zh-CN" altLang="en-US" sz="1400">
                <a:solidFill>
                  <a:schemeClr val="tx1"/>
                </a:solidFill>
                <a:sym typeface="+mn-ea"/>
              </a:rPr>
              <a:t>、用户可自行判断该组数据是否上传，若数据检校无误后点击</a:t>
            </a:r>
            <a:r>
              <a:rPr lang="en-US" altLang="zh-CN" sz="1400">
                <a:solidFill>
                  <a:schemeClr val="tx1"/>
                </a:solidFill>
                <a:sym typeface="+mn-ea"/>
              </a:rPr>
              <a:t>“</a:t>
            </a:r>
            <a:r>
              <a:rPr lang="zh-CN" altLang="en-US" sz="1400">
                <a:solidFill>
                  <a:schemeClr val="tx1"/>
                </a:solidFill>
                <a:sym typeface="+mn-ea"/>
              </a:rPr>
              <a:t>上传</a:t>
            </a:r>
            <a:r>
              <a:rPr lang="en-US" altLang="zh-CN" sz="1400">
                <a:solidFill>
                  <a:schemeClr val="tx1"/>
                </a:solidFill>
                <a:sym typeface="+mn-ea"/>
              </a:rPr>
              <a:t>”</a:t>
            </a:r>
            <a:r>
              <a:rPr lang="zh-CN" altLang="en-US" sz="1400">
                <a:solidFill>
                  <a:schemeClr val="tx1"/>
                </a:solidFill>
                <a:sym typeface="+mn-ea"/>
              </a:rPr>
              <a:t>，若数据存在异常，用户可选择数据作废，然后点击</a:t>
            </a:r>
            <a:r>
              <a:rPr lang="en-US" altLang="zh-CN" sz="1400">
                <a:solidFill>
                  <a:schemeClr val="tx1"/>
                </a:solidFill>
                <a:sym typeface="+mn-ea"/>
              </a:rPr>
              <a:t>“</a:t>
            </a:r>
            <a:r>
              <a:rPr lang="zh-CN" altLang="en-US" sz="1400">
                <a:solidFill>
                  <a:schemeClr val="tx1"/>
                </a:solidFill>
                <a:sym typeface="+mn-ea"/>
              </a:rPr>
              <a:t>重测</a:t>
            </a:r>
            <a:r>
              <a:rPr lang="en-US" altLang="zh-CN" sz="1400">
                <a:solidFill>
                  <a:schemeClr val="tx1"/>
                </a:solidFill>
                <a:sym typeface="+mn-ea"/>
              </a:rPr>
              <a:t>”</a:t>
            </a:r>
            <a:r>
              <a:rPr lang="zh-CN" altLang="en-US" sz="1400">
                <a:solidFill>
                  <a:schemeClr val="tx1"/>
                </a:solidFill>
                <a:sym typeface="+mn-ea"/>
              </a:rPr>
              <a:t>（点击重测后，</a:t>
            </a:r>
            <a:r>
              <a:rPr lang="en-US" altLang="zh-CN" sz="1400">
                <a:solidFill>
                  <a:schemeClr val="tx1"/>
                </a:solidFill>
                <a:sym typeface="+mn-ea"/>
              </a:rPr>
              <a:t>CTR</a:t>
            </a:r>
            <a:r>
              <a:rPr lang="zh-CN" altLang="en-US" sz="1400">
                <a:solidFill>
                  <a:schemeClr val="tx1"/>
                </a:solidFill>
                <a:sym typeface="+mn-ea"/>
              </a:rPr>
              <a:t>本地删除本组数据并开始新的一轮测量）。</a:t>
            </a:r>
            <a:endParaRPr lang="zh-CN" altLang="en-US" sz="1400">
              <a:solidFill>
                <a:schemeClr val="tx1"/>
              </a:solidFill>
              <a:sym typeface="+mn-ea"/>
            </a:endParaRPr>
          </a:p>
          <a:p>
            <a:pPr indent="0"/>
            <a:r>
              <a:rPr lang="en-US" altLang="zh-CN" sz="1400">
                <a:solidFill>
                  <a:srgbClr val="FF0000"/>
                </a:solidFill>
                <a:sym typeface="+mn-ea"/>
              </a:rPr>
              <a:t>4</a:t>
            </a:r>
            <a:r>
              <a:rPr lang="zh-CN" altLang="en-US" sz="1400">
                <a:solidFill>
                  <a:srgbClr val="FF0000"/>
                </a:solidFill>
                <a:sym typeface="+mn-ea"/>
              </a:rPr>
              <a:t>、检校功能关闭隐藏检校有关信息。</a:t>
            </a:r>
            <a:endParaRPr lang="zh-CN" altLang="en-US" sz="1400">
              <a:solidFill>
                <a:srgbClr val="FF0000"/>
              </a:solidFill>
              <a:sym typeface="+mn-ea"/>
            </a:endParaRPr>
          </a:p>
        </p:txBody>
      </p:sp>
      <p:sp>
        <p:nvSpPr>
          <p:cNvPr id="33" name="Text Box 2"/>
          <p:cNvSpPr txBox="1">
            <a:spLocks noChangeArrowheads="1"/>
          </p:cNvSpPr>
          <p:nvPr/>
        </p:nvSpPr>
        <p:spPr bwMode="auto">
          <a:xfrm>
            <a:off x="423545" y="257175"/>
            <a:ext cx="6505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zh-CN" altLang="en-US" sz="2400" b="1">
                <a:solidFill>
                  <a:srgbClr val="FF0000"/>
                </a:solidFill>
                <a:latin typeface="Times New Roman" panose="02020603050405020304" charset="0"/>
                <a:ea typeface="黑体" panose="02010609060101010101" pitchFamily="49" charset="-122"/>
              </a:rPr>
              <a:t>数据检校功能删除数据方案演示</a:t>
            </a:r>
            <a:r>
              <a:rPr kumimoji="1" lang="en-US" altLang="zh-CN" sz="2400" b="1">
                <a:solidFill>
                  <a:srgbClr val="FF0000"/>
                </a:solidFill>
                <a:latin typeface="Times New Roman" panose="02020603050405020304" charset="0"/>
                <a:ea typeface="黑体" panose="02010609060101010101" pitchFamily="49" charset="-122"/>
              </a:rPr>
              <a:t>1</a:t>
            </a:r>
            <a:endParaRPr kumimoji="1" lang="en-US" altLang="zh-CN" sz="2400" b="1">
              <a:solidFill>
                <a:srgbClr val="FF0000"/>
              </a:solidFill>
              <a:latin typeface="Times New Roman" panose="02020603050405020304" charset="0"/>
              <a:ea typeface="黑体" panose="02010609060101010101" pitchFamily="49" charset="-122"/>
            </a:endParaRPr>
          </a:p>
        </p:txBody>
      </p:sp>
      <p:sp>
        <p:nvSpPr>
          <p:cNvPr id="36" name="圆角矩形 35"/>
          <p:cNvSpPr/>
          <p:nvPr/>
        </p:nvSpPr>
        <p:spPr>
          <a:xfrm>
            <a:off x="82677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34" name="圆角矩形 33"/>
          <p:cNvSpPr/>
          <p:nvPr/>
        </p:nvSpPr>
        <p:spPr>
          <a:xfrm>
            <a:off x="159639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35" name="圆角矩形 34"/>
          <p:cNvSpPr/>
          <p:nvPr/>
        </p:nvSpPr>
        <p:spPr>
          <a:xfrm>
            <a:off x="389636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37" name="圆角矩形 36"/>
          <p:cNvSpPr/>
          <p:nvPr/>
        </p:nvSpPr>
        <p:spPr>
          <a:xfrm>
            <a:off x="482346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38" name="圆角矩形 37"/>
          <p:cNvSpPr/>
          <p:nvPr/>
        </p:nvSpPr>
        <p:spPr>
          <a:xfrm>
            <a:off x="573659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39" name="圆角矩形 38"/>
          <p:cNvSpPr/>
          <p:nvPr/>
        </p:nvSpPr>
        <p:spPr>
          <a:xfrm>
            <a:off x="714502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40" name="圆角矩形 39"/>
          <p:cNvSpPr/>
          <p:nvPr/>
        </p:nvSpPr>
        <p:spPr>
          <a:xfrm>
            <a:off x="807212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41" name="圆角矩形 40"/>
          <p:cNvSpPr/>
          <p:nvPr/>
        </p:nvSpPr>
        <p:spPr>
          <a:xfrm>
            <a:off x="898525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42" name="圆角矩形 41"/>
          <p:cNvSpPr/>
          <p:nvPr/>
        </p:nvSpPr>
        <p:spPr>
          <a:xfrm>
            <a:off x="236410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组合 1"/>
          <p:cNvGrpSpPr/>
          <p:nvPr/>
        </p:nvGrpSpPr>
        <p:grpSpPr>
          <a:xfrm>
            <a:off x="381000" y="891540"/>
            <a:ext cx="2957830" cy="5520690"/>
            <a:chOff x="12726" y="1089"/>
            <a:chExt cx="4658" cy="8694"/>
          </a:xfrm>
        </p:grpSpPr>
        <p:grpSp>
          <p:nvGrpSpPr>
            <p:cNvPr id="89" name="组合 88"/>
            <p:cNvGrpSpPr/>
            <p:nvPr/>
          </p:nvGrpSpPr>
          <p:grpSpPr>
            <a:xfrm>
              <a:off x="12726" y="1089"/>
              <a:ext cx="4658" cy="8694"/>
              <a:chOff x="12699" y="1083"/>
              <a:chExt cx="4658" cy="8694"/>
            </a:xfrm>
          </p:grpSpPr>
          <p:grpSp>
            <p:nvGrpSpPr>
              <p:cNvPr id="72" name="组合 71"/>
              <p:cNvGrpSpPr/>
              <p:nvPr/>
            </p:nvGrpSpPr>
            <p:grpSpPr>
              <a:xfrm rot="0">
                <a:off x="12699" y="1083"/>
                <a:ext cx="4658" cy="8694"/>
                <a:chOff x="12879" y="1617"/>
                <a:chExt cx="4659" cy="8694"/>
              </a:xfrm>
            </p:grpSpPr>
            <p:sp>
              <p:nvSpPr>
                <p:cNvPr id="73" name="矩形 72"/>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4" name="圆角矩形 73"/>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75" name="圆角矩形 74"/>
                <p:cNvSpPr/>
                <p:nvPr/>
              </p:nvSpPr>
              <p:spPr>
                <a:xfrm>
                  <a:off x="12933" y="7995"/>
                  <a:ext cx="4580"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交互信息</a:t>
                  </a:r>
                  <a:r>
                    <a:rPr lang="en-US" altLang="zh-CN" sz="1400">
                      <a:sym typeface="+mn-ea"/>
                    </a:rPr>
                    <a:t>(</a:t>
                  </a:r>
                  <a:r>
                    <a:rPr lang="zh-CN" altLang="en-US" sz="1400">
                      <a:sym typeface="+mn-ea"/>
                    </a:rPr>
                    <a:t>测量</a:t>
                  </a:r>
                  <a:r>
                    <a:rPr lang="zh-CN" altLang="en-US" sz="1400">
                      <a:sym typeface="+mn-ea"/>
                    </a:rPr>
                    <a:t>完成）</a:t>
                  </a:r>
                  <a:endParaRPr lang="zh-CN" altLang="en-US" sz="1400"/>
                </a:p>
              </p:txBody>
            </p:sp>
            <p:cxnSp>
              <p:nvCxnSpPr>
                <p:cNvPr id="77" name="直接连接符 76"/>
                <p:cNvCxnSpPr/>
                <p:nvPr/>
              </p:nvCxnSpPr>
              <p:spPr>
                <a:xfrm flipV="1">
                  <a:off x="12879" y="3040"/>
                  <a:ext cx="4659"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78" name="直接连接符 77"/>
                <p:cNvCxnSpPr/>
                <p:nvPr/>
              </p:nvCxnSpPr>
              <p:spPr>
                <a:xfrm>
                  <a:off x="12884" y="856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79" name="矩形 78"/>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a:sym typeface="+mn-ea"/>
                    </a:rPr>
                    <a:t>日期</a:t>
                  </a:r>
                  <a:r>
                    <a:rPr lang="en-US" altLang="zh-CN">
                      <a:sym typeface="+mn-ea"/>
                    </a:rPr>
                    <a:t>/</a:t>
                  </a:r>
                  <a:r>
                    <a:rPr lang="zh-CN" altLang="en-US">
                      <a:sym typeface="+mn-ea"/>
                    </a:rPr>
                    <a:t>时间</a:t>
                  </a:r>
                  <a:endParaRPr lang="zh-CN" altLang="en-US">
                    <a:sym typeface="+mn-ea"/>
                  </a:endParaRPr>
                </a:p>
                <a:p>
                  <a:pPr algn="just"/>
                  <a:r>
                    <a:rPr lang="zh-CN" altLang="en-US">
                      <a:sym typeface="+mn-ea"/>
                    </a:rPr>
                    <a:t>测量方</a:t>
                  </a:r>
                  <a:r>
                    <a:rPr lang="zh-CN" altLang="en-US">
                      <a:sym typeface="+mn-ea"/>
                    </a:rPr>
                    <a:t>向：正测</a:t>
                  </a:r>
                  <a:r>
                    <a:rPr lang="en-US" altLang="zh-CN">
                      <a:sym typeface="+mn-ea"/>
                    </a:rPr>
                    <a:t>/</a:t>
                  </a:r>
                  <a:r>
                    <a:rPr lang="zh-CN" altLang="en-US">
                      <a:sym typeface="+mn-ea"/>
                    </a:rPr>
                    <a:t>反测</a:t>
                  </a:r>
                  <a:endParaRPr lang="zh-CN" altLang="en-US">
                    <a:sym typeface="+mn-ea"/>
                  </a:endParaRPr>
                </a:p>
                <a:p>
                  <a:pPr algn="just"/>
                  <a:r>
                    <a:rPr lang="zh-CN" altLang="en-US">
                      <a:sym typeface="+mn-ea"/>
                    </a:rPr>
                    <a:t>孔号</a:t>
                  </a:r>
                  <a:r>
                    <a:rPr lang="en-US" altLang="zh-CN">
                      <a:sym typeface="+mn-ea"/>
                    </a:rPr>
                    <a:t>:01</a:t>
                  </a:r>
                  <a:endParaRPr lang="zh-CN" altLang="en-US">
                    <a:sym typeface="+mn-ea"/>
                  </a:endParaRPr>
                </a:p>
                <a:p>
                  <a:pPr algn="just"/>
                  <a:r>
                    <a:rPr lang="zh-CN" altLang="en-US">
                      <a:sym typeface="+mn-ea"/>
                    </a:rPr>
                    <a:t>孔深</a:t>
                  </a:r>
                  <a:r>
                    <a:rPr lang="en-US" altLang="zh-CN">
                      <a:sym typeface="+mn-ea"/>
                    </a:rPr>
                    <a:t>:30/25m</a:t>
                  </a:r>
                  <a:endParaRPr lang="zh-CN" altLang="en-US">
                    <a:sym typeface="+mn-ea"/>
                  </a:endParaRPr>
                </a:p>
                <a:p>
                  <a:pPr algn="just"/>
                  <a:r>
                    <a:rPr lang="zh-CN" altLang="en-US">
                      <a:sym typeface="+mn-ea"/>
                    </a:rPr>
                    <a:t>组号</a:t>
                  </a:r>
                  <a:r>
                    <a:rPr lang="en-US" altLang="zh-CN">
                      <a:sym typeface="+mn-ea"/>
                    </a:rPr>
                    <a:t>:05</a:t>
                  </a:r>
                  <a:endParaRPr lang="zh-CN" altLang="en-US">
                    <a:sym typeface="+mn-ea"/>
                  </a:endParaRPr>
                </a:p>
                <a:p>
                  <a:pPr algn="just"/>
                  <a:r>
                    <a:rPr lang="zh-CN" altLang="en-US">
                      <a:sym typeface="+mn-ea"/>
                    </a:rPr>
                    <a:t>区号</a:t>
                  </a:r>
                  <a:r>
                    <a:rPr lang="en-US" altLang="zh-CN">
                      <a:sym typeface="+mn-ea"/>
                    </a:rPr>
                    <a:t>:01</a:t>
                  </a:r>
                  <a:endParaRPr lang="zh-CN" altLang="en-US">
                    <a:sym typeface="+mn-ea"/>
                  </a:endParaRPr>
                </a:p>
                <a:p>
                  <a:pPr algn="just"/>
                  <a:r>
                    <a:rPr lang="zh-CN" altLang="en-US">
                      <a:sym typeface="+mn-ea"/>
                    </a:rPr>
                    <a:t>测斜仪电压：</a:t>
                  </a:r>
                  <a:r>
                    <a:rPr lang="en-US" altLang="zh-CN">
                      <a:sym typeface="+mn-ea"/>
                    </a:rPr>
                    <a:t>4.2/</a:t>
                  </a:r>
                  <a:r>
                    <a:rPr lang="en-US" altLang="zh-CN">
                      <a:solidFill>
                        <a:srgbClr val="FFFF00"/>
                      </a:solidFill>
                      <a:sym typeface="+mn-ea"/>
                    </a:rPr>
                    <a:t>3.5</a:t>
                  </a:r>
                  <a:r>
                    <a:rPr lang="en-US" altLang="zh-CN">
                      <a:sym typeface="+mn-ea"/>
                    </a:rPr>
                    <a:t>/</a:t>
                  </a:r>
                  <a:r>
                    <a:rPr lang="en-US" altLang="zh-CN">
                      <a:solidFill>
                        <a:srgbClr val="FF0000"/>
                      </a:solidFill>
                      <a:sym typeface="+mn-ea"/>
                    </a:rPr>
                    <a:t>3.2V</a:t>
                  </a:r>
                  <a:endParaRPr lang="zh-CN" altLang="en-US">
                    <a:sym typeface="+mn-ea"/>
                  </a:endParaRPr>
                </a:p>
                <a:p>
                  <a:pPr algn="just"/>
                  <a:r>
                    <a:rPr lang="zh-CN" altLang="en-US">
                      <a:sym typeface="+mn-ea"/>
                    </a:rPr>
                    <a:t>设备电压</a:t>
                  </a:r>
                  <a:r>
                    <a:rPr lang="en-US" altLang="zh-CN">
                      <a:sym typeface="+mn-ea"/>
                    </a:rPr>
                    <a:t>:   48/</a:t>
                  </a:r>
                  <a:r>
                    <a:rPr lang="en-US" altLang="zh-CN">
                      <a:solidFill>
                        <a:srgbClr val="FFFF00"/>
                      </a:solidFill>
                      <a:sym typeface="+mn-ea"/>
                    </a:rPr>
                    <a:t>42</a:t>
                  </a:r>
                  <a:r>
                    <a:rPr lang="en-US" altLang="zh-CN">
                      <a:sym typeface="+mn-ea"/>
                    </a:rPr>
                    <a:t>/</a:t>
                  </a:r>
                  <a:r>
                    <a:rPr lang="en-US" altLang="zh-CN">
                      <a:solidFill>
                        <a:srgbClr val="FF0000"/>
                      </a:solidFill>
                      <a:sym typeface="+mn-ea"/>
                    </a:rPr>
                    <a:t>37 V</a:t>
                  </a:r>
                  <a:endParaRPr lang="zh-CN" altLang="en-US">
                    <a:sym typeface="+mn-ea"/>
                  </a:endParaRPr>
                </a:p>
                <a:p>
                  <a:pPr algn="just"/>
                  <a:r>
                    <a:rPr lang="zh-CN" altLang="en-US">
                      <a:sym typeface="+mn-ea"/>
                    </a:rPr>
                    <a:t>测量状态：</a:t>
                  </a:r>
                  <a:r>
                    <a:rPr lang="zh-CN" altLang="en-US" sz="1600">
                      <a:solidFill>
                        <a:srgbClr val="FF0000"/>
                      </a:solidFill>
                      <a:sym typeface="+mn-ea"/>
                    </a:rPr>
                    <a:t>测量完成</a:t>
                  </a:r>
                  <a:endParaRPr lang="zh-CN" altLang="en-US" sz="1600">
                    <a:solidFill>
                      <a:srgbClr val="FF0000"/>
                    </a:solidFill>
                    <a:sym typeface="+mn-ea"/>
                  </a:endParaRPr>
                </a:p>
              </p:txBody>
            </p:sp>
            <p:cxnSp>
              <p:nvCxnSpPr>
                <p:cNvPr id="80" name="直接连接符 79"/>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87" name="圆角矩形 86"/>
              <p:cNvSpPr/>
              <p:nvPr/>
            </p:nvSpPr>
            <p:spPr>
              <a:xfrm>
                <a:off x="12747" y="1094"/>
                <a:ext cx="4605"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90" name="流程图: 合并 89"/>
            <p:cNvSpPr/>
            <p:nvPr/>
          </p:nvSpPr>
          <p:spPr>
            <a:xfrm rot="5400000">
              <a:off x="13680" y="9180"/>
              <a:ext cx="351" cy="398"/>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1" name="椭圆 90"/>
            <p:cNvSpPr/>
            <p:nvPr/>
          </p:nvSpPr>
          <p:spPr>
            <a:xfrm>
              <a:off x="14911" y="9204"/>
              <a:ext cx="351" cy="351"/>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92" name="矩形 91"/>
            <p:cNvSpPr/>
            <p:nvPr/>
          </p:nvSpPr>
          <p:spPr>
            <a:xfrm>
              <a:off x="16097" y="9204"/>
              <a:ext cx="359" cy="35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grpSp>
        <p:nvGrpSpPr>
          <p:cNvPr id="3" name="组合 2"/>
          <p:cNvGrpSpPr/>
          <p:nvPr/>
        </p:nvGrpSpPr>
        <p:grpSpPr>
          <a:xfrm>
            <a:off x="3596005" y="890905"/>
            <a:ext cx="2957830" cy="5520690"/>
            <a:chOff x="12726" y="1089"/>
            <a:chExt cx="4658" cy="8694"/>
          </a:xfrm>
        </p:grpSpPr>
        <p:grpSp>
          <p:nvGrpSpPr>
            <p:cNvPr id="4" name="组合 3"/>
            <p:cNvGrpSpPr/>
            <p:nvPr/>
          </p:nvGrpSpPr>
          <p:grpSpPr>
            <a:xfrm>
              <a:off x="12726" y="1089"/>
              <a:ext cx="4658" cy="8694"/>
              <a:chOff x="12699" y="1083"/>
              <a:chExt cx="4658" cy="8694"/>
            </a:xfrm>
          </p:grpSpPr>
          <p:grpSp>
            <p:nvGrpSpPr>
              <p:cNvPr id="5" name="组合 4"/>
              <p:cNvGrpSpPr/>
              <p:nvPr/>
            </p:nvGrpSpPr>
            <p:grpSpPr>
              <a:xfrm rot="0">
                <a:off x="12699" y="1083"/>
                <a:ext cx="4658" cy="8694"/>
                <a:chOff x="12879" y="1617"/>
                <a:chExt cx="4659" cy="8694"/>
              </a:xfrm>
            </p:grpSpPr>
            <p:sp>
              <p:nvSpPr>
                <p:cNvPr id="6" name="矩形 5"/>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圆角矩形 6"/>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8" name="圆角矩形 7"/>
                <p:cNvSpPr/>
                <p:nvPr/>
              </p:nvSpPr>
              <p:spPr>
                <a:xfrm>
                  <a:off x="12933" y="7995"/>
                  <a:ext cx="4595"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交互信息</a:t>
                  </a:r>
                  <a:r>
                    <a:rPr lang="en-US" altLang="zh-CN" sz="1400">
                      <a:sym typeface="+mn-ea"/>
                    </a:rPr>
                    <a:t>(</a:t>
                  </a:r>
                  <a:r>
                    <a:rPr lang="zh-CN" altLang="en-US" sz="1400">
                      <a:sym typeface="+mn-ea"/>
                    </a:rPr>
                    <a:t>请确认数据检校</a:t>
                  </a:r>
                  <a:r>
                    <a:rPr lang="en-US" altLang="zh-CN" sz="1400">
                      <a:sym typeface="+mn-ea"/>
                    </a:rPr>
                    <a:t>-</a:t>
                  </a:r>
                  <a:r>
                    <a:rPr lang="zh-CN" altLang="en-US" sz="1400">
                      <a:sym typeface="+mn-ea"/>
                    </a:rPr>
                    <a:t>确认）</a:t>
                  </a:r>
                  <a:endParaRPr lang="zh-CN" altLang="en-US" sz="1400"/>
                </a:p>
              </p:txBody>
            </p:sp>
            <p:cxnSp>
              <p:nvCxnSpPr>
                <p:cNvPr id="9" name="直接连接符 8"/>
                <p:cNvCxnSpPr/>
                <p:nvPr/>
              </p:nvCxnSpPr>
              <p:spPr>
                <a:xfrm flipV="1">
                  <a:off x="12879" y="3040"/>
                  <a:ext cx="4659"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10" name="直接连接符 9"/>
                <p:cNvCxnSpPr/>
                <p:nvPr/>
              </p:nvCxnSpPr>
              <p:spPr>
                <a:xfrm>
                  <a:off x="12884" y="856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矩形 10"/>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dk1"/>
                      </a:solidFill>
                      <a:sym typeface="+mn-ea"/>
                    </a:rPr>
                    <a:t>测量完成</a:t>
                  </a:r>
                  <a:endParaRPr lang="zh-CN" altLang="en-US">
                    <a:solidFill>
                      <a:schemeClr val="dk1"/>
                    </a:solidFill>
                    <a:sym typeface="+mn-ea"/>
                  </a:endParaRPr>
                </a:p>
                <a:p>
                  <a:pPr algn="just"/>
                  <a:endParaRPr lang="zh-CN" altLang="en-US" sz="1800">
                    <a:solidFill>
                      <a:schemeClr val="dk1"/>
                    </a:solidFill>
                    <a:sym typeface="+mn-ea"/>
                  </a:endParaRPr>
                </a:p>
                <a:p>
                  <a:pPr algn="ctr"/>
                  <a:r>
                    <a:rPr lang="zh-CN" altLang="en-US" sz="1400">
                      <a:solidFill>
                        <a:schemeClr val="dk1"/>
                      </a:solidFill>
                      <a:sym typeface="+mn-ea"/>
                    </a:rPr>
                    <a:t>请</a:t>
                  </a:r>
                  <a:r>
                    <a:rPr lang="zh-CN" altLang="en-US" sz="1400">
                      <a:solidFill>
                        <a:schemeClr val="dk1"/>
                      </a:solidFill>
                      <a:sym typeface="+mn-ea"/>
                    </a:rPr>
                    <a:t>确认数据检校</a:t>
                  </a:r>
                  <a:endParaRPr lang="zh-CN" altLang="en-US" sz="1400">
                    <a:solidFill>
                      <a:schemeClr val="dk1"/>
                    </a:solidFill>
                    <a:sym typeface="+mn-ea"/>
                  </a:endParaRPr>
                </a:p>
                <a:p>
                  <a:pPr algn="ctr"/>
                  <a:endParaRPr lang="zh-CN" altLang="en-US" sz="1400">
                    <a:solidFill>
                      <a:schemeClr val="dk1"/>
                    </a:solidFill>
                    <a:sym typeface="+mn-ea"/>
                  </a:endParaRPr>
                </a:p>
                <a:p>
                  <a:pPr algn="ctr"/>
                  <a:endParaRPr lang="zh-CN" altLang="en-US" sz="1400">
                    <a:solidFill>
                      <a:schemeClr val="dk1"/>
                    </a:solidFill>
                    <a:sym typeface="+mn-ea"/>
                  </a:endParaRPr>
                </a:p>
                <a:p>
                  <a:pPr algn="ctr"/>
                  <a:endParaRPr lang="zh-CN" altLang="en-US" sz="1400">
                    <a:solidFill>
                      <a:schemeClr val="dk1"/>
                    </a:solidFill>
                    <a:sym typeface="+mn-ea"/>
                  </a:endParaRPr>
                </a:p>
                <a:p>
                  <a:pPr algn="ctr"/>
                  <a:endParaRPr lang="zh-CN" altLang="en-US" sz="1400">
                    <a:solidFill>
                      <a:schemeClr val="dk1"/>
                    </a:solidFill>
                    <a:sym typeface="+mn-ea"/>
                  </a:endParaRPr>
                </a:p>
                <a:p>
                  <a:pPr algn="ctr"/>
                  <a:r>
                    <a:rPr lang="zh-CN" altLang="en-US" sz="1400">
                      <a:solidFill>
                        <a:srgbClr val="FF0000"/>
                      </a:solidFill>
                      <a:sym typeface="+mn-ea"/>
                    </a:rPr>
                    <a:t>好的</a:t>
                  </a:r>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p:txBody>
            </p:sp>
            <p:cxnSp>
              <p:nvCxnSpPr>
                <p:cNvPr id="12" name="直接连接符 11"/>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13" name="圆角矩形 12"/>
              <p:cNvSpPr/>
              <p:nvPr/>
            </p:nvSpPr>
            <p:spPr>
              <a:xfrm>
                <a:off x="12747" y="1094"/>
                <a:ext cx="4605"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14" name="流程图: 合并 13"/>
            <p:cNvSpPr/>
            <p:nvPr/>
          </p:nvSpPr>
          <p:spPr>
            <a:xfrm rot="5400000">
              <a:off x="13680" y="9180"/>
              <a:ext cx="351" cy="398"/>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5" name="椭圆 14"/>
            <p:cNvSpPr/>
            <p:nvPr/>
          </p:nvSpPr>
          <p:spPr>
            <a:xfrm>
              <a:off x="14911" y="9204"/>
              <a:ext cx="351" cy="351"/>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16" name="矩形 15"/>
            <p:cNvSpPr/>
            <p:nvPr/>
          </p:nvSpPr>
          <p:spPr>
            <a:xfrm>
              <a:off x="16097" y="9204"/>
              <a:ext cx="359" cy="35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grpSp>
        <p:nvGrpSpPr>
          <p:cNvPr id="17" name="组合 16"/>
          <p:cNvGrpSpPr/>
          <p:nvPr/>
        </p:nvGrpSpPr>
        <p:grpSpPr>
          <a:xfrm>
            <a:off x="6844665" y="891540"/>
            <a:ext cx="2957830" cy="5520690"/>
            <a:chOff x="12726" y="1089"/>
            <a:chExt cx="4658" cy="8694"/>
          </a:xfrm>
        </p:grpSpPr>
        <p:grpSp>
          <p:nvGrpSpPr>
            <p:cNvPr id="18" name="组合 17"/>
            <p:cNvGrpSpPr/>
            <p:nvPr/>
          </p:nvGrpSpPr>
          <p:grpSpPr>
            <a:xfrm>
              <a:off x="12726" y="1089"/>
              <a:ext cx="4659" cy="8694"/>
              <a:chOff x="12699" y="1083"/>
              <a:chExt cx="4659" cy="8694"/>
            </a:xfrm>
          </p:grpSpPr>
          <p:grpSp>
            <p:nvGrpSpPr>
              <p:cNvPr id="19" name="组合 18"/>
              <p:cNvGrpSpPr/>
              <p:nvPr/>
            </p:nvGrpSpPr>
            <p:grpSpPr>
              <a:xfrm rot="0">
                <a:off x="12699" y="1083"/>
                <a:ext cx="4659" cy="8694"/>
                <a:chOff x="12879" y="1617"/>
                <a:chExt cx="4660" cy="8694"/>
              </a:xfrm>
            </p:grpSpPr>
            <p:sp>
              <p:nvSpPr>
                <p:cNvPr id="20" name="矩形 19"/>
                <p:cNvSpPr/>
                <p:nvPr/>
              </p:nvSpPr>
              <p:spPr>
                <a:xfrm>
                  <a:off x="12909" y="1617"/>
                  <a:ext cx="4624" cy="8694"/>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1" name="圆角矩形 20"/>
                <p:cNvSpPr/>
                <p:nvPr/>
              </p:nvSpPr>
              <p:spPr>
                <a:xfrm>
                  <a:off x="12909" y="2235"/>
                  <a:ext cx="4624" cy="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just"/>
                  <a:r>
                    <a:rPr lang="zh-CN" altLang="en-US" sz="1200">
                      <a:sym typeface="+mn-ea"/>
                    </a:rPr>
                    <a:t>设备编号：</a:t>
                  </a:r>
                  <a:r>
                    <a:rPr lang="en-US" altLang="zh-CN" sz="1200">
                      <a:sym typeface="+mn-ea"/>
                    </a:rPr>
                    <a:t>212029T</a:t>
                  </a:r>
                  <a:endParaRPr lang="en-US" altLang="zh-CN" sz="1200"/>
                </a:p>
                <a:p>
                  <a:pPr algn="just"/>
                  <a:r>
                    <a:rPr lang="zh-CN" altLang="en-US" sz="1200">
                      <a:sym typeface="+mn-ea"/>
                    </a:rPr>
                    <a:t>产品型号：</a:t>
                  </a:r>
                  <a:r>
                    <a:rPr lang="en-US" altLang="zh-CN" sz="1200">
                      <a:sym typeface="+mn-ea"/>
                    </a:rPr>
                    <a:t>HAC10</a:t>
                  </a:r>
                  <a:endParaRPr lang="en-US" altLang="zh-CN" sz="1200"/>
                </a:p>
                <a:p>
                  <a:pPr algn="just"/>
                  <a:r>
                    <a:rPr lang="zh-CN" altLang="en-US" sz="1200">
                      <a:sym typeface="+mn-ea"/>
                    </a:rPr>
                    <a:t>平台连接状态：在线</a:t>
                  </a:r>
                  <a:endParaRPr lang="en-US" altLang="zh-CN" sz="1200"/>
                </a:p>
              </p:txBody>
            </p:sp>
            <p:sp>
              <p:nvSpPr>
                <p:cNvPr id="22" name="圆角矩形 21"/>
                <p:cNvSpPr/>
                <p:nvPr/>
              </p:nvSpPr>
              <p:spPr>
                <a:xfrm>
                  <a:off x="12933" y="7995"/>
                  <a:ext cx="4606" cy="5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400">
                      <a:sym typeface="+mn-ea"/>
                    </a:rPr>
                    <a:t>交互信息</a:t>
                  </a:r>
                  <a:r>
                    <a:rPr lang="en-US" altLang="zh-CN" sz="1400">
                      <a:sym typeface="+mn-ea"/>
                    </a:rPr>
                    <a:t>(</a:t>
                  </a:r>
                  <a:r>
                    <a:rPr lang="zh-CN" altLang="en-US" sz="1400">
                      <a:sym typeface="+mn-ea"/>
                    </a:rPr>
                    <a:t>上传</a:t>
                  </a:r>
                  <a:r>
                    <a:rPr lang="en-US" altLang="zh-CN" sz="1400">
                      <a:sym typeface="+mn-ea"/>
                    </a:rPr>
                    <a:t>/</a:t>
                  </a:r>
                  <a:r>
                    <a:rPr lang="zh-CN" altLang="en-US" sz="1400">
                      <a:sym typeface="+mn-ea"/>
                    </a:rPr>
                    <a:t>重测）</a:t>
                  </a:r>
                  <a:endParaRPr lang="zh-CN" altLang="en-US" sz="1400"/>
                </a:p>
              </p:txBody>
            </p:sp>
            <p:cxnSp>
              <p:nvCxnSpPr>
                <p:cNvPr id="23" name="直接连接符 22"/>
                <p:cNvCxnSpPr/>
                <p:nvPr/>
              </p:nvCxnSpPr>
              <p:spPr>
                <a:xfrm flipV="1">
                  <a:off x="12879" y="3040"/>
                  <a:ext cx="4659" cy="1"/>
                </a:xfrm>
                <a:prstGeom prst="line">
                  <a:avLst/>
                </a:prstGeom>
              </p:spPr>
              <p:style>
                <a:lnRef idx="3">
                  <a:schemeClr val="accent2"/>
                </a:lnRef>
                <a:fillRef idx="0">
                  <a:schemeClr val="accent2"/>
                </a:fillRef>
                <a:effectRef idx="2">
                  <a:schemeClr val="accent2"/>
                </a:effectRef>
                <a:fontRef idx="minor">
                  <a:schemeClr val="tx1"/>
                </a:fontRef>
              </p:style>
            </p:cxnSp>
            <p:cxnSp>
              <p:nvCxnSpPr>
                <p:cNvPr id="24" name="直接连接符 23"/>
                <p:cNvCxnSpPr/>
                <p:nvPr/>
              </p:nvCxnSpPr>
              <p:spPr>
                <a:xfrm>
                  <a:off x="12884" y="8562"/>
                  <a:ext cx="4654" cy="0"/>
                </a:xfrm>
                <a:prstGeom prst="line">
                  <a:avLst/>
                </a:prstGeom>
              </p:spPr>
              <p:style>
                <a:lnRef idx="3">
                  <a:schemeClr val="accent2"/>
                </a:lnRef>
                <a:fillRef idx="0">
                  <a:schemeClr val="accent2"/>
                </a:fillRef>
                <a:effectRef idx="2">
                  <a:schemeClr val="accent2"/>
                </a:effectRef>
                <a:fontRef idx="minor">
                  <a:schemeClr val="tx1"/>
                </a:fontRef>
              </p:style>
            </p:cxnSp>
            <p:sp>
              <p:nvSpPr>
                <p:cNvPr id="25" name="矩形 24"/>
                <p:cNvSpPr/>
                <p:nvPr/>
              </p:nvSpPr>
              <p:spPr>
                <a:xfrm>
                  <a:off x="12927" y="3107"/>
                  <a:ext cx="4606" cy="48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dk1"/>
                      </a:solidFill>
                      <a:sym typeface="+mn-ea"/>
                    </a:rPr>
                    <a:t>SN</a:t>
                  </a:r>
                  <a:r>
                    <a:rPr lang="zh-CN" altLang="en-US">
                      <a:solidFill>
                        <a:schemeClr val="dk1"/>
                      </a:solidFill>
                      <a:sym typeface="+mn-ea"/>
                    </a:rPr>
                    <a:t>号</a:t>
                  </a:r>
                  <a:endParaRPr lang="zh-CN" altLang="en-US">
                    <a:solidFill>
                      <a:schemeClr val="dk1"/>
                    </a:solidFill>
                    <a:sym typeface="+mn-ea"/>
                  </a:endParaRPr>
                </a:p>
                <a:p>
                  <a:pPr algn="just"/>
                  <a:endParaRPr lang="zh-CN" altLang="en-US" sz="1800">
                    <a:solidFill>
                      <a:schemeClr val="dk1"/>
                    </a:solidFill>
                    <a:sym typeface="+mn-ea"/>
                  </a:endParaRPr>
                </a:p>
                <a:p>
                  <a:pPr algn="ctr"/>
                  <a:r>
                    <a:rPr lang="zh-CN" altLang="en-US" sz="1400">
                      <a:solidFill>
                        <a:schemeClr val="dk1"/>
                      </a:solidFill>
                      <a:sym typeface="+mn-ea"/>
                    </a:rPr>
                    <a:t>测深</a:t>
                  </a:r>
                  <a:r>
                    <a:rPr lang="en-US" altLang="zh-CN" sz="1400">
                      <a:solidFill>
                        <a:schemeClr val="dk1"/>
                      </a:solidFill>
                      <a:sym typeface="+mn-ea"/>
                    </a:rPr>
                    <a:t>                    </a:t>
                  </a:r>
                  <a:r>
                    <a:rPr lang="zh-CN" altLang="en-US" sz="1400">
                      <a:solidFill>
                        <a:schemeClr val="dk1"/>
                      </a:solidFill>
                      <a:sym typeface="+mn-ea"/>
                    </a:rPr>
                    <a:t>本组与上组差值</a:t>
                  </a:r>
                  <a:endParaRPr lang="zh-CN" altLang="en-US" sz="1400">
                    <a:solidFill>
                      <a:schemeClr val="dk1"/>
                    </a:solidFill>
                    <a:sym typeface="+mn-ea"/>
                  </a:endParaRPr>
                </a:p>
                <a:p>
                  <a:pPr algn="ctr"/>
                  <a:r>
                    <a:rPr lang="en-US" altLang="zh-CN" sz="1400">
                      <a:solidFill>
                        <a:schemeClr val="tx1"/>
                      </a:solidFill>
                      <a:sym typeface="+mn-ea"/>
                    </a:rPr>
                    <a:t>0.0                                    -0.112</a:t>
                  </a:r>
                  <a:endParaRPr lang="en-US" altLang="zh-CN" sz="1400">
                    <a:solidFill>
                      <a:schemeClr val="tx1"/>
                    </a:solidFill>
                    <a:sym typeface="+mn-ea"/>
                  </a:endParaRPr>
                </a:p>
                <a:p>
                  <a:pPr algn="ctr"/>
                  <a:r>
                    <a:rPr lang="en-US" altLang="zh-CN" sz="1400">
                      <a:solidFill>
                        <a:schemeClr val="tx1"/>
                      </a:solidFill>
                      <a:sym typeface="+mn-ea"/>
                    </a:rPr>
                    <a:t>0.5                                    -0.102</a:t>
                  </a:r>
                  <a:endParaRPr lang="en-US" altLang="zh-CN" sz="1400">
                    <a:solidFill>
                      <a:schemeClr val="tx1"/>
                    </a:solidFill>
                    <a:sym typeface="+mn-ea"/>
                  </a:endParaRPr>
                </a:p>
                <a:p>
                  <a:pPr algn="ctr"/>
                  <a:r>
                    <a:rPr lang="en-US" altLang="zh-CN" sz="1400">
                      <a:solidFill>
                        <a:schemeClr val="tx1"/>
                      </a:solidFill>
                      <a:sym typeface="+mn-ea"/>
                    </a:rPr>
                    <a:t>1.0                                    -0.212</a:t>
                  </a:r>
                  <a:endParaRPr lang="en-US" altLang="zh-CN" sz="1400">
                    <a:solidFill>
                      <a:schemeClr val="tx1"/>
                    </a:solidFill>
                    <a:sym typeface="+mn-ea"/>
                  </a:endParaRPr>
                </a:p>
                <a:p>
                  <a:pPr algn="ctr"/>
                  <a:r>
                    <a:rPr lang="en-US" altLang="zh-CN" sz="1400">
                      <a:solidFill>
                        <a:schemeClr val="tx1"/>
                      </a:solidFill>
                      <a:sym typeface="+mn-ea"/>
                    </a:rPr>
                    <a:t>1.5                                    -0.202</a:t>
                  </a:r>
                  <a:endParaRPr lang="en-US" altLang="zh-CN" sz="1400">
                    <a:solidFill>
                      <a:schemeClr val="tx1"/>
                    </a:solidFill>
                    <a:sym typeface="+mn-ea"/>
                  </a:endParaRPr>
                </a:p>
                <a:p>
                  <a:pPr algn="ctr"/>
                  <a:endParaRPr lang="en-US" altLang="zh-CN" sz="1000">
                    <a:solidFill>
                      <a:schemeClr val="tx1"/>
                    </a:solidFill>
                    <a:sym typeface="+mn-ea"/>
                  </a:endParaRPr>
                </a:p>
                <a:p>
                  <a:pPr algn="ctr"/>
                  <a:endParaRPr lang="zh-CN" altLang="en-US" sz="1000">
                    <a:solidFill>
                      <a:schemeClr val="tx1"/>
                    </a:solidFill>
                    <a:sym typeface="+mn-ea"/>
                  </a:endParaRPr>
                </a:p>
                <a:p>
                  <a:pPr algn="ctr"/>
                  <a:endParaRPr lang="zh-CN" altLang="en-US" sz="1000">
                    <a:solidFill>
                      <a:srgbClr val="FF0000"/>
                    </a:solidFill>
                    <a:sym typeface="+mn-ea"/>
                  </a:endParaRPr>
                </a:p>
                <a:p>
                  <a:pPr algn="ctr"/>
                  <a:r>
                    <a:rPr lang="zh-CN" altLang="en-US" sz="1400">
                      <a:solidFill>
                        <a:schemeClr val="tx1"/>
                      </a:solidFill>
                      <a:sym typeface="+mn-ea"/>
                    </a:rPr>
                    <a:t>上传</a:t>
                  </a:r>
                  <a:r>
                    <a:rPr lang="en-US" altLang="zh-CN" sz="1400">
                      <a:solidFill>
                        <a:schemeClr val="tx1"/>
                      </a:solidFill>
                      <a:sym typeface="+mn-ea"/>
                    </a:rPr>
                    <a:t>                               </a:t>
                  </a:r>
                  <a:r>
                    <a:rPr lang="zh-CN" altLang="en-US" sz="1400">
                      <a:solidFill>
                        <a:srgbClr val="FF0000"/>
                      </a:solidFill>
                      <a:sym typeface="+mn-ea"/>
                    </a:rPr>
                    <a:t>重测</a:t>
                  </a:r>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a:p>
                  <a:pPr algn="just"/>
                  <a:endParaRPr lang="zh-CN" altLang="en-US" sz="1000">
                    <a:solidFill>
                      <a:srgbClr val="FF0000"/>
                    </a:solidFill>
                    <a:sym typeface="+mn-ea"/>
                  </a:endParaRPr>
                </a:p>
              </p:txBody>
            </p:sp>
            <p:cxnSp>
              <p:nvCxnSpPr>
                <p:cNvPr id="26" name="直接连接符 25"/>
                <p:cNvCxnSpPr/>
                <p:nvPr/>
              </p:nvCxnSpPr>
              <p:spPr>
                <a:xfrm>
                  <a:off x="12879" y="7979"/>
                  <a:ext cx="4654" cy="0"/>
                </a:xfrm>
                <a:prstGeom prst="line">
                  <a:avLst/>
                </a:prstGeom>
              </p:spPr>
              <p:style>
                <a:lnRef idx="3">
                  <a:schemeClr val="accent2"/>
                </a:lnRef>
                <a:fillRef idx="0">
                  <a:schemeClr val="accent2"/>
                </a:fillRef>
                <a:effectRef idx="2">
                  <a:schemeClr val="accent2"/>
                </a:effectRef>
                <a:fontRef idx="minor">
                  <a:schemeClr val="tx1"/>
                </a:fontRef>
              </p:style>
            </p:cxnSp>
          </p:grpSp>
          <p:sp>
            <p:nvSpPr>
              <p:cNvPr id="27" name="圆角矩形 26"/>
              <p:cNvSpPr/>
              <p:nvPr/>
            </p:nvSpPr>
            <p:spPr>
              <a:xfrm>
                <a:off x="12747" y="1094"/>
                <a:ext cx="4605" cy="555"/>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p>
                <a:pPr algn="ctr"/>
                <a:r>
                  <a:rPr lang="zh-CN" altLang="en-US"/>
                  <a:t>监测</a:t>
                </a:r>
                <a:r>
                  <a:rPr lang="zh-CN" altLang="en-US"/>
                  <a:t>模式</a:t>
                </a:r>
                <a:endParaRPr lang="zh-CN" altLang="en-US"/>
              </a:p>
            </p:txBody>
          </p:sp>
        </p:grpSp>
        <p:sp>
          <p:nvSpPr>
            <p:cNvPr id="28" name="流程图: 合并 27"/>
            <p:cNvSpPr/>
            <p:nvPr/>
          </p:nvSpPr>
          <p:spPr>
            <a:xfrm rot="5400000">
              <a:off x="13680" y="9180"/>
              <a:ext cx="351" cy="398"/>
            </a:xfrm>
            <a:prstGeom prst="flowChartMerg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29" name="椭圆 28"/>
            <p:cNvSpPr/>
            <p:nvPr/>
          </p:nvSpPr>
          <p:spPr>
            <a:xfrm>
              <a:off x="14911" y="9204"/>
              <a:ext cx="351" cy="351"/>
            </a:xfrm>
            <a:prstGeom prst="ellipse">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sp>
          <p:nvSpPr>
            <p:cNvPr id="30" name="矩形 29"/>
            <p:cNvSpPr/>
            <p:nvPr/>
          </p:nvSpPr>
          <p:spPr>
            <a:xfrm>
              <a:off x="16097" y="9204"/>
              <a:ext cx="359" cy="351"/>
            </a:xfrm>
            <a:prstGeom prst="rect">
              <a:avLst/>
            </a:prstGeom>
          </p:spPr>
          <p:style>
            <a:lnRef idx="2">
              <a:schemeClr val="accent6"/>
            </a:lnRef>
            <a:fillRef idx="1">
              <a:schemeClr val="lt1"/>
            </a:fillRef>
            <a:effectRef idx="0">
              <a:schemeClr val="accent6"/>
            </a:effectRef>
            <a:fontRef idx="minor">
              <a:schemeClr val="dk1"/>
            </a:fontRef>
          </p:style>
          <p:txBody>
            <a:bodyPr rtlCol="0" anchor="ctr"/>
            <a:p>
              <a:pPr algn="ctr"/>
              <a:endParaRPr lang="zh-CN" altLang="en-US"/>
            </a:p>
          </p:txBody>
        </p:sp>
      </p:grpSp>
      <p:cxnSp>
        <p:nvCxnSpPr>
          <p:cNvPr id="50" name="直接箭头连接符 49"/>
          <p:cNvCxnSpPr/>
          <p:nvPr/>
        </p:nvCxnSpPr>
        <p:spPr>
          <a:xfrm flipV="1">
            <a:off x="3308985" y="3649980"/>
            <a:ext cx="29845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flipV="1">
            <a:off x="6527800" y="3653155"/>
            <a:ext cx="298450" cy="317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9799320" y="898525"/>
            <a:ext cx="1929765" cy="5262245"/>
          </a:xfrm>
          <a:prstGeom prst="rect">
            <a:avLst/>
          </a:prstGeom>
          <a:noFill/>
        </p:spPr>
        <p:txBody>
          <a:bodyPr wrap="square" rtlCol="0" anchor="t">
            <a:spAutoFit/>
          </a:bodyPr>
          <a:p>
            <a:pPr indent="0"/>
            <a:r>
              <a:rPr lang="zh-CN" altLang="en-US" sz="1400">
                <a:solidFill>
                  <a:srgbClr val="FF0000"/>
                </a:solidFill>
                <a:sym typeface="+mn-ea"/>
              </a:rPr>
              <a:t>数据检校：</a:t>
            </a:r>
            <a:r>
              <a:rPr lang="en-US" altLang="zh-CN" sz="1400">
                <a:solidFill>
                  <a:schemeClr val="tx1"/>
                </a:solidFill>
                <a:sym typeface="+mn-ea"/>
              </a:rPr>
              <a:t>1</a:t>
            </a:r>
            <a:r>
              <a:rPr lang="zh-CN" altLang="en-US" sz="1400">
                <a:solidFill>
                  <a:schemeClr val="tx1"/>
                </a:solidFill>
                <a:sym typeface="+mn-ea"/>
              </a:rPr>
              <a:t>、测量完成后，在</a:t>
            </a:r>
            <a:r>
              <a:rPr lang="en-US" altLang="zh-CN" sz="1400">
                <a:solidFill>
                  <a:schemeClr val="tx1"/>
                </a:solidFill>
                <a:sym typeface="+mn-ea"/>
              </a:rPr>
              <a:t>APP</a:t>
            </a:r>
            <a:r>
              <a:rPr lang="zh-CN" altLang="en-US" sz="1400">
                <a:solidFill>
                  <a:schemeClr val="tx1"/>
                </a:solidFill>
                <a:sym typeface="+mn-ea"/>
              </a:rPr>
              <a:t>主界面上显示弹框信息</a:t>
            </a:r>
            <a:r>
              <a:rPr lang="en-US" altLang="zh-CN" sz="1400">
                <a:solidFill>
                  <a:schemeClr val="tx1"/>
                </a:solidFill>
                <a:sym typeface="+mn-ea"/>
              </a:rPr>
              <a:t>”</a:t>
            </a:r>
            <a:r>
              <a:rPr lang="zh-CN" altLang="en-US" sz="1400">
                <a:solidFill>
                  <a:schemeClr val="tx1"/>
                </a:solidFill>
                <a:sym typeface="+mn-ea"/>
              </a:rPr>
              <a:t>测量完成请确认数据检校</a:t>
            </a:r>
            <a:r>
              <a:rPr lang="en-US" altLang="zh-CN" sz="1400">
                <a:solidFill>
                  <a:schemeClr val="tx1"/>
                </a:solidFill>
                <a:sym typeface="+mn-ea"/>
              </a:rPr>
              <a:t>”</a:t>
            </a:r>
            <a:r>
              <a:rPr lang="zh-CN" altLang="en-US" sz="1400">
                <a:solidFill>
                  <a:schemeClr val="tx1"/>
                </a:solidFill>
                <a:sym typeface="+mn-ea"/>
              </a:rPr>
              <a:t>的信息</a:t>
            </a:r>
            <a:r>
              <a:rPr lang="en-US" altLang="zh-CN" sz="1400">
                <a:solidFill>
                  <a:schemeClr val="tx1"/>
                </a:solidFill>
                <a:sym typeface="+mn-ea"/>
              </a:rPr>
              <a:t>-</a:t>
            </a:r>
            <a:r>
              <a:rPr lang="zh-CN" altLang="en-US" sz="1400">
                <a:solidFill>
                  <a:schemeClr val="tx1"/>
                </a:solidFill>
                <a:sym typeface="+mn-ea"/>
              </a:rPr>
              <a:t>然后点击</a:t>
            </a:r>
            <a:r>
              <a:rPr lang="en-US" altLang="zh-CN" sz="1400">
                <a:solidFill>
                  <a:schemeClr val="tx1"/>
                </a:solidFill>
                <a:sym typeface="+mn-ea"/>
              </a:rPr>
              <a:t>“</a:t>
            </a:r>
            <a:r>
              <a:rPr lang="zh-CN" altLang="en-US" sz="1400">
                <a:solidFill>
                  <a:schemeClr val="tx1"/>
                </a:solidFill>
                <a:sym typeface="+mn-ea"/>
              </a:rPr>
              <a:t>确认</a:t>
            </a:r>
            <a:r>
              <a:rPr lang="en-US" altLang="zh-CN" sz="1400">
                <a:solidFill>
                  <a:schemeClr val="tx1"/>
                </a:solidFill>
                <a:sym typeface="+mn-ea"/>
              </a:rPr>
              <a:t>”</a:t>
            </a:r>
            <a:r>
              <a:rPr lang="zh-CN" altLang="en-US" sz="1400">
                <a:solidFill>
                  <a:schemeClr val="tx1"/>
                </a:solidFill>
                <a:sym typeface="+mn-ea"/>
              </a:rPr>
              <a:t>。</a:t>
            </a:r>
            <a:endParaRPr lang="zh-CN" altLang="en-US" sz="1400">
              <a:solidFill>
                <a:schemeClr val="tx1"/>
              </a:solidFill>
              <a:sym typeface="+mn-ea"/>
            </a:endParaRPr>
          </a:p>
          <a:p>
            <a:pPr indent="0"/>
            <a:r>
              <a:rPr lang="en-US" altLang="zh-CN" sz="1400">
                <a:solidFill>
                  <a:schemeClr val="tx1"/>
                </a:solidFill>
                <a:sym typeface="+mn-ea"/>
              </a:rPr>
              <a:t>2</a:t>
            </a:r>
            <a:r>
              <a:rPr lang="zh-CN" altLang="en-US" sz="1400">
                <a:solidFill>
                  <a:schemeClr val="tx1"/>
                </a:solidFill>
                <a:sym typeface="+mn-ea"/>
              </a:rPr>
              <a:t>、点击</a:t>
            </a:r>
            <a:r>
              <a:rPr lang="en-US" altLang="zh-CN" sz="1400">
                <a:solidFill>
                  <a:schemeClr val="tx1"/>
                </a:solidFill>
                <a:sym typeface="+mn-ea"/>
              </a:rPr>
              <a:t>”</a:t>
            </a:r>
            <a:r>
              <a:rPr lang="zh-CN" altLang="en-US" sz="1400">
                <a:solidFill>
                  <a:schemeClr val="tx1"/>
                </a:solidFill>
                <a:sym typeface="+mn-ea"/>
              </a:rPr>
              <a:t>确认</a:t>
            </a:r>
            <a:r>
              <a:rPr lang="en-US" altLang="zh-CN" sz="1400">
                <a:solidFill>
                  <a:schemeClr val="tx1"/>
                </a:solidFill>
                <a:sym typeface="+mn-ea"/>
              </a:rPr>
              <a:t>“</a:t>
            </a:r>
            <a:r>
              <a:rPr lang="zh-CN" altLang="en-US" sz="1400">
                <a:solidFill>
                  <a:schemeClr val="tx1"/>
                </a:solidFill>
                <a:sym typeface="+mn-ea"/>
              </a:rPr>
              <a:t>后，显示检校的页面信息，包括</a:t>
            </a:r>
            <a:r>
              <a:rPr lang="en-US" altLang="zh-CN" sz="1400">
                <a:solidFill>
                  <a:schemeClr val="tx1"/>
                </a:solidFill>
                <a:sym typeface="+mn-ea"/>
              </a:rPr>
              <a:t>SN</a:t>
            </a:r>
            <a:r>
              <a:rPr lang="zh-CN" altLang="en-US" sz="1400">
                <a:solidFill>
                  <a:schemeClr val="tx1"/>
                </a:solidFill>
                <a:sym typeface="+mn-ea"/>
              </a:rPr>
              <a:t>号、测深、本次测量的累加数据与上次测量的累加数据不同深度的差值（本次变化量）可上下滑动查看信息。</a:t>
            </a:r>
            <a:endParaRPr lang="zh-CN" altLang="en-US" sz="1400">
              <a:solidFill>
                <a:schemeClr val="tx1"/>
              </a:solidFill>
              <a:sym typeface="+mn-ea"/>
            </a:endParaRPr>
          </a:p>
          <a:p>
            <a:pPr indent="0"/>
            <a:r>
              <a:rPr lang="en-US" altLang="zh-CN" sz="1400">
                <a:solidFill>
                  <a:schemeClr val="tx1"/>
                </a:solidFill>
                <a:sym typeface="+mn-ea"/>
              </a:rPr>
              <a:t>3</a:t>
            </a:r>
            <a:r>
              <a:rPr lang="zh-CN" altLang="en-US" sz="1400">
                <a:solidFill>
                  <a:schemeClr val="tx1"/>
                </a:solidFill>
                <a:sym typeface="+mn-ea"/>
              </a:rPr>
              <a:t>、用户可自行判断该组数据是否上传，若数据检校无误后点击</a:t>
            </a:r>
            <a:r>
              <a:rPr lang="en-US" altLang="zh-CN" sz="1400">
                <a:solidFill>
                  <a:schemeClr val="tx1"/>
                </a:solidFill>
                <a:sym typeface="+mn-ea"/>
              </a:rPr>
              <a:t>“</a:t>
            </a:r>
            <a:r>
              <a:rPr lang="zh-CN" altLang="en-US" sz="1400">
                <a:solidFill>
                  <a:schemeClr val="tx1"/>
                </a:solidFill>
                <a:sym typeface="+mn-ea"/>
              </a:rPr>
              <a:t>上传</a:t>
            </a:r>
            <a:r>
              <a:rPr lang="en-US" altLang="zh-CN" sz="1400">
                <a:solidFill>
                  <a:schemeClr val="tx1"/>
                </a:solidFill>
                <a:sym typeface="+mn-ea"/>
              </a:rPr>
              <a:t>”</a:t>
            </a:r>
            <a:r>
              <a:rPr lang="zh-CN" altLang="en-US" sz="1400">
                <a:solidFill>
                  <a:schemeClr val="tx1"/>
                </a:solidFill>
                <a:sym typeface="+mn-ea"/>
              </a:rPr>
              <a:t>，若数据存在异常，用户可选择数据作废，然后点击</a:t>
            </a:r>
            <a:r>
              <a:rPr lang="en-US" altLang="zh-CN" sz="1400">
                <a:solidFill>
                  <a:schemeClr val="tx1"/>
                </a:solidFill>
                <a:sym typeface="+mn-ea"/>
              </a:rPr>
              <a:t>“</a:t>
            </a:r>
            <a:r>
              <a:rPr lang="zh-CN" altLang="en-US" sz="1400">
                <a:solidFill>
                  <a:schemeClr val="tx1"/>
                </a:solidFill>
                <a:sym typeface="+mn-ea"/>
              </a:rPr>
              <a:t>重测</a:t>
            </a:r>
            <a:r>
              <a:rPr lang="en-US" altLang="zh-CN" sz="1400">
                <a:solidFill>
                  <a:schemeClr val="tx1"/>
                </a:solidFill>
                <a:sym typeface="+mn-ea"/>
              </a:rPr>
              <a:t>”</a:t>
            </a:r>
            <a:r>
              <a:rPr lang="zh-CN" altLang="en-US" sz="1400">
                <a:solidFill>
                  <a:schemeClr val="tx1"/>
                </a:solidFill>
                <a:sym typeface="+mn-ea"/>
              </a:rPr>
              <a:t>（点击重测后，</a:t>
            </a:r>
            <a:r>
              <a:rPr lang="en-US" altLang="zh-CN" sz="1400">
                <a:solidFill>
                  <a:schemeClr val="tx1"/>
                </a:solidFill>
                <a:sym typeface="+mn-ea"/>
              </a:rPr>
              <a:t>CTR</a:t>
            </a:r>
            <a:r>
              <a:rPr lang="zh-CN" altLang="en-US" sz="1400">
                <a:solidFill>
                  <a:schemeClr val="tx1"/>
                </a:solidFill>
                <a:sym typeface="+mn-ea"/>
              </a:rPr>
              <a:t>本地删除本组数据并开始新的一轮测量）。</a:t>
            </a:r>
            <a:endParaRPr lang="zh-CN" altLang="en-US" sz="1400">
              <a:solidFill>
                <a:schemeClr val="tx1"/>
              </a:solidFill>
              <a:sym typeface="+mn-ea"/>
            </a:endParaRPr>
          </a:p>
          <a:p>
            <a:pPr indent="0"/>
            <a:r>
              <a:rPr lang="en-US" altLang="zh-CN" sz="1400">
                <a:solidFill>
                  <a:srgbClr val="FF0000"/>
                </a:solidFill>
                <a:sym typeface="+mn-ea"/>
              </a:rPr>
              <a:t>4</a:t>
            </a:r>
            <a:r>
              <a:rPr lang="zh-CN" altLang="en-US" sz="1400">
                <a:solidFill>
                  <a:srgbClr val="FF0000"/>
                </a:solidFill>
                <a:sym typeface="+mn-ea"/>
              </a:rPr>
              <a:t>、检校功能关闭隐藏检校有关信息。</a:t>
            </a:r>
            <a:endParaRPr lang="zh-CN" altLang="en-US" sz="1400">
              <a:solidFill>
                <a:srgbClr val="FF0000"/>
              </a:solidFill>
              <a:sym typeface="+mn-ea"/>
            </a:endParaRPr>
          </a:p>
        </p:txBody>
      </p:sp>
      <p:sp>
        <p:nvSpPr>
          <p:cNvPr id="33" name="Text Box 2"/>
          <p:cNvSpPr txBox="1">
            <a:spLocks noChangeArrowheads="1"/>
          </p:cNvSpPr>
          <p:nvPr/>
        </p:nvSpPr>
        <p:spPr bwMode="auto">
          <a:xfrm>
            <a:off x="423545" y="257175"/>
            <a:ext cx="650557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zh-CN" altLang="en-US" sz="2400" b="1">
                <a:solidFill>
                  <a:srgbClr val="FF0000"/>
                </a:solidFill>
                <a:latin typeface="Times New Roman" panose="02020603050405020304" charset="0"/>
                <a:ea typeface="黑体" panose="02010609060101010101" pitchFamily="49" charset="-122"/>
              </a:rPr>
              <a:t>数据检校功能删除数据方案演示</a:t>
            </a:r>
            <a:r>
              <a:rPr kumimoji="1" lang="en-US" altLang="zh-CN" sz="2400" b="1">
                <a:solidFill>
                  <a:srgbClr val="FF0000"/>
                </a:solidFill>
                <a:latin typeface="Times New Roman" panose="02020603050405020304" charset="0"/>
                <a:ea typeface="黑体" panose="02010609060101010101" pitchFamily="49" charset="-122"/>
              </a:rPr>
              <a:t>2</a:t>
            </a:r>
            <a:endParaRPr kumimoji="1" lang="en-US" altLang="zh-CN" sz="2400" b="1">
              <a:solidFill>
                <a:srgbClr val="FF0000"/>
              </a:solidFill>
              <a:latin typeface="Times New Roman" panose="02020603050405020304" charset="0"/>
              <a:ea typeface="黑体" panose="02010609060101010101" pitchFamily="49" charset="-122"/>
            </a:endParaRPr>
          </a:p>
        </p:txBody>
      </p:sp>
      <p:sp>
        <p:nvSpPr>
          <p:cNvPr id="36" name="圆角矩形 35"/>
          <p:cNvSpPr/>
          <p:nvPr/>
        </p:nvSpPr>
        <p:spPr>
          <a:xfrm>
            <a:off x="53022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34" name="圆角矩形 33"/>
          <p:cNvSpPr/>
          <p:nvPr/>
        </p:nvSpPr>
        <p:spPr>
          <a:xfrm>
            <a:off x="122491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35" name="圆角矩形 34"/>
          <p:cNvSpPr/>
          <p:nvPr/>
        </p:nvSpPr>
        <p:spPr>
          <a:xfrm>
            <a:off x="374459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37" name="圆角矩形 36"/>
          <p:cNvSpPr/>
          <p:nvPr/>
        </p:nvSpPr>
        <p:spPr>
          <a:xfrm>
            <a:off x="443992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38" name="圆角矩形 37"/>
          <p:cNvSpPr/>
          <p:nvPr/>
        </p:nvSpPr>
        <p:spPr>
          <a:xfrm>
            <a:off x="511746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39" name="圆角矩形 38"/>
          <p:cNvSpPr/>
          <p:nvPr/>
        </p:nvSpPr>
        <p:spPr>
          <a:xfrm>
            <a:off x="701357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查看</a:t>
            </a:r>
            <a:endParaRPr lang="zh-CN" altLang="en-US" sz="1000"/>
          </a:p>
        </p:txBody>
      </p:sp>
      <p:sp>
        <p:nvSpPr>
          <p:cNvPr id="40" name="圆角矩形 39"/>
          <p:cNvSpPr/>
          <p:nvPr/>
        </p:nvSpPr>
        <p:spPr>
          <a:xfrm>
            <a:off x="768858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测量</a:t>
            </a:r>
            <a:endParaRPr lang="zh-CN" altLang="en-US" sz="1000"/>
          </a:p>
        </p:txBody>
      </p:sp>
      <p:sp>
        <p:nvSpPr>
          <p:cNvPr id="41" name="圆角矩形 40"/>
          <p:cNvSpPr/>
          <p:nvPr/>
        </p:nvSpPr>
        <p:spPr>
          <a:xfrm>
            <a:off x="834644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42" name="圆角矩形 41"/>
          <p:cNvSpPr/>
          <p:nvPr/>
        </p:nvSpPr>
        <p:spPr>
          <a:xfrm>
            <a:off x="191071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菜单</a:t>
            </a:r>
            <a:endParaRPr lang="zh-CN" altLang="en-US" sz="1000"/>
          </a:p>
        </p:txBody>
      </p:sp>
      <p:sp>
        <p:nvSpPr>
          <p:cNvPr id="43" name="圆角矩形 42"/>
          <p:cNvSpPr/>
          <p:nvPr/>
        </p:nvSpPr>
        <p:spPr>
          <a:xfrm>
            <a:off x="2623185"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检校</a:t>
            </a:r>
            <a:endParaRPr lang="zh-CN" altLang="en-US" sz="1000"/>
          </a:p>
        </p:txBody>
      </p:sp>
      <p:sp>
        <p:nvSpPr>
          <p:cNvPr id="44" name="圆角矩形 43"/>
          <p:cNvSpPr/>
          <p:nvPr/>
        </p:nvSpPr>
        <p:spPr>
          <a:xfrm>
            <a:off x="582422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检校</a:t>
            </a:r>
            <a:endParaRPr lang="zh-CN" altLang="en-US" sz="1000"/>
          </a:p>
        </p:txBody>
      </p:sp>
      <p:sp>
        <p:nvSpPr>
          <p:cNvPr id="93" name="矩形 92"/>
          <p:cNvSpPr/>
          <p:nvPr/>
        </p:nvSpPr>
        <p:spPr>
          <a:xfrm>
            <a:off x="4788535" y="3475355"/>
            <a:ext cx="613410" cy="52832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5" name="矩形 44"/>
          <p:cNvSpPr/>
          <p:nvPr/>
        </p:nvSpPr>
        <p:spPr>
          <a:xfrm>
            <a:off x="9050655" y="5587365"/>
            <a:ext cx="572135" cy="4572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6" name="圆角矩形 45"/>
          <p:cNvSpPr/>
          <p:nvPr/>
        </p:nvSpPr>
        <p:spPr>
          <a:xfrm>
            <a:off x="9065260" y="5705475"/>
            <a:ext cx="543560" cy="301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1000"/>
              <a:t>检校</a:t>
            </a:r>
            <a:endParaRPr lang="zh-CN" altLang="en-US" sz="1000"/>
          </a:p>
        </p:txBody>
      </p:sp>
      <p:sp>
        <p:nvSpPr>
          <p:cNvPr id="47" name="矩形 46"/>
          <p:cNvSpPr/>
          <p:nvPr/>
        </p:nvSpPr>
        <p:spPr>
          <a:xfrm>
            <a:off x="5824220" y="5586730"/>
            <a:ext cx="572135" cy="4572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Dingtalk_20220601151330"/>
          <p:cNvPicPr>
            <a:picLocks noChangeAspect="1"/>
          </p:cNvPicPr>
          <p:nvPr>
            <p:custDataLst>
              <p:tags r:id="rId1"/>
            </p:custDataLst>
          </p:nvPr>
        </p:nvPicPr>
        <p:blipFill>
          <a:blip r:embed="rId2"/>
          <a:stretch>
            <a:fillRect/>
          </a:stretch>
        </p:blipFill>
        <p:spPr>
          <a:xfrm>
            <a:off x="6748780" y="574040"/>
            <a:ext cx="4230370" cy="6155055"/>
          </a:xfrm>
          <a:prstGeom prst="rect">
            <a:avLst/>
          </a:prstGeom>
          <a:ln>
            <a:solidFill>
              <a:schemeClr val="accent1"/>
            </a:solidFill>
          </a:ln>
        </p:spPr>
      </p:pic>
      <p:sp>
        <p:nvSpPr>
          <p:cNvPr id="12" name="Text Box 2"/>
          <p:cNvSpPr txBox="1">
            <a:spLocks noChangeArrowheads="1"/>
          </p:cNvSpPr>
          <p:nvPr/>
        </p:nvSpPr>
        <p:spPr bwMode="auto">
          <a:xfrm>
            <a:off x="411480" y="252095"/>
            <a:ext cx="54089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en-US" altLang="zh-CN" b="1">
                <a:solidFill>
                  <a:srgbClr val="FF0000"/>
                </a:solidFill>
                <a:latin typeface="Times New Roman" panose="02020603050405020304" charset="0"/>
                <a:ea typeface="黑体" panose="02010609060101010101" pitchFamily="49" charset="-122"/>
              </a:rPr>
              <a:t>APP</a:t>
            </a:r>
            <a:r>
              <a:rPr kumimoji="1" lang="zh-CN" altLang="en-US" b="1">
                <a:solidFill>
                  <a:srgbClr val="FF0000"/>
                </a:solidFill>
                <a:latin typeface="Times New Roman" panose="02020603050405020304" charset="0"/>
                <a:ea typeface="黑体" panose="02010609060101010101" pitchFamily="49" charset="-122"/>
              </a:rPr>
              <a:t>各模块内容</a:t>
            </a:r>
            <a:r>
              <a:rPr kumimoji="1" lang="zh-CN" altLang="en-US" b="1">
                <a:solidFill>
                  <a:srgbClr val="FF0000"/>
                </a:solidFill>
                <a:latin typeface="Times New Roman" panose="02020603050405020304" charset="0"/>
                <a:ea typeface="黑体" panose="02010609060101010101" pitchFamily="49" charset="-122"/>
              </a:rPr>
              <a:t>概括</a:t>
            </a:r>
            <a:endParaRPr kumimoji="1" lang="zh-CN" altLang="en-US" b="1">
              <a:solidFill>
                <a:srgbClr val="FF0000"/>
              </a:solidFill>
              <a:latin typeface="Times New Roman" panose="02020603050405020304" charset="0"/>
              <a:ea typeface="黑体" panose="02010609060101010101" pitchFamily="49" charset="-122"/>
            </a:endParaRPr>
          </a:p>
        </p:txBody>
      </p:sp>
      <p:pic>
        <p:nvPicPr>
          <p:cNvPr id="4" name="图片 3" descr="Dingtalk_20220606172927"/>
          <p:cNvPicPr>
            <a:picLocks noChangeAspect="1"/>
          </p:cNvPicPr>
          <p:nvPr>
            <p:custDataLst>
              <p:tags r:id="rId3"/>
            </p:custDataLst>
          </p:nvPr>
        </p:nvPicPr>
        <p:blipFill>
          <a:blip r:embed="rId4"/>
          <a:stretch>
            <a:fillRect/>
          </a:stretch>
        </p:blipFill>
        <p:spPr>
          <a:xfrm>
            <a:off x="760095" y="620395"/>
            <a:ext cx="5681980" cy="6143625"/>
          </a:xfrm>
          <a:prstGeom prst="rect">
            <a:avLst/>
          </a:prstGeom>
          <a:ln>
            <a:solidFill>
              <a:schemeClr val="accent1"/>
            </a:solidFill>
          </a:ln>
        </p:spPr>
      </p:pic>
      <p:sp>
        <p:nvSpPr>
          <p:cNvPr id="51" name="矩形 50"/>
          <p:cNvSpPr/>
          <p:nvPr/>
        </p:nvSpPr>
        <p:spPr>
          <a:xfrm>
            <a:off x="3723640" y="3855085"/>
            <a:ext cx="1344295" cy="5168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 Box 2"/>
          <p:cNvSpPr txBox="1">
            <a:spLocks noChangeArrowheads="1"/>
          </p:cNvSpPr>
          <p:nvPr/>
        </p:nvSpPr>
        <p:spPr bwMode="auto">
          <a:xfrm>
            <a:off x="423545" y="257175"/>
            <a:ext cx="6505575"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zh-CN" altLang="en-US" sz="3200" b="1">
                <a:solidFill>
                  <a:srgbClr val="FF0000"/>
                </a:solidFill>
                <a:latin typeface="Times New Roman" panose="02020603050405020304" charset="0"/>
                <a:ea typeface="黑体" panose="02010609060101010101" pitchFamily="49" charset="-122"/>
                <a:sym typeface="+mn-ea"/>
              </a:rPr>
              <a:t>数据检校功能</a:t>
            </a:r>
            <a:r>
              <a:rPr kumimoji="1" lang="zh-CN" altLang="en-US" sz="3200" b="1">
                <a:solidFill>
                  <a:srgbClr val="FF0000"/>
                </a:solidFill>
                <a:latin typeface="Times New Roman" panose="02020603050405020304" charset="0"/>
                <a:ea typeface="黑体" panose="02010609060101010101" pitchFamily="49" charset="-122"/>
              </a:rPr>
              <a:t>删除数据方案</a:t>
            </a:r>
            <a:r>
              <a:rPr kumimoji="1" lang="zh-CN" altLang="en-US" sz="3200" b="1">
                <a:solidFill>
                  <a:srgbClr val="FF0000"/>
                </a:solidFill>
                <a:latin typeface="Times New Roman" panose="02020603050405020304" charset="0"/>
                <a:ea typeface="黑体" panose="02010609060101010101" pitchFamily="49" charset="-122"/>
              </a:rPr>
              <a:t>演示</a:t>
            </a:r>
            <a:endParaRPr kumimoji="1" lang="zh-CN" altLang="en-US" sz="3200" b="1">
              <a:solidFill>
                <a:srgbClr val="FF0000"/>
              </a:solidFill>
              <a:latin typeface="Times New Roman" panose="02020603050405020304" charset="0"/>
              <a:ea typeface="黑体" panose="02010609060101010101" pitchFamily="49" charset="-122"/>
            </a:endParaRPr>
          </a:p>
        </p:txBody>
      </p:sp>
      <p:graphicFrame>
        <p:nvGraphicFramePr>
          <p:cNvPr id="2" name="表格 1"/>
          <p:cNvGraphicFramePr/>
          <p:nvPr>
            <p:custDataLst>
              <p:tags r:id="rId1"/>
            </p:custDataLst>
          </p:nvPr>
        </p:nvGraphicFramePr>
        <p:xfrm>
          <a:off x="758190" y="1225550"/>
          <a:ext cx="10674985" cy="1984375"/>
        </p:xfrm>
        <a:graphic>
          <a:graphicData uri="http://schemas.openxmlformats.org/drawingml/2006/table">
            <a:tbl>
              <a:tblPr firstRow="1" bandRow="1">
                <a:tableStyleId>{5C22544A-7EE6-4342-B048-85BDC9FD1C3A}</a:tableStyleId>
              </a:tblPr>
              <a:tblGrid>
                <a:gridCol w="1413510"/>
                <a:gridCol w="1330325"/>
                <a:gridCol w="1651635"/>
                <a:gridCol w="2537460"/>
                <a:gridCol w="3742055"/>
              </a:tblGrid>
              <a:tr h="399415">
                <a:tc>
                  <a:txBody>
                    <a:bodyPr/>
                    <a:p>
                      <a:pPr algn="ctr">
                        <a:buNone/>
                      </a:pPr>
                      <a:r>
                        <a:rPr lang="zh-CN" altLang="en-US">
                          <a:latin typeface="微软雅黑" panose="020B0503020204020204" charset="-122"/>
                          <a:ea typeface="微软雅黑" panose="020B0503020204020204" charset="-122"/>
                        </a:rPr>
                        <a:t>关键技术点</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zh-CN" altLang="en-US">
                          <a:latin typeface="微软雅黑" panose="020B0503020204020204" charset="-122"/>
                          <a:ea typeface="微软雅黑" panose="020B0503020204020204" charset="-122"/>
                        </a:rPr>
                        <a:t>解决方案</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zh-CN" altLang="en-US">
                          <a:latin typeface="微软雅黑" panose="020B0503020204020204" charset="-122"/>
                          <a:ea typeface="微软雅黑" panose="020B0503020204020204" charset="-122"/>
                        </a:rPr>
                        <a:t>特点</a:t>
                      </a:r>
                      <a:r>
                        <a:rPr lang="en-US" altLang="zh-CN">
                          <a:latin typeface="微软雅黑" panose="020B0503020204020204" charset="-122"/>
                          <a:ea typeface="微软雅黑" panose="020B0503020204020204" charset="-122"/>
                        </a:rPr>
                        <a:t>/</a:t>
                      </a:r>
                      <a:r>
                        <a:rPr lang="zh-CN" altLang="en-US">
                          <a:latin typeface="微软雅黑" panose="020B0503020204020204" charset="-122"/>
                          <a:ea typeface="微软雅黑" panose="020B0503020204020204" charset="-122"/>
                        </a:rPr>
                        <a:t>优点</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zh-CN" altLang="en-US">
                          <a:latin typeface="微软雅黑" panose="020B0503020204020204" charset="-122"/>
                          <a:ea typeface="微软雅黑" panose="020B0503020204020204" charset="-122"/>
                        </a:rPr>
                        <a:t>存在问题</a:t>
                      </a:r>
                      <a:endParaRPr lang="zh-CN" altLang="en-US">
                        <a:latin typeface="微软雅黑" panose="020B0503020204020204" charset="-122"/>
                        <a:ea typeface="微软雅黑" panose="020B0503020204020204" charset="-122"/>
                      </a:endParaRPr>
                    </a:p>
                  </a:txBody>
                  <a:tcPr anchor="ctr" anchorCtr="0"/>
                </a:tc>
                <a:tc>
                  <a:txBody>
                    <a:bodyPr/>
                    <a:p>
                      <a:pPr algn="ctr">
                        <a:buNone/>
                      </a:pPr>
                      <a:r>
                        <a:rPr lang="zh-CN" altLang="en-US">
                          <a:latin typeface="微软雅黑" panose="020B0503020204020204" charset="-122"/>
                          <a:ea typeface="微软雅黑" panose="020B0503020204020204" charset="-122"/>
                        </a:rPr>
                        <a:t>解决措施</a:t>
                      </a:r>
                      <a:endParaRPr lang="zh-CN" altLang="en-US">
                        <a:latin typeface="微软雅黑" panose="020B0503020204020204" charset="-122"/>
                        <a:ea typeface="微软雅黑" panose="020B0503020204020204" charset="-122"/>
                      </a:endParaRPr>
                    </a:p>
                  </a:txBody>
                  <a:tcPr anchor="ctr" anchorCtr="0"/>
                </a:tc>
              </a:tr>
              <a:tr h="1584960">
                <a:tc>
                  <a:txBody>
                    <a:bodyPr/>
                    <a:p>
                      <a:pPr algn="ctr">
                        <a:buNone/>
                      </a:pPr>
                      <a:r>
                        <a:rPr lang="zh-CN" altLang="en-US" sz="1400">
                          <a:latin typeface="微软雅黑" panose="020B0503020204020204" charset="-122"/>
                          <a:ea typeface="微软雅黑" panose="020B0503020204020204" charset="-122"/>
                        </a:rPr>
                        <a:t>数据检校问题</a:t>
                      </a:r>
                      <a:endParaRPr lang="zh-CN" altLang="en-US" sz="1400">
                        <a:latin typeface="微软雅黑" panose="020B0503020204020204" charset="-122"/>
                        <a:ea typeface="微软雅黑" panose="020B0503020204020204" charset="-122"/>
                      </a:endParaRPr>
                    </a:p>
                  </a:txBody>
                  <a:tcPr anchor="ctr" anchorCtr="0"/>
                </a:tc>
                <a:tc>
                  <a:txBody>
                    <a:bodyPr/>
                    <a:p>
                      <a:pPr algn="ctr">
                        <a:buNone/>
                      </a:pPr>
                      <a:r>
                        <a:rPr lang="zh-CN" altLang="en-US" sz="1400">
                          <a:latin typeface="微软雅黑" panose="020B0503020204020204" charset="-122"/>
                          <a:ea typeface="微软雅黑" panose="020B0503020204020204" charset="-122"/>
                          <a:cs typeface="微软雅黑" panose="020B0503020204020204" charset="-122"/>
                        </a:rPr>
                        <a:t>本轮累加值与上组累加值差值</a:t>
                      </a:r>
                      <a:r>
                        <a:rPr lang="zh-CN" altLang="en-US" sz="1400">
                          <a:latin typeface="微软雅黑" panose="020B0503020204020204" charset="-122"/>
                          <a:ea typeface="微软雅黑" panose="020B0503020204020204" charset="-122"/>
                          <a:cs typeface="微软雅黑" panose="020B0503020204020204" charset="-122"/>
                        </a:rPr>
                        <a:t>的测点</a:t>
                      </a:r>
                      <a:r>
                        <a:rPr lang="zh-CN" altLang="en-US" sz="1400">
                          <a:latin typeface="微软雅黑" panose="020B0503020204020204" charset="-122"/>
                          <a:ea typeface="微软雅黑" panose="020B0503020204020204" charset="-122"/>
                          <a:cs typeface="微软雅黑" panose="020B0503020204020204" charset="-122"/>
                        </a:rPr>
                        <a:t>差值</a:t>
                      </a:r>
                      <a:endParaRPr lang="zh-CN" altLang="en-US" sz="1400">
                        <a:latin typeface="微软雅黑" panose="020B0503020204020204" charset="-122"/>
                        <a:ea typeface="微软雅黑" panose="020B0503020204020204" charset="-122"/>
                        <a:cs typeface="微软雅黑" panose="020B0503020204020204" charset="-122"/>
                      </a:endParaRPr>
                    </a:p>
                  </a:txBody>
                  <a:tcPr anchor="ctr" anchorCtr="0"/>
                </a:tc>
                <a:tc>
                  <a:txBody>
                    <a:bodyPr/>
                    <a:p>
                      <a:pPr algn="ctr">
                        <a:buNone/>
                      </a:pPr>
                      <a:r>
                        <a:rPr lang="en-US" altLang="zh-CN" sz="1400">
                          <a:latin typeface="微软雅黑" panose="020B0503020204020204" charset="-122"/>
                          <a:ea typeface="微软雅黑" panose="020B0503020204020204" charset="-122"/>
                          <a:cs typeface="微软雅黑" panose="020B0503020204020204" charset="-122"/>
                        </a:rPr>
                        <a:t>1</a:t>
                      </a:r>
                      <a:r>
                        <a:rPr lang="zh-CN" altLang="en-US" sz="1400">
                          <a:latin typeface="微软雅黑" panose="020B0503020204020204" charset="-122"/>
                          <a:ea typeface="微软雅黑" panose="020B0503020204020204" charset="-122"/>
                          <a:cs typeface="微软雅黑" panose="020B0503020204020204" charset="-122"/>
                        </a:rPr>
                        <a:t>、不需人工</a:t>
                      </a:r>
                      <a:r>
                        <a:rPr lang="zh-CN" altLang="en-US" sz="1400">
                          <a:latin typeface="微软雅黑" panose="020B0503020204020204" charset="-122"/>
                          <a:ea typeface="微软雅黑" panose="020B0503020204020204" charset="-122"/>
                          <a:cs typeface="微软雅黑" panose="020B0503020204020204" charset="-122"/>
                          <a:sym typeface="+mn-ea"/>
                        </a:rPr>
                        <a:t>进行</a:t>
                      </a:r>
                      <a:r>
                        <a:rPr lang="zh-CN" altLang="en-US" sz="1400">
                          <a:latin typeface="微软雅黑" panose="020B0503020204020204" charset="-122"/>
                          <a:ea typeface="微软雅黑" panose="020B0503020204020204" charset="-122"/>
                          <a:cs typeface="微软雅黑" panose="020B0503020204020204" charset="-122"/>
                        </a:rPr>
                        <a:t>二次数据梳理</a:t>
                      </a:r>
                      <a:r>
                        <a:rPr lang="zh-CN" altLang="en-US" sz="1400">
                          <a:latin typeface="微软雅黑" panose="020B0503020204020204" charset="-122"/>
                          <a:ea typeface="微软雅黑" panose="020B0503020204020204" charset="-122"/>
                          <a:cs typeface="微软雅黑" panose="020B0503020204020204" charset="-122"/>
                        </a:rPr>
                        <a:t>验证</a:t>
                      </a:r>
                      <a:endParaRPr lang="zh-CN" altLang="en-US" sz="1400">
                        <a:latin typeface="微软雅黑" panose="020B0503020204020204" charset="-122"/>
                        <a:ea typeface="微软雅黑" panose="020B0503020204020204" charset="-122"/>
                        <a:cs typeface="微软雅黑" panose="020B0503020204020204" charset="-122"/>
                      </a:endParaRPr>
                    </a:p>
                    <a:p>
                      <a:pPr algn="ctr">
                        <a:buNone/>
                      </a:pPr>
                      <a:r>
                        <a:rPr lang="en-US" altLang="zh-CN" sz="1400">
                          <a:latin typeface="微软雅黑" panose="020B0503020204020204" charset="-122"/>
                          <a:ea typeface="微软雅黑" panose="020B0503020204020204" charset="-122"/>
                          <a:cs typeface="微软雅黑" panose="020B0503020204020204" charset="-122"/>
                        </a:rPr>
                        <a:t>2</a:t>
                      </a:r>
                      <a:r>
                        <a:rPr lang="zh-CN" altLang="en-US" sz="1400">
                          <a:latin typeface="微软雅黑" panose="020B0503020204020204" charset="-122"/>
                          <a:ea typeface="微软雅黑" panose="020B0503020204020204" charset="-122"/>
                          <a:cs typeface="微软雅黑" panose="020B0503020204020204" charset="-122"/>
                        </a:rPr>
                        <a:t>、数据</a:t>
                      </a:r>
                      <a:r>
                        <a:rPr lang="zh-CN" altLang="en-US" sz="1400">
                          <a:latin typeface="微软雅黑" panose="020B0503020204020204" charset="-122"/>
                          <a:ea typeface="微软雅黑" panose="020B0503020204020204" charset="-122"/>
                          <a:cs typeface="微软雅黑" panose="020B0503020204020204" charset="-122"/>
                        </a:rPr>
                        <a:t>查看直观</a:t>
                      </a:r>
                      <a:endParaRPr lang="zh-CN" altLang="en-US" sz="1400">
                        <a:latin typeface="微软雅黑" panose="020B0503020204020204" charset="-122"/>
                        <a:ea typeface="微软雅黑" panose="020B0503020204020204" charset="-122"/>
                        <a:cs typeface="微软雅黑" panose="020B0503020204020204" charset="-122"/>
                      </a:endParaRPr>
                    </a:p>
                  </a:txBody>
                  <a:tcPr anchor="ctr" anchorCtr="0"/>
                </a:tc>
                <a:tc>
                  <a:txBody>
                    <a:bodyPr/>
                    <a:p>
                      <a:pPr algn="ctr">
                        <a:buNone/>
                      </a:pPr>
                      <a:r>
                        <a:rPr lang="en-US" altLang="zh-CN" sz="1400">
                          <a:latin typeface="微软雅黑" panose="020B0503020204020204" charset="-122"/>
                          <a:ea typeface="微软雅黑" panose="020B0503020204020204" charset="-122"/>
                          <a:sym typeface="+mn-ea"/>
                        </a:rPr>
                        <a:t>1</a:t>
                      </a:r>
                      <a:r>
                        <a:rPr lang="zh-CN" altLang="en-US" sz="1400">
                          <a:latin typeface="微软雅黑" panose="020B0503020204020204" charset="-122"/>
                          <a:ea typeface="微软雅黑" panose="020B0503020204020204" charset="-122"/>
                          <a:sym typeface="+mn-ea"/>
                        </a:rPr>
                        <a:t>、数据调用，最近两组累加值差值计算，以及数据删除</a:t>
                      </a:r>
                      <a:r>
                        <a:rPr lang="zh-CN" altLang="en-US" sz="1400">
                          <a:latin typeface="微软雅黑" panose="020B0503020204020204" charset="-122"/>
                          <a:ea typeface="微软雅黑" panose="020B0503020204020204" charset="-122"/>
                          <a:sym typeface="+mn-ea"/>
                        </a:rPr>
                        <a:t>技术的适应性是否到位。</a:t>
                      </a:r>
                      <a:endParaRPr lang="zh-CN" altLang="en-US" sz="1400">
                        <a:latin typeface="微软雅黑" panose="020B0503020204020204" charset="-122"/>
                        <a:ea typeface="微软雅黑" panose="020B0503020204020204" charset="-122"/>
                        <a:sym typeface="+mn-ea"/>
                      </a:endParaRPr>
                    </a:p>
                    <a:p>
                      <a:pPr algn="ctr">
                        <a:buNone/>
                      </a:pPr>
                      <a:r>
                        <a:rPr lang="en-US" altLang="zh-CN" sz="1400">
                          <a:latin typeface="微软雅黑" panose="020B0503020204020204" charset="-122"/>
                          <a:ea typeface="微软雅黑" panose="020B0503020204020204" charset="-122"/>
                          <a:sym typeface="+mn-ea"/>
                        </a:rPr>
                        <a:t>2</a:t>
                      </a:r>
                      <a:r>
                        <a:rPr lang="zh-CN" altLang="en-US" sz="1400">
                          <a:latin typeface="微软雅黑" panose="020B0503020204020204" charset="-122"/>
                          <a:ea typeface="微软雅黑" panose="020B0503020204020204" charset="-122"/>
                          <a:sym typeface="+mn-ea"/>
                        </a:rPr>
                        <a:t>、操作过程涉及的流程较多，用户是否习惯。</a:t>
                      </a:r>
                      <a:endParaRPr lang="zh-CN" altLang="en-US" sz="1400">
                        <a:latin typeface="微软雅黑" panose="020B0503020204020204" charset="-122"/>
                        <a:ea typeface="微软雅黑" panose="020B0503020204020204" charset="-122"/>
                        <a:sym typeface="+mn-ea"/>
                      </a:endParaRPr>
                    </a:p>
                    <a:p>
                      <a:pPr algn="ctr">
                        <a:buNone/>
                      </a:pPr>
                      <a:r>
                        <a:rPr lang="en-US" altLang="zh-CN" sz="1400">
                          <a:latin typeface="微软雅黑" panose="020B0503020204020204" charset="-122"/>
                          <a:ea typeface="微软雅黑" panose="020B0503020204020204" charset="-122"/>
                        </a:rPr>
                        <a:t>3</a:t>
                      </a:r>
                      <a:r>
                        <a:rPr lang="zh-CN" altLang="en-US" sz="1400">
                          <a:latin typeface="微软雅黑" panose="020B0503020204020204" charset="-122"/>
                          <a:ea typeface="微软雅黑" panose="020B0503020204020204" charset="-122"/>
                        </a:rPr>
                        <a:t>、与在研究的数据去噪赋值</a:t>
                      </a:r>
                      <a:r>
                        <a:rPr lang="zh-CN" altLang="en-US" sz="1400">
                          <a:latin typeface="微软雅黑" panose="020B0503020204020204" charset="-122"/>
                          <a:ea typeface="微软雅黑" panose="020B0503020204020204" charset="-122"/>
                        </a:rPr>
                        <a:t>拟合</a:t>
                      </a:r>
                      <a:endParaRPr lang="zh-CN" altLang="en-US" sz="1400">
                        <a:latin typeface="微软雅黑" panose="020B0503020204020204" charset="-122"/>
                        <a:ea typeface="微软雅黑" panose="020B0503020204020204" charset="-122"/>
                      </a:endParaRPr>
                    </a:p>
                  </a:txBody>
                  <a:tcPr anchor="ctr" anchorCtr="0"/>
                </a:tc>
                <a:tc>
                  <a:txBody>
                    <a:bodyPr/>
                    <a:p>
                      <a:pPr algn="ctr">
                        <a:buNone/>
                      </a:pPr>
                      <a:r>
                        <a:rPr lang="zh-CN" altLang="en-US" sz="1400">
                          <a:latin typeface="微软雅黑" panose="020B0503020204020204" charset="-122"/>
                          <a:ea typeface="微软雅黑" panose="020B0503020204020204" charset="-122"/>
                          <a:sym typeface="+mn-ea"/>
                        </a:rPr>
                        <a:t>测量完成后，</a:t>
                      </a:r>
                      <a:r>
                        <a:rPr lang="zh-CN" altLang="en-US" sz="1400">
                          <a:latin typeface="微软雅黑" panose="020B0503020204020204" charset="-122"/>
                          <a:ea typeface="微软雅黑" panose="020B0503020204020204" charset="-122"/>
                        </a:rPr>
                        <a:t>需要</a:t>
                      </a:r>
                      <a:r>
                        <a:rPr lang="en-US" altLang="zh-CN" sz="1400">
                          <a:latin typeface="微软雅黑" panose="020B0503020204020204" charset="-122"/>
                          <a:ea typeface="微软雅黑" panose="020B0503020204020204" charset="-122"/>
                        </a:rPr>
                        <a:t>CTR</a:t>
                      </a:r>
                      <a:r>
                        <a:rPr lang="zh-CN" altLang="en-US" sz="1400">
                          <a:latin typeface="微软雅黑" panose="020B0503020204020204" charset="-122"/>
                          <a:ea typeface="微软雅黑" panose="020B0503020204020204" charset="-122"/>
                        </a:rPr>
                        <a:t>先进行</a:t>
                      </a:r>
                      <a:r>
                        <a:rPr lang="zh-CN" altLang="en-US" sz="1400">
                          <a:latin typeface="微软雅黑" panose="020B0503020204020204" charset="-122"/>
                          <a:ea typeface="微软雅黑" panose="020B0503020204020204" charset="-122"/>
                        </a:rPr>
                        <a:t>最近两组累加值的差值计算，</a:t>
                      </a:r>
                      <a:r>
                        <a:rPr lang="en-US" altLang="zh-CN" sz="1400">
                          <a:latin typeface="微软雅黑" panose="020B0503020204020204" charset="-122"/>
                          <a:ea typeface="微软雅黑" panose="020B0503020204020204" charset="-122"/>
                        </a:rPr>
                        <a:t>APP</a:t>
                      </a:r>
                      <a:r>
                        <a:rPr lang="zh-CN" altLang="en-US" sz="1400">
                          <a:latin typeface="微软雅黑" panose="020B0503020204020204" charset="-122"/>
                          <a:ea typeface="微软雅黑" panose="020B0503020204020204" charset="-122"/>
                        </a:rPr>
                        <a:t>与</a:t>
                      </a:r>
                      <a:r>
                        <a:rPr lang="en-US" altLang="zh-CN" sz="1400">
                          <a:latin typeface="微软雅黑" panose="020B0503020204020204" charset="-122"/>
                          <a:ea typeface="微软雅黑" panose="020B0503020204020204" charset="-122"/>
                        </a:rPr>
                        <a:t>CTR</a:t>
                      </a:r>
                      <a:r>
                        <a:rPr lang="zh-CN" altLang="en-US" sz="1400">
                          <a:latin typeface="微软雅黑" panose="020B0503020204020204" charset="-122"/>
                          <a:ea typeface="微软雅黑" panose="020B0503020204020204" charset="-122"/>
                        </a:rPr>
                        <a:t>交互查看本组累加值与上组累加值的差值波动</a:t>
                      </a:r>
                      <a:r>
                        <a:rPr lang="zh-CN" altLang="en-US" sz="1400">
                          <a:latin typeface="微软雅黑" panose="020B0503020204020204" charset="-122"/>
                          <a:ea typeface="微软雅黑" panose="020B0503020204020204" charset="-122"/>
                        </a:rPr>
                        <a:t>情况。</a:t>
                      </a:r>
                      <a:endParaRPr lang="zh-CN" altLang="en-US" sz="1400">
                        <a:latin typeface="微软雅黑" panose="020B0503020204020204" charset="-122"/>
                        <a:ea typeface="微软雅黑" panose="020B0503020204020204" charset="-122"/>
                      </a:endParaRPr>
                    </a:p>
                  </a:txBody>
                  <a:tcPr anchor="ctr" anchorCtr="0"/>
                </a:tc>
              </a:tr>
            </a:tbl>
          </a:graphicData>
        </a:graphic>
      </p:graphicFrame>
      <p:sp>
        <p:nvSpPr>
          <p:cNvPr id="13" name="矩形 12"/>
          <p:cNvSpPr/>
          <p:nvPr/>
        </p:nvSpPr>
        <p:spPr>
          <a:xfrm>
            <a:off x="2840355" y="4066540"/>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测斜仪</a:t>
            </a:r>
            <a:endParaRPr lang="zh-CN" altLang="en-US"/>
          </a:p>
        </p:txBody>
      </p:sp>
      <p:sp>
        <p:nvSpPr>
          <p:cNvPr id="14" name="矩形 13"/>
          <p:cNvSpPr/>
          <p:nvPr/>
        </p:nvSpPr>
        <p:spPr>
          <a:xfrm>
            <a:off x="4601210" y="4843145"/>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APP</a:t>
            </a:r>
            <a:endParaRPr lang="en-US" altLang="zh-CN"/>
          </a:p>
        </p:txBody>
      </p:sp>
      <p:sp>
        <p:nvSpPr>
          <p:cNvPr id="15" name="矩形 14"/>
          <p:cNvSpPr/>
          <p:nvPr/>
        </p:nvSpPr>
        <p:spPr>
          <a:xfrm>
            <a:off x="4600575" y="4066540"/>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CTR</a:t>
            </a:r>
            <a:endParaRPr lang="en-US" altLang="zh-CN"/>
          </a:p>
        </p:txBody>
      </p:sp>
      <p:sp>
        <p:nvSpPr>
          <p:cNvPr id="16" name="矩形 15"/>
          <p:cNvSpPr/>
          <p:nvPr/>
        </p:nvSpPr>
        <p:spPr>
          <a:xfrm>
            <a:off x="6360795" y="4843145"/>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APP</a:t>
            </a:r>
            <a:endParaRPr lang="en-US" altLang="zh-CN"/>
          </a:p>
        </p:txBody>
      </p:sp>
      <p:sp>
        <p:nvSpPr>
          <p:cNvPr id="17" name="矩形 16"/>
          <p:cNvSpPr/>
          <p:nvPr/>
        </p:nvSpPr>
        <p:spPr>
          <a:xfrm>
            <a:off x="6360795" y="4067175"/>
            <a:ext cx="1064895" cy="4362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物联网</a:t>
            </a:r>
            <a:r>
              <a:rPr lang="zh-CN" altLang="en-US"/>
              <a:t>平台</a:t>
            </a:r>
            <a:endParaRPr lang="zh-CN" altLang="en-US"/>
          </a:p>
        </p:txBody>
      </p:sp>
      <p:cxnSp>
        <p:nvCxnSpPr>
          <p:cNvPr id="19" name="直接箭头连接符 18"/>
          <p:cNvCxnSpPr>
            <a:stCxn id="13" idx="3"/>
            <a:endCxn id="15" idx="1"/>
          </p:cNvCxnSpPr>
          <p:nvPr/>
        </p:nvCxnSpPr>
        <p:spPr>
          <a:xfrm>
            <a:off x="3905885" y="4284980"/>
            <a:ext cx="6953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a:off x="5665470" y="4284980"/>
            <a:ext cx="695325"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a:off x="5133340" y="4503420"/>
            <a:ext cx="635" cy="34036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6892925" y="4502785"/>
            <a:ext cx="635" cy="34036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423545" y="3488055"/>
            <a:ext cx="3803650" cy="368300"/>
          </a:xfrm>
          <a:prstGeom prst="rect">
            <a:avLst/>
          </a:prstGeom>
          <a:noFill/>
        </p:spPr>
        <p:txBody>
          <a:bodyPr wrap="none" rtlCol="0" anchor="t">
            <a:spAutoFit/>
          </a:bodyPr>
          <a:p>
            <a:r>
              <a:rPr lang="zh-CN" altLang="en-US" b="1">
                <a:solidFill>
                  <a:srgbClr val="FF0000"/>
                </a:solidFill>
                <a:sym typeface="+mn-ea"/>
              </a:rPr>
              <a:t>数据传输链路及</a:t>
            </a:r>
            <a:r>
              <a:rPr lang="en-US" altLang="zh-CN" b="1">
                <a:solidFill>
                  <a:srgbClr val="FF0000"/>
                </a:solidFill>
                <a:sym typeface="+mn-ea"/>
              </a:rPr>
              <a:t>APP</a:t>
            </a:r>
            <a:r>
              <a:rPr lang="zh-CN" altLang="en-US" b="1">
                <a:solidFill>
                  <a:srgbClr val="FF0000"/>
                </a:solidFill>
                <a:sym typeface="+mn-ea"/>
              </a:rPr>
              <a:t>交互流程结构：</a:t>
            </a:r>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 Box 2"/>
          <p:cNvSpPr txBox="1">
            <a:spLocks noChangeArrowheads="1"/>
          </p:cNvSpPr>
          <p:nvPr/>
        </p:nvSpPr>
        <p:spPr bwMode="auto">
          <a:xfrm>
            <a:off x="414655" y="205105"/>
            <a:ext cx="540893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en-US" altLang="zh-CN" b="1">
                <a:solidFill>
                  <a:srgbClr val="FF0000"/>
                </a:solidFill>
                <a:latin typeface="Times New Roman" panose="02020603050405020304" charset="0"/>
                <a:ea typeface="黑体" panose="02010609060101010101" pitchFamily="49" charset="-122"/>
              </a:rPr>
              <a:t>ADME</a:t>
            </a:r>
            <a:r>
              <a:rPr kumimoji="1" lang="zh-CN" altLang="en-US" b="1">
                <a:solidFill>
                  <a:srgbClr val="FF0000"/>
                </a:solidFill>
                <a:latin typeface="Times New Roman" panose="02020603050405020304" charset="0"/>
                <a:ea typeface="黑体" panose="02010609060101010101" pitchFamily="49" charset="-122"/>
              </a:rPr>
              <a:t>逻辑控制方案</a:t>
            </a:r>
            <a:r>
              <a:rPr kumimoji="1" lang="en-US" altLang="zh-CN" b="1">
                <a:solidFill>
                  <a:srgbClr val="FF0000"/>
                </a:solidFill>
                <a:latin typeface="Times New Roman" panose="02020603050405020304" charset="0"/>
                <a:ea typeface="黑体" panose="02010609060101010101" pitchFamily="49" charset="-122"/>
              </a:rPr>
              <a:t>2</a:t>
            </a:r>
            <a:endParaRPr kumimoji="1" lang="en-US" altLang="zh-CN" b="1">
              <a:solidFill>
                <a:srgbClr val="FF0000"/>
              </a:solidFill>
              <a:latin typeface="Times New Roman" panose="02020603050405020304" charset="0"/>
              <a:ea typeface="黑体" panose="02010609060101010101" pitchFamily="49" charset="-122"/>
            </a:endParaRPr>
          </a:p>
        </p:txBody>
      </p:sp>
      <p:sp>
        <p:nvSpPr>
          <p:cNvPr id="2" name="文本框 1"/>
          <p:cNvSpPr txBox="1"/>
          <p:nvPr/>
        </p:nvSpPr>
        <p:spPr>
          <a:xfrm>
            <a:off x="71755" y="518795"/>
            <a:ext cx="12049125" cy="6339205"/>
          </a:xfrm>
          <a:prstGeom prst="rect">
            <a:avLst/>
          </a:prstGeom>
          <a:noFill/>
          <a:ln w="9525">
            <a:noFill/>
          </a:ln>
        </p:spPr>
        <p:txBody>
          <a:bodyPr wrap="square">
            <a:spAutoFit/>
          </a:bodyPr>
          <a:p>
            <a:pPr indent="304800" algn="l" fontAlgn="auto"/>
            <a:r>
              <a:rPr lang="zh-CN" sz="1400" b="1">
                <a:ea typeface="宋体" panose="02010600030101010101" pitchFamily="2" charset="-122"/>
              </a:rPr>
              <a:t>阶段一、初始化配对阶段</a:t>
            </a:r>
            <a:r>
              <a:rPr lang="zh-CN" sz="1400" b="0">
                <a:ea typeface="宋体" panose="02010600030101010101" pitchFamily="2" charset="-122"/>
              </a:rPr>
              <a:t>步骤1：系统上电初始化，设备处于待机</a:t>
            </a:r>
            <a:r>
              <a:rPr lang="zh-CN" sz="1400" b="0">
                <a:ea typeface="宋体" panose="02010600030101010101" pitchFamily="2" charset="-122"/>
              </a:rPr>
              <a:t>状态</a:t>
            </a:r>
            <a:endParaRPr lang="zh-CN" sz="1400" b="0">
              <a:ea typeface="宋体" panose="02010600030101010101" pitchFamily="2" charset="-122"/>
            </a:endParaRPr>
          </a:p>
          <a:p>
            <a:pPr indent="304800" algn="l" fontAlgn="auto"/>
            <a:r>
              <a:rPr lang="zh-CN" sz="1400" b="1">
                <a:ea typeface="宋体" panose="02010600030101010101" pitchFamily="2" charset="-122"/>
                <a:sym typeface="+mn-ea"/>
              </a:rPr>
              <a:t>阶段二、正向测量阶段</a:t>
            </a:r>
            <a:r>
              <a:rPr lang="zh-CN" sz="1400" b="0">
                <a:ea typeface="宋体" panose="02010600030101010101" pitchFamily="2" charset="-122"/>
              </a:rPr>
              <a:t>步骤2：</a:t>
            </a:r>
            <a:r>
              <a:rPr lang="zh-CN" sz="1400">
                <a:solidFill>
                  <a:srgbClr val="FF0000"/>
                </a:solidFill>
                <a:ea typeface="宋体" panose="02010600030101010101" pitchFamily="2" charset="-122"/>
                <a:sym typeface="+mn-ea"/>
              </a:rPr>
              <a:t>米易通点击“测量”按钮，弹出交互信息(是否确定正测:是/否）检查无误后，选择“是”即开始正向测量工作。</a:t>
            </a:r>
            <a:r>
              <a:rPr lang="zh-CN" sz="1400">
                <a:ea typeface="宋体" panose="02010600030101010101" pitchFamily="2" charset="-122"/>
                <a:sym typeface="+mn-ea"/>
              </a:rPr>
              <a:t>（</a:t>
            </a:r>
            <a:r>
              <a:rPr lang="zh-CN" sz="1400">
                <a:latin typeface="Calibri" panose="020F0502020204030204" charset="0"/>
                <a:ea typeface="宋体" panose="02010600030101010101" pitchFamily="2" charset="-122"/>
                <a:sym typeface="+mn-ea"/>
              </a:rPr>
              <a:t>每次测量都上报区号、孔号等信息）</a:t>
            </a:r>
            <a:r>
              <a:rPr lang="zh-CN" sz="1400">
                <a:ea typeface="宋体" panose="02010600030101010101" pitchFamily="2" charset="-122"/>
                <a:sym typeface="+mn-ea"/>
              </a:rPr>
              <a:t>。</a:t>
            </a:r>
            <a:r>
              <a:rPr lang="zh-CN" sz="1400" b="0">
                <a:ea typeface="宋体" panose="02010600030101010101" pitchFamily="2" charset="-122"/>
              </a:rPr>
              <a:t>CTR检测直线运动行程开关是否触发。如果没有触发，CTR则发送指令驱动力矩电机上拉，直到直线运动行程开关触发。步骤3：确认直线运动行程开关触发以后，CTR和无线测斜仪进行配对，CTR与无线测斜仪配置时间同步，以及设置相关参数。步骤4：配对完成以后</a:t>
            </a:r>
            <a:r>
              <a:rPr lang="zh-CN" sz="1400" b="0">
                <a:solidFill>
                  <a:srgbClr val="FF0000"/>
                </a:solidFill>
                <a:ea typeface="宋体" panose="02010600030101010101" pitchFamily="2" charset="-122"/>
              </a:rPr>
              <a:t>（日志</a:t>
            </a:r>
            <a:r>
              <a:rPr lang="zh-CN" sz="1400" b="0">
                <a:solidFill>
                  <a:srgbClr val="FF0000"/>
                </a:solidFill>
                <a:latin typeface="Calibri" panose="020F0502020204030204" charset="0"/>
                <a:ea typeface="宋体" panose="02010600030101010101" pitchFamily="2" charset="-122"/>
              </a:rPr>
              <a:t>上报区号、孔号等信息）</a:t>
            </a:r>
            <a:r>
              <a:rPr lang="zh-CN" sz="1400" b="0">
                <a:ea typeface="宋体" panose="02010600030101010101" pitchFamily="2" charset="-122"/>
              </a:rPr>
              <a:t>，CTR发送指令驱动电机将无线测斜仪下放距离L0（计米轮的编码器反馈脉冲给电机驱动器来记录钢丝绳下放的距离），然后停机等待。步骤5：在经过等待时间T1后，无线测斜仪开始第一个点的测量，测量时间T2。步骤6：在运动时间T3之内，力矩电机将无线测斜仪上拉500mm并停止。无线测斜仪开始测量当前点。步骤7：CTR判断当前的测量点数是否达到设定的数量。如果不是，则重复步骤6，如果是，则用最慢的速度上拉回到直线运动行程开关。步骤8：CTR确认直线运动行程开关已经触发后，CTR与无线测斜仪再次进行配对，读取并存储无线测斜仪的正向测量数据。步骤9：完成正向测量数据的存储以后，反馈测量完成提示信息，</a:t>
            </a:r>
            <a:r>
              <a:rPr lang="zh-CN" sz="1400" b="0">
                <a:solidFill>
                  <a:srgbClr val="FF0000"/>
                </a:solidFill>
                <a:ea typeface="宋体" panose="02010600030101010101" pitchFamily="2" charset="-122"/>
              </a:rPr>
              <a:t>米易通弹出</a:t>
            </a:r>
            <a:r>
              <a:rPr lang="en-US" altLang="zh-CN" sz="1400" b="0">
                <a:solidFill>
                  <a:srgbClr val="FF0000"/>
                </a:solidFill>
                <a:ea typeface="宋体" panose="02010600030101010101" pitchFamily="2" charset="-122"/>
              </a:rPr>
              <a:t>“</a:t>
            </a:r>
            <a:r>
              <a:rPr lang="zh-CN" sz="1400" b="0">
                <a:solidFill>
                  <a:srgbClr val="FF0000"/>
                </a:solidFill>
                <a:ea typeface="宋体" panose="02010600030101010101" pitchFamily="2" charset="-122"/>
              </a:rPr>
              <a:t>正测完成，请转换测斜仪方向，并确定是否完成方向</a:t>
            </a:r>
            <a:r>
              <a:rPr lang="zh-CN" sz="1400" b="0">
                <a:solidFill>
                  <a:srgbClr val="FF0000"/>
                </a:solidFill>
                <a:ea typeface="宋体" panose="02010600030101010101" pitchFamily="2" charset="-122"/>
              </a:rPr>
              <a:t>转换”。</a:t>
            </a:r>
            <a:endParaRPr lang="zh-CN" sz="1400" b="0">
              <a:solidFill>
                <a:srgbClr val="FF0000"/>
              </a:solidFill>
              <a:ea typeface="宋体" panose="02010600030101010101" pitchFamily="2" charset="-122"/>
            </a:endParaRPr>
          </a:p>
          <a:p>
            <a:pPr indent="0" algn="l" fontAlgn="auto"/>
            <a:r>
              <a:rPr lang="en-US" altLang="zh-CN" sz="1400">
                <a:ea typeface="宋体" panose="02010600030101010101" pitchFamily="2" charset="-122"/>
                <a:sym typeface="+mn-ea"/>
              </a:rPr>
              <a:t>      </a:t>
            </a:r>
            <a:r>
              <a:rPr lang="en-US" altLang="zh-CN" sz="1400" b="1">
                <a:ea typeface="宋体" panose="02010600030101010101" pitchFamily="2" charset="-122"/>
                <a:sym typeface="+mn-ea"/>
              </a:rPr>
              <a:t> </a:t>
            </a:r>
            <a:r>
              <a:rPr lang="zh-CN" sz="1400" b="1">
                <a:ea typeface="宋体" panose="02010600030101010101" pitchFamily="2" charset="-122"/>
                <a:sym typeface="+mn-ea"/>
              </a:rPr>
              <a:t>阶段三、反向测量阶段</a:t>
            </a:r>
            <a:endParaRPr lang="zh-CN" sz="1400" b="1">
              <a:ea typeface="宋体" panose="02010600030101010101" pitchFamily="2" charset="-122"/>
              <a:sym typeface="+mn-ea"/>
            </a:endParaRPr>
          </a:p>
          <a:p>
            <a:pPr indent="0" algn="l" fontAlgn="auto"/>
            <a:r>
              <a:rPr lang="zh-CN" sz="1400">
                <a:ea typeface="宋体" panose="02010600030101010101" pitchFamily="2" charset="-122"/>
                <a:sym typeface="+mn-ea"/>
              </a:rPr>
              <a:t>步骤</a:t>
            </a:r>
            <a:r>
              <a:rPr lang="en-US" altLang="zh-CN" sz="1400">
                <a:ea typeface="宋体" panose="02010600030101010101" pitchFamily="2" charset="-122"/>
                <a:sym typeface="+mn-ea"/>
              </a:rPr>
              <a:t>10</a:t>
            </a:r>
            <a:r>
              <a:rPr lang="zh-CN" sz="1400">
                <a:ea typeface="宋体" panose="02010600030101010101" pitchFamily="2" charset="-122"/>
                <a:sym typeface="+mn-ea"/>
              </a:rPr>
              <a:t>：</a:t>
            </a:r>
            <a:r>
              <a:rPr lang="zh-CN" sz="1400" b="0">
                <a:ea typeface="宋体" panose="02010600030101010101" pitchFamily="2" charset="-122"/>
              </a:rPr>
              <a:t>然后在足够的时间内提起设备及测斜仪，将测斜仪旋转180°放到测斜管内并固定好设备。在</a:t>
            </a:r>
            <a:r>
              <a:rPr lang="zh-CN" sz="1400">
                <a:solidFill>
                  <a:srgbClr val="FF0000"/>
                </a:solidFill>
                <a:ea typeface="宋体" panose="02010600030101010101" pitchFamily="2" charset="-122"/>
                <a:sym typeface="+mn-ea"/>
              </a:rPr>
              <a:t>米易通弹出</a:t>
            </a:r>
            <a:r>
              <a:rPr lang="en-US" altLang="zh-CN" sz="1400">
                <a:solidFill>
                  <a:srgbClr val="FF0000"/>
                </a:solidFill>
                <a:ea typeface="宋体" panose="02010600030101010101" pitchFamily="2" charset="-122"/>
                <a:sym typeface="+mn-ea"/>
              </a:rPr>
              <a:t>“</a:t>
            </a:r>
            <a:r>
              <a:rPr lang="zh-CN" sz="1400">
                <a:solidFill>
                  <a:srgbClr val="FF0000"/>
                </a:solidFill>
                <a:ea typeface="宋体" panose="02010600030101010101" pitchFamily="2" charset="-122"/>
                <a:sym typeface="+mn-ea"/>
              </a:rPr>
              <a:t>正测完成，请转换测斜仪方向，并确定是否完成方向更换”界面点击</a:t>
            </a:r>
            <a:r>
              <a:rPr lang="en-US" altLang="zh-CN" sz="1400">
                <a:solidFill>
                  <a:srgbClr val="FF0000"/>
                </a:solidFill>
                <a:ea typeface="宋体" panose="02010600030101010101" pitchFamily="2" charset="-122"/>
                <a:sym typeface="+mn-ea"/>
              </a:rPr>
              <a:t>”</a:t>
            </a:r>
            <a:r>
              <a:rPr lang="zh-CN" sz="1400">
                <a:solidFill>
                  <a:srgbClr val="FF0000"/>
                </a:solidFill>
                <a:ea typeface="宋体" panose="02010600030101010101" pitchFamily="2" charset="-122"/>
                <a:sym typeface="+mn-ea"/>
              </a:rPr>
              <a:t>是</a:t>
            </a:r>
            <a:r>
              <a:rPr lang="en-US" altLang="zh-CN" sz="1400">
                <a:solidFill>
                  <a:srgbClr val="FF0000"/>
                </a:solidFill>
                <a:ea typeface="宋体" panose="02010600030101010101" pitchFamily="2" charset="-122"/>
                <a:sym typeface="+mn-ea"/>
              </a:rPr>
              <a:t>”</a:t>
            </a:r>
            <a:r>
              <a:rPr lang="zh-CN" sz="1400">
                <a:solidFill>
                  <a:srgbClr val="FF0000"/>
                </a:solidFill>
                <a:ea typeface="宋体" panose="02010600030101010101" pitchFamily="2" charset="-122"/>
                <a:sym typeface="+mn-ea"/>
              </a:rPr>
              <a:t>，可进一步操作</a:t>
            </a:r>
            <a:r>
              <a:rPr lang="zh-CN" sz="1400" b="0">
                <a:solidFill>
                  <a:srgbClr val="FF0000"/>
                </a:solidFill>
                <a:ea typeface="宋体" panose="02010600030101010101" pitchFamily="2" charset="-122"/>
              </a:rPr>
              <a:t>米易通点击“</a:t>
            </a:r>
            <a:r>
              <a:rPr lang="zh-CN" sz="1400" b="0">
                <a:solidFill>
                  <a:srgbClr val="FF0000"/>
                </a:solidFill>
                <a:ea typeface="宋体" panose="02010600030101010101" pitchFamily="2" charset="-122"/>
              </a:rPr>
              <a:t>测量”按钮，交互信息显示是否确定反测，选择</a:t>
            </a:r>
            <a:r>
              <a:rPr lang="en-US" altLang="zh-CN" sz="1400" b="0">
                <a:solidFill>
                  <a:srgbClr val="FF0000"/>
                </a:solidFill>
                <a:ea typeface="宋体" panose="02010600030101010101" pitchFamily="2" charset="-122"/>
              </a:rPr>
              <a:t>”</a:t>
            </a:r>
            <a:r>
              <a:rPr lang="zh-CN" sz="1400" b="0">
                <a:solidFill>
                  <a:srgbClr val="FF0000"/>
                </a:solidFill>
                <a:ea typeface="宋体" panose="02010600030101010101" pitchFamily="2" charset="-122"/>
              </a:rPr>
              <a:t>是</a:t>
            </a:r>
            <a:r>
              <a:rPr lang="en-US" altLang="zh-CN" sz="1400" b="0">
                <a:solidFill>
                  <a:srgbClr val="FF0000"/>
                </a:solidFill>
                <a:ea typeface="宋体" panose="02010600030101010101" pitchFamily="2" charset="-122"/>
              </a:rPr>
              <a:t>“</a:t>
            </a:r>
            <a:r>
              <a:rPr lang="zh-CN" sz="1400" b="0">
                <a:ea typeface="宋体" panose="02010600030101010101" pitchFamily="2" charset="-122"/>
              </a:rPr>
              <a:t>，</a:t>
            </a:r>
            <a:endParaRPr lang="zh-CN" sz="1400" b="0">
              <a:ea typeface="宋体" panose="02010600030101010101" pitchFamily="2" charset="-122"/>
            </a:endParaRPr>
          </a:p>
          <a:p>
            <a:pPr indent="0" algn="l" fontAlgn="auto"/>
            <a:r>
              <a:rPr lang="zh-CN" sz="1400">
                <a:ea typeface="宋体" panose="02010600030101010101" pitchFamily="2" charset="-122"/>
                <a:sym typeface="+mn-ea"/>
              </a:rPr>
              <a:t>步骤1</a:t>
            </a:r>
            <a:r>
              <a:rPr lang="en-US" altLang="zh-CN" sz="1400">
                <a:ea typeface="宋体" panose="02010600030101010101" pitchFamily="2" charset="-122"/>
                <a:sym typeface="+mn-ea"/>
              </a:rPr>
              <a:t>1</a:t>
            </a:r>
            <a:r>
              <a:rPr lang="zh-CN" sz="1400">
                <a:ea typeface="宋体" panose="02010600030101010101" pitchFamily="2" charset="-122"/>
                <a:sym typeface="+mn-ea"/>
              </a:rPr>
              <a:t>：CTR检测直线运动行程开关是否触发。如果没有触发，CTR则发送指令驱动力矩电机上拉，直到直线运动行程开关触发。</a:t>
            </a:r>
            <a:endParaRPr lang="zh-CN" sz="1400">
              <a:ea typeface="宋体" panose="02010600030101010101" pitchFamily="2" charset="-122"/>
              <a:sym typeface="+mn-ea"/>
            </a:endParaRPr>
          </a:p>
          <a:p>
            <a:pPr indent="0" algn="l" fontAlgn="auto"/>
            <a:r>
              <a:rPr lang="zh-CN" sz="1400">
                <a:ea typeface="宋体" panose="02010600030101010101" pitchFamily="2" charset="-122"/>
                <a:sym typeface="+mn-ea"/>
              </a:rPr>
              <a:t>步骤1</a:t>
            </a:r>
            <a:r>
              <a:rPr lang="en-US" altLang="zh-CN" sz="1400">
                <a:ea typeface="宋体" panose="02010600030101010101" pitchFamily="2" charset="-122"/>
                <a:sym typeface="+mn-ea"/>
              </a:rPr>
              <a:t>2</a:t>
            </a:r>
            <a:r>
              <a:rPr lang="zh-CN" sz="1400">
                <a:ea typeface="宋体" panose="02010600030101010101" pitchFamily="2" charset="-122"/>
                <a:sym typeface="+mn-ea"/>
              </a:rPr>
              <a:t>：</a:t>
            </a:r>
            <a:r>
              <a:rPr lang="zh-CN" sz="1400">
                <a:ea typeface="宋体" panose="02010600030101010101" pitchFamily="2" charset="-122"/>
                <a:sym typeface="+mn-ea"/>
              </a:rPr>
              <a:t>确认直线运动行程开关触发以后，CTR和无线测斜仪进行配对，CTR与无线测斜仪配置时间同步，以及设置相关参数。</a:t>
            </a:r>
            <a:r>
              <a:rPr lang="zh-CN" sz="1400" b="0">
                <a:ea typeface="宋体" panose="02010600030101010101" pitchFamily="2" charset="-122"/>
              </a:rPr>
              <a:t>步骤1</a:t>
            </a:r>
            <a:r>
              <a:rPr lang="en-US" altLang="zh-CN" sz="1400" b="0">
                <a:ea typeface="宋体" panose="02010600030101010101" pitchFamily="2" charset="-122"/>
              </a:rPr>
              <a:t>3</a:t>
            </a:r>
            <a:r>
              <a:rPr lang="zh-CN" sz="1400" b="0">
                <a:ea typeface="宋体" panose="02010600030101010101" pitchFamily="2" charset="-122"/>
              </a:rPr>
              <a:t>：配</a:t>
            </a:r>
            <a:r>
              <a:rPr lang="zh-CN" sz="1400" b="0">
                <a:ea typeface="宋体" panose="02010600030101010101" pitchFamily="2" charset="-122"/>
              </a:rPr>
              <a:t>对完成以后</a:t>
            </a:r>
            <a:r>
              <a:rPr lang="zh-CN" sz="1400" b="0">
                <a:solidFill>
                  <a:srgbClr val="FF0000"/>
                </a:solidFill>
                <a:ea typeface="宋体" panose="02010600030101010101" pitchFamily="2" charset="-122"/>
              </a:rPr>
              <a:t>（日志</a:t>
            </a:r>
            <a:r>
              <a:rPr lang="zh-CN" sz="1400" b="0">
                <a:solidFill>
                  <a:srgbClr val="FF0000"/>
                </a:solidFill>
                <a:latin typeface="Calibri" panose="020F0502020204030204" charset="0"/>
                <a:ea typeface="宋体" panose="02010600030101010101" pitchFamily="2" charset="-122"/>
              </a:rPr>
              <a:t>上报区号、孔号等信息）</a:t>
            </a:r>
            <a:r>
              <a:rPr lang="zh-CN" sz="1400" b="0">
                <a:ea typeface="宋体" panose="02010600030101010101" pitchFamily="2" charset="-122"/>
              </a:rPr>
              <a:t>，CTR发送指令驱动力矩电机将无线测斜仪下放距离L0（计米轮的编码器反馈脉冲给电机驱动器来记录钢丝绳下放的距离），然后停机等待。</a:t>
            </a:r>
            <a:endParaRPr lang="zh-CN" sz="1400" b="0">
              <a:ea typeface="宋体" panose="02010600030101010101" pitchFamily="2" charset="-122"/>
            </a:endParaRPr>
          </a:p>
          <a:p>
            <a:pPr indent="0" algn="just" fontAlgn="auto"/>
            <a:r>
              <a:rPr lang="zh-CN" sz="1400">
                <a:ea typeface="宋体" panose="02010600030101010101" pitchFamily="2" charset="-122"/>
              </a:rPr>
              <a:t>步骤1</a:t>
            </a:r>
            <a:r>
              <a:rPr lang="en-US" altLang="zh-CN" sz="1400">
                <a:ea typeface="宋体" panose="02010600030101010101" pitchFamily="2" charset="-122"/>
              </a:rPr>
              <a:t>4</a:t>
            </a:r>
            <a:r>
              <a:rPr lang="zh-CN" sz="1400">
                <a:ea typeface="宋体" panose="02010600030101010101" pitchFamily="2" charset="-122"/>
              </a:rPr>
              <a:t>：在经过等待时间T1后，无线测斜仪开始第一个点的测量，测量时间T2。</a:t>
            </a:r>
            <a:endParaRPr lang="zh-CN" sz="1400">
              <a:ea typeface="宋体" panose="02010600030101010101" pitchFamily="2" charset="-122"/>
            </a:endParaRPr>
          </a:p>
          <a:p>
            <a:pPr indent="0" algn="just" fontAlgn="auto"/>
            <a:r>
              <a:rPr lang="zh-CN" sz="1400">
                <a:ea typeface="宋体" panose="02010600030101010101" pitchFamily="2" charset="-122"/>
              </a:rPr>
              <a:t>步骤1</a:t>
            </a:r>
            <a:r>
              <a:rPr lang="en-US" altLang="zh-CN" sz="1400">
                <a:ea typeface="宋体" panose="02010600030101010101" pitchFamily="2" charset="-122"/>
              </a:rPr>
              <a:t>5</a:t>
            </a:r>
            <a:r>
              <a:rPr lang="zh-CN" sz="1400">
                <a:ea typeface="宋体" panose="02010600030101010101" pitchFamily="2" charset="-122"/>
              </a:rPr>
              <a:t>：在运动时间T3之内，电机将无线测斜仪上拉500mm并停止。无线测斜仪开始测量当前点。</a:t>
            </a:r>
            <a:endParaRPr lang="zh-CN" sz="1400">
              <a:ea typeface="宋体" panose="02010600030101010101" pitchFamily="2" charset="-122"/>
            </a:endParaRPr>
          </a:p>
          <a:p>
            <a:pPr indent="0" algn="just" fontAlgn="auto"/>
            <a:r>
              <a:rPr lang="zh-CN" sz="1400">
                <a:ea typeface="宋体" panose="02010600030101010101" pitchFamily="2" charset="-122"/>
              </a:rPr>
              <a:t>步骤1</a:t>
            </a:r>
            <a:r>
              <a:rPr lang="en-US" altLang="zh-CN" sz="1400">
                <a:ea typeface="宋体" panose="02010600030101010101" pitchFamily="2" charset="-122"/>
              </a:rPr>
              <a:t>6</a:t>
            </a:r>
            <a:r>
              <a:rPr lang="zh-CN" sz="1400">
                <a:ea typeface="宋体" panose="02010600030101010101" pitchFamily="2" charset="-122"/>
              </a:rPr>
              <a:t>：CTR判断当前的测量点数是否达到设定的数量。如果不是，则重复步骤12，如果是，则用较慢的速度上拉回到直线运动行程开关。</a:t>
            </a:r>
            <a:endParaRPr lang="zh-CN" sz="1400">
              <a:ea typeface="宋体" panose="02010600030101010101" pitchFamily="2" charset="-122"/>
            </a:endParaRPr>
          </a:p>
          <a:p>
            <a:pPr indent="0" algn="just" fontAlgn="auto"/>
            <a:r>
              <a:rPr lang="en-US" altLang="zh-CN" sz="1400">
                <a:ea typeface="宋体" panose="02010600030101010101" pitchFamily="2" charset="-122"/>
              </a:rPr>
              <a:t>       </a:t>
            </a:r>
            <a:r>
              <a:rPr lang="zh-CN" sz="1400" b="1">
                <a:ea typeface="宋体" panose="02010600030101010101" pitchFamily="2" charset="-122"/>
              </a:rPr>
              <a:t>阶段四、测量完成与数据传输阶段</a:t>
            </a:r>
            <a:endParaRPr lang="zh-CN" sz="1400">
              <a:ea typeface="宋体" panose="02010600030101010101" pitchFamily="2" charset="-122"/>
            </a:endParaRPr>
          </a:p>
          <a:p>
            <a:pPr indent="0" algn="just" fontAlgn="auto"/>
            <a:r>
              <a:rPr lang="zh-CN" sz="1400">
                <a:ea typeface="宋体" panose="02010600030101010101" pitchFamily="2" charset="-122"/>
              </a:rPr>
              <a:t>步骤1</a:t>
            </a:r>
            <a:r>
              <a:rPr lang="en-US" altLang="zh-CN" sz="1400">
                <a:ea typeface="宋体" panose="02010600030101010101" pitchFamily="2" charset="-122"/>
              </a:rPr>
              <a:t>7</a:t>
            </a:r>
            <a:r>
              <a:rPr lang="zh-CN" sz="1400">
                <a:ea typeface="宋体" panose="02010600030101010101" pitchFamily="2" charset="-122"/>
              </a:rPr>
              <a:t>：CTR确认直线运动行程开关已经触发，与无线测斜仪再次进行配对。</a:t>
            </a:r>
            <a:endParaRPr lang="zh-CN" sz="1400">
              <a:ea typeface="宋体" panose="02010600030101010101" pitchFamily="2" charset="-122"/>
            </a:endParaRPr>
          </a:p>
          <a:p>
            <a:pPr indent="0" algn="just" fontAlgn="auto"/>
            <a:r>
              <a:rPr lang="zh-CN" sz="1400">
                <a:ea typeface="宋体" panose="02010600030101010101" pitchFamily="2" charset="-122"/>
              </a:rPr>
              <a:t>步骤1</a:t>
            </a:r>
            <a:r>
              <a:rPr lang="en-US" altLang="zh-CN" sz="1400">
                <a:ea typeface="宋体" panose="02010600030101010101" pitchFamily="2" charset="-122"/>
              </a:rPr>
              <a:t>8</a:t>
            </a:r>
            <a:r>
              <a:rPr lang="zh-CN" sz="1400">
                <a:ea typeface="宋体" panose="02010600030101010101" pitchFamily="2" charset="-122"/>
              </a:rPr>
              <a:t>：配对成功以后，CTR读取无线测斜仪的反向测量数据并存储，读取存储完成后反馈测量完成</a:t>
            </a:r>
            <a:r>
              <a:rPr lang="zh-CN" sz="1400">
                <a:solidFill>
                  <a:srgbClr val="FF0000"/>
                </a:solidFill>
                <a:ea typeface="宋体" panose="02010600030101010101" pitchFamily="2" charset="-122"/>
              </a:rPr>
              <a:t>交互信息</a:t>
            </a:r>
            <a:r>
              <a:rPr lang="en-US" altLang="zh-CN" sz="1400">
                <a:solidFill>
                  <a:srgbClr val="FF0000"/>
                </a:solidFill>
                <a:ea typeface="宋体" panose="02010600030101010101" pitchFamily="2" charset="-122"/>
              </a:rPr>
              <a:t>“</a:t>
            </a:r>
            <a:r>
              <a:rPr lang="zh-CN" sz="1400">
                <a:solidFill>
                  <a:srgbClr val="FF0000"/>
                </a:solidFill>
                <a:ea typeface="宋体" panose="02010600030101010101" pitchFamily="2" charset="-122"/>
              </a:rPr>
              <a:t>反测完成，开始数据处理</a:t>
            </a:r>
            <a:r>
              <a:rPr lang="en-US" altLang="zh-CN" sz="1400">
                <a:solidFill>
                  <a:srgbClr val="FF0000"/>
                </a:solidFill>
                <a:ea typeface="宋体" panose="02010600030101010101" pitchFamily="2" charset="-122"/>
              </a:rPr>
              <a:t>“</a:t>
            </a:r>
            <a:r>
              <a:rPr lang="zh-CN" sz="1400">
                <a:solidFill>
                  <a:srgbClr val="FF0000"/>
                </a:solidFill>
                <a:ea typeface="宋体" panose="02010600030101010101" pitchFamily="2" charset="-122"/>
              </a:rPr>
              <a:t>，</a:t>
            </a:r>
            <a:r>
              <a:rPr lang="zh-CN" sz="1400">
                <a:ea typeface="宋体" panose="02010600030101010101" pitchFamily="2" charset="-122"/>
              </a:rPr>
              <a:t>之后，将正向和反向测量数据进行处理与计算，数据处理完成后显示</a:t>
            </a:r>
            <a:r>
              <a:rPr lang="en-US" altLang="zh-CN" sz="1400">
                <a:ea typeface="宋体" panose="02010600030101010101" pitchFamily="2" charset="-122"/>
              </a:rPr>
              <a:t>“</a:t>
            </a:r>
            <a:r>
              <a:rPr lang="zh-CN" sz="1400">
                <a:solidFill>
                  <a:srgbClr val="FF0000"/>
                </a:solidFill>
                <a:ea typeface="宋体" panose="02010600030101010101" pitchFamily="2" charset="-122"/>
              </a:rPr>
              <a:t>数据处理完成，正在数据传输请勿其他操作</a:t>
            </a:r>
            <a:r>
              <a:rPr lang="en-US" altLang="zh-CN" sz="1400">
                <a:solidFill>
                  <a:srgbClr val="0070C0"/>
                </a:solidFill>
                <a:ea typeface="宋体" panose="02010600030101010101" pitchFamily="2" charset="-122"/>
              </a:rPr>
              <a:t>”</a:t>
            </a:r>
            <a:r>
              <a:rPr lang="zh-CN" sz="1400">
                <a:solidFill>
                  <a:srgbClr val="0070C0"/>
                </a:solidFill>
                <a:ea typeface="宋体" panose="02010600030101010101" pitchFamily="2" charset="-122"/>
                <a:sym typeface="+mn-ea"/>
              </a:rPr>
              <a:t>完成</a:t>
            </a:r>
            <a:r>
              <a:rPr lang="zh-CN" sz="1400">
                <a:solidFill>
                  <a:srgbClr val="0070C0"/>
                </a:solidFill>
                <a:ea typeface="宋体" panose="02010600030101010101" pitchFamily="2" charset="-122"/>
              </a:rPr>
              <a:t>数据处理与计算请确认数据检校</a:t>
            </a:r>
            <a:r>
              <a:rPr lang="en-US" altLang="zh-CN" sz="1400">
                <a:solidFill>
                  <a:srgbClr val="0070C0"/>
                </a:solidFill>
                <a:ea typeface="宋体" panose="02010600030101010101" pitchFamily="2" charset="-122"/>
              </a:rPr>
              <a:t>“</a:t>
            </a:r>
            <a:r>
              <a:rPr lang="zh-CN" altLang="en-US" sz="1400">
                <a:solidFill>
                  <a:srgbClr val="0070C0"/>
                </a:solidFill>
                <a:ea typeface="宋体" panose="02010600030101010101" pitchFamily="2" charset="-122"/>
              </a:rPr>
              <a:t>，</a:t>
            </a:r>
            <a:r>
              <a:rPr lang="zh-CN" sz="1400">
                <a:solidFill>
                  <a:srgbClr val="0070C0"/>
                </a:solidFill>
                <a:ea typeface="宋体" panose="02010600030101010101" pitchFamily="2" charset="-122"/>
                <a:sym typeface="+mn-ea"/>
              </a:rPr>
              <a:t>点击</a:t>
            </a:r>
            <a:r>
              <a:rPr lang="en-US" altLang="zh-CN" sz="1400">
                <a:solidFill>
                  <a:srgbClr val="0070C0"/>
                </a:solidFill>
                <a:ea typeface="宋体" panose="02010600030101010101" pitchFamily="2" charset="-122"/>
                <a:sym typeface="+mn-ea"/>
              </a:rPr>
              <a:t>”</a:t>
            </a:r>
            <a:r>
              <a:rPr lang="zh-CN" sz="1400">
                <a:solidFill>
                  <a:srgbClr val="0070C0"/>
                </a:solidFill>
                <a:ea typeface="宋体" panose="02010600030101010101" pitchFamily="2" charset="-122"/>
                <a:sym typeface="+mn-ea"/>
              </a:rPr>
              <a:t>确认</a:t>
            </a:r>
            <a:r>
              <a:rPr lang="en-US" altLang="zh-CN" sz="1400">
                <a:solidFill>
                  <a:srgbClr val="0070C0"/>
                </a:solidFill>
                <a:ea typeface="宋体" panose="02010600030101010101" pitchFamily="2" charset="-122"/>
                <a:sym typeface="+mn-ea"/>
              </a:rPr>
              <a:t>“</a:t>
            </a:r>
            <a:r>
              <a:rPr lang="zh-CN" altLang="en-US" sz="1400">
                <a:solidFill>
                  <a:srgbClr val="0070C0"/>
                </a:solidFill>
                <a:ea typeface="宋体" panose="02010600030101010101" pitchFamily="2" charset="-122"/>
                <a:sym typeface="+mn-ea"/>
              </a:rPr>
              <a:t>并进行数据检校工作，</a:t>
            </a:r>
            <a:r>
              <a:rPr lang="zh-CN" sz="1400">
                <a:solidFill>
                  <a:srgbClr val="0070C0"/>
                </a:solidFill>
                <a:ea typeface="宋体" panose="02010600030101010101" pitchFamily="2" charset="-122"/>
                <a:sym typeface="+mn-ea"/>
              </a:rPr>
              <a:t>若数据存在异常，用户可点击“重测”（点击重测后，CTR本地删除本组数据并开始新的一轮测量），若</a:t>
            </a:r>
            <a:r>
              <a:rPr lang="zh-CN" altLang="en-US" sz="1400">
                <a:solidFill>
                  <a:srgbClr val="0070C0"/>
                </a:solidFill>
                <a:ea typeface="宋体" panose="02010600030101010101" pitchFamily="2" charset="-122"/>
                <a:sym typeface="+mn-ea"/>
              </a:rPr>
              <a:t>数据无误点击</a:t>
            </a:r>
            <a:r>
              <a:rPr lang="en-US" altLang="zh-CN" sz="1400">
                <a:solidFill>
                  <a:srgbClr val="0070C0"/>
                </a:solidFill>
                <a:ea typeface="宋体" panose="02010600030101010101" pitchFamily="2" charset="-122"/>
                <a:sym typeface="+mn-ea"/>
              </a:rPr>
              <a:t>”</a:t>
            </a:r>
            <a:r>
              <a:rPr lang="zh-CN" altLang="en-US" sz="1400">
                <a:solidFill>
                  <a:srgbClr val="0070C0"/>
                </a:solidFill>
                <a:ea typeface="宋体" panose="02010600030101010101" pitchFamily="2" charset="-122"/>
                <a:sym typeface="+mn-ea"/>
              </a:rPr>
              <a:t>上传</a:t>
            </a:r>
            <a:r>
              <a:rPr lang="en-US" altLang="zh-CN" sz="1400">
                <a:solidFill>
                  <a:srgbClr val="0070C0"/>
                </a:solidFill>
                <a:ea typeface="宋体" panose="02010600030101010101" pitchFamily="2" charset="-122"/>
                <a:sym typeface="+mn-ea"/>
              </a:rPr>
              <a:t>“</a:t>
            </a:r>
            <a:r>
              <a:rPr lang="zh-CN" altLang="en-US" sz="1400">
                <a:solidFill>
                  <a:srgbClr val="0070C0"/>
                </a:solidFill>
                <a:ea typeface="宋体" panose="02010600030101010101" pitchFamily="2" charset="-122"/>
                <a:sym typeface="+mn-ea"/>
              </a:rPr>
              <a:t>，（后做）</a:t>
            </a:r>
            <a:r>
              <a:rPr lang="zh-CN" sz="1400">
                <a:ea typeface="宋体" panose="02010600030101010101" pitchFamily="2" charset="-122"/>
                <a:sym typeface="+mn-ea"/>
              </a:rPr>
              <a:t>通过4G将数据上传到平台</a:t>
            </a:r>
            <a:r>
              <a:rPr lang="zh-CN" altLang="en-US" sz="1400">
                <a:solidFill>
                  <a:srgbClr val="FF0000"/>
                </a:solidFill>
                <a:ea typeface="宋体" panose="02010600030101010101" pitchFamily="2" charset="-122"/>
                <a:sym typeface="+mn-ea"/>
              </a:rPr>
              <a:t>（上传过程中显示进度信息比如百分比之类的及上传完成，-点击”好的“设备进入待机模式）。</a:t>
            </a:r>
            <a:endParaRPr lang="zh-CN" altLang="en-US" sz="1400">
              <a:solidFill>
                <a:srgbClr val="FF0000"/>
              </a:solidFill>
              <a:ea typeface="宋体" panose="02010600030101010101" pitchFamily="2"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 Box 2"/>
          <p:cNvSpPr txBox="1">
            <a:spLocks noChangeArrowheads="1"/>
          </p:cNvSpPr>
          <p:nvPr/>
        </p:nvSpPr>
        <p:spPr bwMode="auto">
          <a:xfrm>
            <a:off x="423545" y="257175"/>
            <a:ext cx="37973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zh-CN" altLang="en-US" sz="3200" b="1">
                <a:solidFill>
                  <a:srgbClr val="FF0000"/>
                </a:solidFill>
                <a:latin typeface="Times New Roman" panose="02020603050405020304" charset="0"/>
                <a:ea typeface="黑体" panose="02010609060101010101" pitchFamily="49" charset="-122"/>
              </a:rPr>
              <a:t>技术需求描述</a:t>
            </a:r>
            <a:endParaRPr kumimoji="1" lang="zh-CN" altLang="en-US" sz="3200" b="1">
              <a:solidFill>
                <a:srgbClr val="FF0000"/>
              </a:solidFill>
              <a:latin typeface="Times New Roman" panose="02020603050405020304" charset="0"/>
              <a:ea typeface="黑体" panose="02010609060101010101" pitchFamily="49" charset="-122"/>
            </a:endParaRPr>
          </a:p>
        </p:txBody>
      </p:sp>
      <p:sp>
        <p:nvSpPr>
          <p:cNvPr id="100" name="文本框 99"/>
          <p:cNvSpPr txBox="1"/>
          <p:nvPr/>
        </p:nvSpPr>
        <p:spPr>
          <a:xfrm>
            <a:off x="1492885" y="1074420"/>
            <a:ext cx="9406255" cy="4154170"/>
          </a:xfrm>
          <a:prstGeom prst="rect">
            <a:avLst/>
          </a:prstGeom>
          <a:noFill/>
          <a:ln w="9525">
            <a:noFill/>
          </a:ln>
        </p:spPr>
        <p:txBody>
          <a:bodyPr wrap="square">
            <a:spAutoFit/>
          </a:bodyPr>
          <a:p>
            <a:pPr indent="0"/>
            <a:r>
              <a:rPr lang="zh-CN" sz="2400" b="0">
                <a:solidFill>
                  <a:srgbClr val="FF0000"/>
                </a:solidFill>
                <a:latin typeface="Calibri" panose="020F0502020204030204" charset="0"/>
                <a:ea typeface="宋体" panose="02010600030101010101" pitchFamily="2" charset="-122"/>
              </a:rPr>
              <a:t>1、支持单向测量和正反测测量。</a:t>
            </a:r>
            <a:r>
              <a:rPr lang="zh-CN" sz="2400" b="0">
                <a:latin typeface="Calibri" panose="020F0502020204030204" charset="0"/>
                <a:ea typeface="宋体" panose="02010600030101010101" pitchFamily="2" charset="-122"/>
              </a:rPr>
              <a:t>2、支持配置孔号，测量孔深</a:t>
            </a:r>
            <a:r>
              <a:rPr 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配置孔深</a:t>
            </a:r>
            <a:r>
              <a:rPr lang="en-US" sz="2400" b="0">
                <a:latin typeface="Calibri" panose="020F0502020204030204" charset="0"/>
                <a:ea typeface="宋体" panose="02010600030101010101" pitchFamily="2" charset="-122"/>
              </a:rPr>
              <a:t>/</a:t>
            </a:r>
            <a:r>
              <a:rPr lang="zh-CN" sz="2400" b="0">
                <a:latin typeface="Calibri" panose="020F0502020204030204" charset="0"/>
                <a:ea typeface="宋体" panose="02010600030101010101" pitchFamily="2" charset="-122"/>
              </a:rPr>
              <a:t>直接测量功能。</a:t>
            </a:r>
            <a:r>
              <a:rPr lang="zh-CN" sz="2400" b="0">
                <a:ea typeface="宋体" panose="02010600030101010101" pitchFamily="2" charset="-122"/>
              </a:rPr>
              <a:t>方案一：模拟人工测斜，直接下放到管底停下后测量；</a:t>
            </a:r>
            <a:endParaRPr lang="zh-CN" sz="2400" b="0">
              <a:ea typeface="宋体" panose="02010600030101010101" pitchFamily="2" charset="-122"/>
            </a:endParaRPr>
          </a:p>
          <a:p>
            <a:pPr indent="0"/>
            <a:r>
              <a:rPr lang="zh-CN" sz="2400" b="0">
                <a:solidFill>
                  <a:srgbClr val="FF0000"/>
                </a:solidFill>
                <a:ea typeface="宋体" panose="02010600030101010101" pitchFamily="2" charset="-122"/>
              </a:rPr>
              <a:t>方案二：初次测量时进行一键测孔深确定每个孔号对应的测量孔深。</a:t>
            </a:r>
            <a:r>
              <a:rPr lang="zh-CN" sz="2400" b="0">
                <a:latin typeface="Calibri" panose="020F0502020204030204" charset="0"/>
                <a:ea typeface="宋体" panose="02010600030101010101" pitchFamily="2" charset="-122"/>
              </a:rPr>
              <a:t>3、根据</a:t>
            </a:r>
            <a:r>
              <a:rPr lang="en-US" sz="2400" b="0">
                <a:latin typeface="Calibri" panose="020F0502020204030204" charset="0"/>
                <a:ea typeface="宋体" panose="02010600030101010101" pitchFamily="2" charset="-122"/>
              </a:rPr>
              <a:t>CTR</a:t>
            </a:r>
            <a:r>
              <a:rPr lang="zh-CN" sz="2400" b="0">
                <a:latin typeface="Calibri" panose="020F0502020204030204" charset="0"/>
                <a:ea typeface="宋体" panose="02010600030101010101" pitchFamily="2" charset="-122"/>
              </a:rPr>
              <a:t>与测斜仪时间表进行测量工作。4、测量过程自动化测量。5、正测</a:t>
            </a:r>
            <a:r>
              <a:rPr lang="zh-CN" sz="2400" b="0">
                <a:ea typeface="宋体" panose="02010600030101010101" pitchFamily="2" charset="-122"/>
              </a:rPr>
              <a:t>完成后，</a:t>
            </a:r>
            <a:r>
              <a:rPr lang="zh-CN" sz="2400" b="0">
                <a:latin typeface="Calibri" panose="020F0502020204030204" charset="0"/>
                <a:ea typeface="宋体" panose="02010600030101010101" pitchFamily="2" charset="-122"/>
              </a:rPr>
              <a:t>有</a:t>
            </a:r>
            <a:r>
              <a:rPr lang="zh-CN" sz="2400" b="0">
                <a:ea typeface="宋体" panose="02010600030101010101" pitchFamily="2" charset="-122"/>
              </a:rPr>
              <a:t>指示灯和米易通提醒</a:t>
            </a:r>
            <a:r>
              <a:rPr lang="zh-CN" sz="2400" b="0">
                <a:latin typeface="Calibri" panose="020F0502020204030204" charset="0"/>
                <a:ea typeface="宋体" panose="02010600030101010101" pitchFamily="2" charset="-122"/>
              </a:rPr>
              <a:t>功能。6、正测完成后需要一个管口等待时间</a:t>
            </a:r>
            <a:r>
              <a:rPr lang="zh-CN" sz="2400" b="0">
                <a:ea typeface="宋体" panose="02010600030101010101" pitchFamily="2" charset="-122"/>
              </a:rPr>
              <a:t>将设备和测斜仪一起提起，将测斜仪旋转</a:t>
            </a:r>
            <a:r>
              <a:rPr lang="en-US" sz="2400" b="0">
                <a:latin typeface="Calibri" panose="020F0502020204030204" charset="0"/>
                <a:ea typeface="宋体" panose="02010600030101010101" pitchFamily="2" charset="-122"/>
                <a:cs typeface="Times New Roman" panose="02020603050405020304" charset="0"/>
              </a:rPr>
              <a:t>180°</a:t>
            </a:r>
            <a:r>
              <a:rPr lang="zh-CN" sz="2400" b="0">
                <a:ea typeface="宋体" panose="02010600030101010101" pitchFamily="2" charset="-122"/>
              </a:rPr>
              <a:t>，并将设备扣在测斜管上</a:t>
            </a:r>
            <a:r>
              <a:rPr lang="zh-CN" sz="2400" b="0">
                <a:latin typeface="Calibri" panose="020F0502020204030204" charset="0"/>
                <a:ea typeface="宋体" panose="02010600030101010101" pitchFamily="2" charset="-122"/>
              </a:rPr>
              <a:t>的工作过程</a:t>
            </a:r>
            <a:r>
              <a:rPr lang="zh-CN" sz="2400" b="0">
                <a:ea typeface="宋体" panose="02010600030101010101" pitchFamily="2" charset="-122"/>
              </a:rPr>
              <a:t>。7、反测完成后，指示灯和米易通提醒。8、数据传输完成后，指示灯和米易通提醒。</a:t>
            </a:r>
            <a:endParaRPr lang="zh-CN" altLang="en-US"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907155" y="3044825"/>
            <a:ext cx="4377690" cy="768350"/>
          </a:xfrm>
          <a:prstGeom prst="rect">
            <a:avLst/>
          </a:prstGeom>
          <a:noFill/>
        </p:spPr>
        <p:txBody>
          <a:bodyPr wrap="none" rtlCol="0" anchor="t">
            <a:spAutoFit/>
          </a:bodyPr>
          <a:p>
            <a:r>
              <a:rPr lang="en-US" sz="4400">
                <a:latin typeface="Calibri" panose="020F0502020204030204" charset="0"/>
                <a:ea typeface="宋体" panose="02010600030101010101" pitchFamily="2" charset="-122"/>
                <a:sym typeface="+mn-ea"/>
              </a:rPr>
              <a:t>2</a:t>
            </a:r>
            <a:r>
              <a:rPr lang="zh-CN" altLang="en-US" sz="4400">
                <a:latin typeface="Calibri" panose="020F0502020204030204" charset="0"/>
                <a:ea typeface="宋体" panose="02010600030101010101" pitchFamily="2" charset="-122"/>
                <a:sym typeface="+mn-ea"/>
              </a:rPr>
              <a:t>、</a:t>
            </a:r>
            <a:r>
              <a:rPr lang="zh-CN" altLang="en-US" sz="4400">
                <a:latin typeface="Calibri" panose="020F0502020204030204" charset="0"/>
                <a:ea typeface="宋体" panose="02010600030101010101" pitchFamily="2" charset="-122"/>
                <a:sym typeface="+mn-ea"/>
              </a:rPr>
              <a:t>工作流程介绍</a:t>
            </a:r>
            <a:endParaRPr lang="zh-CN" altLang="en-US" sz="4400">
              <a:latin typeface="Calibri" panose="020F0502020204030204" charset="0"/>
              <a:ea typeface="宋体" panose="02010600030101010101" pitchFamily="2"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 name="矩形 8"/>
          <p:cNvSpPr/>
          <p:nvPr/>
        </p:nvSpPr>
        <p:spPr>
          <a:xfrm>
            <a:off x="1789430" y="3151505"/>
            <a:ext cx="1932940" cy="850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1" name="梯形 10"/>
          <p:cNvSpPr/>
          <p:nvPr/>
        </p:nvSpPr>
        <p:spPr>
          <a:xfrm>
            <a:off x="2148840" y="2036445"/>
            <a:ext cx="1213485" cy="1115060"/>
          </a:xfrm>
          <a:prstGeom prst="trapezoid">
            <a:avLst>
              <a:gd name="adj" fmla="val 123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2" name="矩形 11"/>
          <p:cNvSpPr/>
          <p:nvPr/>
        </p:nvSpPr>
        <p:spPr>
          <a:xfrm>
            <a:off x="1789430" y="3236595"/>
            <a:ext cx="1932940" cy="11239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cxnSp>
        <p:nvCxnSpPr>
          <p:cNvPr id="13" name="直接连接符 12"/>
          <p:cNvCxnSpPr/>
          <p:nvPr/>
        </p:nvCxnSpPr>
        <p:spPr>
          <a:xfrm flipH="1">
            <a:off x="1930400" y="3057525"/>
            <a:ext cx="635" cy="27622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594735" y="3020695"/>
            <a:ext cx="0" cy="313055"/>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圆角矩形 28"/>
          <p:cNvSpPr/>
          <p:nvPr/>
        </p:nvSpPr>
        <p:spPr>
          <a:xfrm>
            <a:off x="2542540" y="3244850"/>
            <a:ext cx="426085" cy="297815"/>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文本框 1"/>
          <p:cNvSpPr txBox="1"/>
          <p:nvPr/>
        </p:nvSpPr>
        <p:spPr>
          <a:xfrm>
            <a:off x="664210" y="966470"/>
            <a:ext cx="3961130" cy="368300"/>
          </a:xfrm>
          <a:prstGeom prst="rect">
            <a:avLst/>
          </a:prstGeom>
          <a:noFill/>
        </p:spPr>
        <p:txBody>
          <a:bodyPr wrap="none" rtlCol="0">
            <a:spAutoFit/>
          </a:bodyPr>
          <a:p>
            <a:r>
              <a:rPr lang="en-US" altLang="zh-CN"/>
              <a:t>1</a:t>
            </a:r>
            <a:r>
              <a:rPr lang="zh-CN" altLang="en-US"/>
              <a:t>、执行机构与传感器进行机械连接。</a:t>
            </a:r>
            <a:endParaRPr lang="zh-CN" altLang="en-US"/>
          </a:p>
        </p:txBody>
      </p:sp>
      <p:sp>
        <p:nvSpPr>
          <p:cNvPr id="3" name="文本框 2"/>
          <p:cNvSpPr txBox="1"/>
          <p:nvPr/>
        </p:nvSpPr>
        <p:spPr>
          <a:xfrm>
            <a:off x="664210" y="1384935"/>
            <a:ext cx="4875530" cy="645160"/>
          </a:xfrm>
          <a:prstGeom prst="rect">
            <a:avLst/>
          </a:prstGeom>
          <a:noFill/>
        </p:spPr>
        <p:txBody>
          <a:bodyPr wrap="none" rtlCol="0">
            <a:spAutoFit/>
          </a:bodyPr>
          <a:p>
            <a:r>
              <a:rPr lang="en-US" altLang="zh-CN"/>
              <a:t>2</a:t>
            </a:r>
            <a:r>
              <a:rPr lang="zh-CN" altLang="en-US"/>
              <a:t>、传感器先放入测斜管内，然后执行机构直接</a:t>
            </a:r>
            <a:endParaRPr lang="zh-CN" altLang="en-US"/>
          </a:p>
          <a:p>
            <a:r>
              <a:rPr lang="zh-CN" altLang="en-US"/>
              <a:t>卡住到测斜管外径。（</a:t>
            </a:r>
            <a:r>
              <a:rPr lang="zh-CN" altLang="en-US">
                <a:solidFill>
                  <a:srgbClr val="002060"/>
                </a:solidFill>
              </a:rPr>
              <a:t>执行机构越轻越好</a:t>
            </a:r>
            <a:r>
              <a:rPr lang="zh-CN" altLang="en-US"/>
              <a:t>）</a:t>
            </a:r>
            <a:endParaRPr lang="zh-CN" altLang="en-US"/>
          </a:p>
        </p:txBody>
      </p:sp>
      <p:sp>
        <p:nvSpPr>
          <p:cNvPr id="5" name="文本框 4"/>
          <p:cNvSpPr txBox="1"/>
          <p:nvPr/>
        </p:nvSpPr>
        <p:spPr>
          <a:xfrm>
            <a:off x="737870" y="3573780"/>
            <a:ext cx="1675130" cy="368300"/>
          </a:xfrm>
          <a:prstGeom prst="rect">
            <a:avLst/>
          </a:prstGeom>
          <a:noFill/>
        </p:spPr>
        <p:txBody>
          <a:bodyPr wrap="none" rtlCol="0">
            <a:spAutoFit/>
          </a:bodyPr>
          <a:p>
            <a:r>
              <a:rPr lang="en-US" altLang="zh-CN"/>
              <a:t>3</a:t>
            </a:r>
            <a:r>
              <a:rPr lang="zh-CN" altLang="en-US"/>
              <a:t>、设备上电。</a:t>
            </a:r>
            <a:endParaRPr lang="zh-CN" altLang="en-US"/>
          </a:p>
        </p:txBody>
      </p:sp>
      <p:sp>
        <p:nvSpPr>
          <p:cNvPr id="6" name="文本框 5"/>
          <p:cNvSpPr txBox="1"/>
          <p:nvPr/>
        </p:nvSpPr>
        <p:spPr>
          <a:xfrm>
            <a:off x="737870" y="3942080"/>
            <a:ext cx="4646930" cy="368300"/>
          </a:xfrm>
          <a:prstGeom prst="rect">
            <a:avLst/>
          </a:prstGeom>
          <a:noFill/>
        </p:spPr>
        <p:txBody>
          <a:bodyPr wrap="none" rtlCol="0">
            <a:spAutoFit/>
          </a:bodyPr>
          <a:p>
            <a:r>
              <a:rPr lang="en-US" altLang="zh-CN"/>
              <a:t>4</a:t>
            </a:r>
            <a:r>
              <a:rPr lang="zh-CN" altLang="en-US"/>
              <a:t>、米易通搜索设备，并连接，进入主界面。</a:t>
            </a:r>
            <a:endParaRPr lang="zh-CN" altLang="en-US"/>
          </a:p>
        </p:txBody>
      </p:sp>
      <p:sp>
        <p:nvSpPr>
          <p:cNvPr id="7" name="矩形 6"/>
          <p:cNvSpPr/>
          <p:nvPr/>
        </p:nvSpPr>
        <p:spPr>
          <a:xfrm>
            <a:off x="1790700" y="4303395"/>
            <a:ext cx="1930400" cy="2265045"/>
          </a:xfrm>
          <a:prstGeom prst="rect">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圆角矩形 14"/>
          <p:cNvSpPr/>
          <p:nvPr/>
        </p:nvSpPr>
        <p:spPr>
          <a:xfrm>
            <a:off x="2184400" y="4364355"/>
            <a:ext cx="1179830" cy="378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产品信息</a:t>
            </a:r>
            <a:endParaRPr lang="zh-CN" altLang="en-US"/>
          </a:p>
        </p:txBody>
      </p:sp>
      <p:sp>
        <p:nvSpPr>
          <p:cNvPr id="16" name="圆角矩形 15"/>
          <p:cNvSpPr/>
          <p:nvPr/>
        </p:nvSpPr>
        <p:spPr>
          <a:xfrm>
            <a:off x="2184400" y="5450205"/>
            <a:ext cx="1179830" cy="378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交互信息</a:t>
            </a:r>
            <a:endParaRPr lang="zh-CN" altLang="en-US"/>
          </a:p>
        </p:txBody>
      </p:sp>
      <p:sp>
        <p:nvSpPr>
          <p:cNvPr id="17" name="圆角矩形 16"/>
          <p:cNvSpPr/>
          <p:nvPr/>
        </p:nvSpPr>
        <p:spPr>
          <a:xfrm>
            <a:off x="1906270" y="6014085"/>
            <a:ext cx="1736090" cy="4629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按键交互界面</a:t>
            </a:r>
            <a:endParaRPr lang="zh-CN" altLang="en-US"/>
          </a:p>
        </p:txBody>
      </p:sp>
      <p:sp>
        <p:nvSpPr>
          <p:cNvPr id="18" name="文本框 17"/>
          <p:cNvSpPr txBox="1"/>
          <p:nvPr/>
        </p:nvSpPr>
        <p:spPr>
          <a:xfrm>
            <a:off x="5862955" y="1698625"/>
            <a:ext cx="5672455" cy="645160"/>
          </a:xfrm>
          <a:prstGeom prst="rect">
            <a:avLst/>
          </a:prstGeom>
          <a:noFill/>
        </p:spPr>
        <p:txBody>
          <a:bodyPr wrap="square" rtlCol="0">
            <a:spAutoFit/>
          </a:bodyPr>
          <a:p>
            <a:r>
              <a:rPr lang="en-US" altLang="zh-CN"/>
              <a:t>5</a:t>
            </a:r>
            <a:r>
              <a:rPr lang="zh-CN" altLang="en-US"/>
              <a:t>、在</a:t>
            </a:r>
            <a:r>
              <a:rPr lang="zh-CN" altLang="en-US" b="1" u="sng"/>
              <a:t>按键交互界面</a:t>
            </a:r>
            <a:r>
              <a:rPr lang="zh-CN" altLang="en-US"/>
              <a:t>中点击</a:t>
            </a:r>
            <a:r>
              <a:rPr lang="en-US" altLang="zh-CN"/>
              <a:t>“</a:t>
            </a:r>
            <a:r>
              <a:rPr lang="zh-CN" altLang="en-US"/>
              <a:t>开始正向测量</a:t>
            </a:r>
            <a:r>
              <a:rPr lang="en-US" altLang="zh-CN"/>
              <a:t>”</a:t>
            </a:r>
            <a:r>
              <a:rPr lang="zh-CN" altLang="en-US"/>
              <a:t>，</a:t>
            </a:r>
            <a:r>
              <a:rPr lang="zh-CN" altLang="en-US" b="1" u="sng">
                <a:solidFill>
                  <a:srgbClr val="002060"/>
                </a:solidFill>
              </a:rPr>
              <a:t>状态信息</a:t>
            </a:r>
            <a:r>
              <a:rPr lang="zh-CN" altLang="en-US"/>
              <a:t>实时展示设备情况。</a:t>
            </a:r>
            <a:endParaRPr lang="zh-CN" altLang="en-US"/>
          </a:p>
        </p:txBody>
      </p:sp>
      <p:sp>
        <p:nvSpPr>
          <p:cNvPr id="19" name="圆角矩形 18"/>
          <p:cNvSpPr/>
          <p:nvPr/>
        </p:nvSpPr>
        <p:spPr>
          <a:xfrm>
            <a:off x="2184400" y="4928235"/>
            <a:ext cx="1179830" cy="3784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t>状态信息</a:t>
            </a:r>
            <a:endParaRPr lang="zh-CN" altLang="en-US"/>
          </a:p>
        </p:txBody>
      </p:sp>
      <p:sp>
        <p:nvSpPr>
          <p:cNvPr id="20" name="文本框 19"/>
          <p:cNvSpPr txBox="1"/>
          <p:nvPr/>
        </p:nvSpPr>
        <p:spPr>
          <a:xfrm>
            <a:off x="5862955" y="2343785"/>
            <a:ext cx="5644515" cy="645160"/>
          </a:xfrm>
          <a:prstGeom prst="rect">
            <a:avLst/>
          </a:prstGeom>
          <a:noFill/>
        </p:spPr>
        <p:txBody>
          <a:bodyPr wrap="square" rtlCol="0">
            <a:spAutoFit/>
          </a:bodyPr>
          <a:p>
            <a:r>
              <a:rPr lang="en-US" altLang="zh-CN"/>
              <a:t>6</a:t>
            </a:r>
            <a:r>
              <a:rPr lang="zh-CN" altLang="en-US"/>
              <a:t>、</a:t>
            </a:r>
            <a:r>
              <a:rPr lang="zh-CN" b="1" u="sng"/>
              <a:t>交互信息</a:t>
            </a:r>
            <a:r>
              <a:rPr lang="zh-CN"/>
              <a:t>显示</a:t>
            </a:r>
            <a:r>
              <a:rPr lang="en-US" altLang="zh-CN"/>
              <a:t>“</a:t>
            </a:r>
            <a:r>
              <a:rPr lang="zh-CN" altLang="en-US"/>
              <a:t>设备开始正向测量</a:t>
            </a:r>
            <a:r>
              <a:rPr lang="en-US" altLang="zh-CN"/>
              <a:t>”</a:t>
            </a:r>
            <a:r>
              <a:rPr lang="zh-CN" altLang="en-US"/>
              <a:t>，</a:t>
            </a:r>
            <a:r>
              <a:rPr lang="zh-CN" altLang="en-US" b="1" u="sng"/>
              <a:t>状态信息</a:t>
            </a:r>
            <a:r>
              <a:rPr lang="zh-CN" altLang="en-US"/>
              <a:t>实时展示设备运行的状态信息。</a:t>
            </a:r>
            <a:endParaRPr lang="en-US" altLang="zh-CN"/>
          </a:p>
        </p:txBody>
      </p:sp>
      <p:sp>
        <p:nvSpPr>
          <p:cNvPr id="21" name="文本框 20"/>
          <p:cNvSpPr txBox="1"/>
          <p:nvPr/>
        </p:nvSpPr>
        <p:spPr>
          <a:xfrm>
            <a:off x="5862955" y="2974340"/>
            <a:ext cx="5644515" cy="645160"/>
          </a:xfrm>
          <a:prstGeom prst="rect">
            <a:avLst/>
          </a:prstGeom>
          <a:noFill/>
        </p:spPr>
        <p:txBody>
          <a:bodyPr wrap="square" rtlCol="0">
            <a:spAutoFit/>
          </a:bodyPr>
          <a:p>
            <a:r>
              <a:rPr lang="en-US" altLang="zh-CN"/>
              <a:t>7</a:t>
            </a:r>
            <a:r>
              <a:rPr lang="zh-CN" altLang="en-US"/>
              <a:t>、正向测量完成后，</a:t>
            </a:r>
            <a:r>
              <a:rPr lang="zh-CN" b="1" u="sng"/>
              <a:t>交互信息</a:t>
            </a:r>
            <a:r>
              <a:rPr lang="zh-CN"/>
              <a:t>显示</a:t>
            </a:r>
            <a:r>
              <a:rPr lang="en-US" altLang="zh-CN"/>
              <a:t>“</a:t>
            </a:r>
            <a:r>
              <a:rPr lang="zh-CN" altLang="en-US"/>
              <a:t>完成正向测量，请将测斜传感器反向</a:t>
            </a:r>
            <a:r>
              <a:rPr lang="en-US" altLang="zh-CN"/>
              <a:t>”</a:t>
            </a:r>
            <a:r>
              <a:rPr lang="zh-CN" altLang="en-US"/>
              <a:t>。</a:t>
            </a:r>
            <a:endParaRPr lang="zh-CN" altLang="en-US"/>
          </a:p>
        </p:txBody>
      </p:sp>
      <p:sp>
        <p:nvSpPr>
          <p:cNvPr id="22" name="文本框 21"/>
          <p:cNvSpPr txBox="1"/>
          <p:nvPr/>
        </p:nvSpPr>
        <p:spPr>
          <a:xfrm>
            <a:off x="5862955" y="3619500"/>
            <a:ext cx="5644515" cy="1198880"/>
          </a:xfrm>
          <a:prstGeom prst="rect">
            <a:avLst/>
          </a:prstGeom>
          <a:noFill/>
        </p:spPr>
        <p:txBody>
          <a:bodyPr wrap="square" rtlCol="0">
            <a:spAutoFit/>
          </a:bodyPr>
          <a:p>
            <a:r>
              <a:rPr lang="en-US" altLang="zh-CN"/>
              <a:t>8</a:t>
            </a:r>
            <a:r>
              <a:rPr lang="zh-CN" altLang="en-US"/>
              <a:t>、待用户将测斜传感器反向安装后，</a:t>
            </a:r>
            <a:r>
              <a:rPr lang="zh-CN" altLang="en-US">
                <a:sym typeface="+mn-ea"/>
              </a:rPr>
              <a:t>在</a:t>
            </a:r>
            <a:r>
              <a:rPr lang="zh-CN" altLang="en-US" b="1" u="sng">
                <a:sym typeface="+mn-ea"/>
              </a:rPr>
              <a:t>按键交互界面</a:t>
            </a:r>
            <a:r>
              <a:rPr lang="zh-CN" altLang="en-US">
                <a:sym typeface="+mn-ea"/>
              </a:rPr>
              <a:t>中点击</a:t>
            </a:r>
            <a:r>
              <a:rPr lang="en-US" altLang="zh-CN">
                <a:sym typeface="+mn-ea"/>
              </a:rPr>
              <a:t>“</a:t>
            </a:r>
            <a:r>
              <a:rPr lang="zh-CN" altLang="en-US">
                <a:sym typeface="+mn-ea"/>
              </a:rPr>
              <a:t>开始反向测量</a:t>
            </a:r>
            <a:r>
              <a:rPr lang="en-US" altLang="zh-CN">
                <a:sym typeface="+mn-ea"/>
              </a:rPr>
              <a:t>”</a:t>
            </a:r>
            <a:r>
              <a:rPr lang="zh-CN" altLang="en-US">
                <a:sym typeface="+mn-ea"/>
              </a:rPr>
              <a:t>。</a:t>
            </a:r>
            <a:r>
              <a:rPr lang="zh-CN" b="1" u="sng">
                <a:sym typeface="+mn-ea"/>
              </a:rPr>
              <a:t>交互信息</a:t>
            </a:r>
            <a:r>
              <a:rPr lang="zh-CN">
                <a:sym typeface="+mn-ea"/>
              </a:rPr>
              <a:t>显示</a:t>
            </a:r>
            <a:r>
              <a:rPr lang="en-US" altLang="zh-CN">
                <a:sym typeface="+mn-ea"/>
              </a:rPr>
              <a:t>“</a:t>
            </a:r>
            <a:r>
              <a:rPr lang="zh-CN" altLang="en-US">
                <a:sym typeface="+mn-ea"/>
              </a:rPr>
              <a:t>再次确认测斜传感器是否反向安装，请点击确认按钮</a:t>
            </a:r>
            <a:r>
              <a:rPr lang="en-US" altLang="zh-CN">
                <a:sym typeface="+mn-ea"/>
              </a:rPr>
              <a:t>“</a:t>
            </a:r>
            <a:r>
              <a:rPr lang="zh-CN" altLang="en-US">
                <a:sym typeface="+mn-ea"/>
              </a:rPr>
              <a:t>。用户再次确认后，</a:t>
            </a:r>
            <a:r>
              <a:rPr lang="zh-CN" altLang="en-US">
                <a:sym typeface="+mn-ea"/>
              </a:rPr>
              <a:t>再在</a:t>
            </a:r>
            <a:r>
              <a:rPr lang="zh-CN" altLang="en-US" b="1" u="sng">
                <a:sym typeface="+mn-ea"/>
              </a:rPr>
              <a:t>按键交互界面</a:t>
            </a:r>
            <a:r>
              <a:rPr lang="zh-CN" altLang="en-US">
                <a:sym typeface="+mn-ea"/>
              </a:rPr>
              <a:t>中点击</a:t>
            </a:r>
            <a:r>
              <a:rPr lang="en-US" altLang="zh-CN">
                <a:sym typeface="+mn-ea"/>
              </a:rPr>
              <a:t>”</a:t>
            </a:r>
            <a:r>
              <a:rPr lang="zh-CN" altLang="en-US">
                <a:sym typeface="+mn-ea"/>
              </a:rPr>
              <a:t>确认</a:t>
            </a:r>
            <a:r>
              <a:rPr lang="en-US" altLang="zh-CN">
                <a:sym typeface="+mn-ea"/>
              </a:rPr>
              <a:t>“</a:t>
            </a:r>
            <a:r>
              <a:rPr lang="zh-CN" altLang="en-US">
                <a:sym typeface="+mn-ea"/>
              </a:rPr>
              <a:t>。</a:t>
            </a:r>
            <a:endParaRPr lang="zh-CN" altLang="en-US">
              <a:sym typeface="+mn-ea"/>
            </a:endParaRPr>
          </a:p>
        </p:txBody>
      </p:sp>
      <p:sp>
        <p:nvSpPr>
          <p:cNvPr id="23" name="文本框 22"/>
          <p:cNvSpPr txBox="1"/>
          <p:nvPr/>
        </p:nvSpPr>
        <p:spPr>
          <a:xfrm>
            <a:off x="5876925" y="4818380"/>
            <a:ext cx="5644515" cy="645160"/>
          </a:xfrm>
          <a:prstGeom prst="rect">
            <a:avLst/>
          </a:prstGeom>
          <a:noFill/>
        </p:spPr>
        <p:txBody>
          <a:bodyPr wrap="square" rtlCol="0">
            <a:spAutoFit/>
          </a:bodyPr>
          <a:p>
            <a:r>
              <a:rPr lang="en-US" altLang="zh-CN"/>
              <a:t>9</a:t>
            </a:r>
            <a:r>
              <a:rPr lang="zh-CN" altLang="en-US"/>
              <a:t>、</a:t>
            </a:r>
            <a:r>
              <a:rPr lang="zh-CN" b="1" u="sng">
                <a:sym typeface="+mn-ea"/>
              </a:rPr>
              <a:t>交互信息</a:t>
            </a:r>
            <a:r>
              <a:rPr lang="zh-CN">
                <a:sym typeface="+mn-ea"/>
              </a:rPr>
              <a:t>显示</a:t>
            </a:r>
            <a:r>
              <a:rPr lang="en-US" altLang="zh-CN">
                <a:sym typeface="+mn-ea"/>
              </a:rPr>
              <a:t>“</a:t>
            </a:r>
            <a:r>
              <a:rPr lang="zh-CN" altLang="en-US">
                <a:sym typeface="+mn-ea"/>
              </a:rPr>
              <a:t>设备开始反向测量</a:t>
            </a:r>
            <a:r>
              <a:rPr lang="en-US" altLang="zh-CN">
                <a:sym typeface="+mn-ea"/>
              </a:rPr>
              <a:t>”</a:t>
            </a:r>
            <a:r>
              <a:rPr lang="zh-CN" altLang="en-US">
                <a:sym typeface="+mn-ea"/>
              </a:rPr>
              <a:t>，</a:t>
            </a:r>
            <a:r>
              <a:rPr lang="zh-CN" altLang="en-US" b="1" u="sng">
                <a:sym typeface="+mn-ea"/>
              </a:rPr>
              <a:t>状态信息</a:t>
            </a:r>
            <a:r>
              <a:rPr lang="zh-CN" altLang="en-US">
                <a:sym typeface="+mn-ea"/>
              </a:rPr>
              <a:t>实时展示设备运行的状态信息。</a:t>
            </a:r>
            <a:endParaRPr lang="zh-CN" altLang="en-US">
              <a:sym typeface="+mn-ea"/>
            </a:endParaRPr>
          </a:p>
        </p:txBody>
      </p:sp>
      <p:sp>
        <p:nvSpPr>
          <p:cNvPr id="24" name="文本框 23"/>
          <p:cNvSpPr txBox="1"/>
          <p:nvPr/>
        </p:nvSpPr>
        <p:spPr>
          <a:xfrm>
            <a:off x="5876925" y="5463540"/>
            <a:ext cx="5644515" cy="645160"/>
          </a:xfrm>
          <a:prstGeom prst="rect">
            <a:avLst/>
          </a:prstGeom>
          <a:noFill/>
        </p:spPr>
        <p:txBody>
          <a:bodyPr wrap="square" rtlCol="0">
            <a:spAutoFit/>
          </a:bodyPr>
          <a:p>
            <a:r>
              <a:rPr lang="en-US" altLang="zh-CN"/>
              <a:t>10</a:t>
            </a:r>
            <a:r>
              <a:rPr lang="zh-CN" altLang="en-US"/>
              <a:t>、反向测量完成后，</a:t>
            </a:r>
            <a:r>
              <a:rPr lang="zh-CN" b="1" u="sng">
                <a:sym typeface="+mn-ea"/>
              </a:rPr>
              <a:t>交互信息</a:t>
            </a:r>
            <a:r>
              <a:rPr lang="zh-CN">
                <a:sym typeface="+mn-ea"/>
              </a:rPr>
              <a:t>显示</a:t>
            </a:r>
            <a:r>
              <a:rPr lang="en-US" altLang="zh-CN">
                <a:sym typeface="+mn-ea"/>
              </a:rPr>
              <a:t>“</a:t>
            </a:r>
            <a:r>
              <a:rPr lang="zh-CN">
                <a:sym typeface="+mn-ea"/>
              </a:rPr>
              <a:t>完成</a:t>
            </a:r>
            <a:r>
              <a:rPr lang="zh-CN">
                <a:sym typeface="+mn-ea"/>
              </a:rPr>
              <a:t>反向测量</a:t>
            </a:r>
            <a:r>
              <a:rPr lang="zh-CN" altLang="en-US">
                <a:sym typeface="+mn-ea"/>
              </a:rPr>
              <a:t>，正在传输测量数据，请不要关闭电源</a:t>
            </a:r>
            <a:r>
              <a:rPr lang="en-US" altLang="zh-CN">
                <a:sym typeface="+mn-ea"/>
              </a:rPr>
              <a:t>”</a:t>
            </a:r>
            <a:r>
              <a:rPr lang="zh-CN" altLang="en-US">
                <a:sym typeface="+mn-ea"/>
              </a:rPr>
              <a:t>。</a:t>
            </a:r>
            <a:endParaRPr lang="zh-CN" altLang="en-US">
              <a:sym typeface="+mn-ea"/>
            </a:endParaRPr>
          </a:p>
        </p:txBody>
      </p:sp>
      <p:sp>
        <p:nvSpPr>
          <p:cNvPr id="25" name="文本框 24"/>
          <p:cNvSpPr txBox="1"/>
          <p:nvPr/>
        </p:nvSpPr>
        <p:spPr>
          <a:xfrm>
            <a:off x="5876925" y="6108700"/>
            <a:ext cx="5644515" cy="368300"/>
          </a:xfrm>
          <a:prstGeom prst="rect">
            <a:avLst/>
          </a:prstGeom>
          <a:noFill/>
        </p:spPr>
        <p:txBody>
          <a:bodyPr wrap="square" rtlCol="0">
            <a:spAutoFit/>
          </a:bodyPr>
          <a:p>
            <a:r>
              <a:rPr lang="en-US" altLang="zh-CN"/>
              <a:t>11</a:t>
            </a:r>
            <a:r>
              <a:rPr lang="zh-CN" altLang="en-US"/>
              <a:t>、数据传输完成后，</a:t>
            </a:r>
            <a:r>
              <a:rPr lang="zh-CN" b="1" u="sng">
                <a:sym typeface="+mn-ea"/>
              </a:rPr>
              <a:t>交互信息</a:t>
            </a:r>
            <a:r>
              <a:rPr lang="zh-CN">
                <a:sym typeface="+mn-ea"/>
              </a:rPr>
              <a:t>显示</a:t>
            </a:r>
            <a:r>
              <a:rPr lang="en-US" altLang="zh-CN">
                <a:sym typeface="+mn-ea"/>
              </a:rPr>
              <a:t>“</a:t>
            </a:r>
            <a:r>
              <a:rPr lang="zh-CN">
                <a:sym typeface="+mn-ea"/>
              </a:rPr>
              <a:t>数据传输完毕</a:t>
            </a:r>
            <a:r>
              <a:rPr lang="en-US" altLang="zh-CN">
                <a:sym typeface="+mn-ea"/>
              </a:rPr>
              <a:t>”</a:t>
            </a:r>
            <a:r>
              <a:rPr lang="zh-CN" altLang="en-US">
                <a:sym typeface="+mn-ea"/>
              </a:rPr>
              <a:t>。</a:t>
            </a:r>
            <a:endParaRPr lang="zh-CN" altLang="en-US">
              <a:sym typeface="+mn-ea"/>
            </a:endParaRPr>
          </a:p>
        </p:txBody>
      </p:sp>
      <p:sp>
        <p:nvSpPr>
          <p:cNvPr id="26" name="文本框 25"/>
          <p:cNvSpPr txBox="1"/>
          <p:nvPr/>
        </p:nvSpPr>
        <p:spPr>
          <a:xfrm>
            <a:off x="5876925" y="689610"/>
            <a:ext cx="5266055" cy="922020"/>
          </a:xfrm>
          <a:prstGeom prst="rect">
            <a:avLst/>
          </a:prstGeom>
          <a:noFill/>
        </p:spPr>
        <p:txBody>
          <a:bodyPr wrap="square" rtlCol="0">
            <a:spAutoFit/>
          </a:bodyPr>
          <a:p>
            <a:r>
              <a:rPr lang="zh-CN" altLang="en-US">
                <a:solidFill>
                  <a:srgbClr val="FF0000"/>
                </a:solidFill>
              </a:rPr>
              <a:t>需要考虑解决测量孔深的操作问题，以及一个</a:t>
            </a:r>
            <a:r>
              <a:rPr lang="en-US" altLang="zh-CN">
                <a:solidFill>
                  <a:srgbClr val="FF0000"/>
                </a:solidFill>
              </a:rPr>
              <a:t>SN</a:t>
            </a:r>
            <a:r>
              <a:rPr lang="zh-CN" altLang="en-US">
                <a:solidFill>
                  <a:srgbClr val="FF0000"/>
                </a:solidFill>
              </a:rPr>
              <a:t>号要上传好几个孔的数据问题。一定是需要一个存储孔号，管理孔号的界面。</a:t>
            </a:r>
            <a:endParaRPr lang="zh-CN" altLang="en-US">
              <a:solidFill>
                <a:srgbClr val="FF0000"/>
              </a:solidFill>
            </a:endParaRPr>
          </a:p>
        </p:txBody>
      </p:sp>
      <p:sp>
        <p:nvSpPr>
          <p:cNvPr id="4" name="Text Box 2"/>
          <p:cNvSpPr txBox="1">
            <a:spLocks noChangeArrowheads="1"/>
          </p:cNvSpPr>
          <p:nvPr/>
        </p:nvSpPr>
        <p:spPr bwMode="auto">
          <a:xfrm>
            <a:off x="423545" y="257175"/>
            <a:ext cx="379730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zh-CN" altLang="en-US" sz="3200" b="1">
                <a:solidFill>
                  <a:srgbClr val="FF0000"/>
                </a:solidFill>
                <a:latin typeface="Times New Roman" panose="02020603050405020304" charset="0"/>
                <a:ea typeface="黑体" panose="02010609060101010101" pitchFamily="49" charset="-122"/>
              </a:rPr>
              <a:t>设备工作</a:t>
            </a:r>
            <a:r>
              <a:rPr kumimoji="1" lang="zh-CN" altLang="en-US" sz="3200" b="1">
                <a:solidFill>
                  <a:srgbClr val="FF0000"/>
                </a:solidFill>
                <a:latin typeface="Times New Roman" panose="02020603050405020304" charset="0"/>
                <a:ea typeface="黑体" panose="02010609060101010101" pitchFamily="49" charset="-122"/>
              </a:rPr>
              <a:t>流程</a:t>
            </a:r>
            <a:endParaRPr kumimoji="1" lang="zh-CN" altLang="en-US" sz="3200" b="1">
              <a:solidFill>
                <a:srgbClr val="FF0000"/>
              </a:solidFill>
              <a:latin typeface="Times New Roman" panose="02020603050405020304" charset="0"/>
              <a:ea typeface="黑体" panose="02010609060101010101" pitchFamily="49" charset="-122"/>
            </a:endParaRPr>
          </a:p>
        </p:txBody>
      </p:sp>
      <p:cxnSp>
        <p:nvCxnSpPr>
          <p:cNvPr id="8" name="直接连接符 7"/>
          <p:cNvCxnSpPr/>
          <p:nvPr/>
        </p:nvCxnSpPr>
        <p:spPr>
          <a:xfrm>
            <a:off x="1776730" y="5908040"/>
            <a:ext cx="19443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1776730" y="4784725"/>
            <a:ext cx="194437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627755" y="3183255"/>
            <a:ext cx="5495290" cy="768350"/>
          </a:xfrm>
          <a:prstGeom prst="rect">
            <a:avLst/>
          </a:prstGeom>
          <a:noFill/>
        </p:spPr>
        <p:txBody>
          <a:bodyPr wrap="none" rtlCol="0" anchor="t">
            <a:spAutoFit/>
          </a:bodyPr>
          <a:p>
            <a:pPr algn="l"/>
            <a:r>
              <a:rPr lang="en-US" altLang="zh-CN" sz="4400">
                <a:latin typeface="Calibri" panose="020F0502020204030204" charset="0"/>
                <a:ea typeface="宋体" panose="02010600030101010101" pitchFamily="2" charset="-122"/>
                <a:sym typeface="+mn-ea"/>
              </a:rPr>
              <a:t>3</a:t>
            </a:r>
            <a:r>
              <a:rPr lang="zh-CN" altLang="en-US" sz="4400">
                <a:latin typeface="Calibri" panose="020F0502020204030204" charset="0"/>
                <a:ea typeface="宋体" panose="02010600030101010101" pitchFamily="2" charset="-122"/>
                <a:sym typeface="+mn-ea"/>
              </a:rPr>
              <a:t>、人工测斜交</a:t>
            </a:r>
            <a:r>
              <a:rPr lang="zh-CN" altLang="en-US" sz="4400">
                <a:latin typeface="Calibri" panose="020F0502020204030204" charset="0"/>
                <a:ea typeface="宋体" panose="02010600030101010101" pitchFamily="2" charset="-122"/>
                <a:sym typeface="+mn-ea"/>
              </a:rPr>
              <a:t>互介绍</a:t>
            </a:r>
            <a:endParaRPr lang="zh-CN" altLang="en-US" sz="4400">
              <a:latin typeface="Calibri" panose="020F0502020204030204" charset="0"/>
              <a:ea typeface="宋体" panose="02010600030101010101" pitchFamily="2"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 Box 2"/>
          <p:cNvSpPr txBox="1">
            <a:spLocks noChangeArrowheads="1"/>
          </p:cNvSpPr>
          <p:nvPr/>
        </p:nvSpPr>
        <p:spPr bwMode="auto">
          <a:xfrm>
            <a:off x="423545" y="257175"/>
            <a:ext cx="504952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en-US" altLang="zh-CN" sz="3200" b="1">
                <a:solidFill>
                  <a:srgbClr val="FF0000"/>
                </a:solidFill>
                <a:latin typeface="Times New Roman" panose="02020603050405020304" charset="0"/>
                <a:ea typeface="黑体" panose="02010609060101010101" pitchFamily="49" charset="-122"/>
                <a:sym typeface="+mn-ea"/>
              </a:rPr>
              <a:t>1</a:t>
            </a:r>
            <a:r>
              <a:rPr kumimoji="1" lang="zh-CN" altLang="en-US" sz="3200" b="1">
                <a:solidFill>
                  <a:srgbClr val="FF0000"/>
                </a:solidFill>
                <a:latin typeface="Times New Roman" panose="02020603050405020304" charset="0"/>
                <a:ea typeface="黑体" panose="02010609060101010101" pitchFamily="49" charset="-122"/>
                <a:sym typeface="+mn-ea"/>
              </a:rPr>
              <a:t>、人工测斜交互界面介绍</a:t>
            </a:r>
            <a:endParaRPr kumimoji="1" lang="zh-CN" altLang="en-US" sz="3200" b="1">
              <a:solidFill>
                <a:srgbClr val="FF0000"/>
              </a:solidFill>
              <a:latin typeface="Times New Roman" panose="02020603050405020304" charset="0"/>
              <a:ea typeface="黑体" panose="02010609060101010101" pitchFamily="49" charset="-122"/>
            </a:endParaRPr>
          </a:p>
        </p:txBody>
      </p:sp>
      <p:pic>
        <p:nvPicPr>
          <p:cNvPr id="2" name="图片 1" descr="Screenshot_20220518_092446_com.taobao.taobao"/>
          <p:cNvPicPr>
            <a:picLocks noChangeAspect="1"/>
          </p:cNvPicPr>
          <p:nvPr/>
        </p:nvPicPr>
        <p:blipFill>
          <a:blip r:embed="rId1"/>
          <a:srcRect l="3951" t="15213" r="2942" b="19417"/>
          <a:stretch>
            <a:fillRect/>
          </a:stretch>
        </p:blipFill>
        <p:spPr>
          <a:xfrm>
            <a:off x="516255" y="822325"/>
            <a:ext cx="3481070" cy="5431790"/>
          </a:xfrm>
          <a:prstGeom prst="rect">
            <a:avLst/>
          </a:prstGeom>
          <a:ln>
            <a:solidFill>
              <a:srgbClr val="0070C0"/>
            </a:solidFill>
          </a:ln>
        </p:spPr>
      </p:pic>
      <p:pic>
        <p:nvPicPr>
          <p:cNvPr id="3" name="图片 2" descr="Screenshot_20220518_092513_com.taobao.taobao"/>
          <p:cNvPicPr>
            <a:picLocks noChangeAspect="1"/>
          </p:cNvPicPr>
          <p:nvPr/>
        </p:nvPicPr>
        <p:blipFill>
          <a:blip r:embed="rId2"/>
          <a:srcRect t="14972" b="16370"/>
          <a:stretch>
            <a:fillRect/>
          </a:stretch>
        </p:blipFill>
        <p:spPr>
          <a:xfrm>
            <a:off x="4126230" y="805180"/>
            <a:ext cx="3571240" cy="5448935"/>
          </a:xfrm>
          <a:prstGeom prst="rect">
            <a:avLst/>
          </a:prstGeom>
        </p:spPr>
      </p:pic>
      <p:sp>
        <p:nvSpPr>
          <p:cNvPr id="18" name="文本框 17"/>
          <p:cNvSpPr txBox="1"/>
          <p:nvPr/>
        </p:nvSpPr>
        <p:spPr>
          <a:xfrm>
            <a:off x="2727960" y="6368415"/>
            <a:ext cx="3173730" cy="368300"/>
          </a:xfrm>
          <a:prstGeom prst="rect">
            <a:avLst/>
          </a:prstGeom>
          <a:noFill/>
        </p:spPr>
        <p:txBody>
          <a:bodyPr wrap="square" rtlCol="0">
            <a:spAutoFit/>
          </a:bodyPr>
          <a:p>
            <a:r>
              <a:rPr lang="zh-CN" altLang="en-US"/>
              <a:t>人工测斜仪</a:t>
            </a:r>
            <a:r>
              <a:rPr lang="zh-CN" altLang="en-US"/>
              <a:t>人机交互操作界面</a:t>
            </a:r>
            <a:endParaRPr lang="zh-CN" altLang="en-US"/>
          </a:p>
        </p:txBody>
      </p:sp>
      <p:sp>
        <p:nvSpPr>
          <p:cNvPr id="7" name="文本框 6"/>
          <p:cNvSpPr txBox="1"/>
          <p:nvPr/>
        </p:nvSpPr>
        <p:spPr>
          <a:xfrm>
            <a:off x="7826375" y="1075690"/>
            <a:ext cx="3630295" cy="4246245"/>
          </a:xfrm>
          <a:prstGeom prst="rect">
            <a:avLst/>
          </a:prstGeom>
          <a:noFill/>
        </p:spPr>
        <p:txBody>
          <a:bodyPr wrap="square" rtlCol="0">
            <a:spAutoFit/>
          </a:bodyPr>
          <a:p>
            <a:r>
              <a:rPr lang="zh-CN" altLang="en-US"/>
              <a:t>人工测斜测斜孔</a:t>
            </a:r>
            <a:r>
              <a:rPr lang="zh-CN" altLang="en-US"/>
              <a:t>的管理方案</a:t>
            </a:r>
            <a:r>
              <a:rPr lang="zh-CN" altLang="en-US"/>
              <a:t>描述：</a:t>
            </a:r>
            <a:endParaRPr lang="zh-CN" altLang="en-US"/>
          </a:p>
          <a:p>
            <a:r>
              <a:rPr lang="zh-CN" altLang="en-US"/>
              <a:t>人工的测量数据时是通过硬件存储的方式存储在一个存储盒里，所以</a:t>
            </a:r>
            <a:r>
              <a:rPr lang="zh-CN" altLang="en-US"/>
              <a:t>存储数据有限。</a:t>
            </a:r>
            <a:endParaRPr lang="zh-CN" altLang="en-US"/>
          </a:p>
          <a:p>
            <a:r>
              <a:rPr lang="zh-CN" altLang="en-US"/>
              <a:t>孔位管理</a:t>
            </a:r>
            <a:r>
              <a:rPr lang="zh-CN" altLang="en-US"/>
              <a:t>介绍：</a:t>
            </a:r>
            <a:endParaRPr lang="zh-CN" altLang="en-US"/>
          </a:p>
          <a:p>
            <a:r>
              <a:rPr lang="en-US" altLang="zh-CN"/>
              <a:t>1</a:t>
            </a:r>
            <a:r>
              <a:rPr lang="zh-CN" altLang="en-US"/>
              <a:t>、区号：范围</a:t>
            </a:r>
            <a:r>
              <a:rPr lang="en-US" altLang="zh-CN"/>
              <a:t>1-9</a:t>
            </a:r>
            <a:r>
              <a:rPr lang="zh-CN" altLang="en-US"/>
              <a:t>，测量数据的数据可分区域保存（该功能解决了一台机器可同期在几个工地的使用</a:t>
            </a:r>
            <a:r>
              <a:rPr lang="zh-CN" altLang="en-US"/>
              <a:t>问题）。</a:t>
            </a:r>
            <a:endParaRPr lang="zh-CN" altLang="en-US"/>
          </a:p>
          <a:p>
            <a:r>
              <a:rPr lang="en-US" altLang="zh-CN"/>
              <a:t>2</a:t>
            </a:r>
            <a:r>
              <a:rPr lang="zh-CN" altLang="en-US"/>
              <a:t>、孔号：范围</a:t>
            </a:r>
            <a:r>
              <a:rPr lang="en-US" altLang="zh-CN"/>
              <a:t>1-99</a:t>
            </a:r>
            <a:r>
              <a:rPr lang="zh-CN" altLang="en-US"/>
              <a:t>号</a:t>
            </a:r>
            <a:r>
              <a:rPr lang="zh-CN" altLang="en-US"/>
              <a:t>孔。</a:t>
            </a:r>
            <a:endParaRPr lang="zh-CN" altLang="en-US"/>
          </a:p>
          <a:p>
            <a:r>
              <a:rPr lang="en-US" altLang="zh-CN"/>
              <a:t>3</a:t>
            </a:r>
            <a:r>
              <a:rPr lang="zh-CN" altLang="en-US"/>
              <a:t>、组号：范围</a:t>
            </a:r>
            <a:r>
              <a:rPr lang="en-US" altLang="zh-CN"/>
              <a:t>1-99</a:t>
            </a:r>
            <a:r>
              <a:rPr lang="zh-CN" altLang="en-US"/>
              <a:t>，每个孔可同时保存</a:t>
            </a:r>
            <a:r>
              <a:rPr lang="en-US" altLang="zh-CN"/>
              <a:t>99</a:t>
            </a:r>
            <a:r>
              <a:rPr lang="zh-CN" altLang="en-US"/>
              <a:t>次（组）的测量数据，可保存</a:t>
            </a:r>
            <a:r>
              <a:rPr lang="en-US" altLang="zh-CN"/>
              <a:t>99*99*9=88</a:t>
            </a:r>
            <a:r>
              <a:rPr lang="zh-CN" altLang="en-US"/>
              <a:t>万次（组）的测量数据。</a:t>
            </a:r>
            <a:endParaRPr lang="zh-CN" altLang="en-US"/>
          </a:p>
          <a:p>
            <a:r>
              <a:rPr lang="en-US" altLang="zh-CN"/>
              <a:t>4</a:t>
            </a:r>
            <a:r>
              <a:rPr lang="zh-CN" altLang="en-US"/>
              <a:t>、孔深：范围</a:t>
            </a:r>
            <a:r>
              <a:rPr lang="en-US" altLang="zh-CN"/>
              <a:t>3-250</a:t>
            </a:r>
            <a:r>
              <a:rPr lang="zh-CN" altLang="en-US"/>
              <a:t>米。</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Text Box 2"/>
          <p:cNvSpPr txBox="1">
            <a:spLocks noChangeArrowheads="1"/>
          </p:cNvSpPr>
          <p:nvPr/>
        </p:nvSpPr>
        <p:spPr bwMode="auto">
          <a:xfrm>
            <a:off x="423545" y="257175"/>
            <a:ext cx="5223510" cy="583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pPr>
              <a:spcBef>
                <a:spcPct val="50000"/>
              </a:spcBef>
            </a:pPr>
            <a:r>
              <a:rPr kumimoji="1" lang="en-US" altLang="zh-CN" sz="3200" b="1">
                <a:solidFill>
                  <a:srgbClr val="FF0000"/>
                </a:solidFill>
                <a:latin typeface="Times New Roman" panose="02020603050405020304" charset="0"/>
                <a:ea typeface="黑体" panose="02010609060101010101" pitchFamily="49" charset="-122"/>
              </a:rPr>
              <a:t>2</a:t>
            </a:r>
            <a:r>
              <a:rPr kumimoji="1" lang="zh-CN" altLang="en-US" sz="3200" b="1">
                <a:solidFill>
                  <a:srgbClr val="FF0000"/>
                </a:solidFill>
                <a:latin typeface="Times New Roman" panose="02020603050405020304" charset="0"/>
                <a:ea typeface="黑体" panose="02010609060101010101" pitchFamily="49" charset="-122"/>
              </a:rPr>
              <a:t>、人工测斜交互界面</a:t>
            </a:r>
            <a:r>
              <a:rPr kumimoji="1" lang="zh-CN" altLang="en-US" sz="3200" b="1">
                <a:solidFill>
                  <a:srgbClr val="FF0000"/>
                </a:solidFill>
                <a:latin typeface="Times New Roman" panose="02020603050405020304" charset="0"/>
                <a:ea typeface="黑体" panose="02010609060101010101" pitchFamily="49" charset="-122"/>
              </a:rPr>
              <a:t>流程</a:t>
            </a:r>
            <a:endParaRPr kumimoji="1" lang="zh-CN" altLang="en-US" sz="3200" b="1">
              <a:solidFill>
                <a:srgbClr val="FF0000"/>
              </a:solidFill>
              <a:latin typeface="Times New Roman" panose="02020603050405020304" charset="0"/>
              <a:ea typeface="黑体" panose="02010609060101010101" pitchFamily="49" charset="-122"/>
            </a:endParaRPr>
          </a:p>
        </p:txBody>
      </p:sp>
      <p:pic>
        <p:nvPicPr>
          <p:cNvPr id="2" name="图片 1" descr="Screenshot_20220518_092446_com.taobao.taobao"/>
          <p:cNvPicPr>
            <a:picLocks noChangeAspect="1"/>
          </p:cNvPicPr>
          <p:nvPr/>
        </p:nvPicPr>
        <p:blipFill>
          <a:blip r:embed="rId1"/>
          <a:srcRect l="3951" t="15213" r="2942" b="19417"/>
          <a:stretch>
            <a:fillRect/>
          </a:stretch>
        </p:blipFill>
        <p:spPr>
          <a:xfrm>
            <a:off x="8054975" y="649605"/>
            <a:ext cx="3481070" cy="5431790"/>
          </a:xfrm>
          <a:prstGeom prst="rect">
            <a:avLst/>
          </a:prstGeom>
          <a:ln>
            <a:solidFill>
              <a:srgbClr val="0070C0"/>
            </a:solidFill>
          </a:ln>
        </p:spPr>
      </p:pic>
      <p:sp>
        <p:nvSpPr>
          <p:cNvPr id="5" name="文本框 4"/>
          <p:cNvSpPr txBox="1"/>
          <p:nvPr/>
        </p:nvSpPr>
        <p:spPr>
          <a:xfrm>
            <a:off x="8208645" y="6178550"/>
            <a:ext cx="3173730" cy="368300"/>
          </a:xfrm>
          <a:prstGeom prst="rect">
            <a:avLst/>
          </a:prstGeom>
          <a:noFill/>
        </p:spPr>
        <p:txBody>
          <a:bodyPr wrap="square" rtlCol="0">
            <a:spAutoFit/>
          </a:bodyPr>
          <a:p>
            <a:r>
              <a:rPr lang="zh-CN" altLang="en-US"/>
              <a:t>人工测斜仪</a:t>
            </a:r>
            <a:r>
              <a:rPr lang="zh-CN" altLang="en-US"/>
              <a:t>人机交互操作界面</a:t>
            </a:r>
            <a:endParaRPr lang="zh-CN" altLang="en-US"/>
          </a:p>
        </p:txBody>
      </p:sp>
      <p:sp>
        <p:nvSpPr>
          <p:cNvPr id="7" name="文本框 6"/>
          <p:cNvSpPr txBox="1"/>
          <p:nvPr/>
        </p:nvSpPr>
        <p:spPr>
          <a:xfrm>
            <a:off x="512445" y="1103630"/>
            <a:ext cx="7542530" cy="5631180"/>
          </a:xfrm>
          <a:prstGeom prst="rect">
            <a:avLst/>
          </a:prstGeom>
          <a:noFill/>
        </p:spPr>
        <p:txBody>
          <a:bodyPr wrap="square" rtlCol="0">
            <a:spAutoFit/>
          </a:bodyPr>
          <a:p>
            <a:r>
              <a:rPr lang="en-US" altLang="zh-CN"/>
              <a:t>1</a:t>
            </a:r>
            <a:r>
              <a:rPr lang="zh-CN" altLang="en-US"/>
              <a:t>、开机</a:t>
            </a:r>
            <a:endParaRPr lang="zh-CN" altLang="en-US"/>
          </a:p>
          <a:p>
            <a:r>
              <a:rPr lang="en-US" altLang="zh-CN"/>
              <a:t>2</a:t>
            </a:r>
            <a:r>
              <a:rPr lang="zh-CN" altLang="en-US"/>
              <a:t>、点击前进</a:t>
            </a:r>
            <a:r>
              <a:rPr lang="zh-CN" altLang="en-US"/>
              <a:t>按钮</a:t>
            </a:r>
            <a:endParaRPr lang="zh-CN" altLang="en-US"/>
          </a:p>
          <a:p>
            <a:r>
              <a:rPr lang="zh-CN" altLang="en-US"/>
              <a:t>（</a:t>
            </a:r>
            <a:r>
              <a:rPr lang="en-US" altLang="zh-CN"/>
              <a:t>1</a:t>
            </a:r>
            <a:r>
              <a:rPr lang="zh-CN" altLang="en-US"/>
              <a:t>）深度设置：（区号：</a:t>
            </a:r>
            <a:r>
              <a:rPr lang="en-US" altLang="zh-CN"/>
              <a:t>01/</a:t>
            </a:r>
            <a:r>
              <a:rPr lang="zh-CN" altLang="en-US"/>
              <a:t>孔号：</a:t>
            </a:r>
            <a:r>
              <a:rPr lang="en-US" altLang="zh-CN"/>
              <a:t>01/</a:t>
            </a:r>
            <a:r>
              <a:rPr lang="zh-CN" altLang="en-US"/>
              <a:t>孔深：</a:t>
            </a:r>
            <a:r>
              <a:rPr lang="en-US" altLang="zh-CN"/>
              <a:t>30m</a:t>
            </a:r>
            <a:r>
              <a:rPr lang="zh-CN" altLang="en-US"/>
              <a:t>）</a:t>
            </a:r>
            <a:endParaRPr lang="zh-CN" altLang="en-US"/>
          </a:p>
          <a:p>
            <a:r>
              <a:rPr lang="zh-CN" altLang="en-US"/>
              <a:t>（</a:t>
            </a:r>
            <a:r>
              <a:rPr lang="en-US" altLang="zh-CN"/>
              <a:t>2</a:t>
            </a:r>
            <a:r>
              <a:rPr lang="zh-CN" altLang="en-US"/>
              <a:t>）参数设置：</a:t>
            </a:r>
            <a:r>
              <a:rPr lang="zh-CN" altLang="en-US">
                <a:sym typeface="+mn-ea"/>
              </a:rPr>
              <a:t>（测斜仪系数</a:t>
            </a:r>
            <a:r>
              <a:rPr lang="en-US" altLang="zh-CN">
                <a:sym typeface="+mn-ea"/>
              </a:rPr>
              <a:t>:0.063635/</a:t>
            </a:r>
            <a:r>
              <a:rPr lang="zh-CN" altLang="en-US">
                <a:sym typeface="+mn-ea"/>
              </a:rPr>
              <a:t>校正：</a:t>
            </a:r>
            <a:r>
              <a:rPr lang="en-US" altLang="zh-CN">
                <a:sym typeface="+mn-ea"/>
              </a:rPr>
              <a:t>+0000.0/</a:t>
            </a:r>
            <a:r>
              <a:rPr lang="zh-CN" altLang="en-US">
                <a:sym typeface="+mn-ea"/>
              </a:rPr>
              <a:t>步长：</a:t>
            </a:r>
            <a:r>
              <a:rPr lang="en-US" altLang="zh-CN">
                <a:sym typeface="+mn-ea"/>
              </a:rPr>
              <a:t>500mm</a:t>
            </a:r>
            <a:r>
              <a:rPr lang="zh-CN" altLang="en-US">
                <a:sym typeface="+mn-ea"/>
              </a:rPr>
              <a:t>）</a:t>
            </a:r>
            <a:endParaRPr lang="zh-CN" altLang="en-US"/>
          </a:p>
          <a:p>
            <a:r>
              <a:rPr lang="zh-CN" altLang="en-US"/>
              <a:t>（</a:t>
            </a:r>
            <a:r>
              <a:rPr lang="en-US" altLang="zh-CN"/>
              <a:t>3</a:t>
            </a:r>
            <a:r>
              <a:rPr lang="zh-CN" altLang="en-US"/>
              <a:t>）时间</a:t>
            </a:r>
            <a:r>
              <a:rPr lang="zh-CN" altLang="en-US"/>
              <a:t>设置：</a:t>
            </a:r>
            <a:endParaRPr lang="zh-CN" altLang="en-US"/>
          </a:p>
          <a:p>
            <a:r>
              <a:rPr lang="zh-CN" altLang="en-US"/>
              <a:t>（</a:t>
            </a:r>
            <a:r>
              <a:rPr lang="en-US" altLang="zh-CN"/>
              <a:t>4</a:t>
            </a:r>
            <a:r>
              <a:rPr lang="zh-CN" altLang="en-US"/>
              <a:t>）</a:t>
            </a:r>
            <a:r>
              <a:rPr lang="zh-CN" altLang="en-US"/>
              <a:t>补测数据：</a:t>
            </a:r>
            <a:endParaRPr lang="zh-CN" altLang="en-US"/>
          </a:p>
          <a:p>
            <a:r>
              <a:rPr lang="zh-CN" altLang="en-US"/>
              <a:t>（</a:t>
            </a:r>
            <a:r>
              <a:rPr lang="en-US" altLang="zh-CN"/>
              <a:t>5</a:t>
            </a:r>
            <a:r>
              <a:rPr lang="zh-CN" altLang="en-US"/>
              <a:t>）</a:t>
            </a:r>
            <a:r>
              <a:rPr lang="zh-CN" altLang="en-US"/>
              <a:t>系统信息：</a:t>
            </a:r>
            <a:endParaRPr lang="zh-CN" altLang="en-US"/>
          </a:p>
          <a:p>
            <a:r>
              <a:rPr lang="zh-CN" altLang="en-US"/>
              <a:t>（</a:t>
            </a:r>
            <a:r>
              <a:rPr lang="en-US" altLang="zh-CN"/>
              <a:t>6</a:t>
            </a:r>
            <a:r>
              <a:rPr lang="zh-CN" altLang="en-US"/>
              <a:t>）</a:t>
            </a:r>
            <a:r>
              <a:rPr lang="zh-CN" altLang="en-US"/>
              <a:t>清除数据：</a:t>
            </a:r>
            <a:endParaRPr lang="zh-CN" altLang="en-US"/>
          </a:p>
          <a:p>
            <a:r>
              <a:rPr lang="zh-CN" altLang="en-US"/>
              <a:t>（</a:t>
            </a:r>
            <a:r>
              <a:rPr lang="en-US" altLang="zh-CN"/>
              <a:t>7</a:t>
            </a:r>
            <a:r>
              <a:rPr lang="zh-CN" altLang="en-US"/>
              <a:t>）背光设置：（</a:t>
            </a:r>
            <a:r>
              <a:rPr lang="zh-CN" altLang="en-US"/>
              <a:t>屏幕亮度）</a:t>
            </a:r>
            <a:endParaRPr lang="zh-CN" altLang="en-US"/>
          </a:p>
          <a:p>
            <a:r>
              <a:rPr lang="en-US" altLang="zh-CN"/>
              <a:t>3</a:t>
            </a:r>
            <a:r>
              <a:rPr lang="zh-CN" altLang="en-US"/>
              <a:t>、点击上下按钮可选择上面</a:t>
            </a:r>
            <a:r>
              <a:rPr lang="en-US" altLang="zh-CN"/>
              <a:t>7</a:t>
            </a:r>
            <a:r>
              <a:rPr lang="zh-CN" altLang="en-US"/>
              <a:t>个模块任一个，比如放到深度设置，点击确认按钮，即可设置</a:t>
            </a:r>
            <a:r>
              <a:rPr lang="zh-CN" altLang="en-US">
                <a:solidFill>
                  <a:srgbClr val="FF0000"/>
                </a:solidFill>
                <a:sym typeface="+mn-ea"/>
              </a:rPr>
              <a:t>区号：</a:t>
            </a:r>
            <a:r>
              <a:rPr lang="en-US" altLang="zh-CN">
                <a:solidFill>
                  <a:srgbClr val="FF0000"/>
                </a:solidFill>
                <a:sym typeface="+mn-ea"/>
              </a:rPr>
              <a:t>01/</a:t>
            </a:r>
            <a:r>
              <a:rPr lang="zh-CN" altLang="en-US">
                <a:solidFill>
                  <a:srgbClr val="FF0000"/>
                </a:solidFill>
                <a:sym typeface="+mn-ea"/>
              </a:rPr>
              <a:t>孔号：</a:t>
            </a:r>
            <a:r>
              <a:rPr lang="en-US" altLang="zh-CN">
                <a:solidFill>
                  <a:srgbClr val="FF0000"/>
                </a:solidFill>
                <a:sym typeface="+mn-ea"/>
              </a:rPr>
              <a:t>01/</a:t>
            </a:r>
            <a:r>
              <a:rPr lang="zh-CN" altLang="en-US">
                <a:solidFill>
                  <a:srgbClr val="FF0000"/>
                </a:solidFill>
                <a:sym typeface="+mn-ea"/>
              </a:rPr>
              <a:t>孔深</a:t>
            </a:r>
            <a:r>
              <a:rPr lang="en-US" altLang="zh-CN">
                <a:solidFill>
                  <a:srgbClr val="FF0000"/>
                </a:solidFill>
                <a:sym typeface="+mn-ea"/>
              </a:rPr>
              <a:t>30m</a:t>
            </a:r>
            <a:r>
              <a:rPr lang="zh-CN" altLang="en-US">
                <a:sym typeface="+mn-ea"/>
              </a:rPr>
              <a:t>。</a:t>
            </a:r>
            <a:endParaRPr lang="zh-CN" altLang="en-US">
              <a:sym typeface="+mn-ea"/>
            </a:endParaRPr>
          </a:p>
          <a:p>
            <a:r>
              <a:rPr lang="en-US" altLang="zh-CN">
                <a:sym typeface="+mn-ea"/>
              </a:rPr>
              <a:t>4</a:t>
            </a:r>
            <a:r>
              <a:rPr lang="zh-CN" altLang="en-US">
                <a:sym typeface="+mn-ea"/>
              </a:rPr>
              <a:t>、设置完成后，点击后退按钮，退回主界面，即可执行</a:t>
            </a:r>
            <a:r>
              <a:rPr lang="zh-CN" altLang="en-US">
                <a:sym typeface="+mn-ea"/>
              </a:rPr>
              <a:t>正向测量工作。</a:t>
            </a:r>
            <a:endParaRPr lang="zh-CN" altLang="en-US">
              <a:sym typeface="+mn-ea"/>
            </a:endParaRPr>
          </a:p>
          <a:p>
            <a:r>
              <a:rPr lang="en-US" altLang="zh-CN">
                <a:sym typeface="+mn-ea"/>
              </a:rPr>
              <a:t>5</a:t>
            </a:r>
            <a:r>
              <a:rPr lang="zh-CN" altLang="en-US">
                <a:sym typeface="+mn-ea"/>
              </a:rPr>
              <a:t>、正向测量：将测斜仪下放到设置深度</a:t>
            </a:r>
            <a:r>
              <a:rPr lang="en-US" altLang="zh-CN">
                <a:solidFill>
                  <a:srgbClr val="FF0000"/>
                </a:solidFill>
                <a:sym typeface="+mn-ea"/>
              </a:rPr>
              <a:t>30m</a:t>
            </a:r>
            <a:r>
              <a:rPr lang="zh-CN" altLang="en-US">
                <a:sym typeface="+mn-ea"/>
              </a:rPr>
              <a:t>，查看屏幕测点测量数据无波动，点击确认按钮，完成此测点测量。屏幕</a:t>
            </a:r>
            <a:r>
              <a:rPr lang="zh-CN" altLang="en-US">
                <a:solidFill>
                  <a:srgbClr val="FF0000"/>
                </a:solidFill>
                <a:sym typeface="+mn-ea"/>
              </a:rPr>
              <a:t>深度切换显示为</a:t>
            </a:r>
            <a:r>
              <a:rPr lang="en-US" altLang="zh-CN">
                <a:solidFill>
                  <a:srgbClr val="FF0000"/>
                </a:solidFill>
                <a:sym typeface="+mn-ea"/>
              </a:rPr>
              <a:t>29.5m</a:t>
            </a:r>
            <a:r>
              <a:rPr lang="en-US" altLang="zh-CN">
                <a:sym typeface="+mn-ea"/>
              </a:rPr>
              <a:t>,</a:t>
            </a:r>
            <a:r>
              <a:rPr lang="zh-CN" altLang="en-US">
                <a:sym typeface="+mn-ea"/>
              </a:rPr>
              <a:t>继续上拉到下一个</a:t>
            </a:r>
            <a:r>
              <a:rPr lang="zh-CN" altLang="en-US">
                <a:solidFill>
                  <a:srgbClr val="FF0000"/>
                </a:solidFill>
                <a:sym typeface="+mn-ea"/>
              </a:rPr>
              <a:t>测点</a:t>
            </a:r>
            <a:r>
              <a:rPr lang="en-US" altLang="zh-CN">
                <a:solidFill>
                  <a:srgbClr val="FF0000"/>
                </a:solidFill>
                <a:sym typeface="+mn-ea"/>
              </a:rPr>
              <a:t>29.5m</a:t>
            </a:r>
            <a:r>
              <a:rPr lang="zh-CN" altLang="en-US">
                <a:sym typeface="+mn-ea"/>
              </a:rPr>
              <a:t>，</a:t>
            </a:r>
            <a:r>
              <a:rPr lang="zh-CN" altLang="en-US">
                <a:sym typeface="+mn-ea"/>
              </a:rPr>
              <a:t>循环动作。直到最后一个测点，点击确定按钮完成正向测量，</a:t>
            </a:r>
            <a:r>
              <a:rPr lang="zh-CN" altLang="en-US">
                <a:sym typeface="+mn-ea"/>
              </a:rPr>
              <a:t>保存数据。</a:t>
            </a:r>
            <a:endParaRPr lang="zh-CN" altLang="en-US">
              <a:sym typeface="+mn-ea"/>
            </a:endParaRPr>
          </a:p>
          <a:p>
            <a:r>
              <a:rPr lang="en-US" altLang="zh-CN">
                <a:sym typeface="+mn-ea"/>
              </a:rPr>
              <a:t>6</a:t>
            </a:r>
            <a:r>
              <a:rPr lang="zh-CN" altLang="en-US">
                <a:sym typeface="+mn-ea"/>
              </a:rPr>
              <a:t>、反向测量：将测斜</a:t>
            </a:r>
            <a:r>
              <a:rPr lang="zh-CN" altLang="en-US">
                <a:sym typeface="+mn-ea"/>
              </a:rPr>
              <a:t>仪反转</a:t>
            </a:r>
            <a:r>
              <a:rPr lang="en-US" altLang="zh-CN">
                <a:sym typeface="+mn-ea"/>
              </a:rPr>
              <a:t>180</a:t>
            </a:r>
            <a:r>
              <a:rPr lang="zh-CN" altLang="en-US">
                <a:sym typeface="+mn-ea"/>
              </a:rPr>
              <a:t>°，下放到设置深度</a:t>
            </a:r>
            <a:r>
              <a:rPr lang="en-US" altLang="zh-CN">
                <a:solidFill>
                  <a:srgbClr val="FF0000"/>
                </a:solidFill>
                <a:sym typeface="+mn-ea"/>
              </a:rPr>
              <a:t>30m</a:t>
            </a:r>
            <a:r>
              <a:rPr lang="zh-CN" altLang="en-US">
                <a:sym typeface="+mn-ea"/>
              </a:rPr>
              <a:t>，查看屏幕测点测量数据无波动，点击确认按钮，完成此测点测量。屏幕</a:t>
            </a:r>
            <a:r>
              <a:rPr lang="zh-CN" altLang="en-US">
                <a:solidFill>
                  <a:srgbClr val="FF0000"/>
                </a:solidFill>
                <a:sym typeface="+mn-ea"/>
              </a:rPr>
              <a:t>深度切换显示为</a:t>
            </a:r>
            <a:r>
              <a:rPr lang="en-US" altLang="zh-CN">
                <a:solidFill>
                  <a:srgbClr val="FF0000"/>
                </a:solidFill>
                <a:sym typeface="+mn-ea"/>
              </a:rPr>
              <a:t>29.5m</a:t>
            </a:r>
            <a:r>
              <a:rPr lang="en-US" altLang="zh-CN">
                <a:sym typeface="+mn-ea"/>
              </a:rPr>
              <a:t>,</a:t>
            </a:r>
            <a:r>
              <a:rPr lang="zh-CN" altLang="en-US">
                <a:sym typeface="+mn-ea"/>
              </a:rPr>
              <a:t>继续上拉到下一个</a:t>
            </a:r>
            <a:r>
              <a:rPr lang="zh-CN" altLang="en-US">
                <a:solidFill>
                  <a:srgbClr val="FF0000"/>
                </a:solidFill>
                <a:sym typeface="+mn-ea"/>
              </a:rPr>
              <a:t>测点</a:t>
            </a:r>
            <a:r>
              <a:rPr lang="en-US" altLang="zh-CN">
                <a:solidFill>
                  <a:srgbClr val="FF0000"/>
                </a:solidFill>
                <a:sym typeface="+mn-ea"/>
              </a:rPr>
              <a:t>29.5m</a:t>
            </a:r>
            <a:r>
              <a:rPr lang="zh-CN" altLang="en-US">
                <a:sym typeface="+mn-ea"/>
              </a:rPr>
              <a:t>，循环动作。直到最后一个测点，点击确定按钮完成正向测量，保存数据。</a:t>
            </a:r>
            <a:endParaRPr lang="zh-CN" altLang="en-US">
              <a:sym typeface="+mn-ea"/>
            </a:endParaRPr>
          </a:p>
        </p:txBody>
      </p:sp>
    </p:spTree>
  </p:cSld>
  <p:clrMapOvr>
    <a:masterClrMapping/>
  </p:clrMapOvr>
</p:sld>
</file>

<file path=ppt/tags/tag1.xml><?xml version="1.0" encoding="utf-8"?>
<p:tagLst xmlns:p="http://schemas.openxmlformats.org/presentationml/2006/main">
  <p:tag name="KSO_WM_UNIT_PLACING_PICTURE_USER_VIEWPORT" val="{&quot;height&quot;:9089,&quot;width&quot;:6248}"/>
</p:tagLst>
</file>

<file path=ppt/tags/tag2.xml><?xml version="1.0" encoding="utf-8"?>
<p:tagLst xmlns:p="http://schemas.openxmlformats.org/presentationml/2006/main">
  <p:tag name="KSO_WM_UNIT_TABLE_BEAUTIFY" val="smartTable{62707d3e-eb08-45a3-90fa-574c7aa03bb1}"/>
  <p:tag name="TABLE_ENDDRAG_ORIGIN_RECT" val="908*445"/>
  <p:tag name="TABLE_ENDDRAG_RECT" val="34*66*908*445"/>
</p:tagLst>
</file>

<file path=ppt/tags/tag3.xml><?xml version="1.0" encoding="utf-8"?>
<p:tagLst xmlns:p="http://schemas.openxmlformats.org/presentationml/2006/main">
  <p:tag name="KSO_WM_UNIT_PLACING_PICTURE_USER_VIEWPORT" val="{&quot;height&quot;:9089,&quot;width&quot;:6248}"/>
</p:tagLst>
</file>

<file path=ppt/tags/tag4.xml><?xml version="1.0" encoding="utf-8"?>
<p:tagLst xmlns:p="http://schemas.openxmlformats.org/presentationml/2006/main">
  <p:tag name="KSO_WM_UNIT_PLACING_PICTURE_USER_VIEWPORT" val="{&quot;height&quot;:7188,&quot;width&quot;:6648}"/>
</p:tagLst>
</file>

<file path=ppt/tags/tag5.xml><?xml version="1.0" encoding="utf-8"?>
<p:tagLst xmlns:p="http://schemas.openxmlformats.org/presentationml/2006/main">
  <p:tag name="KSO_WM_UNIT_TABLE_BEAUTIFY" val="smartTable{62707d3e-eb08-45a3-90fa-574c7aa03bb1}"/>
  <p:tag name="TABLE_ENDDRAG_ORIGIN_RECT" val="840*140"/>
  <p:tag name="TABLE_ENDDRAG_RECT" val="99*184*840*140"/>
</p:tagLst>
</file>

<file path=ppt/tags/tag6.xml><?xml version="1.0" encoding="utf-8"?>
<p:tagLst xmlns:p="http://schemas.openxmlformats.org/presentationml/2006/main">
  <p:tag name="COMMONDATA" val="eyJoZGlkIjoiYWU4NTQ0ZTNhNjVkZjY0ZDZmZTE4Yzk3YmNiNGQ3Nm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13147</Words>
  <Application>WPS 演示</Application>
  <PresentationFormat>宽屏</PresentationFormat>
  <Paragraphs>1036</Paragraphs>
  <Slides>36</Slides>
  <Notes>19</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36</vt:i4>
      </vt:variant>
    </vt:vector>
  </HeadingPairs>
  <TitlesOfParts>
    <vt:vector size="49" baseType="lpstr">
      <vt:lpstr>Arial</vt:lpstr>
      <vt:lpstr>宋体</vt:lpstr>
      <vt:lpstr>Wingdings</vt:lpstr>
      <vt:lpstr>隶书</vt:lpstr>
      <vt:lpstr>微软雅黑</vt:lpstr>
      <vt:lpstr>Times</vt:lpstr>
      <vt:lpstr>Calibri</vt:lpstr>
      <vt:lpstr>Times New Roman</vt:lpstr>
      <vt:lpstr>黑体</vt:lpstr>
      <vt:lpstr>等线</vt:lpstr>
      <vt:lpstr>Arial Unicode MS</vt:lpstr>
      <vt:lpstr>等线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默认 用户</dc:creator>
  <cp:lastModifiedBy>Administrator</cp:lastModifiedBy>
  <cp:revision>371</cp:revision>
  <dcterms:created xsi:type="dcterms:W3CDTF">2020-02-17T10:04:00Z</dcterms:created>
  <dcterms:modified xsi:type="dcterms:W3CDTF">2022-06-09T07:54:16Z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02E37F10A7E04933BDD01C30E562A55F</vt:lpwstr>
  </property>
</Properties>
</file>