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93" r:id="rId4"/>
    <p:sldId id="292" r:id="rId5"/>
    <p:sldId id="258" r:id="rId6"/>
    <p:sldId id="259" r:id="rId7"/>
    <p:sldId id="265" r:id="rId8"/>
    <p:sldId id="264" r:id="rId9"/>
    <p:sldId id="261" r:id="rId10"/>
    <p:sldId id="266" r:id="rId11"/>
    <p:sldId id="263" r:id="rId12"/>
    <p:sldId id="270" r:id="rId13"/>
    <p:sldId id="271" r:id="rId14"/>
    <p:sldId id="272" r:id="rId15"/>
    <p:sldId id="273" r:id="rId16"/>
    <p:sldId id="285" r:id="rId17"/>
    <p:sldId id="279" r:id="rId18"/>
    <p:sldId id="280" r:id="rId19"/>
    <p:sldId id="275" r:id="rId20"/>
    <p:sldId id="290" r:id="rId21"/>
    <p:sldId id="286" r:id="rId22"/>
    <p:sldId id="268" r:id="rId23"/>
    <p:sldId id="287" r:id="rId24"/>
    <p:sldId id="288" r:id="rId25"/>
    <p:sldId id="289" r:id="rId26"/>
    <p:sldId id="276" r:id="rId27"/>
    <p:sldId id="277" r:id="rId28"/>
    <p:sldId id="278" r:id="rId29"/>
    <p:sldId id="281" r:id="rId30"/>
    <p:sldId id="282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291" r:id="rId40"/>
    <p:sldId id="28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1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AA7C38"/>
    <a:srgbClr val="88BA67"/>
    <a:srgbClr val="EBDBC3"/>
    <a:srgbClr val="C5DF99"/>
    <a:srgbClr val="E0C7A2"/>
    <a:srgbClr val="DCE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0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6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67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62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1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6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76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2019-05-25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images.com/" TargetMode="External"/><Relationship Id="rId4" Type="http://schemas.openxmlformats.org/officeDocument/2006/relationships/hyperlink" Target="https://bit.ly/2WlNL6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thonny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7" y="3133266"/>
            <a:ext cx="750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연산자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입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/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출력하기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조건문</a:t>
            </a:r>
            <a:endParaRPr lang="ko-KR" altLang="en-US" sz="3200" dirty="0">
              <a:solidFill>
                <a:srgbClr val="AA7C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07BCE6-B001-40F0-91BD-BE1DCAFBF693}"/>
              </a:ext>
            </a:extLst>
          </p:cNvPr>
          <p:cNvSpPr txBox="1"/>
          <p:nvPr/>
        </p:nvSpPr>
        <p:spPr>
          <a:xfrm>
            <a:off x="1565835" y="1552320"/>
            <a:ext cx="2449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altLang="ko-KR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Thonny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검색</a:t>
            </a:r>
          </a:p>
        </p:txBody>
      </p:sp>
      <p:pic>
        <p:nvPicPr>
          <p:cNvPr id="10242" name="Picture 2" descr="Image result for windows key">
            <a:extLst>
              <a:ext uri="{FF2B5EF4-FFF2-40B4-BE49-F238E27FC236}">
                <a16:creationId xmlns:a16="http://schemas.microsoft.com/office/drawing/2014/main" id="{6E6CDF2D-1EC2-4EEA-850F-34033F028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03" y="1494390"/>
            <a:ext cx="639082" cy="63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Down 17">
            <a:extLst>
              <a:ext uri="{FF2B5EF4-FFF2-40B4-BE49-F238E27FC236}">
                <a16:creationId xmlns:a16="http://schemas.microsoft.com/office/drawing/2014/main" id="{F10DC6FD-AF6C-4769-BEA2-CDD561198EFF}"/>
              </a:ext>
            </a:extLst>
          </p:cNvPr>
          <p:cNvSpPr/>
          <p:nvPr/>
        </p:nvSpPr>
        <p:spPr>
          <a:xfrm rot="16200000">
            <a:off x="1242412" y="1646811"/>
            <a:ext cx="312606" cy="3342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00CCDC3-8542-4700-86A1-C461BAF390FB}"/>
              </a:ext>
            </a:extLst>
          </p:cNvPr>
          <p:cNvSpPr/>
          <p:nvPr/>
        </p:nvSpPr>
        <p:spPr>
          <a:xfrm rot="16200000">
            <a:off x="4073933" y="1644501"/>
            <a:ext cx="312606" cy="3342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E4F9F-E1E5-454A-9489-5ADBF4651B33}"/>
              </a:ext>
            </a:extLst>
          </p:cNvPr>
          <p:cNvSpPr txBox="1"/>
          <p:nvPr/>
        </p:nvSpPr>
        <p:spPr>
          <a:xfrm>
            <a:off x="4477802" y="1550010"/>
            <a:ext cx="1954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엔터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실행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DB70AD-9D16-4CDD-A465-274A101418E0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Thonny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9404D1-2174-4517-8A38-2C35E3CB7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76" y="2615151"/>
            <a:ext cx="6383411" cy="64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3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Thonny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AB10AC5-7154-432D-BA93-07EFB3553D37}"/>
              </a:ext>
            </a:extLst>
          </p:cNvPr>
          <p:cNvSpPr/>
          <p:nvPr/>
        </p:nvSpPr>
        <p:spPr>
          <a:xfrm rot="16200000">
            <a:off x="4478202" y="4434694"/>
            <a:ext cx="377372" cy="8625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BF012-FBDC-438E-98EC-B78A62CD4512}"/>
              </a:ext>
            </a:extLst>
          </p:cNvPr>
          <p:cNvSpPr txBox="1"/>
          <p:nvPr/>
        </p:nvSpPr>
        <p:spPr>
          <a:xfrm>
            <a:off x="234893" y="4388891"/>
            <a:ext cx="3811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rgbClr val="FF0000"/>
                </a:solidFill>
              </a:rPr>
              <a:t>컴퓨터에게 한 </a:t>
            </a:r>
            <a:r>
              <a:rPr lang="ko-KR" altLang="en-US" sz="2800" dirty="0" err="1">
                <a:solidFill>
                  <a:srgbClr val="FF0000"/>
                </a:solidFill>
              </a:rPr>
              <a:t>줄씩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algn="r"/>
            <a:r>
              <a:rPr lang="ko-KR" altLang="en-US" sz="2800" dirty="0">
                <a:solidFill>
                  <a:srgbClr val="FF0000"/>
                </a:solidFill>
              </a:rPr>
              <a:t>일을 시킬 때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algn="r"/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카톡으로 대화하듯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967402-AEAF-4580-9F33-EC910FCB1D92}"/>
              </a:ext>
            </a:extLst>
          </p:cNvPr>
          <p:cNvSpPr txBox="1"/>
          <p:nvPr/>
        </p:nvSpPr>
        <p:spPr>
          <a:xfrm>
            <a:off x="982922" y="1685293"/>
            <a:ext cx="3063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rgbClr val="FF0000"/>
                </a:solidFill>
              </a:rPr>
              <a:t>컴퓨터에게 한번에 여러 줄을 시킬 때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17925D3-C358-4440-90D8-197BFE4A9AE0}"/>
              </a:ext>
            </a:extLst>
          </p:cNvPr>
          <p:cNvSpPr/>
          <p:nvPr/>
        </p:nvSpPr>
        <p:spPr>
          <a:xfrm rot="16200000">
            <a:off x="4479228" y="1731096"/>
            <a:ext cx="377372" cy="8625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EEAB27-4130-4D9B-B136-08689243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359" y="428797"/>
            <a:ext cx="6126142" cy="620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7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</a:p>
        </p:txBody>
      </p:sp>
      <p:pic>
        <p:nvPicPr>
          <p:cNvPr id="12290" name="Picture 2" descr="Image result for math operator">
            <a:extLst>
              <a:ext uri="{FF2B5EF4-FFF2-40B4-BE49-F238E27FC236}">
                <a16:creationId xmlns:a16="http://schemas.microsoft.com/office/drawing/2014/main" id="{0122FEF6-F9BE-4DA1-ACB8-7FD603C3A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123" y="1615478"/>
            <a:ext cx="4498561" cy="449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28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F103AD-925E-47B6-B617-BEC21F87F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71588"/>
              </p:ext>
            </p:extLst>
          </p:nvPr>
        </p:nvGraphicFramePr>
        <p:xfrm>
          <a:off x="1884728" y="2293434"/>
          <a:ext cx="3962399" cy="3108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7960">
                  <a:extLst>
                    <a:ext uri="{9D8B030D-6E8A-4147-A177-3AD203B41FA5}">
                      <a16:colId xmlns:a16="http://schemas.microsoft.com/office/drawing/2014/main" val="2711601100"/>
                    </a:ext>
                  </a:extLst>
                </a:gridCol>
                <a:gridCol w="2084439">
                  <a:extLst>
                    <a:ext uri="{9D8B030D-6E8A-4147-A177-3AD203B41FA5}">
                      <a16:colId xmlns:a16="http://schemas.microsoft.com/office/drawing/2014/main" val="1401932619"/>
                    </a:ext>
                  </a:extLst>
                </a:gridCol>
              </a:tblGrid>
              <a:tr h="769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더하기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+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601030"/>
                  </a:ext>
                </a:extLst>
              </a:tr>
              <a:tr h="779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빼기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209978"/>
                  </a:ext>
                </a:extLst>
              </a:tr>
              <a:tr h="779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곱하기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*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920516"/>
                  </a:ext>
                </a:extLst>
              </a:tr>
              <a:tr h="779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나누기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/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7572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B3FFAC-57F7-4D19-B53C-D1BDA173A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08245"/>
              </p:ext>
            </p:extLst>
          </p:nvPr>
        </p:nvGraphicFramePr>
        <p:xfrm>
          <a:off x="6355129" y="2293434"/>
          <a:ext cx="3962399" cy="3108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7960">
                  <a:extLst>
                    <a:ext uri="{9D8B030D-6E8A-4147-A177-3AD203B41FA5}">
                      <a16:colId xmlns:a16="http://schemas.microsoft.com/office/drawing/2014/main" val="2711601100"/>
                    </a:ext>
                  </a:extLst>
                </a:gridCol>
                <a:gridCol w="2084439">
                  <a:extLst>
                    <a:ext uri="{9D8B030D-6E8A-4147-A177-3AD203B41FA5}">
                      <a16:colId xmlns:a16="http://schemas.microsoft.com/office/drawing/2014/main" val="1401932619"/>
                    </a:ext>
                  </a:extLst>
                </a:gridCol>
              </a:tblGrid>
              <a:tr h="769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넣기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=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601030"/>
                  </a:ext>
                </a:extLst>
              </a:tr>
              <a:tr h="779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제곱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**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209978"/>
                  </a:ext>
                </a:extLst>
              </a:tr>
              <a:tr h="779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나머지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%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920516"/>
                  </a:ext>
                </a:extLst>
              </a:tr>
              <a:tr h="779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몫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//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75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39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72A9AAA-64A6-440C-821B-FBE85FAA0E25}"/>
              </a:ext>
            </a:extLst>
          </p:cNvPr>
          <p:cNvSpPr/>
          <p:nvPr/>
        </p:nvSpPr>
        <p:spPr>
          <a:xfrm rot="16200000">
            <a:off x="4071924" y="2141406"/>
            <a:ext cx="377372" cy="8625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9F6A9-3702-4CE3-A2FA-A02F81F9B6C8}"/>
              </a:ext>
            </a:extLst>
          </p:cNvPr>
          <p:cNvSpPr txBox="1"/>
          <p:nvPr/>
        </p:nvSpPr>
        <p:spPr>
          <a:xfrm>
            <a:off x="-163091" y="2280269"/>
            <a:ext cx="3898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rgbClr val="FF0000"/>
                </a:solidFill>
              </a:rPr>
              <a:t>사칙연산 규칙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53D34-407E-47EC-8183-61834C2CB476}"/>
              </a:ext>
            </a:extLst>
          </p:cNvPr>
          <p:cNvSpPr txBox="1"/>
          <p:nvPr/>
        </p:nvSpPr>
        <p:spPr>
          <a:xfrm>
            <a:off x="-163091" y="3016294"/>
            <a:ext cx="3898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rgbClr val="FF0000"/>
                </a:solidFill>
              </a:rPr>
              <a:t>괄호도 쓸 수 있다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FD59102-2ED9-4528-BB25-1BE5D0FE3295}"/>
              </a:ext>
            </a:extLst>
          </p:cNvPr>
          <p:cNvSpPr/>
          <p:nvPr/>
        </p:nvSpPr>
        <p:spPr>
          <a:xfrm rot="16200000">
            <a:off x="4071924" y="2877431"/>
            <a:ext cx="377372" cy="8625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BA01C-B1B7-4166-960C-A3268F7B3CDE}"/>
              </a:ext>
            </a:extLst>
          </p:cNvPr>
          <p:cNvSpPr txBox="1"/>
          <p:nvPr/>
        </p:nvSpPr>
        <p:spPr>
          <a:xfrm>
            <a:off x="-241139" y="4769983"/>
            <a:ext cx="3898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rgbClr val="FF0000"/>
                </a:solidFill>
              </a:rPr>
              <a:t>넣기</a:t>
            </a:r>
            <a:r>
              <a:rPr lang="en-US" altLang="ko-KR" sz="3200" dirty="0">
                <a:solidFill>
                  <a:srgbClr val="FF0000"/>
                </a:solidFill>
              </a:rPr>
              <a:t>(=) </a:t>
            </a:r>
            <a:r>
              <a:rPr lang="ko-KR" altLang="en-US" sz="3200" dirty="0">
                <a:solidFill>
                  <a:srgbClr val="FF0000"/>
                </a:solidFill>
              </a:rPr>
              <a:t>연산자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E73069B-24CF-4952-ACEE-F81F91BB88FB}"/>
              </a:ext>
            </a:extLst>
          </p:cNvPr>
          <p:cNvSpPr/>
          <p:nvPr/>
        </p:nvSpPr>
        <p:spPr>
          <a:xfrm rot="16200000">
            <a:off x="4087706" y="4631120"/>
            <a:ext cx="377372" cy="8625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13CC7-2298-4DFA-81DE-E78279BD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58" y="-956345"/>
            <a:ext cx="7123150" cy="78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9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64F5EF-316D-4A4F-A375-DBFC87A77645}"/>
              </a:ext>
            </a:extLst>
          </p:cNvPr>
          <p:cNvSpPr txBox="1"/>
          <p:nvPr/>
        </p:nvSpPr>
        <p:spPr>
          <a:xfrm>
            <a:off x="292950" y="1479177"/>
            <a:ext cx="10375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AA7C38"/>
                </a:solidFill>
              </a:rPr>
              <a:t>“</a:t>
            </a:r>
            <a:r>
              <a:rPr lang="ko-KR" altLang="en-US" sz="4000" dirty="0">
                <a:solidFill>
                  <a:srgbClr val="AA7C38"/>
                </a:solidFill>
              </a:rPr>
              <a:t>변하는 수</a:t>
            </a:r>
            <a:r>
              <a:rPr lang="en-US" altLang="ko-KR" sz="4000" dirty="0">
                <a:solidFill>
                  <a:srgbClr val="AA7C38"/>
                </a:solidFill>
              </a:rPr>
              <a:t>” : </a:t>
            </a:r>
            <a:r>
              <a:rPr lang="ko-KR" altLang="en-US" sz="4000" dirty="0">
                <a:solidFill>
                  <a:srgbClr val="AA7C38"/>
                </a:solidFill>
              </a:rPr>
              <a:t>숫자</a:t>
            </a:r>
            <a:r>
              <a:rPr lang="en-US" altLang="ko-KR" sz="4000" dirty="0">
                <a:solidFill>
                  <a:srgbClr val="AA7C38"/>
                </a:solidFill>
              </a:rPr>
              <a:t>, </a:t>
            </a:r>
            <a:r>
              <a:rPr lang="ko-KR" altLang="en-US" sz="4000" dirty="0">
                <a:solidFill>
                  <a:srgbClr val="AA7C38"/>
                </a:solidFill>
              </a:rPr>
              <a:t>문자 등을 담는 주머니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4B02E-3E13-4048-9209-88CC7EFD8098}"/>
              </a:ext>
            </a:extLst>
          </p:cNvPr>
          <p:cNvSpPr txBox="1"/>
          <p:nvPr/>
        </p:nvSpPr>
        <p:spPr>
          <a:xfrm>
            <a:off x="1162974" y="2686363"/>
            <a:ext cx="40038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숫자 넣는 법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4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4400" dirty="0">
                <a:solidFill>
                  <a:srgbClr val="AA7C38"/>
                </a:solidFill>
              </a:rPr>
              <a:t>x = 5</a:t>
            </a:r>
          </a:p>
          <a:p>
            <a:r>
              <a:rPr lang="en-US" altLang="ko-KR" sz="4400" dirty="0">
                <a:solidFill>
                  <a:srgbClr val="AA7C38"/>
                </a:solidFill>
              </a:rPr>
              <a:t>number = -9.5</a:t>
            </a:r>
            <a:endParaRPr lang="ko-KR" altLang="en-US" sz="4400" dirty="0">
              <a:solidFill>
                <a:srgbClr val="AA7C3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7DC7C-8C34-4D65-9A95-97279B517087}"/>
              </a:ext>
            </a:extLst>
          </p:cNvPr>
          <p:cNvSpPr txBox="1"/>
          <p:nvPr/>
        </p:nvSpPr>
        <p:spPr>
          <a:xfrm>
            <a:off x="6569476" y="2686363"/>
            <a:ext cx="5362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문자 넣는 법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4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ko-KR" sz="4400" dirty="0">
                <a:solidFill>
                  <a:srgbClr val="AA7C38"/>
                </a:solidFill>
              </a:rPr>
              <a:t>friend = “</a:t>
            </a:r>
            <a:r>
              <a:rPr lang="ko-KR" altLang="en-US" sz="4400" dirty="0">
                <a:solidFill>
                  <a:srgbClr val="AA7C38"/>
                </a:solidFill>
              </a:rPr>
              <a:t>다람쥐</a:t>
            </a:r>
            <a:r>
              <a:rPr lang="en-US" altLang="ko-KR" sz="4400" dirty="0">
                <a:solidFill>
                  <a:srgbClr val="AA7C38"/>
                </a:solidFill>
              </a:rPr>
              <a:t>”</a:t>
            </a:r>
          </a:p>
          <a:p>
            <a:r>
              <a:rPr lang="en-US" altLang="ko-KR" sz="4400" dirty="0">
                <a:solidFill>
                  <a:srgbClr val="AA7C38"/>
                </a:solidFill>
              </a:rPr>
              <a:t>pet = ‘</a:t>
            </a:r>
            <a:r>
              <a:rPr lang="ko-KR" altLang="en-US" sz="4400" dirty="0">
                <a:solidFill>
                  <a:srgbClr val="AA7C38"/>
                </a:solidFill>
              </a:rPr>
              <a:t>강아지</a:t>
            </a:r>
            <a:r>
              <a:rPr lang="en-US" altLang="ko-KR" sz="4400" dirty="0">
                <a:solidFill>
                  <a:srgbClr val="AA7C38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0191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9A799-BC0C-43CD-9575-4EC23A131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23" y="2579024"/>
            <a:ext cx="4812181" cy="3027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E8AA6C-E890-4EAB-8E48-D42BEAAC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269" y="2534064"/>
            <a:ext cx="4940647" cy="2606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4DFDF3-1048-4A6D-8ABC-16A9FE2B748B}"/>
              </a:ext>
            </a:extLst>
          </p:cNvPr>
          <p:cNvSpPr txBox="1"/>
          <p:nvPr/>
        </p:nvSpPr>
        <p:spPr>
          <a:xfrm>
            <a:off x="292950" y="1479177"/>
            <a:ext cx="10375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AA7C38"/>
                </a:solidFill>
              </a:rPr>
              <a:t>변수끼리도</a:t>
            </a:r>
            <a:r>
              <a:rPr lang="ko-KR" altLang="en-US" sz="4000" dirty="0">
                <a:solidFill>
                  <a:srgbClr val="AA7C38"/>
                </a:solidFill>
              </a:rPr>
              <a:t> 계산할 수 있다</a:t>
            </a:r>
            <a:r>
              <a:rPr lang="en-US" altLang="ko-KR" sz="4000" dirty="0">
                <a:solidFill>
                  <a:srgbClr val="AA7C38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4947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이름 규칙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27923-CD9C-4012-BE22-81D88F882812}"/>
              </a:ext>
            </a:extLst>
          </p:cNvPr>
          <p:cNvSpPr txBox="1"/>
          <p:nvPr/>
        </p:nvSpPr>
        <p:spPr>
          <a:xfrm>
            <a:off x="486228" y="1881257"/>
            <a:ext cx="1121954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영어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숫자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000" dirty="0" err="1">
                <a:solidFill>
                  <a:schemeClr val="accent6">
                    <a:lumMod val="50000"/>
                  </a:schemeClr>
                </a:solidFill>
              </a:rPr>
              <a:t>언더스코어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( _ )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모두 섞어 사용 가능</a:t>
            </a:r>
            <a:endParaRPr lang="en-US" altLang="ko-KR" sz="4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4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4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한글도 사용 가능하나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4000" dirty="0">
                <a:solidFill>
                  <a:schemeClr val="accent6">
                    <a:lumMod val="50000"/>
                  </a:schemeClr>
                </a:solidFill>
              </a:rPr>
              <a:t>영어가 된다면 영어로 쓰자</a:t>
            </a:r>
            <a:r>
              <a:rPr lang="en-US" altLang="ko-KR" sz="4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altLang="ko-KR" sz="4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ko-KR" sz="4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</a:rPr>
              <a:t>★ 어렵다면 </a:t>
            </a:r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</a:rPr>
              <a:t>a, b, c </a:t>
            </a:r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</a:rPr>
              <a:t>도 괜찮지만 가능하면 </a:t>
            </a:r>
            <a:r>
              <a:rPr lang="ko-KR" altLang="en-US" sz="2800" dirty="0" err="1">
                <a:solidFill>
                  <a:schemeClr val="accent6">
                    <a:lumMod val="50000"/>
                  </a:schemeClr>
                </a:solidFill>
              </a:rPr>
              <a:t>의미있는</a:t>
            </a:r>
            <a:r>
              <a:rPr lang="ko-KR" altLang="en-US" sz="2800" dirty="0">
                <a:solidFill>
                  <a:schemeClr val="accent6">
                    <a:lumMod val="50000"/>
                  </a:schemeClr>
                </a:solidFill>
              </a:rPr>
              <a:t> 이름을 쓰자</a:t>
            </a:r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B9238-ACDD-4504-A6E0-072F3699FEF3}"/>
              </a:ext>
            </a:extLst>
          </p:cNvPr>
          <p:cNvSpPr txBox="1"/>
          <p:nvPr/>
        </p:nvSpPr>
        <p:spPr>
          <a:xfrm>
            <a:off x="848088" y="2589143"/>
            <a:ext cx="104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AA7C38"/>
                </a:solidFill>
              </a:rPr>
              <a:t>예</a:t>
            </a:r>
            <a:r>
              <a:rPr lang="en-US" altLang="ko-KR" sz="2800" dirty="0">
                <a:solidFill>
                  <a:srgbClr val="AA7C38"/>
                </a:solidFill>
              </a:rPr>
              <a:t>) name, food, </a:t>
            </a:r>
            <a:r>
              <a:rPr lang="en-US" altLang="ko-KR" sz="2800" dirty="0" err="1">
                <a:solidFill>
                  <a:srgbClr val="AA7C38"/>
                </a:solidFill>
              </a:rPr>
              <a:t>my_money</a:t>
            </a:r>
            <a:r>
              <a:rPr lang="en-US" altLang="ko-KR" sz="2800" dirty="0">
                <a:solidFill>
                  <a:srgbClr val="AA7C38"/>
                </a:solidFill>
              </a:rPr>
              <a:t>, </a:t>
            </a:r>
            <a:r>
              <a:rPr lang="en-US" altLang="ko-KR" sz="2800" dirty="0" err="1">
                <a:solidFill>
                  <a:srgbClr val="AA7C38"/>
                </a:solidFill>
              </a:rPr>
              <a:t>helloWorld</a:t>
            </a:r>
            <a:r>
              <a:rPr lang="en-US" altLang="ko-KR" sz="2800" dirty="0">
                <a:solidFill>
                  <a:srgbClr val="AA7C38"/>
                </a:solidFill>
              </a:rPr>
              <a:t>, candy1</a:t>
            </a:r>
            <a:endParaRPr lang="ko-KR" altLang="en-US" sz="2800" dirty="0">
              <a:solidFill>
                <a:srgbClr val="AA7C3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09FAE-C882-4E7C-9538-A2A2C4F3AE2A}"/>
              </a:ext>
            </a:extLst>
          </p:cNvPr>
          <p:cNvSpPr txBox="1"/>
          <p:nvPr/>
        </p:nvSpPr>
        <p:spPr>
          <a:xfrm>
            <a:off x="848088" y="4360523"/>
            <a:ext cx="104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AA7C38"/>
                </a:solidFill>
              </a:rPr>
              <a:t>예</a:t>
            </a:r>
            <a:r>
              <a:rPr lang="en-US" altLang="ko-KR" sz="2800" dirty="0">
                <a:solidFill>
                  <a:srgbClr val="AA7C38"/>
                </a:solidFill>
              </a:rPr>
              <a:t>) </a:t>
            </a:r>
            <a:r>
              <a:rPr lang="ko-KR" altLang="en-US" sz="2800" dirty="0">
                <a:solidFill>
                  <a:srgbClr val="AA7C38"/>
                </a:solidFill>
              </a:rPr>
              <a:t>이름</a:t>
            </a:r>
            <a:r>
              <a:rPr lang="en-US" altLang="ko-KR" sz="2800" dirty="0">
                <a:solidFill>
                  <a:srgbClr val="AA7C38"/>
                </a:solidFill>
              </a:rPr>
              <a:t>, </a:t>
            </a:r>
            <a:r>
              <a:rPr lang="ko-KR" altLang="en-US" sz="2800" dirty="0">
                <a:solidFill>
                  <a:srgbClr val="AA7C38"/>
                </a:solidFill>
              </a:rPr>
              <a:t>사탕</a:t>
            </a:r>
            <a:r>
              <a:rPr lang="en-US" altLang="ko-KR" sz="2800" dirty="0">
                <a:solidFill>
                  <a:srgbClr val="AA7C38"/>
                </a:solidFill>
              </a:rPr>
              <a:t>2, </a:t>
            </a:r>
            <a:r>
              <a:rPr lang="ko-KR" altLang="en-US" sz="2800" dirty="0">
                <a:solidFill>
                  <a:srgbClr val="AA7C38"/>
                </a:solidFill>
              </a:rPr>
              <a:t>저녁</a:t>
            </a:r>
            <a:r>
              <a:rPr lang="en-US" altLang="ko-KR" sz="2800" dirty="0">
                <a:solidFill>
                  <a:srgbClr val="AA7C38"/>
                </a:solidFill>
              </a:rPr>
              <a:t>_</a:t>
            </a:r>
            <a:r>
              <a:rPr lang="ko-KR" altLang="en-US" sz="2800" dirty="0">
                <a:solidFill>
                  <a:srgbClr val="AA7C38"/>
                </a:solidFill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22606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6E8B44-55F7-4700-8756-36C8CC82C354}"/>
              </a:ext>
            </a:extLst>
          </p:cNvPr>
          <p:cNvSpPr/>
          <p:nvPr/>
        </p:nvSpPr>
        <p:spPr>
          <a:xfrm>
            <a:off x="551543" y="184990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 sz="4000" dirty="0">
                <a:solidFill>
                  <a:srgbClr val="FF0000"/>
                </a:solidFill>
              </a:rPr>
              <a:t>숫자로 시작하면 안돼요</a:t>
            </a:r>
            <a:r>
              <a:rPr lang="en-US" altLang="ko-KR" sz="4000" dirty="0">
                <a:solidFill>
                  <a:srgbClr val="FF0000"/>
                </a:solidFill>
              </a:rPr>
              <a:t>!</a:t>
            </a:r>
          </a:p>
          <a:p>
            <a:pPr lvl="0"/>
            <a:endParaRPr lang="en-US" altLang="ko-KR" sz="4000" dirty="0">
              <a:solidFill>
                <a:srgbClr val="FF0000"/>
              </a:solidFill>
            </a:endParaRPr>
          </a:p>
          <a:p>
            <a:pPr lvl="0"/>
            <a:endParaRPr lang="en-US" altLang="ko-KR" sz="4000" dirty="0">
              <a:solidFill>
                <a:srgbClr val="FF0000"/>
              </a:solidFill>
            </a:endParaRPr>
          </a:p>
          <a:p>
            <a:pPr lvl="0"/>
            <a:r>
              <a:rPr lang="ko-KR" altLang="en-US" sz="4000" dirty="0">
                <a:solidFill>
                  <a:srgbClr val="FF0000"/>
                </a:solidFill>
              </a:rPr>
              <a:t>예약된 키워드 사용 불가</a:t>
            </a:r>
            <a:endParaRPr lang="en-US" altLang="ko-KR" sz="40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이름 규칙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09FAE-C882-4E7C-9538-A2A2C4F3AE2A}"/>
              </a:ext>
            </a:extLst>
          </p:cNvPr>
          <p:cNvSpPr txBox="1"/>
          <p:nvPr/>
        </p:nvSpPr>
        <p:spPr>
          <a:xfrm>
            <a:off x="848088" y="2557791"/>
            <a:ext cx="104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예</a:t>
            </a:r>
            <a:r>
              <a:rPr lang="en-US" altLang="ko-KR" sz="2800" dirty="0">
                <a:solidFill>
                  <a:srgbClr val="FF0000"/>
                </a:solidFill>
              </a:rPr>
              <a:t>) 1</a:t>
            </a:r>
            <a:r>
              <a:rPr lang="ko-KR" altLang="en-US" sz="2800" dirty="0" err="1">
                <a:solidFill>
                  <a:srgbClr val="FF0000"/>
                </a:solidFill>
              </a:rPr>
              <a:t>번재료</a:t>
            </a:r>
            <a:r>
              <a:rPr lang="en-US" altLang="ko-KR" sz="2800" dirty="0">
                <a:solidFill>
                  <a:srgbClr val="FF0000"/>
                </a:solidFill>
              </a:rPr>
              <a:t>, 1st_place, 123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64396-A236-4908-8168-31724BB2ECA1}"/>
              </a:ext>
            </a:extLst>
          </p:cNvPr>
          <p:cNvSpPr txBox="1"/>
          <p:nvPr/>
        </p:nvSpPr>
        <p:spPr>
          <a:xfrm>
            <a:off x="848088" y="4404450"/>
            <a:ext cx="104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예</a:t>
            </a:r>
            <a:r>
              <a:rPr lang="en-US" altLang="ko-KR" sz="2800" dirty="0">
                <a:solidFill>
                  <a:srgbClr val="FF0000"/>
                </a:solidFill>
              </a:rPr>
              <a:t>) if, def, class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DBC5D7-823A-4C09-8207-DFF1396C4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00" y="2044019"/>
            <a:ext cx="5100859" cy="405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55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print()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41F79-4CF7-44F3-9BFE-E55A08A4FB4D}"/>
              </a:ext>
            </a:extLst>
          </p:cNvPr>
          <p:cNvSpPr txBox="1"/>
          <p:nvPr/>
        </p:nvSpPr>
        <p:spPr>
          <a:xfrm>
            <a:off x="792430" y="1814508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print()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괄호 안의 값을 화면에 출력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F5D1A-8E80-4191-A73A-54657554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30" y="3894191"/>
            <a:ext cx="7100268" cy="16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2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자기소개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29CBD-F7BD-4DC6-ACE4-B206E86E60B4}"/>
              </a:ext>
            </a:extLst>
          </p:cNvPr>
          <p:cNvSpPr txBox="1"/>
          <p:nvPr/>
        </p:nvSpPr>
        <p:spPr>
          <a:xfrm>
            <a:off x="1419051" y="1982450"/>
            <a:ext cx="82097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심은섭</a:t>
            </a:r>
            <a:r>
              <a:rPr lang="ko-KR" altLang="en-US" sz="88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sz="66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선생님</a:t>
            </a:r>
            <a:endParaRPr lang="ko-KR" altLang="en-US" sz="88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61A7E1-9CAE-4ED8-A180-5A208503477F}"/>
              </a:ext>
            </a:extLst>
          </p:cNvPr>
          <p:cNvSpPr txBox="1"/>
          <p:nvPr/>
        </p:nvSpPr>
        <p:spPr>
          <a:xfrm>
            <a:off x="1427530" y="3788680"/>
            <a:ext cx="9336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010-2689-2842</a:t>
            </a:r>
          </a:p>
          <a:p>
            <a:r>
              <a:rPr lang="en-US" altLang="ko-KR" sz="44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lumeriith@gmail.com</a:t>
            </a:r>
            <a:endParaRPr lang="ko-KR" altLang="en-US" sz="4400" dirty="0">
              <a:solidFill>
                <a:srgbClr val="AA7C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5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print()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E65AF3-7446-47B4-BBE1-6C11FEB1F90E}"/>
              </a:ext>
            </a:extLst>
          </p:cNvPr>
          <p:cNvSpPr txBox="1"/>
          <p:nvPr/>
        </p:nvSpPr>
        <p:spPr>
          <a:xfrm>
            <a:off x="452748" y="1519126"/>
            <a:ext cx="10375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AA7C38"/>
                </a:solidFill>
              </a:rPr>
              <a:t>변수도 출력할 수 있다</a:t>
            </a:r>
            <a:r>
              <a:rPr lang="en-US" altLang="ko-KR" sz="4000" dirty="0">
                <a:solidFill>
                  <a:srgbClr val="AA7C38"/>
                </a:solidFill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D6E9C-0302-4E5D-9CBD-AED0F497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7" y="2545239"/>
            <a:ext cx="3715861" cy="1725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0B70C2-245C-4142-B9BD-21B36363A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27" y="4543698"/>
            <a:ext cx="6225375" cy="15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9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print()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AFBC00-468E-42CC-9830-3DEB6B32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33" y="2516126"/>
            <a:ext cx="7483188" cy="14799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E65AF3-7446-47B4-BBE1-6C11FEB1F90E}"/>
              </a:ext>
            </a:extLst>
          </p:cNvPr>
          <p:cNvSpPr txBox="1"/>
          <p:nvPr/>
        </p:nvSpPr>
        <p:spPr>
          <a:xfrm>
            <a:off x="292950" y="1479177"/>
            <a:ext cx="10375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AA7C38"/>
                </a:solidFill>
              </a:rPr>
              <a:t>여러 변수</a:t>
            </a:r>
            <a:r>
              <a:rPr lang="en-US" altLang="ko-KR" sz="4000" dirty="0">
                <a:solidFill>
                  <a:srgbClr val="AA7C38"/>
                </a:solidFill>
              </a:rPr>
              <a:t>, </a:t>
            </a:r>
            <a:r>
              <a:rPr lang="ko-KR" altLang="en-US" sz="4000" dirty="0" err="1">
                <a:solidFill>
                  <a:srgbClr val="AA7C38"/>
                </a:solidFill>
              </a:rPr>
              <a:t>값를</a:t>
            </a:r>
            <a:r>
              <a:rPr lang="ko-KR" altLang="en-US" sz="4000" dirty="0">
                <a:solidFill>
                  <a:srgbClr val="AA7C38"/>
                </a:solidFill>
              </a:rPr>
              <a:t> 이어서 출력하기</a:t>
            </a:r>
            <a:r>
              <a:rPr lang="en-US" altLang="ko-KR" sz="4000" dirty="0">
                <a:solidFill>
                  <a:srgbClr val="AA7C38"/>
                </a:solidFill>
              </a:rPr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F1E2E-2BB5-4D98-ACE0-A24700C0A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33" y="4341874"/>
            <a:ext cx="8805961" cy="19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53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79CD1-7AC8-4209-9D93-AF1904C82E07}"/>
              </a:ext>
            </a:extLst>
          </p:cNvPr>
          <p:cNvSpPr txBox="1"/>
          <p:nvPr/>
        </p:nvSpPr>
        <p:spPr>
          <a:xfrm>
            <a:off x="346943" y="4584135"/>
            <a:ext cx="11265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자기 이름</a:t>
            </a:r>
            <a:r>
              <a:rPr lang="en-US" altLang="ko-KR" sz="4000" dirty="0"/>
              <a:t>, </a:t>
            </a:r>
            <a:r>
              <a:rPr lang="ko-KR" altLang="en-US" sz="4000" dirty="0"/>
              <a:t>나이</a:t>
            </a:r>
            <a:r>
              <a:rPr lang="en-US" altLang="ko-KR" sz="4000" dirty="0"/>
              <a:t>, </a:t>
            </a:r>
            <a:r>
              <a:rPr lang="ko-KR" altLang="en-US" sz="4000" dirty="0"/>
              <a:t>좋아하는 음식을 각각 변수에 넣고 </a:t>
            </a:r>
            <a:r>
              <a:rPr lang="en-US" altLang="ko-KR" sz="4000" dirty="0"/>
              <a:t>print </a:t>
            </a:r>
            <a:r>
              <a:rPr lang="ko-KR" altLang="en-US" sz="4000" dirty="0"/>
              <a:t>로 자기소개를 만들어보자</a:t>
            </a:r>
            <a:r>
              <a:rPr lang="en-US" altLang="ko-KR" sz="40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6943" y="1431933"/>
            <a:ext cx="11566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자신이 태어난 년도를 </a:t>
            </a:r>
            <a:r>
              <a:rPr lang="en-US" altLang="ko-KR" sz="4000" dirty="0"/>
              <a:t>year </a:t>
            </a:r>
            <a:r>
              <a:rPr lang="ko-KR" altLang="en-US" sz="4000" dirty="0"/>
              <a:t>변수에 넣어라</a:t>
            </a:r>
            <a:r>
              <a:rPr lang="en-US" altLang="ko-KR" sz="4000" dirty="0"/>
              <a:t>.</a:t>
            </a:r>
          </a:p>
          <a:p>
            <a:r>
              <a:rPr lang="ko-KR" altLang="en-US" sz="4000" dirty="0"/>
              <a:t>이 </a:t>
            </a:r>
            <a:r>
              <a:rPr lang="en-US" altLang="ko-KR" sz="4000" dirty="0"/>
              <a:t>year</a:t>
            </a:r>
            <a:r>
              <a:rPr lang="ko-KR" altLang="en-US" sz="4000" dirty="0"/>
              <a:t>를 이용해 자신의 나이를 계산해 </a:t>
            </a:r>
            <a:r>
              <a:rPr lang="en-US" altLang="ko-KR" sz="4000" dirty="0"/>
              <a:t>age </a:t>
            </a:r>
            <a:r>
              <a:rPr lang="ko-KR" altLang="en-US" sz="4000" dirty="0"/>
              <a:t>변수에 넣어라</a:t>
            </a:r>
            <a:r>
              <a:rPr lang="en-US" altLang="ko-KR" sz="4000" dirty="0"/>
              <a:t>. print</a:t>
            </a:r>
            <a:r>
              <a:rPr lang="ko-KR" altLang="en-US" sz="4000" dirty="0"/>
              <a:t>를 이용해 </a:t>
            </a:r>
            <a:r>
              <a:rPr lang="en-US" altLang="ko-KR" sz="4000" dirty="0"/>
              <a:t>age</a:t>
            </a:r>
            <a:r>
              <a:rPr lang="ko-KR" altLang="en-US" sz="4000" dirty="0"/>
              <a:t>를 출력해보자</a:t>
            </a:r>
            <a:r>
              <a:rPr lang="en-US" altLang="ko-KR" sz="40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8F4FD-1721-4038-8545-CA85D64366ED}"/>
              </a:ext>
            </a:extLst>
          </p:cNvPr>
          <p:cNvSpPr/>
          <p:nvPr/>
        </p:nvSpPr>
        <p:spPr>
          <a:xfrm>
            <a:off x="346943" y="3486489"/>
            <a:ext cx="10865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200" dirty="0">
                <a:solidFill>
                  <a:srgbClr val="ED7D31">
                    <a:lumMod val="50000"/>
                  </a:srgbClr>
                </a:solidFill>
              </a:rPr>
              <a:t>힌트</a:t>
            </a:r>
            <a:r>
              <a:rPr lang="en-US" altLang="ko-KR" sz="3200" dirty="0">
                <a:solidFill>
                  <a:srgbClr val="ED7D31">
                    <a:lumMod val="50000"/>
                  </a:srgbClr>
                </a:solidFill>
              </a:rPr>
              <a:t>: </a:t>
            </a:r>
            <a:r>
              <a:rPr lang="ko-KR" altLang="en-US" sz="3200" dirty="0">
                <a:solidFill>
                  <a:srgbClr val="ED7D31">
                    <a:lumMod val="50000"/>
                  </a:srgbClr>
                </a:solidFill>
              </a:rPr>
              <a:t>자신의 나이는 </a:t>
            </a:r>
            <a:r>
              <a:rPr lang="en-US" altLang="ko-KR" sz="3200" dirty="0">
                <a:solidFill>
                  <a:srgbClr val="ED7D31">
                    <a:lumMod val="50000"/>
                  </a:srgbClr>
                </a:solidFill>
              </a:rPr>
              <a:t>“2020-(</a:t>
            </a:r>
            <a:r>
              <a:rPr lang="ko-KR" altLang="en-US" sz="3200" dirty="0">
                <a:solidFill>
                  <a:srgbClr val="ED7D31">
                    <a:lumMod val="50000"/>
                  </a:srgbClr>
                </a:solidFill>
              </a:rPr>
              <a:t>태어난 년도</a:t>
            </a:r>
            <a:r>
              <a:rPr lang="en-US" altLang="ko-KR" sz="3200" dirty="0">
                <a:solidFill>
                  <a:srgbClr val="ED7D31">
                    <a:lumMod val="50000"/>
                  </a:srgbClr>
                </a:solidFill>
              </a:rPr>
              <a:t>)”</a:t>
            </a:r>
            <a:r>
              <a:rPr lang="ko-KR" altLang="en-US" sz="3200" dirty="0">
                <a:solidFill>
                  <a:srgbClr val="ED7D31">
                    <a:lumMod val="50000"/>
                  </a:srgbClr>
                </a:solidFill>
              </a:rPr>
              <a:t>로 계산할 수 있다</a:t>
            </a:r>
            <a:r>
              <a:rPr lang="en-US" altLang="ko-KR" sz="3200" dirty="0">
                <a:solidFill>
                  <a:srgbClr val="ED7D31">
                    <a:lumMod val="50000"/>
                  </a:srgb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96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값의 종류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055156-FEA4-4471-A19E-0F188DA1A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50772"/>
              </p:ext>
            </p:extLst>
          </p:nvPr>
        </p:nvGraphicFramePr>
        <p:xfrm>
          <a:off x="913314" y="1606136"/>
          <a:ext cx="10365372" cy="4795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8306">
                  <a:extLst>
                    <a:ext uri="{9D8B030D-6E8A-4147-A177-3AD203B41FA5}">
                      <a16:colId xmlns:a16="http://schemas.microsoft.com/office/drawing/2014/main" val="2711601100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401932619"/>
                    </a:ext>
                  </a:extLst>
                </a:gridCol>
                <a:gridCol w="5837761">
                  <a:extLst>
                    <a:ext uri="{9D8B030D-6E8A-4147-A177-3AD203B41FA5}">
                      <a16:colId xmlns:a16="http://schemas.microsoft.com/office/drawing/2014/main" val="3650798485"/>
                    </a:ext>
                  </a:extLst>
                </a:gridCol>
              </a:tblGrid>
              <a:tr h="1186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정수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int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0070C0"/>
                          </a:solidFill>
                        </a:rPr>
                        <a:t>0, 123, -5000</a:t>
                      </a:r>
                      <a:endParaRPr lang="ko-KR" altLang="en-US" sz="3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601030"/>
                  </a:ext>
                </a:extLst>
              </a:tr>
              <a:tr h="12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실수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float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0070C0"/>
                          </a:solidFill>
                        </a:rPr>
                        <a:t>1.345, -1.0,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ko-KR" sz="3600" dirty="0">
                          <a:solidFill>
                            <a:srgbClr val="0070C0"/>
                          </a:solidFill>
                        </a:rPr>
                        <a:t>999.99</a:t>
                      </a:r>
                      <a:endParaRPr lang="ko-KR" altLang="en-US" sz="3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209978"/>
                  </a:ext>
                </a:extLst>
              </a:tr>
              <a:tr h="12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스트링</a:t>
                      </a:r>
                      <a:r>
                        <a:rPr lang="en-US" altLang="ko-KR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문자</a:t>
                      </a:r>
                      <a:r>
                        <a:rPr lang="en-US" altLang="ko-KR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3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str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치킨</a:t>
                      </a:r>
                      <a:r>
                        <a:rPr lang="en-US" altLang="ko-KR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”, “</a:t>
                      </a:r>
                      <a:r>
                        <a:rPr lang="ko-KR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먹고싶다</a:t>
                      </a:r>
                      <a:r>
                        <a:rPr lang="en-US" altLang="ko-KR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”</a:t>
                      </a:r>
                      <a:endParaRPr lang="ko-KR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920516"/>
                  </a:ext>
                </a:extLst>
              </a:tr>
              <a:tr h="12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불리언</a:t>
                      </a:r>
                      <a:endParaRPr lang="ko-KR" altLang="en-US" sz="3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bool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True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False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아니오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848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329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 규칙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AFCBF-0DF0-4C8C-9D82-97AAB6AE4752}"/>
              </a:ext>
            </a:extLst>
          </p:cNvPr>
          <p:cNvSpPr txBox="1"/>
          <p:nvPr/>
        </p:nvSpPr>
        <p:spPr>
          <a:xfrm>
            <a:off x="470516" y="1590483"/>
            <a:ext cx="10067277" cy="606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2 * 5 (o)</a:t>
            </a:r>
          </a:p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10 + 5.5 (o)</a:t>
            </a:r>
          </a:p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</a:rPr>
              <a:t>양념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” + “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</a:rPr>
              <a:t>치킨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” (o)</a:t>
            </a:r>
          </a:p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</a:rPr>
              <a:t>여러분 반갑습니다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” + “</a:t>
            </a:r>
            <a:r>
              <a:rPr lang="ko-KR" altLang="en-US" sz="4400" dirty="0" err="1">
                <a:solidFill>
                  <a:schemeClr val="accent6">
                    <a:lumMod val="75000"/>
                  </a:schemeClr>
                </a:solidFill>
              </a:rPr>
              <a:t>람쥐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” (o)</a:t>
            </a:r>
          </a:p>
          <a:p>
            <a:pPr>
              <a:lnSpc>
                <a:spcPct val="150000"/>
              </a:lnSpc>
            </a:pPr>
            <a:endParaRPr lang="en-US" altLang="ko-KR" sz="44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72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 규칙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75C09-2699-4E23-9A52-6D04BD6661A8}"/>
              </a:ext>
            </a:extLst>
          </p:cNvPr>
          <p:cNvSpPr txBox="1"/>
          <p:nvPr/>
        </p:nvSpPr>
        <p:spPr>
          <a:xfrm>
            <a:off x="785837" y="2145228"/>
            <a:ext cx="114061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“</a:t>
            </a:r>
            <a:r>
              <a:rPr lang="ko-KR" altLang="en-US" sz="4400" dirty="0">
                <a:solidFill>
                  <a:srgbClr val="FF0000"/>
                </a:solidFill>
              </a:rPr>
              <a:t>안녕</a:t>
            </a:r>
            <a:r>
              <a:rPr lang="en-US" altLang="ko-KR" sz="4400" dirty="0">
                <a:solidFill>
                  <a:srgbClr val="FF0000"/>
                </a:solidFill>
              </a:rPr>
              <a:t>?” – “</a:t>
            </a:r>
            <a:r>
              <a:rPr lang="ko-KR" altLang="en-US" sz="4400" dirty="0">
                <a:solidFill>
                  <a:srgbClr val="FF0000"/>
                </a:solidFill>
              </a:rPr>
              <a:t>다람쥐</a:t>
            </a:r>
            <a:r>
              <a:rPr lang="en-US" altLang="ko-KR" sz="4400" dirty="0">
                <a:solidFill>
                  <a:srgbClr val="FF0000"/>
                </a:solidFill>
              </a:rPr>
              <a:t>” (x)</a:t>
            </a:r>
          </a:p>
          <a:p>
            <a:r>
              <a:rPr lang="en-US" altLang="ko-KR" sz="44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4400" dirty="0">
                <a:solidFill>
                  <a:srgbClr val="FF0000"/>
                </a:solidFill>
              </a:rPr>
              <a:t>“</a:t>
            </a:r>
            <a:r>
              <a:rPr lang="ko-KR" altLang="en-US" sz="4400" dirty="0">
                <a:solidFill>
                  <a:srgbClr val="FF0000"/>
                </a:solidFill>
              </a:rPr>
              <a:t>사탕</a:t>
            </a:r>
            <a:r>
              <a:rPr lang="en-US" altLang="ko-KR" sz="4400" dirty="0">
                <a:solidFill>
                  <a:srgbClr val="FF0000"/>
                </a:solidFill>
              </a:rPr>
              <a:t>” + 3 + “</a:t>
            </a:r>
            <a:r>
              <a:rPr lang="ko-KR" altLang="en-US" sz="4400" dirty="0">
                <a:solidFill>
                  <a:srgbClr val="FF0000"/>
                </a:solidFill>
              </a:rPr>
              <a:t>개</a:t>
            </a:r>
            <a:r>
              <a:rPr lang="en-US" altLang="ko-KR" sz="4400" dirty="0">
                <a:solidFill>
                  <a:srgbClr val="FF0000"/>
                </a:solidFill>
              </a:rPr>
              <a:t>” (x)</a:t>
            </a:r>
          </a:p>
          <a:p>
            <a:endParaRPr lang="en-US" altLang="ko-KR" sz="4400" dirty="0">
              <a:solidFill>
                <a:srgbClr val="FF0000"/>
              </a:solidFill>
            </a:endParaRPr>
          </a:p>
          <a:p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</a:rPr>
              <a:t>토끼</a:t>
            </a: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</a:rPr>
              <a:t>” * 5 (o)</a:t>
            </a:r>
          </a:p>
        </p:txBody>
      </p:sp>
    </p:spTree>
    <p:extLst>
      <p:ext uri="{BB962C8B-B14F-4D97-AF65-F5344CB8AC3E}">
        <p14:creationId xmlns:p14="http://schemas.microsoft.com/office/powerpoint/2010/main" val="654443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print()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4E8B3-A2BD-4654-A3EF-63923B4D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16" y="1494424"/>
            <a:ext cx="5167313" cy="513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B7DA1-AC82-43B4-8AF2-B839F50B4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59" y="3802377"/>
            <a:ext cx="4808952" cy="153545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977304F-EB4D-440A-864C-28B385FBC3B1}"/>
              </a:ext>
            </a:extLst>
          </p:cNvPr>
          <p:cNvSpPr/>
          <p:nvPr/>
        </p:nvSpPr>
        <p:spPr>
          <a:xfrm>
            <a:off x="2636994" y="2375002"/>
            <a:ext cx="377372" cy="8625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ECCB6-511B-4420-873D-26AE3CFABEDE}"/>
              </a:ext>
            </a:extLst>
          </p:cNvPr>
          <p:cNvSpPr txBox="1"/>
          <p:nvPr/>
        </p:nvSpPr>
        <p:spPr>
          <a:xfrm>
            <a:off x="135146" y="5505014"/>
            <a:ext cx="5578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오류 발생</a:t>
            </a:r>
            <a:r>
              <a:rPr lang="en-US" altLang="ko-KR" sz="2800" dirty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문자와 숫자를 합칠 수 없음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FB1EE3-2A1D-4C11-9706-1C0ABA4C6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114" y="1494424"/>
            <a:ext cx="5167313" cy="621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EA0422-7DC6-4B2B-BC85-88B8F424F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302" y="3658648"/>
            <a:ext cx="2967038" cy="12187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DABEDB-925A-43B3-BA8D-6FDE0BBCECEB}"/>
              </a:ext>
            </a:extLst>
          </p:cNvPr>
          <p:cNvSpPr txBox="1"/>
          <p:nvPr/>
        </p:nvSpPr>
        <p:spPr>
          <a:xfrm>
            <a:off x="6323618" y="5703758"/>
            <a:ext cx="5578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00B050"/>
                </a:solidFill>
              </a:rPr>
              <a:t>정상 출력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F2F882-A8B6-4443-8926-B7910936AB74}"/>
              </a:ext>
            </a:extLst>
          </p:cNvPr>
          <p:cNvSpPr/>
          <p:nvPr/>
        </p:nvSpPr>
        <p:spPr>
          <a:xfrm>
            <a:off x="8924430" y="2447039"/>
            <a:ext cx="377372" cy="8625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73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input()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886D3-E115-4748-A572-75BC2CC45BEC}"/>
              </a:ext>
            </a:extLst>
          </p:cNvPr>
          <p:cNvSpPr txBox="1"/>
          <p:nvPr/>
        </p:nvSpPr>
        <p:spPr>
          <a:xfrm>
            <a:off x="792430" y="1814508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input()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사용자에게 무언가를 질문함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CB5E2D-0A85-4D2D-9336-EB7F4048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30" y="3985963"/>
            <a:ext cx="8380936" cy="148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14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input()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BAC8C0-21B3-4E02-99A5-371D125D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71" y="2186666"/>
            <a:ext cx="8243782" cy="1093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075B20-62DB-403D-BFE7-16F1EBDE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71" y="4242567"/>
            <a:ext cx="5324929" cy="1591691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7A84E323-AF97-44DA-A7B2-F479E821898A}"/>
              </a:ext>
            </a:extLst>
          </p:cNvPr>
          <p:cNvSpPr/>
          <p:nvPr/>
        </p:nvSpPr>
        <p:spPr>
          <a:xfrm>
            <a:off x="4705100" y="3429000"/>
            <a:ext cx="375724" cy="6538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92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input()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A84E323-AF97-44DA-A7B2-F479E821898A}"/>
              </a:ext>
            </a:extLst>
          </p:cNvPr>
          <p:cNvSpPr/>
          <p:nvPr/>
        </p:nvSpPr>
        <p:spPr>
          <a:xfrm>
            <a:off x="5476788" y="3589048"/>
            <a:ext cx="375724" cy="6538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63545-822A-40E2-846F-823ECACA4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37" y="1538812"/>
            <a:ext cx="10401626" cy="18901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8F3EB4-0B08-4333-90BA-FBFE0201A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37" y="4402938"/>
            <a:ext cx="8279393" cy="17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3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수업소개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E4B72-618D-47B3-BB7B-5F8C38EAC39A}"/>
              </a:ext>
            </a:extLst>
          </p:cNvPr>
          <p:cNvSpPr txBox="1"/>
          <p:nvPr/>
        </p:nvSpPr>
        <p:spPr>
          <a:xfrm>
            <a:off x="1991121" y="2767280"/>
            <a:ext cx="8209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b="1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컴퓨터 </a:t>
            </a:r>
            <a:r>
              <a:rPr lang="ko-KR" altLang="en-US" sz="8000" b="1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언어란</a:t>
            </a:r>
            <a:r>
              <a:rPr lang="en-US" altLang="ko-KR" sz="8000" b="1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?</a:t>
            </a:r>
            <a:endParaRPr lang="ko-KR" altLang="en-US" sz="8000" b="1" dirty="0">
              <a:solidFill>
                <a:srgbClr val="AA7C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90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79CD1-7AC8-4209-9D93-AF1904C82E07}"/>
              </a:ext>
            </a:extLst>
          </p:cNvPr>
          <p:cNvSpPr txBox="1"/>
          <p:nvPr/>
        </p:nvSpPr>
        <p:spPr>
          <a:xfrm>
            <a:off x="346943" y="4047534"/>
            <a:ext cx="11265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아래와 같이 동작하는 프로그램을 만들어보자</a:t>
            </a:r>
            <a:r>
              <a:rPr lang="en-US" altLang="ko-KR" sz="4000" dirty="0"/>
              <a:t>.</a:t>
            </a:r>
          </a:p>
          <a:p>
            <a:endParaRPr lang="en-US" altLang="ko-KR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6943" y="1243248"/>
            <a:ext cx="11265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/>
              <a:t>재료 </a:t>
            </a:r>
            <a:r>
              <a:rPr lang="en-US" altLang="ko-KR" sz="4000" dirty="0"/>
              <a:t>3</a:t>
            </a:r>
            <a:r>
              <a:rPr lang="ko-KR" altLang="en-US" sz="4000" dirty="0"/>
              <a:t>개를 물어보고 그 재료로 만든 찌개를 출력하는 프로그램을 만들어보자</a:t>
            </a:r>
            <a:r>
              <a:rPr lang="en-US" altLang="ko-KR" sz="4000" dirty="0"/>
              <a:t>.</a:t>
            </a:r>
          </a:p>
          <a:p>
            <a:endParaRPr lang="en-US" altLang="ko-KR" sz="4000" dirty="0"/>
          </a:p>
          <a:p>
            <a:pPr marL="742950" indent="-742950">
              <a:buAutoNum type="arabicPeriod"/>
            </a:pPr>
            <a:endParaRPr lang="en-US" altLang="ko-KR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0D8044-E400-4196-B63A-584C10F46CE8}"/>
              </a:ext>
            </a:extLst>
          </p:cNvPr>
          <p:cNvSpPr/>
          <p:nvPr/>
        </p:nvSpPr>
        <p:spPr>
          <a:xfrm>
            <a:off x="1045027" y="2701706"/>
            <a:ext cx="87970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 예</a:t>
            </a:r>
            <a:r>
              <a:rPr lang="en-US" altLang="ko-KR" sz="3200" dirty="0"/>
              <a:t>)	</a:t>
            </a:r>
            <a:r>
              <a:rPr lang="ko-KR" altLang="en-US" sz="3200" dirty="0"/>
              <a:t>재료가 </a:t>
            </a:r>
            <a:r>
              <a:rPr lang="en-US" altLang="ko-KR" sz="3200" dirty="0"/>
              <a:t>“</a:t>
            </a:r>
            <a:r>
              <a:rPr lang="ko-KR" altLang="en-US" sz="3200" dirty="0"/>
              <a:t>소고기</a:t>
            </a:r>
            <a:r>
              <a:rPr lang="en-US" altLang="ko-KR" sz="3200" dirty="0"/>
              <a:t>”, “</a:t>
            </a:r>
            <a:r>
              <a:rPr lang="ko-KR" altLang="en-US" sz="3200" dirty="0"/>
              <a:t>된장“</a:t>
            </a:r>
            <a:r>
              <a:rPr lang="en-US" altLang="ko-KR" sz="3200" dirty="0"/>
              <a:t>, “</a:t>
            </a:r>
            <a:r>
              <a:rPr lang="ko-KR" altLang="en-US" sz="3200" dirty="0" err="1"/>
              <a:t>마시멜로</a:t>
            </a:r>
            <a:r>
              <a:rPr lang="en-US" altLang="ko-KR" sz="3200" dirty="0"/>
              <a:t>”</a:t>
            </a:r>
            <a:r>
              <a:rPr lang="ko-KR" altLang="en-US" sz="3200" dirty="0"/>
              <a:t>라면</a:t>
            </a:r>
            <a:endParaRPr lang="en-US" altLang="ko-KR" sz="3200" dirty="0"/>
          </a:p>
          <a:p>
            <a:r>
              <a:rPr lang="en-US" altLang="ko-KR" sz="3200" dirty="0"/>
              <a:t>	“</a:t>
            </a:r>
            <a:r>
              <a:rPr lang="ko-KR" altLang="en-US" sz="3200" dirty="0" err="1"/>
              <a:t>소고기된장마시멜로찌개</a:t>
            </a:r>
            <a:r>
              <a:rPr lang="en-US" altLang="ko-KR" sz="3200" dirty="0"/>
              <a:t>” </a:t>
            </a:r>
            <a:r>
              <a:rPr lang="ko-KR" altLang="en-US" sz="3200" dirty="0"/>
              <a:t>출력 </a:t>
            </a:r>
            <a:endParaRPr lang="en-US" altLang="ko-KR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6DA80-4A1C-4E86-8816-E798D9B6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25" y="4982477"/>
            <a:ext cx="7026159" cy="158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0D295C-6865-4876-8672-32375890420C}"/>
              </a:ext>
            </a:extLst>
          </p:cNvPr>
          <p:cNvSpPr txBox="1"/>
          <p:nvPr/>
        </p:nvSpPr>
        <p:spPr>
          <a:xfrm>
            <a:off x="-1706199" y="5438479"/>
            <a:ext cx="3898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rgbClr val="FF0000"/>
                </a:solidFill>
              </a:rPr>
              <a:t>친구 이름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AAF7E73-7EF4-466A-A55E-21D6701B62B8}"/>
              </a:ext>
            </a:extLst>
          </p:cNvPr>
          <p:cNvSpPr/>
          <p:nvPr/>
        </p:nvSpPr>
        <p:spPr>
          <a:xfrm rot="16200000">
            <a:off x="2521046" y="5314130"/>
            <a:ext cx="377372" cy="862503"/>
          </a:xfrm>
          <a:prstGeom prst="downArrow">
            <a:avLst>
              <a:gd name="adj1" fmla="val 19231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62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불리언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055156-FEA4-4471-A19E-0F188DA1A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48812"/>
              </p:ext>
            </p:extLst>
          </p:nvPr>
        </p:nvGraphicFramePr>
        <p:xfrm>
          <a:off x="913314" y="1606136"/>
          <a:ext cx="10365372" cy="4795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8306">
                  <a:extLst>
                    <a:ext uri="{9D8B030D-6E8A-4147-A177-3AD203B41FA5}">
                      <a16:colId xmlns:a16="http://schemas.microsoft.com/office/drawing/2014/main" val="2711601100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1401932619"/>
                    </a:ext>
                  </a:extLst>
                </a:gridCol>
                <a:gridCol w="5837761">
                  <a:extLst>
                    <a:ext uri="{9D8B030D-6E8A-4147-A177-3AD203B41FA5}">
                      <a16:colId xmlns:a16="http://schemas.microsoft.com/office/drawing/2014/main" val="3650798485"/>
                    </a:ext>
                  </a:extLst>
                </a:gridCol>
              </a:tblGrid>
              <a:tr h="11865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정수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int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0070C0"/>
                          </a:solidFill>
                        </a:rPr>
                        <a:t>0, 123, -5000</a:t>
                      </a:r>
                      <a:endParaRPr lang="ko-KR" altLang="en-US" sz="3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601030"/>
                  </a:ext>
                </a:extLst>
              </a:tr>
              <a:tr h="12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실수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float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0070C0"/>
                          </a:solidFill>
                        </a:rPr>
                        <a:t>1.345, -1.0,</a:t>
                      </a:r>
                      <a:r>
                        <a:rPr lang="ko-KR" altLang="en-US" sz="36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ko-KR" sz="3600" dirty="0">
                          <a:solidFill>
                            <a:srgbClr val="0070C0"/>
                          </a:solidFill>
                        </a:rPr>
                        <a:t>999.99</a:t>
                      </a:r>
                      <a:endParaRPr lang="ko-KR" altLang="en-US" sz="36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209978"/>
                  </a:ext>
                </a:extLst>
              </a:tr>
              <a:tr h="12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스트링</a:t>
                      </a:r>
                      <a:r>
                        <a:rPr lang="en-US" altLang="ko-KR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문자</a:t>
                      </a:r>
                      <a:r>
                        <a:rPr lang="en-US" altLang="ko-KR" sz="36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3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str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“</a:t>
                      </a:r>
                      <a:r>
                        <a:rPr lang="ko-KR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치킨</a:t>
                      </a:r>
                      <a:r>
                        <a:rPr lang="en-US" altLang="ko-KR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”, “</a:t>
                      </a:r>
                      <a:r>
                        <a:rPr lang="ko-KR" altLang="en-US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먹고싶다</a:t>
                      </a:r>
                      <a:r>
                        <a:rPr lang="en-US" altLang="ko-KR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”</a:t>
                      </a:r>
                      <a:endParaRPr lang="ko-KR" altLang="en-US" sz="3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920516"/>
                  </a:ext>
                </a:extLst>
              </a:tr>
              <a:tr h="12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6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불리언</a:t>
                      </a:r>
                      <a:endParaRPr lang="ko-KR" altLang="en-US" sz="3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bool</a:t>
                      </a:r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True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예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False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아니오</a:t>
                      </a:r>
                      <a:r>
                        <a:rPr lang="en-US" altLang="ko-KR" sz="36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sz="36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84837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6615A03-E3BB-4831-A43A-C1E913CABD92}"/>
              </a:ext>
            </a:extLst>
          </p:cNvPr>
          <p:cNvSpPr/>
          <p:nvPr/>
        </p:nvSpPr>
        <p:spPr>
          <a:xfrm>
            <a:off x="633914" y="1338179"/>
            <a:ext cx="10897686" cy="4249821"/>
          </a:xfrm>
          <a:prstGeom prst="rect">
            <a:avLst/>
          </a:prstGeom>
          <a:gradFill flip="none" rotWithShape="1">
            <a:gsLst>
              <a:gs pos="7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D2C6A26-424F-417D-AAA9-72ADF0EB6504}"/>
              </a:ext>
            </a:extLst>
          </p:cNvPr>
          <p:cNvSpPr/>
          <p:nvPr/>
        </p:nvSpPr>
        <p:spPr>
          <a:xfrm>
            <a:off x="5786394" y="3822700"/>
            <a:ext cx="619212" cy="114408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F82BB-8166-418F-91EA-2CCFE05A9BE9}"/>
              </a:ext>
            </a:extLst>
          </p:cNvPr>
          <p:cNvSpPr txBox="1"/>
          <p:nvPr/>
        </p:nvSpPr>
        <p:spPr>
          <a:xfrm>
            <a:off x="3689350" y="2785990"/>
            <a:ext cx="481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</a:rPr>
              <a:t>불리언</a:t>
            </a:r>
            <a:r>
              <a:rPr lang="en-US" altLang="ko-KR" sz="4800" dirty="0">
                <a:solidFill>
                  <a:srgbClr val="FF0000"/>
                </a:solidFill>
              </a:rPr>
              <a:t>(Boolean)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80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불리언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18574-8CA1-46C0-8EE2-548D1BAE21BC}"/>
              </a:ext>
            </a:extLst>
          </p:cNvPr>
          <p:cNvSpPr txBox="1"/>
          <p:nvPr/>
        </p:nvSpPr>
        <p:spPr>
          <a:xfrm>
            <a:off x="1612900" y="2435763"/>
            <a:ext cx="500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0070C0"/>
                </a:solidFill>
              </a:rPr>
              <a:t>True</a:t>
            </a:r>
            <a:endParaRPr lang="ko-KR" altLang="en-US" sz="80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160E8-645D-4F56-B876-7DAB43CE521B}"/>
              </a:ext>
            </a:extLst>
          </p:cNvPr>
          <p:cNvSpPr txBox="1"/>
          <p:nvPr/>
        </p:nvSpPr>
        <p:spPr>
          <a:xfrm>
            <a:off x="5943600" y="2435762"/>
            <a:ext cx="500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rgbClr val="0070C0"/>
                </a:solidFill>
              </a:rPr>
              <a:t>False</a:t>
            </a:r>
            <a:endParaRPr lang="ko-KR" altLang="en-US" sz="80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43C09B-3846-47A1-B674-2750685C100A}"/>
              </a:ext>
            </a:extLst>
          </p:cNvPr>
          <p:cNvSpPr txBox="1"/>
          <p:nvPr/>
        </p:nvSpPr>
        <p:spPr>
          <a:xfrm>
            <a:off x="5943600" y="3759201"/>
            <a:ext cx="500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거짓</a:t>
            </a:r>
            <a:r>
              <a:rPr lang="en-US" altLang="ko-KR" sz="4800" dirty="0"/>
              <a:t>, </a:t>
            </a:r>
            <a:r>
              <a:rPr lang="ko-KR" altLang="en-US" sz="4800" dirty="0"/>
              <a:t>아니오</a:t>
            </a:r>
            <a:r>
              <a:rPr lang="en-US" altLang="ko-KR" sz="4800" dirty="0"/>
              <a:t>, No</a:t>
            </a:r>
            <a:endParaRPr lang="ko-KR" altLang="en-US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CD016-5CB7-48A3-8EEC-35D2BEBD840F}"/>
              </a:ext>
            </a:extLst>
          </p:cNvPr>
          <p:cNvSpPr txBox="1"/>
          <p:nvPr/>
        </p:nvSpPr>
        <p:spPr>
          <a:xfrm>
            <a:off x="1612900" y="3759201"/>
            <a:ext cx="500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참</a:t>
            </a:r>
            <a:r>
              <a:rPr lang="en-US" altLang="ko-KR" sz="4800" dirty="0"/>
              <a:t>, </a:t>
            </a:r>
            <a:r>
              <a:rPr lang="ko-KR" altLang="en-US" sz="4800" dirty="0"/>
              <a:t>예</a:t>
            </a:r>
            <a:r>
              <a:rPr lang="en-US" altLang="ko-KR" sz="4800" dirty="0"/>
              <a:t>, Yes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268320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 연산자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DCDF13-8D97-43D6-B598-D9100FAF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74" y="1777713"/>
            <a:ext cx="4492625" cy="408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AF9E5D-00D5-4B6A-8D11-B4D18ABAEB5A}"/>
              </a:ext>
            </a:extLst>
          </p:cNvPr>
          <p:cNvSpPr txBox="1"/>
          <p:nvPr/>
        </p:nvSpPr>
        <p:spPr>
          <a:xfrm>
            <a:off x="4756150" y="2360629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(</a:t>
            </a:r>
            <a:r>
              <a:rPr lang="ko-KR" altLang="en-US" sz="3600" dirty="0">
                <a:solidFill>
                  <a:srgbClr val="FF0000"/>
                </a:solidFill>
              </a:rPr>
              <a:t>예</a:t>
            </a:r>
            <a:r>
              <a:rPr lang="en-US" altLang="ko-KR" sz="3600" dirty="0">
                <a:solidFill>
                  <a:srgbClr val="FF0000"/>
                </a:solidFill>
              </a:rPr>
              <a:t>)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CD209A-223C-46B1-9475-C72F4A8DA6AF}"/>
              </a:ext>
            </a:extLst>
          </p:cNvPr>
          <p:cNvSpPr txBox="1"/>
          <p:nvPr/>
        </p:nvSpPr>
        <p:spPr>
          <a:xfrm>
            <a:off x="4743450" y="376933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(</a:t>
            </a:r>
            <a:r>
              <a:rPr lang="ko-KR" altLang="en-US" sz="3600" dirty="0">
                <a:solidFill>
                  <a:srgbClr val="FF0000"/>
                </a:solidFill>
              </a:rPr>
              <a:t>예</a:t>
            </a:r>
            <a:r>
              <a:rPr lang="en-US" altLang="ko-KR" sz="3600" dirty="0">
                <a:solidFill>
                  <a:srgbClr val="FF0000"/>
                </a:solidFill>
              </a:rPr>
              <a:t>)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46638-13C7-463B-96A9-10865C983EF5}"/>
              </a:ext>
            </a:extLst>
          </p:cNvPr>
          <p:cNvSpPr txBox="1"/>
          <p:nvPr/>
        </p:nvSpPr>
        <p:spPr>
          <a:xfrm>
            <a:off x="5099050" y="5217892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</a:rPr>
              <a:t>(</a:t>
            </a:r>
            <a:r>
              <a:rPr lang="ko-KR" altLang="en-US" sz="3600" dirty="0">
                <a:solidFill>
                  <a:srgbClr val="FF0000"/>
                </a:solidFill>
              </a:rPr>
              <a:t>아니오</a:t>
            </a:r>
            <a:r>
              <a:rPr lang="en-US" altLang="ko-KR" sz="3600" dirty="0">
                <a:solidFill>
                  <a:srgbClr val="FF0000"/>
                </a:solidFill>
              </a:rPr>
              <a:t>)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34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 연산자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5E8FA9-4D6C-4B80-AB67-C67F5F8DF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084272"/>
              </p:ext>
            </p:extLst>
          </p:nvPr>
        </p:nvGraphicFramePr>
        <p:xfrm>
          <a:off x="508000" y="1932568"/>
          <a:ext cx="11175999" cy="3878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7116011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01932619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3710764837"/>
                    </a:ext>
                  </a:extLst>
                </a:gridCol>
                <a:gridCol w="3632199">
                  <a:extLst>
                    <a:ext uri="{9D8B030D-6E8A-4147-A177-3AD203B41FA5}">
                      <a16:colId xmlns:a16="http://schemas.microsoft.com/office/drawing/2014/main" val="2146793200"/>
                    </a:ext>
                  </a:extLst>
                </a:gridCol>
              </a:tblGrid>
              <a:tr h="769222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기호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True(</a:t>
                      </a:r>
                      <a:r>
                        <a:rPr lang="ko-KR" alt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참</a:t>
                      </a:r>
                      <a:r>
                        <a:rPr lang="en-US" altLang="ko-KR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2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False(</a:t>
                      </a:r>
                      <a:r>
                        <a:rPr lang="ko-KR" alt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거짓</a:t>
                      </a:r>
                      <a:r>
                        <a:rPr lang="en-US" altLang="ko-KR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ko-KR" altLang="en-US" sz="2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941221"/>
                  </a:ext>
                </a:extLst>
              </a:tr>
              <a:tr h="7692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같은가</a:t>
                      </a:r>
                      <a:r>
                        <a:rPr lang="en-US" altLang="ko-KR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2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 == b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8000"/>
                          </a:solidFill>
                        </a:rPr>
                        <a:t>“</a:t>
                      </a:r>
                      <a:r>
                        <a:rPr lang="ko-KR" altLang="en-US" sz="2800" dirty="0">
                          <a:solidFill>
                            <a:srgbClr val="008000"/>
                          </a:solidFill>
                        </a:rPr>
                        <a:t>사슴</a:t>
                      </a:r>
                      <a:r>
                        <a:rPr lang="en-US" altLang="ko-KR" sz="2800" dirty="0">
                          <a:solidFill>
                            <a:srgbClr val="008000"/>
                          </a:solidFill>
                        </a:rPr>
                        <a:t>” == “</a:t>
                      </a:r>
                      <a:r>
                        <a:rPr lang="ko-KR" altLang="en-US" sz="2800" dirty="0">
                          <a:solidFill>
                            <a:srgbClr val="008000"/>
                          </a:solidFill>
                        </a:rPr>
                        <a:t>사슴</a:t>
                      </a:r>
                      <a:r>
                        <a:rPr lang="en-US" altLang="ko-KR" sz="2800" dirty="0">
                          <a:solidFill>
                            <a:srgbClr val="008000"/>
                          </a:solidFill>
                        </a:rPr>
                        <a:t>”</a:t>
                      </a:r>
                      <a:endParaRPr lang="ko-KR" alt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100 == 99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601030"/>
                  </a:ext>
                </a:extLst>
              </a:tr>
              <a:tr h="779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큰가</a:t>
                      </a:r>
                      <a:r>
                        <a:rPr lang="en-US" altLang="ko-KR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2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 &gt; b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8000"/>
                          </a:solidFill>
                        </a:rPr>
                        <a:t>8 &gt; 5</a:t>
                      </a:r>
                      <a:endParaRPr lang="ko-KR" alt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4 &gt; 8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3209978"/>
                  </a:ext>
                </a:extLst>
              </a:tr>
              <a:tr h="779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작은가</a:t>
                      </a:r>
                      <a:r>
                        <a:rPr lang="en-US" altLang="ko-KR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2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 &lt; b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8000"/>
                          </a:solidFill>
                        </a:rPr>
                        <a:t>1 &lt; 100</a:t>
                      </a:r>
                      <a:endParaRPr lang="ko-KR" alt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100 &lt; 1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6920516"/>
                  </a:ext>
                </a:extLst>
              </a:tr>
              <a:tr h="779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다른가</a:t>
                      </a:r>
                      <a:r>
                        <a:rPr lang="en-US" altLang="ko-KR" sz="2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28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 != b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008000"/>
                          </a:solidFill>
                        </a:rPr>
                        <a:t>“</a:t>
                      </a:r>
                      <a:r>
                        <a:rPr lang="ko-KR" altLang="en-US" sz="2800" dirty="0">
                          <a:solidFill>
                            <a:srgbClr val="008000"/>
                          </a:solidFill>
                        </a:rPr>
                        <a:t>사슴</a:t>
                      </a:r>
                      <a:r>
                        <a:rPr lang="en-US" altLang="ko-KR" sz="2800" dirty="0">
                          <a:solidFill>
                            <a:srgbClr val="008000"/>
                          </a:solidFill>
                        </a:rPr>
                        <a:t>” != “</a:t>
                      </a:r>
                      <a:r>
                        <a:rPr lang="ko-KR" altLang="en-US" sz="2800" dirty="0">
                          <a:solidFill>
                            <a:srgbClr val="008000"/>
                          </a:solidFill>
                        </a:rPr>
                        <a:t>토끼</a:t>
                      </a:r>
                      <a:r>
                        <a:rPr lang="en-US" altLang="ko-KR" sz="2800" dirty="0">
                          <a:solidFill>
                            <a:srgbClr val="008000"/>
                          </a:solidFill>
                        </a:rPr>
                        <a:t>”</a:t>
                      </a:r>
                      <a:endParaRPr lang="ko-KR" altLang="en-US" sz="2800" dirty="0">
                        <a:solidFill>
                          <a:srgbClr val="008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“</a:t>
                      </a:r>
                      <a:r>
                        <a:rPr lang="ko-KR" altLang="en-US" sz="2800" dirty="0">
                          <a:solidFill>
                            <a:srgbClr val="FF0000"/>
                          </a:solidFill>
                        </a:rPr>
                        <a:t>사슴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” != “</a:t>
                      </a:r>
                      <a:r>
                        <a:rPr lang="ko-KR" altLang="en-US" sz="2800" dirty="0">
                          <a:solidFill>
                            <a:srgbClr val="FF0000"/>
                          </a:solidFill>
                        </a:rPr>
                        <a:t>사슴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”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75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8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792430" y="1814508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if A: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만약에 </a:t>
            </a:r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가 참이면 </a:t>
            </a:r>
            <a:r>
              <a:rPr lang="en-US" altLang="ko-KR" sz="4000" dirty="0">
                <a:solidFill>
                  <a:srgbClr val="AA7C38"/>
                </a:solidFill>
              </a:rPr>
              <a:t>if </a:t>
            </a:r>
            <a:r>
              <a:rPr lang="ko-KR" altLang="en-US" sz="4000" dirty="0">
                <a:solidFill>
                  <a:srgbClr val="AA7C38"/>
                </a:solidFill>
              </a:rPr>
              <a:t>블록을 실행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7C050C-88B3-4429-A829-A0024063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30" y="3968327"/>
            <a:ext cx="8427770" cy="21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79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A5EC71-751B-4D63-9C05-1F8F88C5CBDD}"/>
              </a:ext>
            </a:extLst>
          </p:cNvPr>
          <p:cNvSpPr txBox="1"/>
          <p:nvPr/>
        </p:nvSpPr>
        <p:spPr>
          <a:xfrm>
            <a:off x="8814615" y="4140859"/>
            <a:ext cx="209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블록</a:t>
            </a:r>
            <a:r>
              <a:rPr lang="en-US" altLang="ko-KR" sz="4000" dirty="0">
                <a:solidFill>
                  <a:srgbClr val="FF0000"/>
                </a:solidFill>
              </a:rPr>
              <a:t>2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6BB6CB-6ACD-4704-9EF4-60462E47A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78" y="453984"/>
            <a:ext cx="7883525" cy="59500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452433-E93A-4903-9223-0EB1C6DADE9D}"/>
              </a:ext>
            </a:extLst>
          </p:cNvPr>
          <p:cNvSpPr/>
          <p:nvPr/>
        </p:nvSpPr>
        <p:spPr>
          <a:xfrm>
            <a:off x="1458141" y="1770789"/>
            <a:ext cx="6377759" cy="1455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7FDF3-B4B4-4D4D-BFC1-F54679C62144}"/>
              </a:ext>
            </a:extLst>
          </p:cNvPr>
          <p:cNvSpPr/>
          <p:nvPr/>
        </p:nvSpPr>
        <p:spPr>
          <a:xfrm>
            <a:off x="1458141" y="3990783"/>
            <a:ext cx="7104062" cy="1008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308E14-65FA-418F-8D42-12C168535F7E}"/>
              </a:ext>
            </a:extLst>
          </p:cNvPr>
          <p:cNvSpPr txBox="1"/>
          <p:nvPr/>
        </p:nvSpPr>
        <p:spPr>
          <a:xfrm>
            <a:off x="8103415" y="2077919"/>
            <a:ext cx="2097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</a:rPr>
              <a:t>블록</a:t>
            </a:r>
            <a:r>
              <a:rPr lang="en-US" altLang="ko-KR" sz="4000" dirty="0">
                <a:solidFill>
                  <a:srgbClr val="FF0000"/>
                </a:solidFill>
              </a:rPr>
              <a:t>1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46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1" grpId="0" animBg="1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조건문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if A:, else: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만약에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가 참이면 </a:t>
            </a:r>
            <a:r>
              <a:rPr lang="en-US" altLang="ko-KR" sz="3600" dirty="0">
                <a:solidFill>
                  <a:srgbClr val="AA7C38"/>
                </a:solidFill>
              </a:rPr>
              <a:t>if </a:t>
            </a:r>
            <a:r>
              <a:rPr lang="ko-KR" altLang="en-US" sz="3600" dirty="0">
                <a:solidFill>
                  <a:srgbClr val="AA7C38"/>
                </a:solidFill>
              </a:rPr>
              <a:t>블록을 실행</a:t>
            </a:r>
            <a:r>
              <a:rPr lang="en-US" altLang="ko-KR" sz="3600" dirty="0">
                <a:solidFill>
                  <a:srgbClr val="AA7C38"/>
                </a:solidFill>
              </a:rPr>
              <a:t>, </a:t>
            </a:r>
            <a:r>
              <a:rPr lang="ko-KR" altLang="en-US" sz="3600" dirty="0">
                <a:solidFill>
                  <a:srgbClr val="AA7C38"/>
                </a:solidFill>
              </a:rPr>
              <a:t>아니면 </a:t>
            </a:r>
            <a:r>
              <a:rPr lang="en-US" altLang="ko-KR" sz="3600" dirty="0">
                <a:solidFill>
                  <a:srgbClr val="AA7C38"/>
                </a:solidFill>
              </a:rPr>
              <a:t>else </a:t>
            </a:r>
            <a:r>
              <a:rPr lang="ko-KR" altLang="en-US" sz="3600" dirty="0">
                <a:solidFill>
                  <a:srgbClr val="AA7C38"/>
                </a:solidFill>
              </a:rPr>
              <a:t>블록을 실행</a:t>
            </a:r>
            <a:endParaRPr lang="en-US" altLang="ko-KR" sz="36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A1B247-3C15-4323-8278-3B4AEE87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10" y="3588798"/>
            <a:ext cx="9807509" cy="23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82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76629" y="1376414"/>
            <a:ext cx="1132648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/>
              <a:t>사용자에게 계절을 </a:t>
            </a:r>
            <a:r>
              <a:rPr lang="ko-KR" altLang="en-US" sz="4000" dirty="0" err="1"/>
              <a:t>입력받고</a:t>
            </a:r>
            <a:r>
              <a:rPr lang="en-US" altLang="ko-KR" sz="4000" dirty="0"/>
              <a:t> </a:t>
            </a:r>
            <a:r>
              <a:rPr lang="ko-KR" altLang="en-US" sz="4000" dirty="0"/>
              <a:t>그 계절이 </a:t>
            </a:r>
            <a:r>
              <a:rPr lang="en-US" altLang="ko-KR" sz="4000" dirty="0"/>
              <a:t>“</a:t>
            </a:r>
            <a:r>
              <a:rPr lang="ko-KR" altLang="en-US" sz="4000" dirty="0"/>
              <a:t>여름</a:t>
            </a:r>
            <a:r>
              <a:rPr lang="en-US" altLang="ko-KR" sz="4000" dirty="0"/>
              <a:t>”</a:t>
            </a:r>
            <a:r>
              <a:rPr lang="ko-KR" altLang="en-US" sz="4000" dirty="0"/>
              <a:t>이면 </a:t>
            </a:r>
            <a:r>
              <a:rPr lang="en-US" altLang="ko-KR" sz="4000" dirty="0"/>
              <a:t>“</a:t>
            </a:r>
            <a:r>
              <a:rPr lang="ko-KR" altLang="en-US" sz="4000" dirty="0"/>
              <a:t>준비물</a:t>
            </a:r>
            <a:r>
              <a:rPr lang="en-US" altLang="ko-KR" sz="4000" dirty="0"/>
              <a:t>: </a:t>
            </a:r>
            <a:r>
              <a:rPr lang="ko-KR" altLang="en-US" sz="4000" dirty="0" err="1"/>
              <a:t>선크림</a:t>
            </a:r>
            <a:r>
              <a:rPr lang="en-US" altLang="ko-KR" sz="4000" dirty="0"/>
              <a:t>” </a:t>
            </a:r>
            <a:r>
              <a:rPr lang="ko-KR" altLang="en-US" sz="4000" dirty="0"/>
              <a:t>을 출력하는 프로그램을 만들어보자</a:t>
            </a:r>
            <a:r>
              <a:rPr lang="en-US" altLang="ko-KR" sz="4000" dirty="0"/>
              <a:t>.</a:t>
            </a:r>
          </a:p>
          <a:p>
            <a:pPr marL="742950" indent="-742950">
              <a:buAutoNum type="arabicPeriod"/>
            </a:pP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/>
              <a:t>사용자에게 이름을 </a:t>
            </a:r>
            <a:r>
              <a:rPr lang="ko-KR" altLang="en-US" sz="4000" dirty="0" err="1"/>
              <a:t>입력받고</a:t>
            </a:r>
            <a:r>
              <a:rPr lang="en-US" altLang="ko-KR" sz="4000" dirty="0"/>
              <a:t> </a:t>
            </a:r>
            <a:r>
              <a:rPr lang="ko-KR" altLang="en-US" sz="4000" dirty="0"/>
              <a:t>그 이름이 자기 이름이면 </a:t>
            </a:r>
            <a:r>
              <a:rPr lang="en-US" altLang="ko-KR" sz="4000" dirty="0"/>
              <a:t>“</a:t>
            </a:r>
            <a:r>
              <a:rPr lang="ko-KR" altLang="en-US" sz="4000" dirty="0"/>
              <a:t>로그인 성공</a:t>
            </a:r>
            <a:r>
              <a:rPr lang="en-US" altLang="ko-KR" sz="4000" dirty="0"/>
              <a:t>!”</a:t>
            </a:r>
            <a:r>
              <a:rPr lang="ko-KR" altLang="en-US" sz="4000" dirty="0"/>
              <a:t>을</a:t>
            </a:r>
            <a:r>
              <a:rPr lang="en-US" altLang="ko-KR" sz="4000" dirty="0"/>
              <a:t>, </a:t>
            </a:r>
            <a:r>
              <a:rPr lang="ko-KR" altLang="en-US" sz="4000" dirty="0"/>
              <a:t>아니면 </a:t>
            </a:r>
            <a:r>
              <a:rPr lang="en-US" altLang="ko-KR" sz="4000" dirty="0"/>
              <a:t>“</a:t>
            </a:r>
            <a:r>
              <a:rPr lang="ko-KR" altLang="en-US" sz="4000" dirty="0"/>
              <a:t>로그인 실패</a:t>
            </a:r>
            <a:r>
              <a:rPr lang="en-US" altLang="ko-KR" sz="4000" dirty="0"/>
              <a:t>!”</a:t>
            </a:r>
            <a:r>
              <a:rPr lang="ko-KR" altLang="en-US" sz="4000" dirty="0"/>
              <a:t>를 출력하는 프로그램을 만들어보자</a:t>
            </a:r>
            <a:r>
              <a:rPr lang="en-US" altLang="ko-KR" sz="4000" dirty="0"/>
              <a:t>.</a:t>
            </a:r>
            <a:r>
              <a:rPr lang="ko-KR" altLang="en-US" sz="4000" dirty="0"/>
              <a:t> </a:t>
            </a:r>
            <a:endParaRPr lang="en-US" altLang="ko-KR" sz="4000" dirty="0"/>
          </a:p>
          <a:p>
            <a:pPr marL="742950" indent="-742950">
              <a:buAutoNum type="arabicPeriod"/>
            </a:pPr>
            <a:endParaRPr lang="en-US" altLang="ko-KR" sz="4000" dirty="0"/>
          </a:p>
          <a:p>
            <a:pPr marL="742950" indent="-742950">
              <a:buAutoNum type="arabicPeriod"/>
            </a:pPr>
            <a:endParaRPr lang="en-US" altLang="ko-KR" sz="4000" dirty="0"/>
          </a:p>
          <a:p>
            <a:pPr marL="742950" indent="-742950">
              <a:buAutoNum type="arabicPeriod"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639501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AE0846A-9BD6-4C34-9BDC-5885F665AF2E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숙제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463059" y="1722722"/>
            <a:ext cx="112658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/>
              <a:t>오늘까지 배운 것 복습하기</a:t>
            </a:r>
            <a:r>
              <a:rPr lang="en-US" altLang="ko-KR" sz="4000" dirty="0"/>
              <a:t>!</a:t>
            </a:r>
          </a:p>
          <a:p>
            <a:pPr marL="742950" indent="-742950">
              <a:buAutoNum type="arabicPeriod"/>
            </a:pPr>
            <a:endParaRPr lang="en-US" altLang="ko-KR" sz="4000" dirty="0"/>
          </a:p>
          <a:p>
            <a:pPr marL="742950" indent="-742950">
              <a:buAutoNum type="arabicPeriod"/>
            </a:pPr>
            <a:r>
              <a:rPr lang="ko-KR" altLang="en-US" sz="4000" dirty="0" err="1"/>
              <a:t>모르는거</a:t>
            </a:r>
            <a:r>
              <a:rPr lang="ko-KR" altLang="en-US" sz="4000" dirty="0"/>
              <a:t> 있으면 선생님한테 문자</a:t>
            </a:r>
            <a:r>
              <a:rPr lang="en-US" altLang="ko-KR" sz="4000" dirty="0"/>
              <a:t>/</a:t>
            </a:r>
            <a:r>
              <a:rPr lang="ko-KR" altLang="en-US" sz="4000" dirty="0"/>
              <a:t>메일하기</a:t>
            </a:r>
            <a:r>
              <a:rPr lang="en-US" altLang="ko-KR" sz="4000" dirty="0"/>
              <a:t>!!</a:t>
            </a:r>
          </a:p>
          <a:p>
            <a:pPr marL="742950" indent="-742950">
              <a:buAutoNum type="arabicPeriod"/>
            </a:pPr>
            <a:endParaRPr lang="en-US" altLang="ko-KR" sz="4000" dirty="0"/>
          </a:p>
          <a:p>
            <a:pPr algn="ctr"/>
            <a:r>
              <a:rPr lang="en-US" altLang="ko-KR" sz="4000" dirty="0"/>
              <a:t>010-2689-2842</a:t>
            </a:r>
          </a:p>
          <a:p>
            <a:pPr algn="ctr"/>
            <a:r>
              <a:rPr lang="en-US" altLang="ko-KR" sz="4000" dirty="0"/>
              <a:t>lumeriith@gmail.com</a:t>
            </a:r>
          </a:p>
          <a:p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03278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언어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4B0A4-DB25-4B37-9156-3DCE319A9414}"/>
              </a:ext>
            </a:extLst>
          </p:cNvPr>
          <p:cNvSpPr txBox="1"/>
          <p:nvPr/>
        </p:nvSpPr>
        <p:spPr>
          <a:xfrm>
            <a:off x="1192751" y="2828835"/>
            <a:ext cx="4602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안녕하세요</a:t>
            </a:r>
            <a:r>
              <a:rPr lang="en-US" altLang="ko-KR" sz="7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72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DC310D-89DB-46D1-BC2B-CBFC9D6F567E}"/>
              </a:ext>
            </a:extLst>
          </p:cNvPr>
          <p:cNvSpPr txBox="1"/>
          <p:nvPr/>
        </p:nvSpPr>
        <p:spPr>
          <a:xfrm>
            <a:off x="6558909" y="2828836"/>
            <a:ext cx="4602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Hello!</a:t>
            </a:r>
            <a:endParaRPr lang="ko-KR" altLang="en-US" sz="7200" b="1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34FDA1-C357-4532-AE4A-729A6B3E234C}"/>
              </a:ext>
            </a:extLst>
          </p:cNvPr>
          <p:cNvSpPr txBox="1"/>
          <p:nvPr/>
        </p:nvSpPr>
        <p:spPr>
          <a:xfrm>
            <a:off x="1325577" y="4029164"/>
            <a:ext cx="4337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7EFAB3-77B1-47F1-94E6-63E5A20ECD3C}"/>
              </a:ext>
            </a:extLst>
          </p:cNvPr>
          <p:cNvSpPr txBox="1"/>
          <p:nvPr/>
        </p:nvSpPr>
        <p:spPr>
          <a:xfrm>
            <a:off x="6691735" y="4029164"/>
            <a:ext cx="4337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0F280-CD5B-469A-85E0-706720215ABC}"/>
              </a:ext>
            </a:extLst>
          </p:cNvPr>
          <p:cNvSpPr txBox="1"/>
          <p:nvPr/>
        </p:nvSpPr>
        <p:spPr>
          <a:xfrm>
            <a:off x="427838" y="1466345"/>
            <a:ext cx="734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사람과 대화하는 방법</a:t>
            </a:r>
          </a:p>
        </p:txBody>
      </p:sp>
    </p:spTree>
    <p:extLst>
      <p:ext uri="{BB962C8B-B14F-4D97-AF65-F5344CB8AC3E}">
        <p14:creationId xmlns:p14="http://schemas.microsoft.com/office/powerpoint/2010/main" val="12599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750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연산자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입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/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출력하기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조건문</a:t>
            </a:r>
            <a:endParaRPr lang="ko-KR" altLang="en-US" sz="3200" dirty="0">
              <a:solidFill>
                <a:srgbClr val="AA7C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ko-KR" altLang="en-US" sz="1200" dirty="0"/>
              <a:t>기타 이미지</a:t>
            </a:r>
            <a:r>
              <a:rPr lang="en-US" altLang="ko-KR" sz="1200" dirty="0"/>
              <a:t>			</a:t>
            </a:r>
            <a:r>
              <a:rPr lang="en-US" altLang="ko-KR" sz="1200" dirty="0">
                <a:hlinkClick r:id="rId5"/>
              </a:rPr>
              <a:t>https://www.freeimages.com/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“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 언어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102" name="Picture 6" descr="person using laptop">
            <a:extLst>
              <a:ext uri="{FF2B5EF4-FFF2-40B4-BE49-F238E27FC236}">
                <a16:creationId xmlns:a16="http://schemas.microsoft.com/office/drawing/2014/main" id="{CCC40B97-5A41-45E9-80F1-CBC3C4C24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37"/>
          <a:stretch/>
        </p:blipFill>
        <p:spPr bwMode="auto">
          <a:xfrm>
            <a:off x="3367314" y="2430940"/>
            <a:ext cx="3759344" cy="388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7BB11843-6808-454C-8724-69A81F514AA6}"/>
              </a:ext>
            </a:extLst>
          </p:cNvPr>
          <p:cNvSpPr/>
          <p:nvPr/>
        </p:nvSpPr>
        <p:spPr>
          <a:xfrm>
            <a:off x="2301213" y="2559738"/>
            <a:ext cx="2554514" cy="1538515"/>
          </a:xfrm>
          <a:prstGeom prst="wedgeEllipseCallout">
            <a:avLst>
              <a:gd name="adj1" fmla="val -47538"/>
              <a:gd name="adj2" fmla="val 59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a = 1+1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4C044BD7-127C-4436-945F-E8ECF314EAED}"/>
              </a:ext>
            </a:extLst>
          </p:cNvPr>
          <p:cNvSpPr/>
          <p:nvPr/>
        </p:nvSpPr>
        <p:spPr>
          <a:xfrm rot="366462">
            <a:off x="6872511" y="1320291"/>
            <a:ext cx="5046626" cy="2964965"/>
          </a:xfrm>
          <a:prstGeom prst="cloudCallout">
            <a:avLst>
              <a:gd name="adj1" fmla="val -47653"/>
              <a:gd name="adj2" fmla="val 846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9A958-D442-4B3A-9D84-CA3BD419EF1B}"/>
              </a:ext>
            </a:extLst>
          </p:cNvPr>
          <p:cNvSpPr txBox="1"/>
          <p:nvPr/>
        </p:nvSpPr>
        <p:spPr>
          <a:xfrm>
            <a:off x="7285017" y="2151395"/>
            <a:ext cx="4217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1 + 1 =</a:t>
            </a:r>
            <a:r>
              <a:rPr lang="ko-KR" altLang="en-US" sz="4000" dirty="0"/>
              <a:t> </a:t>
            </a:r>
            <a:r>
              <a:rPr lang="en-US" altLang="ko-KR" sz="4000" dirty="0"/>
              <a:t>2</a:t>
            </a:r>
            <a:r>
              <a:rPr lang="ko-KR" altLang="en-US" sz="4000" dirty="0"/>
              <a:t> 니까</a:t>
            </a:r>
            <a:r>
              <a:rPr lang="en-US" altLang="ko-KR" sz="4000" dirty="0"/>
              <a:t>…</a:t>
            </a:r>
          </a:p>
          <a:p>
            <a:pPr algn="ctr"/>
            <a:r>
              <a:rPr lang="en-US" altLang="ko-KR" sz="4000" dirty="0"/>
              <a:t>a</a:t>
            </a:r>
            <a:r>
              <a:rPr lang="ko-KR" altLang="en-US" sz="4000" dirty="0"/>
              <a:t>는 </a:t>
            </a:r>
            <a:r>
              <a:rPr lang="en-US" altLang="ko-KR" sz="4000" dirty="0"/>
              <a:t>2</a:t>
            </a:r>
            <a:r>
              <a:rPr lang="ko-KR" altLang="en-US" sz="4000" dirty="0"/>
              <a:t>구나</a:t>
            </a:r>
            <a:r>
              <a:rPr lang="en-US" altLang="ko-KR" sz="4000" dirty="0"/>
              <a:t>!</a:t>
            </a:r>
            <a:endParaRPr lang="ko-KR" altLang="en-US" sz="4000" dirty="0"/>
          </a:p>
          <a:p>
            <a:endParaRPr lang="ko-KR" alt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C4ACA2-69E4-4F8B-8C5B-3B8AEF7FCB34}"/>
              </a:ext>
            </a:extLst>
          </p:cNvPr>
          <p:cNvSpPr txBox="1"/>
          <p:nvPr/>
        </p:nvSpPr>
        <p:spPr>
          <a:xfrm>
            <a:off x="427838" y="1466345"/>
            <a:ext cx="734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컴퓨터와 대화하는 방법</a:t>
            </a:r>
          </a:p>
        </p:txBody>
      </p:sp>
    </p:spTree>
    <p:extLst>
      <p:ext uri="{BB962C8B-B14F-4D97-AF65-F5344CB8AC3E}">
        <p14:creationId xmlns:p14="http://schemas.microsoft.com/office/powerpoint/2010/main" val="285127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파이썬 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C4ACA2-69E4-4F8B-8C5B-3B8AEF7FCB34}"/>
              </a:ext>
            </a:extLst>
          </p:cNvPr>
          <p:cNvSpPr txBox="1"/>
          <p:nvPr/>
        </p:nvSpPr>
        <p:spPr>
          <a:xfrm>
            <a:off x="3666523" y="2074262"/>
            <a:ext cx="734156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accent6">
                    <a:lumMod val="50000"/>
                  </a:schemeClr>
                </a:solidFill>
              </a:rPr>
              <a:t>파이썬</a:t>
            </a:r>
            <a:r>
              <a:rPr lang="en-US" altLang="ko-KR" sz="6600" b="1" dirty="0">
                <a:solidFill>
                  <a:schemeClr val="accent6">
                    <a:lumMod val="50000"/>
                  </a:schemeClr>
                </a:solidFill>
              </a:rPr>
              <a:t> 3</a:t>
            </a:r>
          </a:p>
          <a:p>
            <a:r>
              <a:rPr lang="en-US" altLang="ko-KR" sz="4000" b="1" dirty="0">
                <a:solidFill>
                  <a:srgbClr val="AA7C38"/>
                </a:solidFill>
              </a:rPr>
              <a:t>Python</a:t>
            </a:r>
            <a:r>
              <a:rPr lang="ko-KR" altLang="en-US" sz="4000" b="1" dirty="0">
                <a:solidFill>
                  <a:srgbClr val="AA7C38"/>
                </a:solidFill>
              </a:rPr>
              <a:t> </a:t>
            </a:r>
            <a:r>
              <a:rPr lang="en-US" altLang="ko-KR" sz="4000" b="1" dirty="0">
                <a:solidFill>
                  <a:srgbClr val="AA7C38"/>
                </a:solidFill>
              </a:rPr>
              <a:t>3.7.3</a:t>
            </a:r>
          </a:p>
        </p:txBody>
      </p:sp>
      <p:pic>
        <p:nvPicPr>
          <p:cNvPr id="5122" name="Picture 2" descr="Image result for python language">
            <a:extLst>
              <a:ext uri="{FF2B5EF4-FFF2-40B4-BE49-F238E27FC236}">
                <a16:creationId xmlns:a16="http://schemas.microsoft.com/office/drawing/2014/main" id="{2CC8FECC-FD5E-49C4-8EBB-CF83592A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88" y="1763032"/>
            <a:ext cx="2577193" cy="25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012BA7-30CC-4DF0-8D19-B0E6403956E8}"/>
              </a:ext>
            </a:extLst>
          </p:cNvPr>
          <p:cNvSpPr txBox="1"/>
          <p:nvPr/>
        </p:nvSpPr>
        <p:spPr>
          <a:xfrm>
            <a:off x="3604781" y="4047620"/>
            <a:ext cx="7341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쉽고 간단한 컴퓨터 언어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사용자수 </a:t>
            </a:r>
            <a:r>
              <a:rPr lang="en-US" altLang="ko-KR" sz="4800" dirty="0">
                <a:solidFill>
                  <a:schemeClr val="accent6">
                    <a:lumMod val="50000"/>
                  </a:schemeClr>
                </a:solidFill>
              </a:rPr>
              <a:t>#2</a:t>
            </a:r>
            <a:r>
              <a:rPr lang="ko-KR" altLang="en-US" sz="4800" dirty="0">
                <a:solidFill>
                  <a:schemeClr val="accent6">
                    <a:lumMod val="50000"/>
                  </a:schemeClr>
                </a:solidFill>
              </a:rPr>
              <a:t>위</a:t>
            </a:r>
            <a:endParaRPr lang="en-US" altLang="ko-KR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Thonny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20" name="Picture 4" descr="Main screenshot">
            <a:extLst>
              <a:ext uri="{FF2B5EF4-FFF2-40B4-BE49-F238E27FC236}">
                <a16:creationId xmlns:a16="http://schemas.microsoft.com/office/drawing/2014/main" id="{453191D6-AF00-4792-A1B4-9E088C276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91" y="1494744"/>
            <a:ext cx="60674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BAE847-96C9-4073-B95D-1A405D9890AA}"/>
              </a:ext>
            </a:extLst>
          </p:cNvPr>
          <p:cNvSpPr txBox="1"/>
          <p:nvPr/>
        </p:nvSpPr>
        <p:spPr>
          <a:xfrm>
            <a:off x="633038" y="1813005"/>
            <a:ext cx="44469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err="1">
                <a:solidFill>
                  <a:schemeClr val="accent6">
                    <a:lumMod val="50000"/>
                  </a:schemeClr>
                </a:solidFill>
              </a:rPr>
              <a:t>Thonny</a:t>
            </a:r>
            <a:endParaRPr lang="en-US" altLang="ko-KR" sz="66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ko-KR" altLang="en-US" sz="4000" dirty="0">
                <a:solidFill>
                  <a:srgbClr val="AA7C38"/>
                </a:solidFill>
              </a:rPr>
              <a:t>파이썬 사용을</a:t>
            </a:r>
            <a:endParaRPr lang="en-US" altLang="ko-KR" sz="4000" dirty="0">
              <a:solidFill>
                <a:srgbClr val="AA7C38"/>
              </a:solidFill>
            </a:endParaRPr>
          </a:p>
          <a:p>
            <a:r>
              <a:rPr lang="ko-KR" altLang="en-US" sz="4000" dirty="0">
                <a:solidFill>
                  <a:srgbClr val="AA7C38"/>
                </a:solidFill>
              </a:rPr>
              <a:t>도와주는 프로그램</a:t>
            </a:r>
            <a:endParaRPr lang="en-US" altLang="ko-KR" sz="40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7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Thonny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설치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4C53FF-4421-42AA-808B-3D9DE063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2" y="2694894"/>
            <a:ext cx="9986736" cy="5748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B1EAD0-33C2-4338-A3A3-5199F571D39C}"/>
              </a:ext>
            </a:extLst>
          </p:cNvPr>
          <p:cNvSpPr txBox="1"/>
          <p:nvPr/>
        </p:nvSpPr>
        <p:spPr>
          <a:xfrm>
            <a:off x="1102632" y="1653456"/>
            <a:ext cx="867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hlinkClick r:id="rId3"/>
              </a:rPr>
              <a:t>http://thonny.org</a:t>
            </a:r>
            <a:endParaRPr lang="en-US" altLang="ko-KR" sz="36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B374D80-432D-491F-8FD9-2F13E075547C}"/>
              </a:ext>
            </a:extLst>
          </p:cNvPr>
          <p:cNvSpPr/>
          <p:nvPr/>
        </p:nvSpPr>
        <p:spPr>
          <a:xfrm>
            <a:off x="7736114" y="4267200"/>
            <a:ext cx="377372" cy="8625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2F3F5-A1E1-4352-B557-EC53F489865C}"/>
              </a:ext>
            </a:extLst>
          </p:cNvPr>
          <p:cNvSpPr txBox="1"/>
          <p:nvPr/>
        </p:nvSpPr>
        <p:spPr>
          <a:xfrm>
            <a:off x="6342743" y="3610483"/>
            <a:ext cx="433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다운로드 받아 실행</a:t>
            </a:r>
          </a:p>
        </p:txBody>
      </p:sp>
    </p:spTree>
    <p:extLst>
      <p:ext uri="{BB962C8B-B14F-4D97-AF65-F5344CB8AC3E}">
        <p14:creationId xmlns:p14="http://schemas.microsoft.com/office/powerpoint/2010/main" val="161266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Thonny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설치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EE673-105D-4D0B-8FA9-B183F891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865" y="1534121"/>
            <a:ext cx="6196269" cy="4805523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1B8F0EF-4C5C-41A8-A2A2-3371C2B125A1}"/>
              </a:ext>
            </a:extLst>
          </p:cNvPr>
          <p:cNvSpPr/>
          <p:nvPr/>
        </p:nvSpPr>
        <p:spPr>
          <a:xfrm>
            <a:off x="7344228" y="4892627"/>
            <a:ext cx="377372" cy="86250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4DBCC-C7C9-4CA2-B3ED-E477AED592D6}"/>
              </a:ext>
            </a:extLst>
          </p:cNvPr>
          <p:cNvSpPr txBox="1"/>
          <p:nvPr/>
        </p:nvSpPr>
        <p:spPr>
          <a:xfrm>
            <a:off x="6270171" y="4188060"/>
            <a:ext cx="433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계속 눌러줍니다</a:t>
            </a:r>
          </a:p>
        </p:txBody>
      </p:sp>
    </p:spTree>
    <p:extLst>
      <p:ext uri="{BB962C8B-B14F-4D97-AF65-F5344CB8AC3E}">
        <p14:creationId xmlns:p14="http://schemas.microsoft.com/office/powerpoint/2010/main" val="215608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796</Words>
  <Application>Microsoft Office PowerPoint</Application>
  <PresentationFormat>Widescreen</PresentationFormat>
  <Paragraphs>223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나눔고딕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Shim Eunseop</cp:lastModifiedBy>
  <cp:revision>36</cp:revision>
  <dcterms:created xsi:type="dcterms:W3CDTF">2019-05-20T11:05:00Z</dcterms:created>
  <dcterms:modified xsi:type="dcterms:W3CDTF">2019-05-24T20:08:11Z</dcterms:modified>
</cp:coreProperties>
</file>