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73" r:id="rId3"/>
    <p:sldId id="285" r:id="rId4"/>
    <p:sldId id="286" r:id="rId5"/>
    <p:sldId id="276" r:id="rId6"/>
    <p:sldId id="278" r:id="rId7"/>
    <p:sldId id="296" r:id="rId8"/>
    <p:sldId id="298" r:id="rId9"/>
    <p:sldId id="300" r:id="rId10"/>
    <p:sldId id="302" r:id="rId11"/>
    <p:sldId id="306" r:id="rId12"/>
    <p:sldId id="304" r:id="rId13"/>
    <p:sldId id="307" r:id="rId14"/>
    <p:sldId id="308" r:id="rId15"/>
    <p:sldId id="305" r:id="rId16"/>
    <p:sldId id="303" r:id="rId17"/>
    <p:sldId id="287" r:id="rId18"/>
    <p:sldId id="310" r:id="rId19"/>
    <p:sldId id="348" r:id="rId20"/>
    <p:sldId id="311" r:id="rId21"/>
    <p:sldId id="313" r:id="rId22"/>
    <p:sldId id="312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9" r:id="rId36"/>
    <p:sldId id="326" r:id="rId37"/>
    <p:sldId id="328" r:id="rId38"/>
    <p:sldId id="330" r:id="rId39"/>
    <p:sldId id="331" r:id="rId40"/>
    <p:sldId id="332" r:id="rId41"/>
    <p:sldId id="333" r:id="rId42"/>
    <p:sldId id="334" r:id="rId43"/>
    <p:sldId id="336" r:id="rId44"/>
    <p:sldId id="335" r:id="rId45"/>
    <p:sldId id="337" r:id="rId46"/>
    <p:sldId id="338" r:id="rId47"/>
    <p:sldId id="344" r:id="rId48"/>
    <p:sldId id="345" r:id="rId49"/>
    <p:sldId id="343" r:id="rId50"/>
    <p:sldId id="346" r:id="rId51"/>
    <p:sldId id="340" r:id="rId52"/>
    <p:sldId id="341" r:id="rId53"/>
    <p:sldId id="347" r:id="rId54"/>
    <p:sldId id="284" r:id="rId5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m Eunseop" initials="SE" lastIdx="1" clrIdx="0">
    <p:extLst>
      <p:ext uri="{19B8F6BF-5375-455C-9EA6-DF929625EA0E}">
        <p15:presenceInfo xmlns:p15="http://schemas.microsoft.com/office/powerpoint/2012/main" userId="062f39167d0e5e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7C38"/>
    <a:srgbClr val="008000"/>
    <a:srgbClr val="88BA67"/>
    <a:srgbClr val="33CC33"/>
    <a:srgbClr val="EBDBC3"/>
    <a:srgbClr val="C5DF99"/>
    <a:srgbClr val="E0C7A2"/>
    <a:srgbClr val="DCEC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33A95-F7CF-4BF3-BC51-557BD731DEBB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E4A79-3080-407A-BCED-8BCC14A5F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682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37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539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787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061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207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918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2136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8873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082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9427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685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5687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8745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1322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9631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6138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0242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725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3662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6932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5671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684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6768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3843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6004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2914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302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8401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3310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4282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38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9293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66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298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3666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0018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7863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49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5793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605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047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474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417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769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653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8879-4257-404D-8E6D-DA3042021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9133E-7359-4F9C-B752-3022AD981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84F5A-36FE-48CA-A905-39FF225E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AB6B7-9A06-4DEA-9379-E0D82E88E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609E5-6BC8-4C3D-876D-E6B9D2B1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47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BB69-5609-4AF5-9291-2DA03CD2C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8185E-2D49-4E08-9D1D-143FD0F16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6BB28-889B-427A-981D-76E1BF7D0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E20B4-8169-411E-B634-C534D8B1F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68F12-2FB9-4D00-A385-B9CCBC81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17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1E6D76-222F-4195-8604-17FDB40E0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C6032-78AB-4709-9059-B86C0BCF6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E7501-71EB-422F-8346-92E7DA38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FC758-41E7-41B0-A310-9942E45C8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2C6D5-8688-4F31-A3E6-28A03EE1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055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C38BD-9E36-4F14-807C-AA4FE86A6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232EA-FCB4-46AC-84E0-313BF06E6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C423B-D489-4E9E-A2CE-C899CF13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7E9D9-340D-41C0-B337-C197A4801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6E776-64BA-4169-863A-F454AEDA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20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0F33F-AEB1-4B9B-82A9-98E91F029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74C1B-6E7C-4800-8645-DEA62572D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BE652-8F25-4517-998B-65D525AAE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2B6E1-39F4-483D-87EC-FBE303FCA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C8341-9314-4B99-9E29-3880D35F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375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65974-4D46-4281-8AF3-B6E27D7C7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C2061-D36B-4550-A865-250402858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88E28-3865-4E34-BC3C-5C184A96B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14234-67D1-4322-A0C7-D363FB83C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193F8-4037-4F66-9F14-3639FA6A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14BBD-E91C-41B5-BDF6-E7CF3B79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48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EA016-B709-4AD0-A526-16A8E69C5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7297A-29F3-42B8-A2C1-E45936E70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34F27-B4C2-413B-B48A-3D18698E2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70CAF-91AC-4621-91B6-763F28F8F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7CD7EF-6591-418A-AC9D-2FCFEE4F8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7FDD38-1C57-4AC7-9E2C-61C54E578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DB338-CF5E-4893-9CAE-F4AD7320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7EA13C-C929-4CB8-9CE1-3E6913EE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98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1F26-25E0-4FE9-9D8F-CD30E1FC8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8A38AE-4F91-4EFB-BF56-1F3735B14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23E5A-AA17-489F-9FF4-61F496C62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908AC-509A-4D68-9064-44265B72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6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21331-69C7-419D-99EA-42CEFFCF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1845AB-73B7-49B6-9DDE-652C2DB7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0EDFD-5394-4980-A4BF-61C56705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5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9C61-9A36-48C7-8F2F-9A42A05A7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86706-558E-41B5-970E-D6350244D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520E1-8112-4999-B817-0A81702DD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B1E6C-F4C2-476E-BD7C-CA7CA1974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21AC9-9F83-4933-934F-BDC33BE3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BDECD-C9AC-4577-8FD5-449DA03D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8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17AF-3C38-4F2D-838A-AC052240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B3292A-3FC3-47B9-9E99-CDC6CC730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BB8C3-A803-423F-AF76-CD171EFBC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4B8AA-4172-4D98-B11D-6B0B14D4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193DB-6CB8-4572-91A1-FE0E09527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7C065-E6A6-4932-98B0-A3FE8B9D5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30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556948-CD0F-4FE6-AC18-3D40AFFDE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198FA-EC65-4CA7-9CD1-D94051A59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656BD-EBF5-4CD9-859E-DE0E9C0D5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7F3F6-AD40-482B-B8CA-58DD99CA9F08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47D38-110D-4F32-836B-207462339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34E73-4A1A-4B86-9206-C00FE8091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61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145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freeimages.com/" TargetMode="External"/><Relationship Id="rId4" Type="http://schemas.openxmlformats.org/officeDocument/2006/relationships/hyperlink" Target="https://bit.ly/2WlNL65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nake plush">
            <a:extLst>
              <a:ext uri="{FF2B5EF4-FFF2-40B4-BE49-F238E27FC236}">
                <a16:creationId xmlns:a16="http://schemas.microsoft.com/office/drawing/2014/main" id="{C6E23D14-118F-45F7-AD28-162A7D995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33" y="1491658"/>
            <a:ext cx="3772505" cy="377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1AA6FF-A1CE-4033-AD2F-61EE0A4EF3A8}"/>
              </a:ext>
            </a:extLst>
          </p:cNvPr>
          <p:cNvSpPr txBox="1"/>
          <p:nvPr/>
        </p:nvSpPr>
        <p:spPr>
          <a:xfrm>
            <a:off x="3361397" y="3133266"/>
            <a:ext cx="7502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조건문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타입 변환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리스트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3200" dirty="0" err="1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반복문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(for)</a:t>
            </a:r>
            <a:endParaRPr lang="ko-KR" altLang="en-US" sz="3200" dirty="0">
              <a:solidFill>
                <a:srgbClr val="AA7C3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029B0-377A-44B2-AB59-72B47DF59C14}"/>
              </a:ext>
            </a:extLst>
          </p:cNvPr>
          <p:cNvSpPr txBox="1"/>
          <p:nvPr/>
        </p:nvSpPr>
        <p:spPr>
          <a:xfrm>
            <a:off x="3358129" y="4343984"/>
            <a:ext cx="3303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2</a:t>
            </a:r>
            <a:r>
              <a:rPr lang="ko-KR" altLang="en-US" sz="3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주차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52D0A-6F09-4F52-BBB7-63E5611E1E75}"/>
              </a:ext>
            </a:extLst>
          </p:cNvPr>
          <p:cNvSpPr txBox="1"/>
          <p:nvPr/>
        </p:nvSpPr>
        <p:spPr>
          <a:xfrm>
            <a:off x="3358129" y="2117602"/>
            <a:ext cx="82097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rgbClr val="88BA67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파이썬과</a:t>
            </a:r>
            <a:r>
              <a:rPr lang="ko-KR" altLang="en-US" sz="6000" dirty="0">
                <a:solidFill>
                  <a:srgbClr val="88BA67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친해지기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589B70-7FAD-48B2-9B0A-6073DDC6EEDD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08687E-4FEE-427C-9AAE-EA555E21C091}"/>
              </a:ext>
            </a:extLst>
          </p:cNvPr>
          <p:cNvSpPr/>
          <p:nvPr/>
        </p:nvSpPr>
        <p:spPr>
          <a:xfrm>
            <a:off x="0" y="5599651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6001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조건문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11461-1303-4814-9770-52F53B85FFF7}"/>
              </a:ext>
            </a:extLst>
          </p:cNvPr>
          <p:cNvSpPr txBox="1"/>
          <p:nvPr/>
        </p:nvSpPr>
        <p:spPr>
          <a:xfrm>
            <a:off x="392934" y="1512668"/>
            <a:ext cx="119203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50000"/>
                  </a:schemeClr>
                </a:solidFill>
              </a:rPr>
              <a:t>달면 삼키고 쓰면 뱉는다</a:t>
            </a:r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en-US" altLang="ko-KR" sz="3600" dirty="0">
              <a:solidFill>
                <a:srgbClr val="AA7C38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AF93A7-C8D6-4D9A-A90A-4BA90CD25A37}"/>
              </a:ext>
            </a:extLst>
          </p:cNvPr>
          <p:cNvSpPr txBox="1"/>
          <p:nvPr/>
        </p:nvSpPr>
        <p:spPr>
          <a:xfrm>
            <a:off x="870011" y="3052397"/>
            <a:ext cx="68535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7030A0"/>
                </a:solidFill>
              </a:rPr>
              <a:t>if</a:t>
            </a:r>
            <a:r>
              <a:rPr lang="en-US" altLang="ko-KR" sz="4000" dirty="0"/>
              <a:t> </a:t>
            </a:r>
            <a:r>
              <a:rPr lang="ko-KR" altLang="en-US" sz="4000" dirty="0"/>
              <a:t>달면</a:t>
            </a:r>
            <a:r>
              <a:rPr lang="en-US" altLang="ko-KR" sz="4000" dirty="0"/>
              <a:t>:</a:t>
            </a:r>
          </a:p>
          <a:p>
            <a:r>
              <a:rPr lang="en-US" altLang="ko-KR" sz="4000" dirty="0"/>
              <a:t>	</a:t>
            </a:r>
            <a:r>
              <a:rPr lang="ko-KR" altLang="en-US" sz="4000" dirty="0">
                <a:solidFill>
                  <a:schemeClr val="accent2">
                    <a:lumMod val="75000"/>
                  </a:schemeClr>
                </a:solidFill>
              </a:rPr>
              <a:t>삼킨다</a:t>
            </a:r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4000" dirty="0">
                <a:solidFill>
                  <a:srgbClr val="7030A0"/>
                </a:solidFill>
              </a:rPr>
              <a:t>else</a:t>
            </a:r>
            <a:r>
              <a:rPr lang="en-US" altLang="ko-KR" sz="4000" dirty="0"/>
              <a:t>:</a:t>
            </a:r>
          </a:p>
          <a:p>
            <a:r>
              <a:rPr lang="en-US" altLang="ko-KR" sz="4000" dirty="0"/>
              <a:t>	</a:t>
            </a:r>
            <a:r>
              <a:rPr lang="ko-KR" altLang="en-US" sz="4000" dirty="0">
                <a:solidFill>
                  <a:schemeClr val="accent2">
                    <a:lumMod val="75000"/>
                  </a:schemeClr>
                </a:solidFill>
              </a:rPr>
              <a:t>뱉는다</a:t>
            </a:r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148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조건문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11461-1303-4814-9770-52F53B85FFF7}"/>
              </a:ext>
            </a:extLst>
          </p:cNvPr>
          <p:cNvSpPr txBox="1"/>
          <p:nvPr/>
        </p:nvSpPr>
        <p:spPr>
          <a:xfrm>
            <a:off x="392934" y="1512668"/>
            <a:ext cx="1192039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if A, </a:t>
            </a:r>
            <a:r>
              <a:rPr lang="en-US" altLang="ko-KR" sz="6000" dirty="0" err="1">
                <a:solidFill>
                  <a:schemeClr val="accent6">
                    <a:lumMod val="50000"/>
                  </a:schemeClr>
                </a:solidFill>
              </a:rPr>
              <a:t>elif</a:t>
            </a:r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 B, </a:t>
            </a:r>
            <a:r>
              <a:rPr lang="en-US" altLang="ko-KR" sz="6000" dirty="0" err="1">
                <a:solidFill>
                  <a:schemeClr val="accent6">
                    <a:lumMod val="50000"/>
                  </a:schemeClr>
                </a:solidFill>
              </a:rPr>
              <a:t>elif</a:t>
            </a:r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 C ..., else:</a:t>
            </a:r>
          </a:p>
          <a:p>
            <a:endParaRPr lang="en-US" altLang="ko-KR" sz="3600" dirty="0">
              <a:solidFill>
                <a:srgbClr val="AA7C38"/>
              </a:solidFill>
            </a:endParaRPr>
          </a:p>
          <a:p>
            <a:r>
              <a:rPr lang="ko-KR" altLang="en-US" sz="4000" dirty="0">
                <a:solidFill>
                  <a:srgbClr val="AA7C38"/>
                </a:solidFill>
              </a:rPr>
              <a:t>만약에 </a:t>
            </a:r>
            <a:r>
              <a:rPr lang="en-US" altLang="ko-KR" sz="4000" dirty="0">
                <a:solidFill>
                  <a:srgbClr val="AA7C38"/>
                </a:solidFill>
              </a:rPr>
              <a:t>A</a:t>
            </a:r>
            <a:r>
              <a:rPr lang="ko-KR" altLang="en-US" sz="4000" dirty="0">
                <a:solidFill>
                  <a:srgbClr val="AA7C38"/>
                </a:solidFill>
              </a:rPr>
              <a:t>가 참이면 </a:t>
            </a:r>
            <a:r>
              <a:rPr lang="en-US" altLang="ko-KR" sz="4000" dirty="0">
                <a:solidFill>
                  <a:srgbClr val="AA7C38"/>
                </a:solidFill>
              </a:rPr>
              <a:t>if </a:t>
            </a:r>
            <a:r>
              <a:rPr lang="ko-KR" altLang="en-US" sz="4000" dirty="0">
                <a:solidFill>
                  <a:srgbClr val="AA7C38"/>
                </a:solidFill>
              </a:rPr>
              <a:t>블록을 실행</a:t>
            </a:r>
            <a:r>
              <a:rPr lang="en-US" altLang="ko-KR" sz="4000" dirty="0">
                <a:solidFill>
                  <a:srgbClr val="AA7C38"/>
                </a:solidFill>
              </a:rPr>
              <a:t>,</a:t>
            </a:r>
          </a:p>
          <a:p>
            <a:r>
              <a:rPr lang="ko-KR" altLang="en-US" sz="4000" dirty="0">
                <a:solidFill>
                  <a:srgbClr val="AA7C38"/>
                </a:solidFill>
              </a:rPr>
              <a:t>아니면 </a:t>
            </a:r>
            <a:r>
              <a:rPr lang="en-US" altLang="ko-KR" sz="4000" dirty="0">
                <a:solidFill>
                  <a:srgbClr val="AA7C38"/>
                </a:solidFill>
              </a:rPr>
              <a:t>B</a:t>
            </a:r>
            <a:r>
              <a:rPr lang="ko-KR" altLang="en-US" sz="4000" dirty="0">
                <a:solidFill>
                  <a:srgbClr val="AA7C38"/>
                </a:solidFill>
              </a:rPr>
              <a:t>를 보고 참이면 실행</a:t>
            </a:r>
            <a:r>
              <a:rPr lang="en-US" altLang="ko-KR" sz="4000" dirty="0">
                <a:solidFill>
                  <a:srgbClr val="AA7C38"/>
                </a:solidFill>
              </a:rPr>
              <a:t>,</a:t>
            </a:r>
          </a:p>
          <a:p>
            <a:r>
              <a:rPr lang="ko-KR" altLang="en-US" sz="4000" dirty="0">
                <a:solidFill>
                  <a:srgbClr val="AA7C38"/>
                </a:solidFill>
              </a:rPr>
              <a:t>아니면 </a:t>
            </a:r>
            <a:r>
              <a:rPr lang="en-US" altLang="ko-KR" sz="4000" dirty="0">
                <a:solidFill>
                  <a:srgbClr val="AA7C38"/>
                </a:solidFill>
              </a:rPr>
              <a:t>C</a:t>
            </a:r>
            <a:r>
              <a:rPr lang="ko-KR" altLang="en-US" sz="4000" dirty="0">
                <a:solidFill>
                  <a:srgbClr val="AA7C38"/>
                </a:solidFill>
              </a:rPr>
              <a:t>를 보고</a:t>
            </a:r>
            <a:r>
              <a:rPr lang="en-US" altLang="ko-KR" sz="4000" dirty="0">
                <a:solidFill>
                  <a:srgbClr val="AA7C38"/>
                </a:solidFill>
              </a:rPr>
              <a:t>...</a:t>
            </a:r>
          </a:p>
          <a:p>
            <a:r>
              <a:rPr lang="ko-KR" altLang="en-US" sz="4000" dirty="0">
                <a:solidFill>
                  <a:srgbClr val="AA7C38"/>
                </a:solidFill>
              </a:rPr>
              <a:t>모두 아니면 </a:t>
            </a:r>
            <a:r>
              <a:rPr lang="en-US" altLang="ko-KR" sz="4000" dirty="0">
                <a:solidFill>
                  <a:srgbClr val="AA7C38"/>
                </a:solidFill>
              </a:rPr>
              <a:t>else </a:t>
            </a:r>
            <a:r>
              <a:rPr lang="ko-KR" altLang="en-US" sz="4000" dirty="0">
                <a:solidFill>
                  <a:srgbClr val="AA7C38"/>
                </a:solidFill>
              </a:rPr>
              <a:t>블록을 실행</a:t>
            </a:r>
            <a:endParaRPr lang="en-US" altLang="ko-KR" sz="4000" dirty="0">
              <a:solidFill>
                <a:srgbClr val="AA7C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902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조건문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11461-1303-4814-9770-52F53B85FFF7}"/>
              </a:ext>
            </a:extLst>
          </p:cNvPr>
          <p:cNvSpPr txBox="1"/>
          <p:nvPr/>
        </p:nvSpPr>
        <p:spPr>
          <a:xfrm>
            <a:off x="392934" y="1512668"/>
            <a:ext cx="119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AA7C38"/>
                </a:solidFill>
              </a:rPr>
              <a:t>간장은 짜고</a:t>
            </a:r>
            <a:r>
              <a:rPr lang="en-US" altLang="ko-KR" sz="3600" dirty="0">
                <a:solidFill>
                  <a:srgbClr val="AA7C38"/>
                </a:solidFill>
              </a:rPr>
              <a:t>, </a:t>
            </a:r>
            <a:r>
              <a:rPr lang="ko-KR" altLang="en-US" sz="3600" dirty="0">
                <a:solidFill>
                  <a:srgbClr val="AA7C38"/>
                </a:solidFill>
              </a:rPr>
              <a:t>설탕은 달고</a:t>
            </a:r>
            <a:r>
              <a:rPr lang="en-US" altLang="ko-KR" sz="3600" dirty="0">
                <a:solidFill>
                  <a:srgbClr val="AA7C38"/>
                </a:solidFill>
              </a:rPr>
              <a:t>, </a:t>
            </a:r>
            <a:r>
              <a:rPr lang="ko-KR" altLang="en-US" sz="3600" dirty="0">
                <a:solidFill>
                  <a:srgbClr val="AA7C38"/>
                </a:solidFill>
              </a:rPr>
              <a:t>나머지는 </a:t>
            </a:r>
            <a:r>
              <a:rPr lang="ko-KR" altLang="en-US" sz="3600" dirty="0" err="1">
                <a:solidFill>
                  <a:srgbClr val="AA7C38"/>
                </a:solidFill>
              </a:rPr>
              <a:t>모르겠어</a:t>
            </a:r>
            <a:r>
              <a:rPr lang="en-US" altLang="ko-KR" sz="3600" dirty="0">
                <a:solidFill>
                  <a:srgbClr val="AA7C38"/>
                </a:solidFill>
              </a:rPr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AF93A7-C8D6-4D9A-A90A-4BA90CD25A37}"/>
              </a:ext>
            </a:extLst>
          </p:cNvPr>
          <p:cNvSpPr txBox="1"/>
          <p:nvPr/>
        </p:nvSpPr>
        <p:spPr>
          <a:xfrm>
            <a:off x="506117" y="2413318"/>
            <a:ext cx="68535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7030A0"/>
                </a:solidFill>
              </a:rPr>
              <a:t>if</a:t>
            </a:r>
            <a:r>
              <a:rPr lang="en-US" altLang="ko-KR" sz="4000" dirty="0"/>
              <a:t> </a:t>
            </a:r>
            <a:r>
              <a:rPr lang="ko-KR" altLang="en-US" sz="4000" dirty="0"/>
              <a:t>간장</a:t>
            </a:r>
            <a:r>
              <a:rPr lang="en-US" altLang="ko-KR" sz="4000" dirty="0"/>
              <a:t>:</a:t>
            </a:r>
          </a:p>
          <a:p>
            <a:r>
              <a:rPr lang="en-US" altLang="ko-KR" sz="4000" dirty="0"/>
              <a:t>	</a:t>
            </a:r>
            <a:r>
              <a:rPr lang="ko-KR" altLang="en-US" sz="4000" dirty="0">
                <a:solidFill>
                  <a:schemeClr val="accent2">
                    <a:lumMod val="75000"/>
                  </a:schemeClr>
                </a:solidFill>
              </a:rPr>
              <a:t>짜다</a:t>
            </a:r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</a:rPr>
              <a:t>!</a:t>
            </a:r>
          </a:p>
          <a:p>
            <a:r>
              <a:rPr lang="en-US" altLang="ko-KR" sz="4000" dirty="0" err="1">
                <a:solidFill>
                  <a:srgbClr val="7030A0"/>
                </a:solidFill>
              </a:rPr>
              <a:t>elif</a:t>
            </a:r>
            <a:r>
              <a:rPr lang="en-US" altLang="ko-KR" sz="4000" dirty="0">
                <a:solidFill>
                  <a:srgbClr val="7030A0"/>
                </a:solidFill>
              </a:rPr>
              <a:t> </a:t>
            </a:r>
            <a:r>
              <a:rPr lang="ko-KR" altLang="en-US" sz="4000" dirty="0"/>
              <a:t>설탕</a:t>
            </a:r>
            <a:r>
              <a:rPr lang="en-US" altLang="ko-KR" sz="4000" dirty="0"/>
              <a:t>:</a:t>
            </a:r>
          </a:p>
          <a:p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ko-KR" altLang="en-US" sz="4000" dirty="0">
                <a:solidFill>
                  <a:schemeClr val="accent2">
                    <a:lumMod val="75000"/>
                  </a:schemeClr>
                </a:solidFill>
              </a:rPr>
              <a:t>달다</a:t>
            </a:r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</a:rPr>
              <a:t>!</a:t>
            </a:r>
          </a:p>
          <a:p>
            <a:r>
              <a:rPr lang="en-US" altLang="ko-KR" sz="4000" dirty="0">
                <a:solidFill>
                  <a:srgbClr val="7030A0"/>
                </a:solidFill>
              </a:rPr>
              <a:t>else</a:t>
            </a:r>
            <a:r>
              <a:rPr lang="en-US" altLang="ko-KR" sz="4000" dirty="0"/>
              <a:t>:</a:t>
            </a:r>
          </a:p>
          <a:p>
            <a:r>
              <a:rPr lang="en-US" altLang="ko-KR" sz="4000" dirty="0"/>
              <a:t>	</a:t>
            </a:r>
            <a:r>
              <a:rPr lang="ko-KR" altLang="en-US" sz="4000" dirty="0">
                <a:solidFill>
                  <a:schemeClr val="accent2">
                    <a:lumMod val="75000"/>
                  </a:schemeClr>
                </a:solidFill>
              </a:rPr>
              <a:t>모르겠다</a:t>
            </a:r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</a:rPr>
              <a:t>...</a:t>
            </a:r>
            <a:endParaRPr lang="ko-KR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167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E11461-1303-4814-9770-52F53B85FFF7}"/>
              </a:ext>
            </a:extLst>
          </p:cNvPr>
          <p:cNvSpPr txBox="1"/>
          <p:nvPr/>
        </p:nvSpPr>
        <p:spPr>
          <a:xfrm>
            <a:off x="607509" y="365002"/>
            <a:ext cx="119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6">
                    <a:lumMod val="50000"/>
                  </a:schemeClr>
                </a:solidFill>
              </a:rPr>
              <a:t>※ </a:t>
            </a:r>
            <a:r>
              <a:rPr lang="en-US" altLang="ko-KR" sz="3600" dirty="0" err="1">
                <a:solidFill>
                  <a:schemeClr val="accent6">
                    <a:lumMod val="50000"/>
                  </a:schemeClr>
                </a:solidFill>
              </a:rPr>
              <a:t>elif</a:t>
            </a:r>
            <a:r>
              <a:rPr lang="ko-KR" altLang="en-US" sz="3600" dirty="0">
                <a:solidFill>
                  <a:schemeClr val="accent6">
                    <a:lumMod val="50000"/>
                  </a:schemeClr>
                </a:solidFill>
              </a:rPr>
              <a:t>는 몇 개가 있던 상관 없고</a:t>
            </a:r>
            <a:r>
              <a:rPr lang="en-US" altLang="ko-KR" sz="3600" dirty="0">
                <a:solidFill>
                  <a:schemeClr val="accent6">
                    <a:lumMod val="50000"/>
                  </a:schemeClr>
                </a:solidFill>
              </a:rPr>
              <a:t>, else</a:t>
            </a:r>
            <a:r>
              <a:rPr lang="ko-KR" altLang="en-US" sz="3600" dirty="0">
                <a:solidFill>
                  <a:schemeClr val="accent6">
                    <a:lumMod val="50000"/>
                  </a:schemeClr>
                </a:solidFill>
              </a:rPr>
              <a:t>는 없어도 된다</a:t>
            </a:r>
            <a:r>
              <a:rPr lang="en-US" altLang="ko-KR" sz="36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AF93A7-C8D6-4D9A-A90A-4BA90CD25A37}"/>
              </a:ext>
            </a:extLst>
          </p:cNvPr>
          <p:cNvSpPr txBox="1"/>
          <p:nvPr/>
        </p:nvSpPr>
        <p:spPr>
          <a:xfrm>
            <a:off x="607509" y="1349627"/>
            <a:ext cx="685356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7030A0"/>
                </a:solidFill>
              </a:rPr>
              <a:t>if</a:t>
            </a:r>
            <a:r>
              <a:rPr lang="en-US" altLang="ko-KR" sz="4000" dirty="0"/>
              <a:t> </a:t>
            </a:r>
            <a:r>
              <a:rPr lang="ko-KR" altLang="en-US" sz="4000" dirty="0"/>
              <a:t>간장</a:t>
            </a:r>
            <a:r>
              <a:rPr lang="en-US" altLang="ko-KR" sz="4000" dirty="0"/>
              <a:t>:</a:t>
            </a:r>
          </a:p>
          <a:p>
            <a:r>
              <a:rPr lang="en-US" altLang="ko-KR" sz="4000" dirty="0"/>
              <a:t>	</a:t>
            </a:r>
            <a:r>
              <a:rPr lang="ko-KR" altLang="en-US" sz="4000" dirty="0">
                <a:solidFill>
                  <a:schemeClr val="accent2">
                    <a:lumMod val="75000"/>
                  </a:schemeClr>
                </a:solidFill>
              </a:rPr>
              <a:t>짜다</a:t>
            </a:r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</a:rPr>
              <a:t>!</a:t>
            </a:r>
          </a:p>
          <a:p>
            <a:r>
              <a:rPr lang="en-US" altLang="ko-KR" sz="4000" dirty="0" err="1">
                <a:solidFill>
                  <a:srgbClr val="7030A0"/>
                </a:solidFill>
              </a:rPr>
              <a:t>elif</a:t>
            </a:r>
            <a:r>
              <a:rPr lang="en-US" altLang="ko-KR" sz="4000" dirty="0">
                <a:solidFill>
                  <a:srgbClr val="7030A0"/>
                </a:solidFill>
              </a:rPr>
              <a:t> </a:t>
            </a:r>
            <a:r>
              <a:rPr lang="ko-KR" altLang="en-US" sz="4000" dirty="0"/>
              <a:t>설탕</a:t>
            </a:r>
            <a:r>
              <a:rPr lang="en-US" altLang="ko-KR" sz="4000" dirty="0"/>
              <a:t>:</a:t>
            </a:r>
          </a:p>
          <a:p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ko-KR" altLang="en-US" sz="4000" dirty="0">
                <a:solidFill>
                  <a:schemeClr val="accent2">
                    <a:lumMod val="75000"/>
                  </a:schemeClr>
                </a:solidFill>
              </a:rPr>
              <a:t>달다</a:t>
            </a:r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</a:rPr>
              <a:t>!</a:t>
            </a:r>
          </a:p>
          <a:p>
            <a:r>
              <a:rPr lang="en-US" altLang="ko-KR" sz="4000" dirty="0" err="1">
                <a:solidFill>
                  <a:srgbClr val="7030A0"/>
                </a:solidFill>
              </a:rPr>
              <a:t>elif</a:t>
            </a:r>
            <a:r>
              <a:rPr lang="en-US" altLang="ko-KR" sz="4000" dirty="0">
                <a:solidFill>
                  <a:srgbClr val="7030A0"/>
                </a:solidFill>
              </a:rPr>
              <a:t> </a:t>
            </a:r>
            <a:r>
              <a:rPr lang="ko-KR" altLang="en-US" sz="4000" dirty="0"/>
              <a:t>치킨</a:t>
            </a:r>
            <a:r>
              <a:rPr lang="en-US" altLang="ko-KR" sz="4000" dirty="0"/>
              <a:t>:</a:t>
            </a:r>
          </a:p>
          <a:p>
            <a:r>
              <a:rPr lang="en-US" altLang="ko-KR" sz="4000" dirty="0"/>
              <a:t>	</a:t>
            </a:r>
            <a:r>
              <a:rPr lang="ko-KR" altLang="en-US" sz="4000" dirty="0">
                <a:solidFill>
                  <a:schemeClr val="accent2">
                    <a:lumMod val="75000"/>
                  </a:schemeClr>
                </a:solidFill>
              </a:rPr>
              <a:t>맛있어</a:t>
            </a:r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</a:rPr>
              <a:t>!</a:t>
            </a:r>
          </a:p>
          <a:p>
            <a:r>
              <a:rPr lang="en-US" altLang="ko-KR" sz="4000" dirty="0" err="1">
                <a:solidFill>
                  <a:srgbClr val="7030A0"/>
                </a:solidFill>
              </a:rPr>
              <a:t>elif</a:t>
            </a:r>
            <a:r>
              <a:rPr lang="en-US" altLang="ko-KR" sz="4000" dirty="0">
                <a:solidFill>
                  <a:srgbClr val="7030A0"/>
                </a:solidFill>
              </a:rPr>
              <a:t> </a:t>
            </a:r>
            <a:r>
              <a:rPr lang="ko-KR" altLang="en-US" sz="4000" dirty="0"/>
              <a:t>물감</a:t>
            </a:r>
            <a:r>
              <a:rPr lang="en-US" altLang="ko-KR" sz="4000" dirty="0"/>
              <a:t>:</a:t>
            </a:r>
          </a:p>
          <a:p>
            <a:r>
              <a:rPr lang="en-US" altLang="ko-KR" sz="4000" dirty="0"/>
              <a:t>	</a:t>
            </a:r>
            <a:r>
              <a:rPr lang="ko-KR" altLang="en-US" sz="4000" dirty="0">
                <a:solidFill>
                  <a:schemeClr val="accent2">
                    <a:lumMod val="75000"/>
                  </a:schemeClr>
                </a:solidFill>
              </a:rPr>
              <a:t>그걸 왜 먹어</a:t>
            </a:r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</a:rPr>
              <a:t>...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0CE79C-BAA8-48B4-A572-659942A48204}"/>
              </a:ext>
            </a:extLst>
          </p:cNvPr>
          <p:cNvSpPr/>
          <p:nvPr/>
        </p:nvSpPr>
        <p:spPr>
          <a:xfrm>
            <a:off x="0" y="0"/>
            <a:ext cx="12192000" cy="215713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9069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0CE79C-BAA8-48B4-A572-659942A48204}"/>
              </a:ext>
            </a:extLst>
          </p:cNvPr>
          <p:cNvSpPr/>
          <p:nvPr/>
        </p:nvSpPr>
        <p:spPr>
          <a:xfrm>
            <a:off x="0" y="0"/>
            <a:ext cx="12192000" cy="215713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357FCA-B57E-4C91-A6C6-6FD0EA037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21" y="509178"/>
            <a:ext cx="7835660" cy="583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51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76629" y="1091501"/>
            <a:ext cx="113264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</a:p>
          <a:p>
            <a:r>
              <a:rPr lang="en-US" altLang="ko-KR" sz="4000" dirty="0"/>
              <a:t>    </a:t>
            </a:r>
          </a:p>
          <a:p>
            <a:pPr marL="742950" indent="-742950">
              <a:buAutoNum type="arabicPeriod"/>
            </a:pPr>
            <a:endParaRPr lang="en-US" altLang="ko-KR" sz="4000" dirty="0"/>
          </a:p>
          <a:p>
            <a:pPr marL="742950" indent="-742950">
              <a:buAutoNum type="arabicPeriod"/>
            </a:pPr>
            <a:endParaRPr lang="en-US" altLang="ko-KR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18683" y="1109358"/>
            <a:ext cx="1058443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사용자에게 이름을 입력 받고 자기 이름이면</a:t>
            </a:r>
            <a:endParaRPr lang="en-US" altLang="ko-KR" sz="4000" dirty="0">
              <a:solidFill>
                <a:prstClr val="black"/>
              </a:solidFill>
            </a:endParaRPr>
          </a:p>
          <a:p>
            <a:pPr lvl="0" algn="just"/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로그인 성공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!”</a:t>
            </a:r>
            <a:r>
              <a:rPr lang="en-US" altLang="ko-KR" sz="4000" dirty="0">
                <a:solidFill>
                  <a:prstClr val="black"/>
                </a:solidFill>
              </a:rPr>
              <a:t>, </a:t>
            </a:r>
            <a:r>
              <a:rPr lang="ko-KR" altLang="en-US" sz="4000" dirty="0">
                <a:solidFill>
                  <a:prstClr val="black"/>
                </a:solidFill>
              </a:rPr>
              <a:t>아니면 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로그인 실패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..”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ko-KR" altLang="en-US" sz="4000" dirty="0">
                <a:solidFill>
                  <a:prstClr val="black"/>
                </a:solidFill>
              </a:rPr>
              <a:t>를 출력하는 프로그램을 만들어보자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  <a:p>
            <a:pPr lvl="0" algn="just"/>
            <a:endParaRPr lang="en-US" altLang="ko-KR" sz="4000" dirty="0">
              <a:solidFill>
                <a:prstClr val="black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5AF783-87D7-48EB-B5AA-07179B102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625" y="3301522"/>
            <a:ext cx="3680581" cy="319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12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382554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39306" y="540995"/>
            <a:ext cx="113264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</a:t>
            </a:r>
          </a:p>
          <a:p>
            <a:r>
              <a:rPr lang="en-US" altLang="ko-KR" sz="4000" dirty="0"/>
              <a:t>    </a:t>
            </a:r>
          </a:p>
          <a:p>
            <a:pPr marL="742950" indent="-742950">
              <a:buAutoNum type="arabicPeriod"/>
            </a:pPr>
            <a:endParaRPr lang="en-US" altLang="ko-KR" sz="4000" dirty="0"/>
          </a:p>
          <a:p>
            <a:pPr marL="742950" indent="-742950">
              <a:buAutoNum type="arabicPeriod"/>
            </a:pPr>
            <a:endParaRPr lang="en-US" altLang="ko-KR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981360" y="558852"/>
            <a:ext cx="105844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600" dirty="0">
                <a:solidFill>
                  <a:prstClr val="black"/>
                </a:solidFill>
              </a:rPr>
              <a:t>사용자에게 이름을 </a:t>
            </a:r>
            <a:r>
              <a:rPr lang="ko-KR" altLang="en-US" sz="3600" dirty="0" err="1">
                <a:solidFill>
                  <a:prstClr val="black"/>
                </a:solidFill>
              </a:rPr>
              <a:t>입력받고</a:t>
            </a:r>
            <a:r>
              <a:rPr lang="ko-KR" altLang="en-US" sz="3600" dirty="0">
                <a:solidFill>
                  <a:prstClr val="black"/>
                </a:solidFill>
              </a:rPr>
              <a:t> 그 이름의 사람은 몇 살인지 알려주는 프로그램을 만들어보자</a:t>
            </a:r>
            <a:r>
              <a:rPr lang="en-US" altLang="ko-KR" sz="3600" dirty="0">
                <a:solidFill>
                  <a:prstClr val="black"/>
                </a:solidFill>
              </a:rPr>
              <a:t>. </a:t>
            </a:r>
            <a:r>
              <a:rPr lang="ko-KR" altLang="en-US" sz="3600" dirty="0">
                <a:solidFill>
                  <a:prstClr val="black"/>
                </a:solidFill>
              </a:rPr>
              <a:t>단 모르는 사람의 이름이 입력되면 </a:t>
            </a:r>
            <a:r>
              <a:rPr lang="en-US" altLang="ko-KR" sz="3600" dirty="0">
                <a:solidFill>
                  <a:prstClr val="black"/>
                </a:solidFill>
              </a:rPr>
              <a:t>“</a:t>
            </a:r>
            <a:r>
              <a:rPr lang="ko-KR" altLang="en-US" sz="3600" dirty="0">
                <a:solidFill>
                  <a:prstClr val="black"/>
                </a:solidFill>
              </a:rPr>
              <a:t>모르겠다</a:t>
            </a:r>
            <a:r>
              <a:rPr lang="en-US" altLang="ko-KR" sz="3600" dirty="0">
                <a:solidFill>
                  <a:prstClr val="black"/>
                </a:solidFill>
              </a:rPr>
              <a:t>” </a:t>
            </a:r>
            <a:r>
              <a:rPr lang="ko-KR" altLang="en-US" sz="3600" dirty="0">
                <a:solidFill>
                  <a:prstClr val="black"/>
                </a:solidFill>
              </a:rPr>
              <a:t>고 출력하자</a:t>
            </a:r>
            <a:r>
              <a:rPr lang="en-US" altLang="ko-KR" sz="3600" dirty="0">
                <a:solidFill>
                  <a:prstClr val="black"/>
                </a:solidFill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7E1628-C035-41D0-A6BF-4D79A51E1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360" y="2475420"/>
            <a:ext cx="5732440" cy="413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02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0055156-FEA4-4471-A19E-0F188DA1A1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3314" y="1606136"/>
          <a:ext cx="10365372" cy="47954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8306">
                  <a:extLst>
                    <a:ext uri="{9D8B030D-6E8A-4147-A177-3AD203B41FA5}">
                      <a16:colId xmlns:a16="http://schemas.microsoft.com/office/drawing/2014/main" val="2711601100"/>
                    </a:ext>
                  </a:extLst>
                </a:gridCol>
                <a:gridCol w="1429305">
                  <a:extLst>
                    <a:ext uri="{9D8B030D-6E8A-4147-A177-3AD203B41FA5}">
                      <a16:colId xmlns:a16="http://schemas.microsoft.com/office/drawing/2014/main" val="1401932619"/>
                    </a:ext>
                  </a:extLst>
                </a:gridCol>
                <a:gridCol w="5837761">
                  <a:extLst>
                    <a:ext uri="{9D8B030D-6E8A-4147-A177-3AD203B41FA5}">
                      <a16:colId xmlns:a16="http://schemas.microsoft.com/office/drawing/2014/main" val="3650798485"/>
                    </a:ext>
                  </a:extLst>
                </a:gridCol>
              </a:tblGrid>
              <a:tr h="1186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정수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int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solidFill>
                            <a:srgbClr val="0070C0"/>
                          </a:solidFill>
                        </a:rPr>
                        <a:t>0, 123, -5000</a:t>
                      </a:r>
                      <a:endParaRPr lang="ko-KR" altLang="en-US" sz="36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6601030"/>
                  </a:ext>
                </a:extLst>
              </a:tr>
              <a:tr h="12029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실수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float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solidFill>
                            <a:srgbClr val="0070C0"/>
                          </a:solidFill>
                        </a:rPr>
                        <a:t>1.345, -1.0,</a:t>
                      </a:r>
                      <a:r>
                        <a:rPr lang="ko-KR" altLang="en-US" sz="36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ko-KR" sz="3600" dirty="0">
                          <a:solidFill>
                            <a:srgbClr val="0070C0"/>
                          </a:solidFill>
                        </a:rPr>
                        <a:t>999.99</a:t>
                      </a:r>
                      <a:endParaRPr lang="ko-KR" altLang="en-US" sz="36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3209978"/>
                  </a:ext>
                </a:extLst>
              </a:tr>
              <a:tr h="12029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스트링</a:t>
                      </a:r>
                      <a:r>
                        <a:rPr lang="en-US" altLang="ko-KR" sz="3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3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문자</a:t>
                      </a:r>
                      <a:r>
                        <a:rPr lang="en-US" altLang="ko-KR" sz="3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ko-KR" altLang="en-US" sz="3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str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“</a:t>
                      </a:r>
                      <a:r>
                        <a:rPr lang="ko-KR" altLang="en-US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치킨</a:t>
                      </a:r>
                      <a:r>
                        <a:rPr lang="en-US" altLang="ko-KR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”, “</a:t>
                      </a:r>
                      <a:r>
                        <a:rPr lang="ko-KR" altLang="en-US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먹고싶다</a:t>
                      </a:r>
                      <a:r>
                        <a:rPr lang="en-US" altLang="ko-KR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”</a:t>
                      </a:r>
                      <a:endParaRPr lang="ko-KR" altLang="en-US" sz="3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6920516"/>
                  </a:ext>
                </a:extLst>
              </a:tr>
              <a:tr h="12029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불리언</a:t>
                      </a:r>
                      <a:endParaRPr lang="ko-KR" altLang="en-US" sz="3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bool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True</a:t>
                      </a:r>
                      <a:r>
                        <a:rPr lang="en-US" altLang="ko-KR" sz="3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3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예</a:t>
                      </a:r>
                      <a:r>
                        <a:rPr lang="en-US" altLang="ko-KR" sz="3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)</a:t>
                      </a:r>
                      <a:r>
                        <a:rPr lang="en-US" altLang="ko-KR" sz="36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36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36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False</a:t>
                      </a:r>
                      <a:r>
                        <a:rPr lang="en-US" altLang="ko-KR" sz="3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3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아니오</a:t>
                      </a:r>
                      <a:r>
                        <a:rPr lang="en-US" altLang="ko-KR" sz="3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sz="3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84837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025A4BE-3461-4588-978D-F589B01AE36B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9AC321-E467-4014-9A14-17AAE8F3DAD6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1924394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타입 변환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7C5EE8-0076-4C27-BB14-D24043A35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39" y="1538093"/>
            <a:ext cx="10459073" cy="21288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3A0715-7476-48C2-8533-67943ECC6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39" y="4450528"/>
            <a:ext cx="6689318" cy="1940942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900B3C2D-8CE7-4E79-9CD7-DA437F32FBA2}"/>
              </a:ext>
            </a:extLst>
          </p:cNvPr>
          <p:cNvSpPr/>
          <p:nvPr/>
        </p:nvSpPr>
        <p:spPr>
          <a:xfrm>
            <a:off x="5718628" y="3666931"/>
            <a:ext cx="377372" cy="63874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76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타입 변환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7C5EE8-0076-4C27-BB14-D24043A35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39" y="1538093"/>
            <a:ext cx="6428097" cy="130837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49DE863-94E4-4C05-9075-F29FFC10A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38" y="3356314"/>
            <a:ext cx="6982343" cy="7173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8E95BF-7F9F-49AC-91A8-84B40FC822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038" y="5026467"/>
            <a:ext cx="7114840" cy="7173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3B3EB0-CC97-4F4C-9A23-3268CC1FE7B5}"/>
              </a:ext>
            </a:extLst>
          </p:cNvPr>
          <p:cNvSpPr txBox="1"/>
          <p:nvPr/>
        </p:nvSpPr>
        <p:spPr>
          <a:xfrm>
            <a:off x="8007657" y="3321171"/>
            <a:ext cx="43500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AA7C38"/>
                </a:solidFill>
                <a:latin typeface="+mj-lt"/>
                <a:ea typeface="나눔손글씨 펜" panose="03040600000000000000" pitchFamily="66" charset="-127"/>
              </a:rPr>
              <a:t>a = “5”</a:t>
            </a:r>
            <a:endParaRPr lang="ko-KR" altLang="en-US" sz="4400" dirty="0">
              <a:solidFill>
                <a:srgbClr val="AA7C38"/>
              </a:solidFill>
              <a:latin typeface="+mj-lt"/>
              <a:ea typeface="나눔손글씨 펜" panose="03040600000000000000" pitchFamily="66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1396AD-666F-4CB6-9F1B-5A66E89A9DC1}"/>
              </a:ext>
            </a:extLst>
          </p:cNvPr>
          <p:cNvSpPr txBox="1"/>
          <p:nvPr/>
        </p:nvSpPr>
        <p:spPr>
          <a:xfrm>
            <a:off x="674038" y="4131874"/>
            <a:ext cx="81858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AA7C38"/>
                </a:solidFill>
                <a:latin typeface="+mj-lt"/>
                <a:ea typeface="나눔손글씨 펜" panose="03040600000000000000" pitchFamily="66" charset="-127"/>
              </a:rPr>
              <a:t>b = “5” * 2</a:t>
            </a:r>
            <a:endParaRPr lang="ko-KR" altLang="en-US" sz="4400" dirty="0">
              <a:solidFill>
                <a:srgbClr val="AA7C38"/>
              </a:solidFill>
              <a:latin typeface="+mj-lt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6713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64F5EF-316D-4A4F-A375-DBFC87A77645}"/>
              </a:ext>
            </a:extLst>
          </p:cNvPr>
          <p:cNvSpPr txBox="1"/>
          <p:nvPr/>
        </p:nvSpPr>
        <p:spPr>
          <a:xfrm>
            <a:off x="292950" y="1479177"/>
            <a:ext cx="10375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AA7C38"/>
                </a:solidFill>
              </a:rPr>
              <a:t>“</a:t>
            </a:r>
            <a:r>
              <a:rPr lang="ko-KR" altLang="en-US" sz="4000" dirty="0">
                <a:solidFill>
                  <a:srgbClr val="AA7C38"/>
                </a:solidFill>
              </a:rPr>
              <a:t>변하는 수</a:t>
            </a:r>
            <a:r>
              <a:rPr lang="en-US" altLang="ko-KR" sz="4000" dirty="0">
                <a:solidFill>
                  <a:srgbClr val="AA7C38"/>
                </a:solidFill>
              </a:rPr>
              <a:t>” : </a:t>
            </a:r>
            <a:r>
              <a:rPr lang="ko-KR" altLang="en-US" sz="4000" dirty="0">
                <a:solidFill>
                  <a:srgbClr val="AA7C38"/>
                </a:solidFill>
              </a:rPr>
              <a:t>숫자</a:t>
            </a:r>
            <a:r>
              <a:rPr lang="en-US" altLang="ko-KR" sz="4000" dirty="0">
                <a:solidFill>
                  <a:srgbClr val="AA7C38"/>
                </a:solidFill>
              </a:rPr>
              <a:t>, </a:t>
            </a:r>
            <a:r>
              <a:rPr lang="ko-KR" altLang="en-US" sz="4000" dirty="0">
                <a:solidFill>
                  <a:srgbClr val="AA7C38"/>
                </a:solidFill>
              </a:rPr>
              <a:t>문자 등을 담는 주머니</a:t>
            </a:r>
            <a:endParaRPr lang="en-US" altLang="ko-KR" sz="4000" dirty="0">
              <a:solidFill>
                <a:srgbClr val="AA7C38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4B02E-3E13-4048-9209-88CC7EFD8098}"/>
              </a:ext>
            </a:extLst>
          </p:cNvPr>
          <p:cNvSpPr txBox="1"/>
          <p:nvPr/>
        </p:nvSpPr>
        <p:spPr>
          <a:xfrm>
            <a:off x="1162974" y="2686363"/>
            <a:ext cx="40038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accent6">
                    <a:lumMod val="50000"/>
                  </a:schemeClr>
                </a:solidFill>
              </a:rPr>
              <a:t>숫자 넣는 법</a:t>
            </a:r>
            <a:endParaRPr lang="en-US" altLang="ko-KR" sz="4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4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4400" dirty="0">
                <a:solidFill>
                  <a:srgbClr val="AA7C38"/>
                </a:solidFill>
              </a:rPr>
              <a:t>x = 5</a:t>
            </a:r>
          </a:p>
          <a:p>
            <a:r>
              <a:rPr lang="en-US" altLang="ko-KR" sz="4400" dirty="0">
                <a:solidFill>
                  <a:srgbClr val="AA7C38"/>
                </a:solidFill>
              </a:rPr>
              <a:t>number = -9.5</a:t>
            </a:r>
            <a:endParaRPr lang="ko-KR" altLang="en-US" sz="4400" dirty="0">
              <a:solidFill>
                <a:srgbClr val="AA7C38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57DC7C-8C34-4D65-9A95-97279B517087}"/>
              </a:ext>
            </a:extLst>
          </p:cNvPr>
          <p:cNvSpPr txBox="1"/>
          <p:nvPr/>
        </p:nvSpPr>
        <p:spPr>
          <a:xfrm>
            <a:off x="6569476" y="2686363"/>
            <a:ext cx="53621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accent6">
                    <a:lumMod val="50000"/>
                  </a:schemeClr>
                </a:solidFill>
              </a:rPr>
              <a:t>문자 넣는 법</a:t>
            </a:r>
            <a:endParaRPr lang="en-US" altLang="ko-KR" sz="4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4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4400" dirty="0">
                <a:solidFill>
                  <a:srgbClr val="AA7C38"/>
                </a:solidFill>
              </a:rPr>
              <a:t>friend = “</a:t>
            </a:r>
            <a:r>
              <a:rPr lang="ko-KR" altLang="en-US" sz="4400" dirty="0">
                <a:solidFill>
                  <a:srgbClr val="AA7C38"/>
                </a:solidFill>
              </a:rPr>
              <a:t>다람쥐</a:t>
            </a:r>
            <a:r>
              <a:rPr lang="en-US" altLang="ko-KR" sz="4400" dirty="0">
                <a:solidFill>
                  <a:srgbClr val="AA7C38"/>
                </a:solidFill>
              </a:rPr>
              <a:t>”</a:t>
            </a:r>
          </a:p>
          <a:p>
            <a:r>
              <a:rPr lang="en-US" altLang="ko-KR" sz="4400" dirty="0">
                <a:solidFill>
                  <a:srgbClr val="AA7C38"/>
                </a:solidFill>
              </a:rPr>
              <a:t>pet = ‘</a:t>
            </a:r>
            <a:r>
              <a:rPr lang="ko-KR" altLang="en-US" sz="4400" dirty="0">
                <a:solidFill>
                  <a:srgbClr val="AA7C38"/>
                </a:solidFill>
              </a:rPr>
              <a:t>강아지</a:t>
            </a:r>
            <a:r>
              <a:rPr lang="en-US" altLang="ko-KR" sz="4400" dirty="0">
                <a:solidFill>
                  <a:srgbClr val="AA7C38"/>
                </a:solidFill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4101913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타입 변환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F3BDCB-92FA-4C41-B668-4A1774147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27" y="1564978"/>
            <a:ext cx="10128694" cy="22792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D7B36B4-560B-413E-A287-59AC896EE2F9}"/>
              </a:ext>
            </a:extLst>
          </p:cNvPr>
          <p:cNvSpPr txBox="1"/>
          <p:nvPr/>
        </p:nvSpPr>
        <p:spPr>
          <a:xfrm>
            <a:off x="0" y="474203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FF0000"/>
                </a:solidFill>
              </a:rPr>
              <a:t>왜 오류가 날까</a:t>
            </a:r>
            <a:r>
              <a:rPr lang="en-US" altLang="ko-KR" sz="4000" dirty="0">
                <a:solidFill>
                  <a:srgbClr val="FF0000"/>
                </a:solidFill>
              </a:rPr>
              <a:t>?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FA32FF8F-C563-41AA-8D93-AEDDC4223B84}"/>
              </a:ext>
            </a:extLst>
          </p:cNvPr>
          <p:cNvSpPr/>
          <p:nvPr/>
        </p:nvSpPr>
        <p:spPr>
          <a:xfrm rot="5400000">
            <a:off x="4085770" y="2385224"/>
            <a:ext cx="377372" cy="63874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ADEE12-008C-4A56-9CE2-95C689ECC3C7}"/>
              </a:ext>
            </a:extLst>
          </p:cNvPr>
          <p:cNvSpPr txBox="1"/>
          <p:nvPr/>
        </p:nvSpPr>
        <p:spPr>
          <a:xfrm>
            <a:off x="4786603" y="2292304"/>
            <a:ext cx="7871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</a:rPr>
              <a:t>오류 발생</a:t>
            </a:r>
            <a:r>
              <a:rPr lang="en-US" altLang="ko-KR" sz="4000" dirty="0">
                <a:solidFill>
                  <a:srgbClr val="FF0000"/>
                </a:solidFill>
              </a:rPr>
              <a:t>!!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82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타입 변환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F3BDCB-92FA-4C41-B668-4A1774147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27" y="1564978"/>
            <a:ext cx="10128694" cy="22792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D7B36B4-560B-413E-A287-59AC896EE2F9}"/>
              </a:ext>
            </a:extLst>
          </p:cNvPr>
          <p:cNvSpPr txBox="1"/>
          <p:nvPr/>
        </p:nvSpPr>
        <p:spPr>
          <a:xfrm>
            <a:off x="0" y="4480774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FF0000"/>
                </a:solidFill>
              </a:rPr>
              <a:t>문자</a:t>
            </a:r>
            <a:r>
              <a:rPr lang="en-US" altLang="ko-KR" sz="4000" dirty="0">
                <a:solidFill>
                  <a:srgbClr val="FF0000"/>
                </a:solidFill>
              </a:rPr>
              <a:t>(str)</a:t>
            </a:r>
            <a:r>
              <a:rPr lang="ko-KR" altLang="en-US" sz="4000" dirty="0">
                <a:solidFill>
                  <a:srgbClr val="FF0000"/>
                </a:solidFill>
              </a:rPr>
              <a:t>와 숫자는 </a:t>
            </a:r>
            <a:r>
              <a:rPr lang="en-US" altLang="ko-KR" sz="4000" dirty="0">
                <a:solidFill>
                  <a:srgbClr val="FF0000"/>
                </a:solidFill>
              </a:rPr>
              <a:t>+ </a:t>
            </a:r>
            <a:r>
              <a:rPr lang="ko-KR" altLang="en-US" sz="4000" dirty="0">
                <a:solidFill>
                  <a:srgbClr val="FF0000"/>
                </a:solidFill>
              </a:rPr>
              <a:t>할 수 없다</a:t>
            </a:r>
            <a:r>
              <a:rPr lang="en-US" altLang="ko-KR" sz="4000" dirty="0">
                <a:solidFill>
                  <a:srgbClr val="FF0000"/>
                </a:solidFill>
              </a:rPr>
              <a:t>!</a:t>
            </a:r>
          </a:p>
          <a:p>
            <a:pPr algn="ctr"/>
            <a:r>
              <a:rPr lang="en-US" altLang="ko-KR" sz="4000" dirty="0">
                <a:solidFill>
                  <a:srgbClr val="FF0000"/>
                </a:solidFill>
              </a:rPr>
              <a:t>(</a:t>
            </a:r>
            <a:r>
              <a:rPr lang="ko-KR" altLang="en-US" sz="4000" dirty="0">
                <a:solidFill>
                  <a:srgbClr val="FF0000"/>
                </a:solidFill>
              </a:rPr>
              <a:t>문자는 문자끼리</a:t>
            </a:r>
            <a:r>
              <a:rPr lang="en-US" altLang="ko-KR" sz="4000" dirty="0">
                <a:solidFill>
                  <a:srgbClr val="FF0000"/>
                </a:solidFill>
              </a:rPr>
              <a:t>, </a:t>
            </a:r>
            <a:r>
              <a:rPr lang="ko-KR" altLang="en-US" sz="4000" dirty="0">
                <a:solidFill>
                  <a:srgbClr val="FF0000"/>
                </a:solidFill>
              </a:rPr>
              <a:t>숫자는 </a:t>
            </a:r>
            <a:r>
              <a:rPr lang="ko-KR" altLang="en-US" sz="4000" dirty="0" err="1">
                <a:solidFill>
                  <a:srgbClr val="FF0000"/>
                </a:solidFill>
              </a:rPr>
              <a:t>숫자끼리만</a:t>
            </a:r>
            <a:r>
              <a:rPr lang="ko-KR" altLang="en-US" sz="4000" dirty="0">
                <a:solidFill>
                  <a:srgbClr val="FF0000"/>
                </a:solidFill>
              </a:rPr>
              <a:t> 가능하다</a:t>
            </a:r>
            <a:r>
              <a:rPr lang="en-US" altLang="ko-KR" sz="4000" dirty="0">
                <a:solidFill>
                  <a:srgbClr val="FF0000"/>
                </a:solidFill>
              </a:rPr>
              <a:t>)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FA32FF8F-C563-41AA-8D93-AEDDC4223B84}"/>
              </a:ext>
            </a:extLst>
          </p:cNvPr>
          <p:cNvSpPr/>
          <p:nvPr/>
        </p:nvSpPr>
        <p:spPr>
          <a:xfrm rot="5400000">
            <a:off x="4085770" y="2385224"/>
            <a:ext cx="377372" cy="63874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ADEE12-008C-4A56-9CE2-95C689ECC3C7}"/>
              </a:ext>
            </a:extLst>
          </p:cNvPr>
          <p:cNvSpPr txBox="1"/>
          <p:nvPr/>
        </p:nvSpPr>
        <p:spPr>
          <a:xfrm>
            <a:off x="4786603" y="2292304"/>
            <a:ext cx="7871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</a:rPr>
              <a:t>오류 발생</a:t>
            </a:r>
            <a:r>
              <a:rPr lang="en-US" altLang="ko-KR" sz="4000" dirty="0">
                <a:solidFill>
                  <a:srgbClr val="FF0000"/>
                </a:solidFill>
              </a:rPr>
              <a:t>!!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597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정수 변환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11461-1303-4814-9770-52F53B85FFF7}"/>
              </a:ext>
            </a:extLst>
          </p:cNvPr>
          <p:cNvSpPr txBox="1"/>
          <p:nvPr/>
        </p:nvSpPr>
        <p:spPr>
          <a:xfrm>
            <a:off x="392934" y="1512668"/>
            <a:ext cx="11920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int(A)</a:t>
            </a:r>
          </a:p>
          <a:p>
            <a:r>
              <a:rPr lang="en-US" altLang="ko-KR" sz="3600" dirty="0">
                <a:solidFill>
                  <a:srgbClr val="AA7C38"/>
                </a:solidFill>
              </a:rPr>
              <a:t>A</a:t>
            </a:r>
            <a:r>
              <a:rPr lang="ko-KR" altLang="en-US" sz="3600" dirty="0">
                <a:solidFill>
                  <a:srgbClr val="AA7C38"/>
                </a:solidFill>
              </a:rPr>
              <a:t>를 정수로 변환하여 뱉는다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CBDB65-5E34-4DE8-9C53-27C6FC579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34" y="3257063"/>
            <a:ext cx="4029776" cy="29412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6490C5-EC6A-4FC3-B7E4-25D044986AF3}"/>
              </a:ext>
            </a:extLst>
          </p:cNvPr>
          <p:cNvSpPr txBox="1"/>
          <p:nvPr/>
        </p:nvSpPr>
        <p:spPr>
          <a:xfrm>
            <a:off x="4646644" y="3262681"/>
            <a:ext cx="7480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문자를 정수로 변환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41C768-9747-46E4-927B-821100477834}"/>
              </a:ext>
            </a:extLst>
          </p:cNvPr>
          <p:cNvSpPr txBox="1"/>
          <p:nvPr/>
        </p:nvSpPr>
        <p:spPr>
          <a:xfrm>
            <a:off x="4646643" y="4727669"/>
            <a:ext cx="7480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실수를 정수로 변환</a:t>
            </a:r>
          </a:p>
        </p:txBody>
      </p:sp>
    </p:spTree>
    <p:extLst>
      <p:ext uri="{BB962C8B-B14F-4D97-AF65-F5344CB8AC3E}">
        <p14:creationId xmlns:p14="http://schemas.microsoft.com/office/powerpoint/2010/main" val="4135309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정수 변환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A0345D-FF33-47EA-8ED6-9A0055038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75" y="1333850"/>
            <a:ext cx="9896475" cy="2714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5F32A8-1160-4BCB-BF0B-659733572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75" y="4696007"/>
            <a:ext cx="6623669" cy="1823127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96131BC1-7810-4740-A5E8-526C5695B31C}"/>
              </a:ext>
            </a:extLst>
          </p:cNvPr>
          <p:cNvSpPr/>
          <p:nvPr/>
        </p:nvSpPr>
        <p:spPr>
          <a:xfrm>
            <a:off x="5411032" y="4057265"/>
            <a:ext cx="377372" cy="56138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886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정수 변환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5F32A8-1160-4BCB-BF0B-659733572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75" y="4696007"/>
            <a:ext cx="6623669" cy="1823127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96131BC1-7810-4740-A5E8-526C5695B31C}"/>
              </a:ext>
            </a:extLst>
          </p:cNvPr>
          <p:cNvSpPr/>
          <p:nvPr/>
        </p:nvSpPr>
        <p:spPr>
          <a:xfrm>
            <a:off x="5411032" y="4057265"/>
            <a:ext cx="377372" cy="56138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DE108A-FE75-43C5-87B4-A0A0FFE8E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75" y="1381174"/>
            <a:ext cx="104108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80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실수 변환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11461-1303-4814-9770-52F53B85FFF7}"/>
              </a:ext>
            </a:extLst>
          </p:cNvPr>
          <p:cNvSpPr txBox="1"/>
          <p:nvPr/>
        </p:nvSpPr>
        <p:spPr>
          <a:xfrm>
            <a:off x="392934" y="1512668"/>
            <a:ext cx="11920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float(A)</a:t>
            </a:r>
          </a:p>
          <a:p>
            <a:r>
              <a:rPr lang="en-US" altLang="ko-KR" sz="3600" dirty="0">
                <a:solidFill>
                  <a:srgbClr val="AA7C38"/>
                </a:solidFill>
              </a:rPr>
              <a:t>A</a:t>
            </a:r>
            <a:r>
              <a:rPr lang="ko-KR" altLang="en-US" sz="3600" dirty="0">
                <a:solidFill>
                  <a:srgbClr val="AA7C38"/>
                </a:solidFill>
              </a:rPr>
              <a:t>를 실수로 변환하여 뱉는다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6490C5-EC6A-4FC3-B7E4-25D044986AF3}"/>
              </a:ext>
            </a:extLst>
          </p:cNvPr>
          <p:cNvSpPr txBox="1"/>
          <p:nvPr/>
        </p:nvSpPr>
        <p:spPr>
          <a:xfrm>
            <a:off x="5374432" y="3262681"/>
            <a:ext cx="7480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문자를 실수로 변환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41C768-9747-46E4-927B-821100477834}"/>
              </a:ext>
            </a:extLst>
          </p:cNvPr>
          <p:cNvSpPr txBox="1"/>
          <p:nvPr/>
        </p:nvSpPr>
        <p:spPr>
          <a:xfrm>
            <a:off x="5374431" y="4727669"/>
            <a:ext cx="7480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정수를 실수로 변환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6C284F-5D91-4AF5-B0C9-A9529391F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34" y="3336647"/>
            <a:ext cx="4814248" cy="271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305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실수 변환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7E2E06-54A0-4CC5-90B5-D21DA2BF7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01" y="4704475"/>
            <a:ext cx="5838825" cy="16478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6B5019-8786-4EF0-8911-000F6010C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01" y="1634888"/>
            <a:ext cx="9248775" cy="2571750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5BEB5556-82CF-4398-8608-7DE2501B8D07}"/>
              </a:ext>
            </a:extLst>
          </p:cNvPr>
          <p:cNvSpPr/>
          <p:nvPr/>
        </p:nvSpPr>
        <p:spPr>
          <a:xfrm>
            <a:off x="5289734" y="4206638"/>
            <a:ext cx="377372" cy="49783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482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문자 변환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11461-1303-4814-9770-52F53B85FFF7}"/>
              </a:ext>
            </a:extLst>
          </p:cNvPr>
          <p:cNvSpPr txBox="1"/>
          <p:nvPr/>
        </p:nvSpPr>
        <p:spPr>
          <a:xfrm>
            <a:off x="392934" y="1512668"/>
            <a:ext cx="11920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str(A)</a:t>
            </a:r>
          </a:p>
          <a:p>
            <a:r>
              <a:rPr lang="en-US" altLang="ko-KR" sz="3600" dirty="0">
                <a:solidFill>
                  <a:srgbClr val="AA7C38"/>
                </a:solidFill>
              </a:rPr>
              <a:t>A</a:t>
            </a:r>
            <a:r>
              <a:rPr lang="ko-KR" altLang="en-US" sz="3600" dirty="0">
                <a:solidFill>
                  <a:srgbClr val="AA7C38"/>
                </a:solidFill>
              </a:rPr>
              <a:t>를 문자로 변환하여 뱉는다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6490C5-EC6A-4FC3-B7E4-25D044986AF3}"/>
              </a:ext>
            </a:extLst>
          </p:cNvPr>
          <p:cNvSpPr txBox="1"/>
          <p:nvPr/>
        </p:nvSpPr>
        <p:spPr>
          <a:xfrm>
            <a:off x="5374432" y="3262681"/>
            <a:ext cx="7480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정수를 문자로 변환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41C768-9747-46E4-927B-821100477834}"/>
              </a:ext>
            </a:extLst>
          </p:cNvPr>
          <p:cNvSpPr txBox="1"/>
          <p:nvPr/>
        </p:nvSpPr>
        <p:spPr>
          <a:xfrm>
            <a:off x="5374431" y="4727669"/>
            <a:ext cx="7480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실수를 문자로 변환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7D8BCA-F8EB-4D47-9EEB-3DC20F8FD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34" y="3429000"/>
            <a:ext cx="3843164" cy="277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27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문자 변환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1518B4-9E14-46CA-9EF4-957F8CE8B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901987"/>
            <a:ext cx="11125200" cy="19716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B31A31-0A0B-4F95-803B-16F75E478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1" y="4769227"/>
            <a:ext cx="6660502" cy="1387605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C8ADC919-3366-4268-9ABE-A5AF33EC5BE8}"/>
              </a:ext>
            </a:extLst>
          </p:cNvPr>
          <p:cNvSpPr/>
          <p:nvPr/>
        </p:nvSpPr>
        <p:spPr>
          <a:xfrm>
            <a:off x="5907314" y="3788229"/>
            <a:ext cx="377372" cy="72907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39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76629" y="1193333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18683" y="1193333"/>
            <a:ext cx="105844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사용자에게 정수 </a:t>
            </a:r>
            <a:r>
              <a:rPr lang="en-US" altLang="ko-KR" sz="4000" dirty="0">
                <a:solidFill>
                  <a:prstClr val="black"/>
                </a:solidFill>
              </a:rPr>
              <a:t>a</a:t>
            </a:r>
            <a:r>
              <a:rPr lang="ko-KR" altLang="en-US" sz="4000" dirty="0">
                <a:solidFill>
                  <a:prstClr val="black"/>
                </a:solidFill>
              </a:rPr>
              <a:t>와 </a:t>
            </a:r>
            <a:r>
              <a:rPr lang="en-US" altLang="ko-KR" sz="4000" dirty="0">
                <a:solidFill>
                  <a:prstClr val="black"/>
                </a:solidFill>
              </a:rPr>
              <a:t>b</a:t>
            </a:r>
            <a:r>
              <a:rPr lang="ko-KR" altLang="en-US" sz="4000" dirty="0">
                <a:solidFill>
                  <a:prstClr val="black"/>
                </a:solidFill>
              </a:rPr>
              <a:t>를 입력 받으면</a:t>
            </a:r>
            <a:r>
              <a:rPr lang="en-US" altLang="ko-KR" sz="4000" dirty="0">
                <a:solidFill>
                  <a:prstClr val="black"/>
                </a:solidFill>
              </a:rPr>
              <a:t>,</a:t>
            </a:r>
            <a:r>
              <a:rPr lang="ko-KR" altLang="en-US" sz="4000" dirty="0">
                <a:solidFill>
                  <a:prstClr val="black"/>
                </a:solidFill>
              </a:rPr>
              <a:t> 두 수를 더한 값</a:t>
            </a:r>
            <a:r>
              <a:rPr lang="en-US" altLang="ko-KR" sz="4000" dirty="0">
                <a:solidFill>
                  <a:prstClr val="black"/>
                </a:solidFill>
              </a:rPr>
              <a:t>, </a:t>
            </a:r>
            <a:r>
              <a:rPr lang="ko-KR" altLang="en-US" sz="4000" dirty="0">
                <a:solidFill>
                  <a:prstClr val="black"/>
                </a:solidFill>
              </a:rPr>
              <a:t>뺀 값</a:t>
            </a:r>
            <a:r>
              <a:rPr lang="en-US" altLang="ko-KR" sz="4000" dirty="0">
                <a:solidFill>
                  <a:prstClr val="black"/>
                </a:solidFill>
              </a:rPr>
              <a:t>, </a:t>
            </a:r>
            <a:r>
              <a:rPr lang="ko-KR" altLang="en-US" sz="4000" dirty="0">
                <a:solidFill>
                  <a:prstClr val="black"/>
                </a:solidFill>
              </a:rPr>
              <a:t>곱한 값을 출력하자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84BC5D-B068-4D4C-8142-028812ADC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599" y="2915491"/>
            <a:ext cx="5817532" cy="322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26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29A799-BC0C-43CD-9575-4EC23A131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223" y="2579024"/>
            <a:ext cx="4812181" cy="30275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E8AA6C-E890-4EAB-8E48-D42BEAAC0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269" y="2534064"/>
            <a:ext cx="4940647" cy="26066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4DFDF3-1048-4A6D-8ABC-16A9FE2B748B}"/>
              </a:ext>
            </a:extLst>
          </p:cNvPr>
          <p:cNvSpPr txBox="1"/>
          <p:nvPr/>
        </p:nvSpPr>
        <p:spPr>
          <a:xfrm>
            <a:off x="292950" y="1479177"/>
            <a:ext cx="10375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rgbClr val="AA7C38"/>
                </a:solidFill>
              </a:rPr>
              <a:t>변수끼리도</a:t>
            </a:r>
            <a:r>
              <a:rPr lang="ko-KR" altLang="en-US" sz="4000" dirty="0">
                <a:solidFill>
                  <a:srgbClr val="AA7C38"/>
                </a:solidFill>
              </a:rPr>
              <a:t> 계산할 수 있다</a:t>
            </a:r>
            <a:r>
              <a:rPr lang="en-US" altLang="ko-KR" sz="4000" dirty="0">
                <a:solidFill>
                  <a:srgbClr val="AA7C38"/>
                </a:solidFill>
              </a:rPr>
              <a:t>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321610-026B-4C9A-87CC-CF958BB9FF1B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6C4712-6C49-46D6-A47F-27F3A73FF24E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36494739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447868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95291" y="745465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37345" y="745465"/>
            <a:ext cx="105844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치킨의 가격을 입력 받자</a:t>
            </a:r>
            <a:r>
              <a:rPr lang="en-US" altLang="ko-KR" sz="4000" dirty="0">
                <a:solidFill>
                  <a:prstClr val="black"/>
                </a:solidFill>
              </a:rPr>
              <a:t>. </a:t>
            </a:r>
            <a:r>
              <a:rPr lang="ko-KR" altLang="en-US" sz="4000" dirty="0">
                <a:solidFill>
                  <a:prstClr val="black"/>
                </a:solidFill>
              </a:rPr>
              <a:t>만약 만원보다 싸면 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치킨 </a:t>
            </a:r>
            <a:r>
              <a:rPr lang="ko-KR" altLang="en-US" sz="4000" dirty="0" err="1">
                <a:solidFill>
                  <a:schemeClr val="accent6">
                    <a:lumMod val="75000"/>
                  </a:schemeClr>
                </a:solidFill>
              </a:rPr>
              <a:t>시켜야지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~”</a:t>
            </a:r>
            <a:r>
              <a:rPr lang="ko-KR" altLang="en-US" sz="4000" dirty="0">
                <a:solidFill>
                  <a:prstClr val="black"/>
                </a:solidFill>
              </a:rPr>
              <a:t>를</a:t>
            </a:r>
            <a:r>
              <a:rPr lang="en-US" altLang="ko-KR" sz="4000" dirty="0">
                <a:solidFill>
                  <a:prstClr val="black"/>
                </a:solidFill>
              </a:rPr>
              <a:t>, </a:t>
            </a:r>
            <a:r>
              <a:rPr lang="ko-KR" altLang="en-US" sz="4000" dirty="0">
                <a:solidFill>
                  <a:prstClr val="black"/>
                </a:solidFill>
              </a:rPr>
              <a:t>그렇지 않으면 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용돈을 더 </a:t>
            </a:r>
            <a:r>
              <a:rPr lang="ko-KR" altLang="en-US" sz="4000" dirty="0" err="1">
                <a:solidFill>
                  <a:schemeClr val="accent6">
                    <a:lumMod val="75000"/>
                  </a:schemeClr>
                </a:solidFill>
              </a:rPr>
              <a:t>모아야겠다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...”</a:t>
            </a:r>
            <a:r>
              <a:rPr lang="ko-KR" altLang="en-US" sz="4000" dirty="0">
                <a:solidFill>
                  <a:prstClr val="black"/>
                </a:solidFill>
              </a:rPr>
              <a:t>를 출력해보자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C65042-9DDD-485E-9766-C6BACC440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623" y="3048400"/>
            <a:ext cx="55626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824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목록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A3D40F-8845-4FF4-9107-D4EEBA549CFB}"/>
              </a:ext>
            </a:extLst>
          </p:cNvPr>
          <p:cNvSpPr/>
          <p:nvPr/>
        </p:nvSpPr>
        <p:spPr>
          <a:xfrm>
            <a:off x="717012" y="1557226"/>
            <a:ext cx="310542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엄마 심부름</a:t>
            </a:r>
            <a:endParaRPr lang="en-US" altLang="ko-KR" sz="4000" dirty="0">
              <a:solidFill>
                <a:schemeClr val="accent6">
                  <a:lumMod val="75000"/>
                </a:schemeClr>
              </a:solidFill>
            </a:endParaRPr>
          </a:p>
          <a:p>
            <a:pPr lvl="0" algn="just"/>
            <a:endParaRPr lang="en-US" altLang="ko-KR" sz="4000" dirty="0">
              <a:solidFill>
                <a:prstClr val="black"/>
              </a:solidFill>
            </a:endParaRPr>
          </a:p>
          <a:p>
            <a:pPr marL="742950" lvl="0" indent="-742950" algn="just">
              <a:buAutoNum type="arabicPeriod"/>
            </a:pPr>
            <a:r>
              <a:rPr lang="ko-KR" altLang="en-US" sz="4000" dirty="0">
                <a:solidFill>
                  <a:srgbClr val="AA7C38"/>
                </a:solidFill>
              </a:rPr>
              <a:t>두부</a:t>
            </a:r>
            <a:endParaRPr lang="en-US" altLang="ko-KR" sz="4000" dirty="0">
              <a:solidFill>
                <a:srgbClr val="AA7C38"/>
              </a:solidFill>
            </a:endParaRPr>
          </a:p>
          <a:p>
            <a:pPr marL="742950" lvl="0" indent="-742950" algn="just">
              <a:buAutoNum type="arabicPeriod"/>
            </a:pPr>
            <a:r>
              <a:rPr lang="ko-KR" altLang="en-US" sz="4000" dirty="0">
                <a:solidFill>
                  <a:srgbClr val="AA7C38"/>
                </a:solidFill>
              </a:rPr>
              <a:t>간장</a:t>
            </a:r>
            <a:endParaRPr lang="en-US" altLang="ko-KR" sz="4000" dirty="0">
              <a:solidFill>
                <a:srgbClr val="AA7C38"/>
              </a:solidFill>
            </a:endParaRPr>
          </a:p>
          <a:p>
            <a:pPr marL="742950" lvl="0" indent="-742950" algn="just">
              <a:buAutoNum type="arabicPeriod"/>
            </a:pPr>
            <a:r>
              <a:rPr lang="ko-KR" altLang="en-US" sz="4000" dirty="0">
                <a:solidFill>
                  <a:srgbClr val="AA7C38"/>
                </a:solidFill>
              </a:rPr>
              <a:t>대파</a:t>
            </a:r>
            <a:endParaRPr lang="en-US" altLang="ko-KR" sz="4000" dirty="0">
              <a:solidFill>
                <a:srgbClr val="AA7C38"/>
              </a:solidFill>
            </a:endParaRPr>
          </a:p>
          <a:p>
            <a:pPr marL="742950" lvl="0" indent="-742950" algn="just">
              <a:buAutoNum type="arabicPeriod"/>
            </a:pPr>
            <a:r>
              <a:rPr lang="ko-KR" altLang="en-US" sz="4000" dirty="0">
                <a:solidFill>
                  <a:srgbClr val="AA7C38"/>
                </a:solidFill>
              </a:rPr>
              <a:t>벌꿀</a:t>
            </a:r>
            <a:endParaRPr lang="en-US" altLang="ko-KR" sz="4000" dirty="0">
              <a:solidFill>
                <a:srgbClr val="AA7C38"/>
              </a:solidFill>
            </a:endParaRPr>
          </a:p>
          <a:p>
            <a:pPr lvl="0" algn="just"/>
            <a:r>
              <a:rPr lang="en-US" altLang="ko-KR" sz="4000" dirty="0">
                <a:solidFill>
                  <a:srgbClr val="AA7C38"/>
                </a:solidFill>
              </a:rPr>
              <a:t>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CCC72B-C417-46E1-85DA-88044F5659C4}"/>
              </a:ext>
            </a:extLst>
          </p:cNvPr>
          <p:cNvSpPr/>
          <p:nvPr/>
        </p:nvSpPr>
        <p:spPr>
          <a:xfrm>
            <a:off x="4421264" y="1557226"/>
            <a:ext cx="73788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내 인생 </a:t>
            </a:r>
            <a:r>
              <a:rPr lang="ko-KR" altLang="en-US" sz="4000" dirty="0" err="1">
                <a:solidFill>
                  <a:schemeClr val="accent6">
                    <a:lumMod val="75000"/>
                  </a:schemeClr>
                </a:solidFill>
              </a:rPr>
              <a:t>버킷리스트</a:t>
            </a:r>
            <a:endParaRPr lang="en-US" altLang="ko-KR" sz="4000" dirty="0">
              <a:solidFill>
                <a:schemeClr val="accent6">
                  <a:lumMod val="75000"/>
                </a:schemeClr>
              </a:solidFill>
            </a:endParaRPr>
          </a:p>
          <a:p>
            <a:pPr lvl="0" algn="just"/>
            <a:endParaRPr lang="en-US" altLang="ko-KR" sz="4000" dirty="0">
              <a:solidFill>
                <a:prstClr val="black"/>
              </a:solidFill>
            </a:endParaRPr>
          </a:p>
          <a:p>
            <a:pPr marL="742950" lvl="0" indent="-742950" algn="just">
              <a:buAutoNum type="arabicPeriod"/>
            </a:pPr>
            <a:r>
              <a:rPr lang="ko-KR" altLang="en-US" sz="4000" dirty="0">
                <a:solidFill>
                  <a:srgbClr val="AA7C38"/>
                </a:solidFill>
              </a:rPr>
              <a:t>부자 되기</a:t>
            </a:r>
            <a:endParaRPr lang="en-US" altLang="ko-KR" sz="4000" dirty="0">
              <a:solidFill>
                <a:srgbClr val="AA7C38"/>
              </a:solidFill>
            </a:endParaRPr>
          </a:p>
          <a:p>
            <a:pPr marL="742950" lvl="0" indent="-742950" algn="just">
              <a:buAutoNum type="arabicPeriod"/>
            </a:pPr>
            <a:r>
              <a:rPr lang="en-US" altLang="ko-KR" sz="4000" dirty="0">
                <a:solidFill>
                  <a:srgbClr val="AA7C38"/>
                </a:solidFill>
              </a:rPr>
              <a:t>7</a:t>
            </a:r>
            <a:r>
              <a:rPr lang="ko-KR" altLang="en-US" sz="4000" dirty="0">
                <a:solidFill>
                  <a:srgbClr val="AA7C38"/>
                </a:solidFill>
              </a:rPr>
              <a:t>일 내내 치킨만 </a:t>
            </a:r>
            <a:r>
              <a:rPr lang="ko-KR" altLang="en-US" sz="4000" dirty="0" err="1">
                <a:solidFill>
                  <a:srgbClr val="AA7C38"/>
                </a:solidFill>
              </a:rPr>
              <a:t>먹어보기</a:t>
            </a:r>
            <a:endParaRPr lang="en-US" altLang="ko-KR" sz="4000" dirty="0">
              <a:solidFill>
                <a:srgbClr val="AA7C38"/>
              </a:solidFill>
            </a:endParaRPr>
          </a:p>
          <a:p>
            <a:pPr marL="742950" lvl="0" indent="-742950" algn="just">
              <a:buAutoNum type="arabicPeriod"/>
            </a:pPr>
            <a:r>
              <a:rPr lang="en-US" altLang="ko-KR" sz="4000" dirty="0">
                <a:solidFill>
                  <a:srgbClr val="AA7C38"/>
                </a:solidFill>
              </a:rPr>
              <a:t>24</a:t>
            </a:r>
            <a:r>
              <a:rPr lang="ko-KR" altLang="en-US" sz="4000" dirty="0">
                <a:solidFill>
                  <a:srgbClr val="AA7C38"/>
                </a:solidFill>
              </a:rPr>
              <a:t>시간동안 잠 </a:t>
            </a:r>
            <a:r>
              <a:rPr lang="ko-KR" altLang="en-US" sz="4000" dirty="0" err="1">
                <a:solidFill>
                  <a:srgbClr val="AA7C38"/>
                </a:solidFill>
              </a:rPr>
              <a:t>자보기</a:t>
            </a:r>
            <a:endParaRPr lang="en-US" altLang="ko-KR" sz="4000" dirty="0">
              <a:solidFill>
                <a:srgbClr val="AA7C38"/>
              </a:solidFill>
            </a:endParaRPr>
          </a:p>
          <a:p>
            <a:pPr lvl="0" algn="just"/>
            <a:r>
              <a:rPr lang="en-US" altLang="ko-KR" sz="4000" dirty="0">
                <a:solidFill>
                  <a:srgbClr val="AA7C38"/>
                </a:solidFill>
              </a:rPr>
              <a:t>…</a:t>
            </a:r>
          </a:p>
          <a:p>
            <a:pPr marL="742950" lvl="0" indent="-742950" algn="just">
              <a:buAutoNum type="arabicPeriod"/>
            </a:pPr>
            <a:endParaRPr lang="en-US" altLang="ko-KR" sz="4000" dirty="0">
              <a:solidFill>
                <a:srgbClr val="AA7C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46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B212DA-5B13-4404-B293-6AE7BC6A8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46" y="3194762"/>
            <a:ext cx="10026716" cy="212305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BD677A4-1C44-4AD8-A45D-8D9F9B0CFAA5}"/>
              </a:ext>
            </a:extLst>
          </p:cNvPr>
          <p:cNvSpPr/>
          <p:nvPr/>
        </p:nvSpPr>
        <p:spPr>
          <a:xfrm>
            <a:off x="524926" y="1743839"/>
            <a:ext cx="105844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400" dirty="0">
                <a:solidFill>
                  <a:srgbClr val="AA7C38"/>
                </a:solidFill>
              </a:rPr>
              <a:t>리스트는 대괄호</a:t>
            </a:r>
            <a:r>
              <a:rPr lang="en-US" altLang="ko-KR" sz="4400" dirty="0">
                <a:solidFill>
                  <a:srgbClr val="AA7C38"/>
                </a:solidFill>
              </a:rPr>
              <a:t>, </a:t>
            </a:r>
            <a:r>
              <a:rPr lang="ko-KR" altLang="en-US" sz="4400" dirty="0">
                <a:solidFill>
                  <a:srgbClr val="AA7C38"/>
                </a:solidFill>
              </a:rPr>
              <a:t>즉 </a:t>
            </a:r>
            <a:r>
              <a:rPr lang="en-US" altLang="ko-KR" sz="4400" dirty="0">
                <a:solidFill>
                  <a:srgbClr val="AA7C38"/>
                </a:solidFill>
              </a:rPr>
              <a:t>‘[’ </a:t>
            </a:r>
            <a:r>
              <a:rPr lang="ko-KR" altLang="en-US" sz="4400" dirty="0">
                <a:solidFill>
                  <a:srgbClr val="AA7C38"/>
                </a:solidFill>
              </a:rPr>
              <a:t>와</a:t>
            </a:r>
            <a:r>
              <a:rPr lang="en-US" altLang="ko-KR" sz="4400" dirty="0">
                <a:solidFill>
                  <a:srgbClr val="AA7C38"/>
                </a:solidFill>
              </a:rPr>
              <a:t> ‘]’ </a:t>
            </a:r>
            <a:r>
              <a:rPr lang="ko-KR" altLang="en-US" sz="4400" dirty="0">
                <a:solidFill>
                  <a:srgbClr val="AA7C38"/>
                </a:solidFill>
              </a:rPr>
              <a:t>를 사용</a:t>
            </a:r>
            <a:r>
              <a:rPr lang="en-US" altLang="ko-KR" sz="4400" dirty="0">
                <a:solidFill>
                  <a:srgbClr val="AA7C38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85229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 연산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D677A4-1C44-4AD8-A45D-8D9F9B0CFAA5}"/>
              </a:ext>
            </a:extLst>
          </p:cNvPr>
          <p:cNvSpPr/>
          <p:nvPr/>
        </p:nvSpPr>
        <p:spPr>
          <a:xfrm>
            <a:off x="496188" y="1668975"/>
            <a:ext cx="105844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400" dirty="0">
                <a:solidFill>
                  <a:srgbClr val="AA7C38"/>
                </a:solidFill>
              </a:rPr>
              <a:t>리스트끼리 더할 수 있다</a:t>
            </a:r>
            <a:r>
              <a:rPr lang="en-US" altLang="ko-KR" sz="4400" dirty="0">
                <a:solidFill>
                  <a:srgbClr val="AA7C38"/>
                </a:solidFill>
              </a:rPr>
              <a:t>. ‘+’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EB7D92-104B-4A1F-B06D-B0781AC28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59" y="2970340"/>
            <a:ext cx="8784674" cy="250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012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리스트에 넣기 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(1)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D677A4-1C44-4AD8-A45D-8D9F9B0CFAA5}"/>
              </a:ext>
            </a:extLst>
          </p:cNvPr>
          <p:cNvSpPr/>
          <p:nvPr/>
        </p:nvSpPr>
        <p:spPr>
          <a:xfrm>
            <a:off x="468942" y="1613210"/>
            <a:ext cx="105844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400" dirty="0">
                <a:solidFill>
                  <a:srgbClr val="AA7C38"/>
                </a:solidFill>
              </a:rPr>
              <a:t>리스트를 합치는 것을 응용</a:t>
            </a:r>
            <a:r>
              <a:rPr lang="en-US" altLang="ko-KR" sz="4400" dirty="0">
                <a:solidFill>
                  <a:srgbClr val="AA7C38"/>
                </a:solidFill>
              </a:rPr>
              <a:t>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214201-3B24-45B3-82CC-1423C1EBB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03" y="2685272"/>
            <a:ext cx="5966985" cy="28944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E9BCB8-2EB6-426B-BDAA-EDA54D20D9CF}"/>
              </a:ext>
            </a:extLst>
          </p:cNvPr>
          <p:cNvSpPr txBox="1"/>
          <p:nvPr/>
        </p:nvSpPr>
        <p:spPr>
          <a:xfrm>
            <a:off x="6985890" y="3124249"/>
            <a:ext cx="7480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</a:rPr>
              <a:t>a</a:t>
            </a:r>
            <a:r>
              <a:rPr lang="ko-KR" altLang="en-US" sz="3600" dirty="0">
                <a:solidFill>
                  <a:srgbClr val="FF0000"/>
                </a:solidFill>
              </a:rPr>
              <a:t>에 </a:t>
            </a:r>
            <a:r>
              <a:rPr lang="en-US" altLang="ko-KR" sz="3600" dirty="0">
                <a:solidFill>
                  <a:srgbClr val="FF0000"/>
                </a:solidFill>
              </a:rPr>
              <a:t>“</a:t>
            </a:r>
            <a:r>
              <a:rPr lang="ko-KR" altLang="en-US" sz="3600" dirty="0">
                <a:solidFill>
                  <a:srgbClr val="FF0000"/>
                </a:solidFill>
              </a:rPr>
              <a:t>사탕</a:t>
            </a:r>
            <a:r>
              <a:rPr lang="en-US" altLang="ko-KR" sz="3600" dirty="0">
                <a:solidFill>
                  <a:srgbClr val="FF0000"/>
                </a:solidFill>
              </a:rPr>
              <a:t>” </a:t>
            </a:r>
            <a:r>
              <a:rPr lang="ko-KR" altLang="en-US" sz="3600" dirty="0">
                <a:solidFill>
                  <a:srgbClr val="FF0000"/>
                </a:solidFill>
              </a:rPr>
              <a:t>이 들어간다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439E9A-312D-480F-9892-2D2AC5BB45AE}"/>
              </a:ext>
            </a:extLst>
          </p:cNvPr>
          <p:cNvSpPr txBox="1"/>
          <p:nvPr/>
        </p:nvSpPr>
        <p:spPr>
          <a:xfrm>
            <a:off x="6985890" y="3732368"/>
            <a:ext cx="7480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</a:rPr>
              <a:t>a</a:t>
            </a:r>
            <a:r>
              <a:rPr lang="ko-KR" altLang="en-US" sz="3600" dirty="0">
                <a:solidFill>
                  <a:srgbClr val="FF0000"/>
                </a:solidFill>
              </a:rPr>
              <a:t>에 </a:t>
            </a:r>
            <a:r>
              <a:rPr lang="en-US" altLang="ko-KR" sz="3600" dirty="0">
                <a:solidFill>
                  <a:srgbClr val="FF0000"/>
                </a:solidFill>
              </a:rPr>
              <a:t>“</a:t>
            </a:r>
            <a:r>
              <a:rPr lang="ko-KR" altLang="en-US" sz="3600" dirty="0">
                <a:solidFill>
                  <a:srgbClr val="FF0000"/>
                </a:solidFill>
              </a:rPr>
              <a:t>초콜릿</a:t>
            </a:r>
            <a:r>
              <a:rPr lang="en-US" altLang="ko-KR" sz="3600" dirty="0">
                <a:solidFill>
                  <a:srgbClr val="FF0000"/>
                </a:solidFill>
              </a:rPr>
              <a:t>” </a:t>
            </a:r>
            <a:r>
              <a:rPr lang="ko-KR" altLang="en-US" sz="3600" dirty="0">
                <a:solidFill>
                  <a:srgbClr val="FF0000"/>
                </a:solidFill>
              </a:rPr>
              <a:t>이 들어간다</a:t>
            </a:r>
          </a:p>
        </p:txBody>
      </p:sp>
    </p:spTree>
    <p:extLst>
      <p:ext uri="{BB962C8B-B14F-4D97-AF65-F5344CB8AC3E}">
        <p14:creationId xmlns:p14="http://schemas.microsoft.com/office/powerpoint/2010/main" val="13730950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리스트에 넣기 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(2)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D677A4-1C44-4AD8-A45D-8D9F9B0CFAA5}"/>
              </a:ext>
            </a:extLst>
          </p:cNvPr>
          <p:cNvSpPr/>
          <p:nvPr/>
        </p:nvSpPr>
        <p:spPr>
          <a:xfrm>
            <a:off x="468942" y="1613210"/>
            <a:ext cx="105844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400" dirty="0">
                <a:solidFill>
                  <a:srgbClr val="AA7C38"/>
                </a:solidFill>
              </a:rPr>
              <a:t>리스트가 가지고 있는 </a:t>
            </a:r>
            <a:r>
              <a:rPr lang="en-US" altLang="ko-KR" sz="4400" dirty="0">
                <a:solidFill>
                  <a:srgbClr val="AA7C38"/>
                </a:solidFill>
              </a:rPr>
              <a:t>append </a:t>
            </a:r>
            <a:r>
              <a:rPr lang="ko-KR" altLang="en-US" sz="4400" dirty="0">
                <a:solidFill>
                  <a:srgbClr val="AA7C38"/>
                </a:solidFill>
              </a:rPr>
              <a:t>함수를 이용</a:t>
            </a:r>
            <a:endParaRPr lang="en-US" altLang="ko-KR" sz="4400" dirty="0">
              <a:solidFill>
                <a:srgbClr val="AA7C38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E9BCB8-2EB6-426B-BDAA-EDA54D20D9CF}"/>
              </a:ext>
            </a:extLst>
          </p:cNvPr>
          <p:cNvSpPr txBox="1"/>
          <p:nvPr/>
        </p:nvSpPr>
        <p:spPr>
          <a:xfrm>
            <a:off x="6985890" y="3124249"/>
            <a:ext cx="7480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</a:rPr>
              <a:t>a</a:t>
            </a:r>
            <a:r>
              <a:rPr lang="ko-KR" altLang="en-US" sz="3600" dirty="0">
                <a:solidFill>
                  <a:srgbClr val="FF0000"/>
                </a:solidFill>
              </a:rPr>
              <a:t>에 </a:t>
            </a:r>
            <a:r>
              <a:rPr lang="en-US" altLang="ko-KR" sz="3600" dirty="0">
                <a:solidFill>
                  <a:srgbClr val="FF0000"/>
                </a:solidFill>
              </a:rPr>
              <a:t>“</a:t>
            </a:r>
            <a:r>
              <a:rPr lang="ko-KR" altLang="en-US" sz="3600" dirty="0">
                <a:solidFill>
                  <a:srgbClr val="FF0000"/>
                </a:solidFill>
              </a:rPr>
              <a:t>사탕</a:t>
            </a:r>
            <a:r>
              <a:rPr lang="en-US" altLang="ko-KR" sz="3600" dirty="0">
                <a:solidFill>
                  <a:srgbClr val="FF0000"/>
                </a:solidFill>
              </a:rPr>
              <a:t>” </a:t>
            </a:r>
            <a:r>
              <a:rPr lang="ko-KR" altLang="en-US" sz="3600" dirty="0">
                <a:solidFill>
                  <a:srgbClr val="FF0000"/>
                </a:solidFill>
              </a:rPr>
              <a:t>이 들어간다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439E9A-312D-480F-9892-2D2AC5BB45AE}"/>
              </a:ext>
            </a:extLst>
          </p:cNvPr>
          <p:cNvSpPr txBox="1"/>
          <p:nvPr/>
        </p:nvSpPr>
        <p:spPr>
          <a:xfrm>
            <a:off x="6985890" y="3732368"/>
            <a:ext cx="7480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</a:rPr>
              <a:t>a</a:t>
            </a:r>
            <a:r>
              <a:rPr lang="ko-KR" altLang="en-US" sz="3600" dirty="0">
                <a:solidFill>
                  <a:srgbClr val="FF0000"/>
                </a:solidFill>
              </a:rPr>
              <a:t>에 </a:t>
            </a:r>
            <a:r>
              <a:rPr lang="en-US" altLang="ko-KR" sz="3600" dirty="0">
                <a:solidFill>
                  <a:srgbClr val="FF0000"/>
                </a:solidFill>
              </a:rPr>
              <a:t>“</a:t>
            </a:r>
            <a:r>
              <a:rPr lang="ko-KR" altLang="en-US" sz="3600" dirty="0">
                <a:solidFill>
                  <a:srgbClr val="FF0000"/>
                </a:solidFill>
              </a:rPr>
              <a:t>초콜릿</a:t>
            </a:r>
            <a:r>
              <a:rPr lang="en-US" altLang="ko-KR" sz="3600" dirty="0">
                <a:solidFill>
                  <a:srgbClr val="FF0000"/>
                </a:solidFill>
              </a:rPr>
              <a:t>” </a:t>
            </a:r>
            <a:r>
              <a:rPr lang="ko-KR" altLang="en-US" sz="3600" dirty="0">
                <a:solidFill>
                  <a:srgbClr val="FF0000"/>
                </a:solidFill>
              </a:rPr>
              <a:t>이 들어간다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F7E89F-7C06-44A2-AFF8-C681D8032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99" y="2646603"/>
            <a:ext cx="5970298" cy="292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1260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점의 의미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0D222-6A6C-49FC-A699-C9BC4A962FA1}"/>
              </a:ext>
            </a:extLst>
          </p:cNvPr>
          <p:cNvSpPr/>
          <p:nvPr/>
        </p:nvSpPr>
        <p:spPr>
          <a:xfrm>
            <a:off x="414490" y="1846475"/>
            <a:ext cx="113630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6000" dirty="0">
                <a:solidFill>
                  <a:schemeClr val="accent6">
                    <a:lumMod val="50000"/>
                  </a:schemeClr>
                </a:solidFill>
              </a:rPr>
              <a:t>치킨</a:t>
            </a:r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r>
              <a:rPr lang="ko-KR" altLang="en-US" sz="6000" dirty="0">
                <a:solidFill>
                  <a:schemeClr val="accent6">
                    <a:lumMod val="50000"/>
                  </a:schemeClr>
                </a:solidFill>
              </a:rPr>
              <a:t>가격</a:t>
            </a:r>
            <a:endParaRPr lang="en-US" altLang="ko-KR" sz="6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3DC45760-ACFA-45EA-A567-C1EEE9A597E4}"/>
              </a:ext>
            </a:extLst>
          </p:cNvPr>
          <p:cNvSpPr/>
          <p:nvPr/>
        </p:nvSpPr>
        <p:spPr>
          <a:xfrm rot="10800000">
            <a:off x="1960465" y="2796824"/>
            <a:ext cx="204237" cy="35486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A2A918-8EB7-49A5-947F-B201D09114BB}"/>
              </a:ext>
            </a:extLst>
          </p:cNvPr>
          <p:cNvSpPr txBox="1"/>
          <p:nvPr/>
        </p:nvSpPr>
        <p:spPr>
          <a:xfrm>
            <a:off x="4208105" y="1969585"/>
            <a:ext cx="5682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AA7C38"/>
                </a:solidFill>
              </a:rPr>
              <a:t>“</a:t>
            </a:r>
            <a:r>
              <a:rPr lang="ko-KR" altLang="en-US" sz="4400" dirty="0">
                <a:solidFill>
                  <a:srgbClr val="AA7C38"/>
                </a:solidFill>
              </a:rPr>
              <a:t>치킨의 가격</a:t>
            </a:r>
            <a:r>
              <a:rPr lang="en-US" altLang="ko-KR" sz="4400" dirty="0">
                <a:solidFill>
                  <a:srgbClr val="AA7C38"/>
                </a:solidFill>
              </a:rPr>
              <a:t>”</a:t>
            </a:r>
            <a:r>
              <a:rPr lang="ko-KR" altLang="en-US" sz="4400" dirty="0">
                <a:solidFill>
                  <a:srgbClr val="AA7C38"/>
                </a:solidFill>
              </a:rPr>
              <a:t>이라는 뜻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5328DD-0ADC-48AF-8C35-2B0917E6B8A3}"/>
              </a:ext>
            </a:extLst>
          </p:cNvPr>
          <p:cNvSpPr/>
          <p:nvPr/>
        </p:nvSpPr>
        <p:spPr>
          <a:xfrm>
            <a:off x="414490" y="4135524"/>
            <a:ext cx="113630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6000" dirty="0">
                <a:solidFill>
                  <a:schemeClr val="accent6">
                    <a:lumMod val="50000"/>
                  </a:schemeClr>
                </a:solidFill>
              </a:rPr>
              <a:t>전등</a:t>
            </a:r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r>
              <a:rPr lang="ko-KR" altLang="en-US" sz="6000" dirty="0">
                <a:solidFill>
                  <a:schemeClr val="accent6">
                    <a:lumMod val="50000"/>
                  </a:schemeClr>
                </a:solidFill>
              </a:rPr>
              <a:t>켜기</a:t>
            </a:r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318E2188-D96D-4FE5-99F0-93AB1E5B0C3E}"/>
              </a:ext>
            </a:extLst>
          </p:cNvPr>
          <p:cNvSpPr/>
          <p:nvPr/>
        </p:nvSpPr>
        <p:spPr>
          <a:xfrm rot="10800000">
            <a:off x="1960465" y="5085873"/>
            <a:ext cx="204237" cy="35486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99A060-5427-4476-BE55-83B417616EAA}"/>
              </a:ext>
            </a:extLst>
          </p:cNvPr>
          <p:cNvSpPr txBox="1"/>
          <p:nvPr/>
        </p:nvSpPr>
        <p:spPr>
          <a:xfrm>
            <a:off x="4394718" y="4135524"/>
            <a:ext cx="91153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AA7C38"/>
                </a:solidFill>
              </a:rPr>
              <a:t>“</a:t>
            </a:r>
            <a:r>
              <a:rPr lang="ko-KR" altLang="en-US" sz="4400" dirty="0">
                <a:solidFill>
                  <a:srgbClr val="AA7C38"/>
                </a:solidFill>
              </a:rPr>
              <a:t>전등</a:t>
            </a:r>
            <a:r>
              <a:rPr lang="en-US" altLang="ko-KR" sz="4400" dirty="0">
                <a:solidFill>
                  <a:srgbClr val="AA7C38"/>
                </a:solidFill>
              </a:rPr>
              <a:t>”</a:t>
            </a:r>
            <a:r>
              <a:rPr lang="ko-KR" altLang="en-US" sz="4400" dirty="0">
                <a:solidFill>
                  <a:srgbClr val="AA7C38"/>
                </a:solidFill>
              </a:rPr>
              <a:t>이 가지고 있는</a:t>
            </a:r>
            <a:endParaRPr lang="en-US" altLang="ko-KR" sz="4400" dirty="0">
              <a:solidFill>
                <a:srgbClr val="AA7C38"/>
              </a:solidFill>
            </a:endParaRPr>
          </a:p>
          <a:p>
            <a:r>
              <a:rPr lang="en-US" altLang="ko-KR" sz="4400" dirty="0">
                <a:solidFill>
                  <a:srgbClr val="AA7C38"/>
                </a:solidFill>
              </a:rPr>
              <a:t>“</a:t>
            </a:r>
            <a:r>
              <a:rPr lang="ko-KR" altLang="en-US" sz="4400" dirty="0">
                <a:solidFill>
                  <a:srgbClr val="AA7C38"/>
                </a:solidFill>
              </a:rPr>
              <a:t>켜기</a:t>
            </a:r>
            <a:r>
              <a:rPr lang="en-US" altLang="ko-KR" sz="4400" dirty="0">
                <a:solidFill>
                  <a:srgbClr val="AA7C38"/>
                </a:solidFill>
              </a:rPr>
              <a:t>”</a:t>
            </a:r>
            <a:r>
              <a:rPr lang="ko-KR" altLang="en-US" sz="4400" dirty="0">
                <a:solidFill>
                  <a:srgbClr val="AA7C38"/>
                </a:solidFill>
              </a:rPr>
              <a:t>라는</a:t>
            </a:r>
            <a:r>
              <a:rPr lang="en-US" altLang="ko-KR" sz="4400" dirty="0">
                <a:solidFill>
                  <a:srgbClr val="AA7C38"/>
                </a:solidFill>
              </a:rPr>
              <a:t> </a:t>
            </a:r>
            <a:r>
              <a:rPr lang="ko-KR" altLang="en-US" sz="4400" dirty="0">
                <a:solidFill>
                  <a:srgbClr val="AA7C38"/>
                </a:solidFill>
              </a:rPr>
              <a:t>함수를 부른다</a:t>
            </a:r>
            <a:r>
              <a:rPr lang="en-US" altLang="ko-KR" sz="4400" dirty="0">
                <a:solidFill>
                  <a:srgbClr val="AA7C38"/>
                </a:solidFill>
              </a:rPr>
              <a:t>.</a:t>
            </a:r>
            <a:endParaRPr lang="ko-KR" altLang="en-US" sz="4400" dirty="0">
              <a:solidFill>
                <a:srgbClr val="AA7C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3586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점의 의미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0D222-6A6C-49FC-A699-C9BC4A962FA1}"/>
              </a:ext>
            </a:extLst>
          </p:cNvPr>
          <p:cNvSpPr/>
          <p:nvPr/>
        </p:nvSpPr>
        <p:spPr>
          <a:xfrm>
            <a:off x="414490" y="1631871"/>
            <a:ext cx="113630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schemeClr val="accent6">
                    <a:lumMod val="50000"/>
                  </a:schemeClr>
                </a:solidFill>
              </a:rPr>
              <a:t>치킨의 가격</a:t>
            </a:r>
            <a:r>
              <a:rPr lang="en-US" altLang="ko-KR" sz="4000" dirty="0">
                <a:solidFill>
                  <a:prstClr val="black"/>
                </a:solidFill>
              </a:rPr>
              <a:t>					</a:t>
            </a:r>
            <a:r>
              <a:rPr lang="ko-KR" altLang="en-US" sz="4000" dirty="0">
                <a:solidFill>
                  <a:srgbClr val="AA7C38"/>
                </a:solidFill>
              </a:rPr>
              <a:t>치킨</a:t>
            </a:r>
            <a:r>
              <a:rPr lang="en-US" altLang="ko-KR" sz="4000" dirty="0">
                <a:solidFill>
                  <a:srgbClr val="AA7C38"/>
                </a:solidFill>
              </a:rPr>
              <a:t>.</a:t>
            </a:r>
            <a:r>
              <a:rPr lang="ko-KR" altLang="en-US" sz="4000" dirty="0">
                <a:solidFill>
                  <a:srgbClr val="AA7C38"/>
                </a:solidFill>
              </a:rPr>
              <a:t>가격</a:t>
            </a:r>
            <a:endParaRPr lang="en-US" altLang="ko-KR" sz="4000" dirty="0">
              <a:solidFill>
                <a:srgbClr val="AA7C38"/>
              </a:solidFill>
            </a:endParaRPr>
          </a:p>
          <a:p>
            <a:pPr lvl="0" algn="just"/>
            <a:r>
              <a:rPr lang="ko-KR" altLang="en-US" sz="4000" dirty="0">
                <a:solidFill>
                  <a:schemeClr val="accent6">
                    <a:lumMod val="50000"/>
                  </a:schemeClr>
                </a:solidFill>
              </a:rPr>
              <a:t>현빈이의 나이</a:t>
            </a:r>
            <a:r>
              <a:rPr lang="en-US" altLang="ko-KR" sz="4000" dirty="0">
                <a:solidFill>
                  <a:prstClr val="black"/>
                </a:solidFill>
              </a:rPr>
              <a:t>				</a:t>
            </a:r>
            <a:r>
              <a:rPr lang="ko-KR" altLang="en-US" sz="4000" dirty="0">
                <a:solidFill>
                  <a:srgbClr val="AA7C38"/>
                </a:solidFill>
              </a:rPr>
              <a:t>현빈</a:t>
            </a:r>
            <a:r>
              <a:rPr lang="en-US" altLang="ko-KR" sz="4000" dirty="0">
                <a:solidFill>
                  <a:srgbClr val="AA7C38"/>
                </a:solidFill>
              </a:rPr>
              <a:t>.</a:t>
            </a:r>
            <a:r>
              <a:rPr lang="ko-KR" altLang="en-US" sz="4000" dirty="0">
                <a:solidFill>
                  <a:srgbClr val="AA7C38"/>
                </a:solidFill>
              </a:rPr>
              <a:t>나이</a:t>
            </a:r>
            <a:endParaRPr lang="en-US" altLang="ko-KR" sz="4000" dirty="0">
              <a:solidFill>
                <a:srgbClr val="AA7C38"/>
              </a:solidFill>
            </a:endParaRPr>
          </a:p>
          <a:p>
            <a:pPr lvl="0" algn="just"/>
            <a:endParaRPr lang="en-US" altLang="ko-KR" sz="4000" dirty="0">
              <a:solidFill>
                <a:prstClr val="black"/>
              </a:solidFill>
            </a:endParaRPr>
          </a:p>
          <a:p>
            <a:pPr lvl="0" algn="just"/>
            <a:r>
              <a:rPr lang="ko-KR" altLang="en-US" sz="4000" dirty="0">
                <a:solidFill>
                  <a:schemeClr val="accent6">
                    <a:lumMod val="50000"/>
                  </a:schemeClr>
                </a:solidFill>
              </a:rPr>
              <a:t>닭이 퍼덕대기</a:t>
            </a:r>
            <a:r>
              <a:rPr lang="en-US" altLang="ko-KR" sz="4000" dirty="0">
                <a:solidFill>
                  <a:prstClr val="black"/>
                </a:solidFill>
              </a:rPr>
              <a:t>				</a:t>
            </a:r>
            <a:r>
              <a:rPr lang="ko-KR" altLang="en-US" sz="4000" dirty="0">
                <a:solidFill>
                  <a:srgbClr val="AA7C38"/>
                </a:solidFill>
              </a:rPr>
              <a:t>닭</a:t>
            </a:r>
            <a:r>
              <a:rPr lang="en-US" altLang="ko-KR" sz="4000" dirty="0">
                <a:solidFill>
                  <a:srgbClr val="AA7C38"/>
                </a:solidFill>
              </a:rPr>
              <a:t>.</a:t>
            </a:r>
            <a:r>
              <a:rPr lang="ko-KR" altLang="en-US" sz="4000" dirty="0">
                <a:solidFill>
                  <a:srgbClr val="AA7C38"/>
                </a:solidFill>
              </a:rPr>
              <a:t>퍼덕대기</a:t>
            </a:r>
            <a:r>
              <a:rPr lang="en-US" altLang="ko-KR" sz="4000" dirty="0">
                <a:solidFill>
                  <a:srgbClr val="AA7C38"/>
                </a:solidFill>
              </a:rPr>
              <a:t>()</a:t>
            </a:r>
          </a:p>
          <a:p>
            <a:pPr lvl="0" algn="just"/>
            <a:r>
              <a:rPr lang="ko-KR" altLang="en-US" sz="4000" dirty="0">
                <a:solidFill>
                  <a:schemeClr val="accent6">
                    <a:lumMod val="50000"/>
                  </a:schemeClr>
                </a:solidFill>
              </a:rPr>
              <a:t>동현이가 치킨을 먹기</a:t>
            </a:r>
            <a:r>
              <a:rPr lang="en-US" altLang="ko-KR" sz="4000" dirty="0">
                <a:solidFill>
                  <a:prstClr val="black"/>
                </a:solidFill>
              </a:rPr>
              <a:t>		</a:t>
            </a:r>
            <a:r>
              <a:rPr lang="ko-KR" altLang="en-US" sz="4000" dirty="0">
                <a:solidFill>
                  <a:srgbClr val="AA7C38"/>
                </a:solidFill>
              </a:rPr>
              <a:t>동현</a:t>
            </a:r>
            <a:r>
              <a:rPr lang="en-US" altLang="ko-KR" sz="4000" dirty="0">
                <a:solidFill>
                  <a:srgbClr val="AA7C38"/>
                </a:solidFill>
              </a:rPr>
              <a:t>.</a:t>
            </a:r>
            <a:r>
              <a:rPr lang="ko-KR" altLang="en-US" sz="4000" dirty="0">
                <a:solidFill>
                  <a:srgbClr val="AA7C38"/>
                </a:solidFill>
              </a:rPr>
              <a:t>먹기</a:t>
            </a:r>
            <a:r>
              <a:rPr lang="en-US" altLang="ko-KR" sz="4000" dirty="0">
                <a:solidFill>
                  <a:srgbClr val="AA7C38"/>
                </a:solidFill>
              </a:rPr>
              <a:t>(</a:t>
            </a:r>
            <a:r>
              <a:rPr lang="ko-KR" altLang="en-US" sz="4000" dirty="0">
                <a:solidFill>
                  <a:srgbClr val="AA7C38"/>
                </a:solidFill>
              </a:rPr>
              <a:t>치킨</a:t>
            </a:r>
            <a:r>
              <a:rPr lang="en-US" altLang="ko-KR" sz="4000" dirty="0">
                <a:solidFill>
                  <a:srgbClr val="AA7C38"/>
                </a:solidFill>
              </a:rPr>
              <a:t>)</a:t>
            </a:r>
          </a:p>
          <a:p>
            <a:pPr lvl="0" algn="just"/>
            <a:endParaRPr lang="en-US" altLang="ko-KR" sz="4000" dirty="0">
              <a:solidFill>
                <a:prstClr val="black"/>
              </a:solidFill>
            </a:endParaRPr>
          </a:p>
          <a:p>
            <a:pPr lvl="0" algn="just"/>
            <a:r>
              <a:rPr lang="ko-KR" altLang="en-US" sz="4000" dirty="0">
                <a:solidFill>
                  <a:schemeClr val="accent6">
                    <a:lumMod val="50000"/>
                  </a:schemeClr>
                </a:solidFill>
              </a:rPr>
              <a:t>리스트에 </a:t>
            </a:r>
            <a:r>
              <a:rPr lang="en-US" altLang="ko-KR" sz="4000" dirty="0">
                <a:solidFill>
                  <a:schemeClr val="accent6">
                    <a:lumMod val="50000"/>
                  </a:schemeClr>
                </a:solidFill>
              </a:rPr>
              <a:t>3</a:t>
            </a:r>
            <a:r>
              <a:rPr lang="ko-KR" altLang="en-US" sz="4000" dirty="0">
                <a:solidFill>
                  <a:schemeClr val="accent6">
                    <a:lumMod val="50000"/>
                  </a:schemeClr>
                </a:solidFill>
              </a:rPr>
              <a:t>을 넣기</a:t>
            </a:r>
            <a:r>
              <a:rPr lang="en-US" altLang="ko-KR" sz="4000" dirty="0">
                <a:solidFill>
                  <a:prstClr val="black"/>
                </a:solidFill>
              </a:rPr>
              <a:t>			</a:t>
            </a:r>
            <a:r>
              <a:rPr lang="ko-KR" altLang="en-US" sz="4000" dirty="0">
                <a:solidFill>
                  <a:srgbClr val="AA7C38"/>
                </a:solidFill>
              </a:rPr>
              <a:t>리스트</a:t>
            </a:r>
            <a:r>
              <a:rPr lang="en-US" altLang="ko-KR" sz="4000" dirty="0">
                <a:solidFill>
                  <a:srgbClr val="AA7C38"/>
                </a:solidFill>
              </a:rPr>
              <a:t>.append(3)</a:t>
            </a:r>
          </a:p>
        </p:txBody>
      </p:sp>
    </p:spTree>
    <p:extLst>
      <p:ext uri="{BB962C8B-B14F-4D97-AF65-F5344CB8AC3E}">
        <p14:creationId xmlns:p14="http://schemas.microsoft.com/office/powerpoint/2010/main" val="1692481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list.append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AF749-073C-47A0-BD3F-132839BFC9B6}"/>
              </a:ext>
            </a:extLst>
          </p:cNvPr>
          <p:cNvSpPr txBox="1"/>
          <p:nvPr/>
        </p:nvSpPr>
        <p:spPr>
          <a:xfrm>
            <a:off x="727116" y="1525259"/>
            <a:ext cx="1042365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err="1">
                <a:solidFill>
                  <a:schemeClr val="accent6">
                    <a:lumMod val="50000"/>
                  </a:schemeClr>
                </a:solidFill>
              </a:rPr>
              <a:t>myList.append</a:t>
            </a:r>
            <a:r>
              <a:rPr lang="en-US" altLang="ko-KR" sz="6600" dirty="0">
                <a:solidFill>
                  <a:schemeClr val="accent6">
                    <a:lumMod val="50000"/>
                  </a:schemeClr>
                </a:solidFill>
              </a:rPr>
              <a:t>(A)</a:t>
            </a:r>
          </a:p>
          <a:p>
            <a:r>
              <a:rPr lang="en-US" altLang="ko-KR" sz="4000" dirty="0">
                <a:solidFill>
                  <a:srgbClr val="AA7C38"/>
                </a:solidFill>
              </a:rPr>
              <a:t>A</a:t>
            </a:r>
            <a:r>
              <a:rPr lang="ko-KR" altLang="en-US" sz="4000" dirty="0">
                <a:solidFill>
                  <a:srgbClr val="AA7C38"/>
                </a:solidFill>
              </a:rPr>
              <a:t>를 </a:t>
            </a:r>
            <a:r>
              <a:rPr lang="en-US" altLang="ko-KR" sz="4000" dirty="0" err="1">
                <a:solidFill>
                  <a:srgbClr val="AA7C38"/>
                </a:solidFill>
              </a:rPr>
              <a:t>myList</a:t>
            </a:r>
            <a:r>
              <a:rPr lang="en-US" altLang="ko-KR" sz="4000" dirty="0">
                <a:solidFill>
                  <a:srgbClr val="AA7C38"/>
                </a:solidFill>
              </a:rPr>
              <a:t> </a:t>
            </a:r>
            <a:r>
              <a:rPr lang="ko-KR" altLang="en-US" sz="4000" dirty="0">
                <a:solidFill>
                  <a:srgbClr val="AA7C38"/>
                </a:solidFill>
              </a:rPr>
              <a:t>리스트 안에 넣는다</a:t>
            </a:r>
            <a:r>
              <a:rPr lang="en-US" altLang="ko-KR" sz="40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0D448A-AA35-42A7-AFAD-7C13A4D62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16" y="3618355"/>
            <a:ext cx="74771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0016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list.append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AF749-073C-47A0-BD3F-132839BFC9B6}"/>
              </a:ext>
            </a:extLst>
          </p:cNvPr>
          <p:cNvSpPr txBox="1"/>
          <p:nvPr/>
        </p:nvSpPr>
        <p:spPr>
          <a:xfrm>
            <a:off x="727116" y="1525259"/>
            <a:ext cx="1042365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err="1">
                <a:solidFill>
                  <a:schemeClr val="accent6">
                    <a:lumMod val="50000"/>
                  </a:schemeClr>
                </a:solidFill>
              </a:rPr>
              <a:t>myList.clear</a:t>
            </a:r>
            <a:r>
              <a:rPr lang="en-US" altLang="ko-KR" sz="6600" dirty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  <a:p>
            <a:r>
              <a:rPr lang="en-US" altLang="ko-KR" sz="4000" dirty="0" err="1">
                <a:solidFill>
                  <a:srgbClr val="AA7C38"/>
                </a:solidFill>
              </a:rPr>
              <a:t>myList</a:t>
            </a:r>
            <a:r>
              <a:rPr lang="en-US" altLang="ko-KR" sz="4000" dirty="0">
                <a:solidFill>
                  <a:srgbClr val="AA7C38"/>
                </a:solidFill>
              </a:rPr>
              <a:t> </a:t>
            </a:r>
            <a:r>
              <a:rPr lang="ko-KR" altLang="en-US" sz="4000" dirty="0">
                <a:solidFill>
                  <a:srgbClr val="AA7C38"/>
                </a:solidFill>
              </a:rPr>
              <a:t>리스트 안의 내용을 없앤다</a:t>
            </a:r>
            <a:r>
              <a:rPr lang="en-US" altLang="ko-KR" sz="40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17F8D6-B163-451F-A37C-0634D819F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2" y="3515718"/>
            <a:ext cx="105822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6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FF1E2E-2BB5-4D98-ACE0-A24700C0A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30" y="3960134"/>
            <a:ext cx="8805961" cy="19025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43B685-400E-4219-9D1B-62ABEBC83C79}"/>
              </a:ext>
            </a:extLst>
          </p:cNvPr>
          <p:cNvSpPr txBox="1"/>
          <p:nvPr/>
        </p:nvSpPr>
        <p:spPr>
          <a:xfrm>
            <a:off x="792430" y="1814508"/>
            <a:ext cx="1042365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accent6">
                    <a:lumMod val="50000"/>
                  </a:schemeClr>
                </a:solidFill>
              </a:rPr>
              <a:t>print()</a:t>
            </a:r>
          </a:p>
          <a:p>
            <a:r>
              <a:rPr lang="ko-KR" altLang="en-US" sz="4000" dirty="0">
                <a:solidFill>
                  <a:srgbClr val="AA7C38"/>
                </a:solidFill>
              </a:rPr>
              <a:t>괄호 안의 값을 화면에 출력</a:t>
            </a:r>
            <a:endParaRPr lang="en-US" altLang="ko-KR" sz="4000" dirty="0">
              <a:solidFill>
                <a:srgbClr val="AA7C38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6ED4C5-2A2C-4424-BACE-1F4FBDACE77D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2D374C-895E-45D0-B021-CEC9EF496EB9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18085539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57967" y="1193333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00020" y="1193333"/>
            <a:ext cx="1056993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삼겹살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altLang="ko-KR" sz="4000" dirty="0">
                <a:solidFill>
                  <a:prstClr val="black"/>
                </a:solidFill>
              </a:rPr>
              <a:t>, 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4000" dirty="0" err="1">
                <a:solidFill>
                  <a:schemeClr val="accent6">
                    <a:lumMod val="75000"/>
                  </a:schemeClr>
                </a:solidFill>
              </a:rPr>
              <a:t>계란찜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ko-KR" altLang="en-US" sz="4000" dirty="0">
                <a:solidFill>
                  <a:prstClr val="black"/>
                </a:solidFill>
              </a:rPr>
              <a:t> 이 들어있는 리스트를 만들자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  <a:p>
            <a:pPr lvl="0" algn="just"/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비빔냉면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altLang="ko-KR" sz="4000" dirty="0">
                <a:solidFill>
                  <a:prstClr val="black"/>
                </a:solidFill>
              </a:rPr>
              <a:t>, 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아이스크림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ko-KR" altLang="en-US" sz="4000" dirty="0">
                <a:solidFill>
                  <a:prstClr val="black"/>
                </a:solidFill>
              </a:rPr>
              <a:t>이 들어있는 리스트를 만들자</a:t>
            </a:r>
            <a:r>
              <a:rPr lang="en-US" altLang="ko-KR" sz="4000" dirty="0">
                <a:solidFill>
                  <a:prstClr val="black"/>
                </a:solidFill>
              </a:rPr>
              <a:t>. </a:t>
            </a:r>
            <a:r>
              <a:rPr lang="ko-KR" altLang="en-US" sz="4000" dirty="0">
                <a:solidFill>
                  <a:prstClr val="black"/>
                </a:solidFill>
              </a:rPr>
              <a:t>두 리스트를 합친 또 다른 리스트를 만들자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  <a:r>
              <a:rPr lang="ko-KR" altLang="en-US" sz="4000" dirty="0">
                <a:solidFill>
                  <a:prstClr val="black"/>
                </a:solidFill>
              </a:rPr>
              <a:t> 리스트 세 개를 모두 출력해보자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AA056E-299A-4DD9-8FBC-1FFB11A77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10" y="4164162"/>
            <a:ext cx="11562380" cy="211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2158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57967" y="1193333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00020" y="1193333"/>
            <a:ext cx="105699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빈 리스트를 하나 만들자</a:t>
            </a:r>
            <a:r>
              <a:rPr lang="en-US" altLang="ko-KR" sz="4000" dirty="0">
                <a:solidFill>
                  <a:prstClr val="black"/>
                </a:solidFill>
              </a:rPr>
              <a:t>. </a:t>
            </a:r>
            <a:r>
              <a:rPr lang="ko-KR" altLang="en-US" sz="4000" dirty="0">
                <a:solidFill>
                  <a:prstClr val="black"/>
                </a:solidFill>
              </a:rPr>
              <a:t>그 리스트 안에 냄비에 넣을 재료를 사용자에게 입력 받아 총 </a:t>
            </a:r>
            <a:r>
              <a:rPr lang="en-US" altLang="ko-KR" sz="4000" dirty="0">
                <a:solidFill>
                  <a:prstClr val="black"/>
                </a:solidFill>
              </a:rPr>
              <a:t>3</a:t>
            </a:r>
            <a:r>
              <a:rPr lang="ko-KR" altLang="en-US" sz="4000" dirty="0">
                <a:solidFill>
                  <a:prstClr val="black"/>
                </a:solidFill>
              </a:rPr>
              <a:t>가지를 넣자</a:t>
            </a:r>
            <a:r>
              <a:rPr lang="en-US" altLang="ko-KR" sz="4000" dirty="0">
                <a:solidFill>
                  <a:prstClr val="black"/>
                </a:solidFill>
              </a:rPr>
              <a:t>. </a:t>
            </a:r>
            <a:r>
              <a:rPr lang="ko-KR" altLang="en-US" sz="4000" dirty="0">
                <a:solidFill>
                  <a:prstClr val="black"/>
                </a:solidFill>
              </a:rPr>
              <a:t>마지막에 그 리스트를 출력해보자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43340E-77F3-4D81-B282-04C87ECFC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020" y="3429000"/>
            <a:ext cx="8583516" cy="293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6921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반복문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4011FA-8E77-49EF-B06D-D1949FCBA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89" y="1790894"/>
            <a:ext cx="7652398" cy="344357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9AD340-D991-4A28-900D-6E67630CB826}"/>
              </a:ext>
            </a:extLst>
          </p:cNvPr>
          <p:cNvSpPr/>
          <p:nvPr/>
        </p:nvSpPr>
        <p:spPr>
          <a:xfrm>
            <a:off x="610433" y="5485413"/>
            <a:ext cx="113630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400" dirty="0">
                <a:solidFill>
                  <a:schemeClr val="accent6">
                    <a:lumMod val="50000"/>
                  </a:schemeClr>
                </a:solidFill>
              </a:rPr>
              <a:t>너무 귀찮은데</a:t>
            </a:r>
            <a:r>
              <a:rPr lang="en-US" altLang="ko-KR" sz="4400" dirty="0">
                <a:solidFill>
                  <a:schemeClr val="accent6">
                    <a:lumMod val="50000"/>
                  </a:schemeClr>
                </a:solidFill>
              </a:rPr>
              <a:t>?!</a:t>
            </a:r>
            <a:endParaRPr lang="en-US" altLang="ko-KR" sz="4400" dirty="0">
              <a:solidFill>
                <a:srgbClr val="AA7C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7129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 </a:t>
            </a:r>
            <a:r>
              <a:rPr lang="ko-KR" altLang="en-US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반복문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AF749-073C-47A0-BD3F-132839BFC9B6}"/>
              </a:ext>
            </a:extLst>
          </p:cNvPr>
          <p:cNvSpPr txBox="1"/>
          <p:nvPr/>
        </p:nvSpPr>
        <p:spPr>
          <a:xfrm>
            <a:off x="727116" y="1525259"/>
            <a:ext cx="1042365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accent6">
                    <a:lumMod val="50000"/>
                  </a:schemeClr>
                </a:solidFill>
              </a:rPr>
              <a:t>for A in B:</a:t>
            </a:r>
          </a:p>
          <a:p>
            <a:r>
              <a:rPr lang="en-US" altLang="ko-KR" sz="4000" dirty="0">
                <a:solidFill>
                  <a:srgbClr val="AA7C38"/>
                </a:solidFill>
              </a:rPr>
              <a:t>B </a:t>
            </a:r>
            <a:r>
              <a:rPr lang="ko-KR" altLang="en-US" sz="4000" dirty="0">
                <a:solidFill>
                  <a:srgbClr val="AA7C38"/>
                </a:solidFill>
              </a:rPr>
              <a:t>안의 모든 것을 한번 씩 </a:t>
            </a:r>
            <a:r>
              <a:rPr lang="en-US" altLang="ko-KR" sz="4000" dirty="0">
                <a:solidFill>
                  <a:srgbClr val="AA7C38"/>
                </a:solidFill>
              </a:rPr>
              <a:t>A</a:t>
            </a:r>
            <a:r>
              <a:rPr lang="ko-KR" altLang="en-US" sz="4000" dirty="0">
                <a:solidFill>
                  <a:srgbClr val="AA7C38"/>
                </a:solidFill>
              </a:rPr>
              <a:t>에 넣고 블록을 실행한다</a:t>
            </a:r>
            <a:r>
              <a:rPr lang="en-US" altLang="ko-KR" sz="40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4D1257-AC50-439C-A4E5-8DE60A8D0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16" y="4131271"/>
            <a:ext cx="9420225" cy="137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B6C4EB-1233-4B8C-9120-0D2555846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58" y="5502871"/>
            <a:ext cx="43243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094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반복문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987093-1D41-4655-A129-6FFD8C22A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1571348"/>
            <a:ext cx="7581900" cy="12294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9949F3-EC68-4698-AB3F-B3C1449C4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50" y="3429000"/>
            <a:ext cx="6810375" cy="3024845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BACAF751-166A-483E-A9CC-0021830F2C38}"/>
              </a:ext>
            </a:extLst>
          </p:cNvPr>
          <p:cNvSpPr/>
          <p:nvPr/>
        </p:nvSpPr>
        <p:spPr>
          <a:xfrm>
            <a:off x="4809548" y="2898945"/>
            <a:ext cx="353002" cy="47005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96A8F6-825E-4175-B8E8-E47B0CCAEAC4}"/>
              </a:ext>
            </a:extLst>
          </p:cNvPr>
          <p:cNvSpPr txBox="1"/>
          <p:nvPr/>
        </p:nvSpPr>
        <p:spPr>
          <a:xfrm>
            <a:off x="5267325" y="2860846"/>
            <a:ext cx="544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</a:rPr>
              <a:t>같은 뜻이다</a:t>
            </a:r>
            <a:r>
              <a:rPr lang="en-US" altLang="ko-KR" sz="2400" dirty="0">
                <a:solidFill>
                  <a:srgbClr val="FF0000"/>
                </a:solidFill>
              </a:rPr>
              <a:t>.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7148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반복문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F8576C-BE45-47E2-B19D-355DF889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17" y="1561661"/>
            <a:ext cx="11107024" cy="18673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AE2EA8-9076-4C51-BB94-28AE651E0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917" y="3805237"/>
            <a:ext cx="4762500" cy="2600325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56E637EE-3673-40A5-A848-F7ECDDCB46AF}"/>
              </a:ext>
            </a:extLst>
          </p:cNvPr>
          <p:cNvSpPr/>
          <p:nvPr/>
        </p:nvSpPr>
        <p:spPr>
          <a:xfrm>
            <a:off x="2714048" y="3262258"/>
            <a:ext cx="353002" cy="47005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3067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반복문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56E637EE-3673-40A5-A848-F7ECDDCB46AF}"/>
              </a:ext>
            </a:extLst>
          </p:cNvPr>
          <p:cNvSpPr/>
          <p:nvPr/>
        </p:nvSpPr>
        <p:spPr>
          <a:xfrm rot="16200000">
            <a:off x="5700726" y="2308148"/>
            <a:ext cx="353002" cy="47005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005AFF-D687-4E0E-8360-C267C8E81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" y="1628775"/>
            <a:ext cx="4810125" cy="1828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DD0B6F-0766-4A00-BC1A-F2BF3888E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770" y="1619250"/>
            <a:ext cx="47529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378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양을 백마리까지 세려면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18AF3A-21B9-441A-87EE-0CB040B46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51" y="1628774"/>
            <a:ext cx="3257107" cy="67341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8C1813-1AE6-4699-8F21-A06A27AFC801}"/>
              </a:ext>
            </a:extLst>
          </p:cNvPr>
          <p:cNvSpPr txBox="1"/>
          <p:nvPr/>
        </p:nvSpPr>
        <p:spPr>
          <a:xfrm>
            <a:off x="6248400" y="3505200"/>
            <a:ext cx="3057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</a:rPr>
              <a:t>너무 길다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</a:rPr>
              <a:t>...</a:t>
            </a:r>
            <a:endParaRPr lang="ko-KR" alt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5285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양을 백마리까지 세려면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8C1813-1AE6-4699-8F21-A06A27AFC801}"/>
              </a:ext>
            </a:extLst>
          </p:cNvPr>
          <p:cNvSpPr txBox="1"/>
          <p:nvPr/>
        </p:nvSpPr>
        <p:spPr>
          <a:xfrm>
            <a:off x="4024312" y="3585988"/>
            <a:ext cx="4143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</a:rPr>
              <a:t>이것도 너무 길다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</a:rPr>
              <a:t>...</a:t>
            </a:r>
            <a:endParaRPr lang="ko-KR" alt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E05DF4-E98A-485B-88ED-A578ADEB5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92" y="2139235"/>
            <a:ext cx="20354804" cy="9518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A4B65F-AB66-4590-A6E3-6C454D4A5860}"/>
              </a:ext>
            </a:extLst>
          </p:cNvPr>
          <p:cNvSpPr txBox="1"/>
          <p:nvPr/>
        </p:nvSpPr>
        <p:spPr>
          <a:xfrm>
            <a:off x="120592" y="4482704"/>
            <a:ext cx="1179518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accent6">
                    <a:lumMod val="50000"/>
                  </a:schemeClr>
                </a:solidFill>
              </a:rPr>
              <a:t>직접 다 쓰는 대신</a:t>
            </a:r>
            <a:r>
              <a:rPr lang="en-US" altLang="ko-KR" sz="4400" dirty="0">
                <a:solidFill>
                  <a:schemeClr val="accent6">
                    <a:lumMod val="50000"/>
                  </a:schemeClr>
                </a:solidFill>
              </a:rPr>
              <a:t>,</a:t>
            </a:r>
          </a:p>
          <a:p>
            <a:pPr algn="ctr"/>
            <a:r>
              <a:rPr lang="en-US" altLang="ko-KR" sz="4400" dirty="0">
                <a:solidFill>
                  <a:schemeClr val="accent6">
                    <a:lumMod val="50000"/>
                  </a:schemeClr>
                </a:solidFill>
              </a:rPr>
              <a:t>“1</a:t>
            </a:r>
            <a:r>
              <a:rPr lang="ko-KR" altLang="en-US" sz="4400" dirty="0">
                <a:solidFill>
                  <a:schemeClr val="accent6">
                    <a:lumMod val="50000"/>
                  </a:schemeClr>
                </a:solidFill>
              </a:rPr>
              <a:t>부터 </a:t>
            </a:r>
            <a:r>
              <a:rPr lang="en-US" altLang="ko-KR" sz="4400" dirty="0">
                <a:solidFill>
                  <a:schemeClr val="accent6">
                    <a:lumMod val="50000"/>
                  </a:schemeClr>
                </a:solidFill>
              </a:rPr>
              <a:t>100</a:t>
            </a:r>
            <a:r>
              <a:rPr lang="ko-KR" altLang="en-US" sz="4400" dirty="0">
                <a:solidFill>
                  <a:schemeClr val="accent6">
                    <a:lumMod val="50000"/>
                  </a:schemeClr>
                </a:solidFill>
              </a:rPr>
              <a:t>의 모든 정수</a:t>
            </a:r>
            <a:r>
              <a:rPr lang="en-US" altLang="ko-KR" sz="4400" dirty="0">
                <a:solidFill>
                  <a:schemeClr val="accent6">
                    <a:lumMod val="50000"/>
                  </a:schemeClr>
                </a:solidFill>
              </a:rPr>
              <a:t>”</a:t>
            </a:r>
            <a:r>
              <a:rPr lang="ko-KR" altLang="en-US" sz="4400" dirty="0">
                <a:solidFill>
                  <a:schemeClr val="accent6">
                    <a:lumMod val="50000"/>
                  </a:schemeClr>
                </a:solidFill>
              </a:rPr>
              <a:t>를 뜻하는</a:t>
            </a:r>
            <a:endParaRPr lang="en-US" altLang="ko-KR" sz="4400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ko-KR" altLang="en-US" sz="4400" dirty="0">
                <a:solidFill>
                  <a:schemeClr val="accent6">
                    <a:lumMod val="50000"/>
                  </a:schemeClr>
                </a:solidFill>
              </a:rPr>
              <a:t>간단한 표현이 필요하다</a:t>
            </a:r>
            <a:r>
              <a:rPr lang="en-US" altLang="ko-KR" sz="4400" dirty="0">
                <a:solidFill>
                  <a:schemeClr val="accent6">
                    <a:lumMod val="50000"/>
                  </a:schemeClr>
                </a:solidFill>
              </a:rPr>
              <a:t>!</a:t>
            </a:r>
            <a:endParaRPr lang="ko-KR" altLang="en-US" sz="4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52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range()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AF749-073C-47A0-BD3F-132839BFC9B6}"/>
              </a:ext>
            </a:extLst>
          </p:cNvPr>
          <p:cNvSpPr txBox="1"/>
          <p:nvPr/>
        </p:nvSpPr>
        <p:spPr>
          <a:xfrm>
            <a:off x="727115" y="1525259"/>
            <a:ext cx="112458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accent6">
                    <a:lumMod val="50000"/>
                  </a:schemeClr>
                </a:solidFill>
              </a:rPr>
              <a:t>range(a, b)</a:t>
            </a:r>
          </a:p>
          <a:p>
            <a:r>
              <a:rPr lang="en-US" altLang="ko-KR" sz="4000" dirty="0">
                <a:solidFill>
                  <a:srgbClr val="AA7C38"/>
                </a:solidFill>
              </a:rPr>
              <a:t>“a </a:t>
            </a:r>
            <a:r>
              <a:rPr lang="ko-KR" altLang="en-US" sz="4000" dirty="0">
                <a:solidFill>
                  <a:srgbClr val="AA7C38"/>
                </a:solidFill>
              </a:rPr>
              <a:t>이상 </a:t>
            </a:r>
            <a:r>
              <a:rPr lang="en-US" altLang="ko-KR" sz="4000" dirty="0">
                <a:solidFill>
                  <a:srgbClr val="AA7C38"/>
                </a:solidFill>
              </a:rPr>
              <a:t>b </a:t>
            </a:r>
            <a:r>
              <a:rPr lang="ko-KR" altLang="en-US" sz="4000" dirty="0">
                <a:solidFill>
                  <a:srgbClr val="AA7C38"/>
                </a:solidFill>
              </a:rPr>
              <a:t>미만인 모든 정수</a:t>
            </a:r>
            <a:r>
              <a:rPr lang="en-US" altLang="ko-KR" sz="4000" dirty="0">
                <a:solidFill>
                  <a:srgbClr val="AA7C38"/>
                </a:solidFill>
              </a:rPr>
              <a:t>”</a:t>
            </a:r>
            <a:r>
              <a:rPr lang="ko-KR" altLang="en-US" sz="4000" dirty="0">
                <a:solidFill>
                  <a:srgbClr val="AA7C38"/>
                </a:solidFill>
              </a:rPr>
              <a:t>라는 표현을 뱉는다</a:t>
            </a:r>
            <a:r>
              <a:rPr lang="en-US" altLang="ko-KR" sz="40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F159E8-916C-4AED-8D53-902D0CCEB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15" y="3429000"/>
            <a:ext cx="94297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87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64E8B3-A2BD-4654-A3EF-63923B4DA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16" y="1494424"/>
            <a:ext cx="5167313" cy="5135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5B7DA1-AC82-43B4-8AF2-B839F50B4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59" y="3802377"/>
            <a:ext cx="4808952" cy="1535452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5977304F-EB4D-440A-864C-28B385FBC3B1}"/>
              </a:ext>
            </a:extLst>
          </p:cNvPr>
          <p:cNvSpPr/>
          <p:nvPr/>
        </p:nvSpPr>
        <p:spPr>
          <a:xfrm>
            <a:off x="2636994" y="2375002"/>
            <a:ext cx="377372" cy="86250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ECCB6-511B-4420-873D-26AE3CFABEDE}"/>
              </a:ext>
            </a:extLst>
          </p:cNvPr>
          <p:cNvSpPr txBox="1"/>
          <p:nvPr/>
        </p:nvSpPr>
        <p:spPr>
          <a:xfrm>
            <a:off x="135146" y="5505014"/>
            <a:ext cx="5578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FF0000"/>
                </a:solidFill>
              </a:rPr>
              <a:t>오류 발생</a:t>
            </a:r>
            <a:r>
              <a:rPr lang="en-US" altLang="ko-KR" sz="2800" dirty="0">
                <a:solidFill>
                  <a:srgbClr val="FF0000"/>
                </a:solidFill>
              </a:rPr>
              <a:t>!</a:t>
            </a:r>
          </a:p>
          <a:p>
            <a:pPr algn="ctr"/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ko-KR" altLang="en-US" sz="2800" dirty="0">
                <a:solidFill>
                  <a:srgbClr val="FF0000"/>
                </a:solidFill>
              </a:rPr>
              <a:t>문자와 숫자를 합칠 수 없음</a:t>
            </a:r>
            <a:r>
              <a:rPr lang="en-US" altLang="ko-KR" sz="2800" dirty="0">
                <a:solidFill>
                  <a:srgbClr val="FF0000"/>
                </a:solidFill>
              </a:rPr>
              <a:t>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FB1EE3-2A1D-4C11-9706-1C0ABA4C6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114" y="1494424"/>
            <a:ext cx="5167313" cy="6218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EA0422-7DC6-4B2B-BC85-88B8F424F0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5302" y="3658648"/>
            <a:ext cx="2967038" cy="12187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DABEDB-925A-43B3-BA8D-6FDE0BBCECEB}"/>
              </a:ext>
            </a:extLst>
          </p:cNvPr>
          <p:cNvSpPr txBox="1"/>
          <p:nvPr/>
        </p:nvSpPr>
        <p:spPr>
          <a:xfrm>
            <a:off x="6323618" y="5703758"/>
            <a:ext cx="5578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00B050"/>
                </a:solidFill>
              </a:rPr>
              <a:t>정상 출력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3F2F882-A8B6-4443-8926-B7910936AB74}"/>
              </a:ext>
            </a:extLst>
          </p:cNvPr>
          <p:cNvSpPr/>
          <p:nvPr/>
        </p:nvSpPr>
        <p:spPr>
          <a:xfrm>
            <a:off x="8924430" y="2447039"/>
            <a:ext cx="377372" cy="86250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9D8F4B-CE54-44B1-9695-3FEB536396F6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0359CD-4B7B-44C2-AD6D-9760ED094F4A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25175734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양을 </a:t>
            </a:r>
            <a:r>
              <a:rPr lang="ko-KR" altLang="en-US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백마리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까지 세려면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593B06-2F0C-4361-BC73-54BC1DB28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1595962"/>
            <a:ext cx="8801100" cy="1447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F21EA3-6FCD-4200-85DF-95972B668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499" y="3814239"/>
            <a:ext cx="3476625" cy="2789677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91F0EAFF-01C8-4A2F-8418-B8B92C20ADE9}"/>
              </a:ext>
            </a:extLst>
          </p:cNvPr>
          <p:cNvSpPr/>
          <p:nvPr/>
        </p:nvSpPr>
        <p:spPr>
          <a:xfrm>
            <a:off x="4928899" y="3078764"/>
            <a:ext cx="353002" cy="47005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A0F313-5F5E-4B4B-AEC5-6CBD4FACF1BD}"/>
              </a:ext>
            </a:extLst>
          </p:cNvPr>
          <p:cNvSpPr/>
          <p:nvPr/>
        </p:nvSpPr>
        <p:spPr>
          <a:xfrm>
            <a:off x="3619499" y="3814240"/>
            <a:ext cx="3200401" cy="505056"/>
          </a:xfrm>
          <a:prstGeom prst="rect">
            <a:avLst/>
          </a:prstGeom>
          <a:gradFill>
            <a:gsLst>
              <a:gs pos="7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676613E6-A7BD-4942-ACAD-5B6C91234F90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19929" y="1595961"/>
            <a:ext cx="533396" cy="390001"/>
          </a:xfrm>
          <a:prstGeom prst="curvedConnector3">
            <a:avLst>
              <a:gd name="adj1" fmla="val 50000"/>
            </a:avLst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D0D8D7A-6638-4F3D-9497-A6A34080D31D}"/>
              </a:ext>
            </a:extLst>
          </p:cNvPr>
          <p:cNvSpPr txBox="1"/>
          <p:nvPr/>
        </p:nvSpPr>
        <p:spPr>
          <a:xfrm>
            <a:off x="7553325" y="1333850"/>
            <a:ext cx="293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100</a:t>
            </a:r>
            <a:r>
              <a:rPr lang="ko-KR" altLang="en-US" sz="2400" dirty="0">
                <a:solidFill>
                  <a:srgbClr val="FF0000"/>
                </a:solidFill>
              </a:rPr>
              <a:t>이 아니라 </a:t>
            </a:r>
            <a:r>
              <a:rPr lang="en-US" altLang="ko-KR" sz="2400" dirty="0">
                <a:solidFill>
                  <a:srgbClr val="FF0000"/>
                </a:solidFill>
              </a:rPr>
              <a:t>101!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2008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57967" y="1193333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00020" y="1193333"/>
            <a:ext cx="105699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좋아하는 음식을 담은 리스트를 만들자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그 리스트에 있는 모든 음식 </a:t>
            </a:r>
            <a:r>
              <a:rPr lang="en-US" altLang="ko-KR" sz="4000" dirty="0">
                <a:solidFill>
                  <a:prstClr val="black"/>
                </a:solidFill>
              </a:rPr>
              <a:t>a</a:t>
            </a:r>
            <a:r>
              <a:rPr lang="ko-KR" altLang="en-US" sz="4000" dirty="0">
                <a:solidFill>
                  <a:prstClr val="black"/>
                </a:solidFill>
              </a:rPr>
              <a:t>에 대해 </a:t>
            </a:r>
            <a:r>
              <a:rPr lang="en-US" altLang="ko-KR" sz="4000" dirty="0">
                <a:solidFill>
                  <a:prstClr val="black"/>
                </a:solidFill>
              </a:rPr>
              <a:t>for </a:t>
            </a:r>
            <a:r>
              <a:rPr lang="ko-KR" altLang="en-US" sz="4000" dirty="0">
                <a:solidFill>
                  <a:prstClr val="black"/>
                </a:solidFill>
              </a:rPr>
              <a:t>반복문을 통해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“a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는 맛있다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!”</a:t>
            </a:r>
            <a:r>
              <a:rPr lang="ko-KR" altLang="en-US" sz="4000" dirty="0">
                <a:solidFill>
                  <a:prstClr val="black"/>
                </a:solidFill>
              </a:rPr>
              <a:t>를 출력해보자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A9884A-E713-473B-9A2E-75D76D6B0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020" y="3563750"/>
            <a:ext cx="5082817" cy="278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300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57967" y="1193333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00020" y="1193333"/>
            <a:ext cx="105699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사용자에게 정수를 하나 입력 받자</a:t>
            </a:r>
            <a:r>
              <a:rPr lang="en-US" altLang="ko-KR" sz="4000" dirty="0">
                <a:solidFill>
                  <a:prstClr val="black"/>
                </a:solidFill>
              </a:rPr>
              <a:t>. 1</a:t>
            </a:r>
            <a:r>
              <a:rPr lang="ko-KR" altLang="en-US" sz="4000" dirty="0">
                <a:solidFill>
                  <a:prstClr val="black"/>
                </a:solidFill>
              </a:rPr>
              <a:t>부터 그 숫자까지 모두 더한 합을 구하고</a:t>
            </a:r>
            <a:r>
              <a:rPr lang="en-US" altLang="ko-KR" sz="4000" dirty="0">
                <a:solidFill>
                  <a:prstClr val="black"/>
                </a:solidFill>
              </a:rPr>
              <a:t>, </a:t>
            </a:r>
            <a:r>
              <a:rPr lang="ko-KR" altLang="en-US" sz="4000" dirty="0">
                <a:solidFill>
                  <a:prstClr val="black"/>
                </a:solidFill>
              </a:rPr>
              <a:t>그 합을 출력해보자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728426-77B4-4804-A008-5508EBC94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019" y="3309657"/>
            <a:ext cx="4945899" cy="314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5795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숙제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4AEA23-1A60-44BD-B67E-80B53C8961E1}"/>
              </a:ext>
            </a:extLst>
          </p:cNvPr>
          <p:cNvSpPr txBox="1"/>
          <p:nvPr/>
        </p:nvSpPr>
        <p:spPr>
          <a:xfrm>
            <a:off x="463059" y="1962418"/>
            <a:ext cx="112658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 dirty="0"/>
              <a:t>오늘까지 배운 것 복습하기</a:t>
            </a:r>
            <a:r>
              <a:rPr lang="en-US" altLang="ko-KR" sz="4000" dirty="0"/>
              <a:t>!</a:t>
            </a:r>
          </a:p>
          <a:p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41236163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044243-0583-46AF-BC2C-1802D414451E}"/>
              </a:ext>
            </a:extLst>
          </p:cNvPr>
          <p:cNvSpPr/>
          <p:nvPr/>
        </p:nvSpPr>
        <p:spPr>
          <a:xfrm>
            <a:off x="0" y="5370285"/>
            <a:ext cx="12192000" cy="1487715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Image result for snake plush">
            <a:extLst>
              <a:ext uri="{FF2B5EF4-FFF2-40B4-BE49-F238E27FC236}">
                <a16:creationId xmlns:a16="http://schemas.microsoft.com/office/drawing/2014/main" id="{C6E23D14-118F-45F7-AD28-162A7D995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62" y="869694"/>
            <a:ext cx="3772505" cy="377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1AA6FF-A1CE-4033-AD2F-61EE0A4EF3A8}"/>
              </a:ext>
            </a:extLst>
          </p:cNvPr>
          <p:cNvSpPr txBox="1"/>
          <p:nvPr/>
        </p:nvSpPr>
        <p:spPr>
          <a:xfrm>
            <a:off x="3285558" y="2511301"/>
            <a:ext cx="7502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조건문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타입 변환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리스트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3200" dirty="0" err="1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반복문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(for)</a:t>
            </a:r>
            <a:endParaRPr lang="ko-KR" altLang="en-US" sz="3200" dirty="0">
              <a:solidFill>
                <a:srgbClr val="AA7C3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029B0-377A-44B2-AB59-72B47DF59C14}"/>
              </a:ext>
            </a:extLst>
          </p:cNvPr>
          <p:cNvSpPr txBox="1"/>
          <p:nvPr/>
        </p:nvSpPr>
        <p:spPr>
          <a:xfrm>
            <a:off x="3285558" y="3722020"/>
            <a:ext cx="3303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2</a:t>
            </a:r>
            <a:r>
              <a:rPr lang="ko-KR" altLang="en-US" sz="3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주차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52D0A-6F09-4F52-BBB7-63E5611E1E75}"/>
              </a:ext>
            </a:extLst>
          </p:cNvPr>
          <p:cNvSpPr txBox="1"/>
          <p:nvPr/>
        </p:nvSpPr>
        <p:spPr>
          <a:xfrm>
            <a:off x="3285558" y="1495638"/>
            <a:ext cx="82097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rgbClr val="88BA67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파이썬과</a:t>
            </a:r>
            <a:r>
              <a:rPr lang="ko-KR" altLang="en-US" sz="6000" dirty="0">
                <a:solidFill>
                  <a:srgbClr val="88BA67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친해지기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6222A3-5341-444D-8C74-834633A02ABB}"/>
              </a:ext>
            </a:extLst>
          </p:cNvPr>
          <p:cNvSpPr txBox="1"/>
          <p:nvPr/>
        </p:nvSpPr>
        <p:spPr>
          <a:xfrm>
            <a:off x="213562" y="5521795"/>
            <a:ext cx="1319348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References</a:t>
            </a:r>
          </a:p>
          <a:p>
            <a:endParaRPr lang="en-US" altLang="ko-KR" sz="1200" dirty="0"/>
          </a:p>
          <a:p>
            <a:r>
              <a:rPr lang="ko-KR" altLang="en-US" sz="1200" dirty="0"/>
              <a:t>왕초보를 위한 </a:t>
            </a:r>
            <a:r>
              <a:rPr lang="en-US" altLang="ko-KR" sz="1200" dirty="0"/>
              <a:t>Python 2.7		</a:t>
            </a:r>
            <a:r>
              <a:rPr lang="en-US" altLang="ko-KR" sz="1200" dirty="0">
                <a:hlinkClick r:id="rId3"/>
              </a:rPr>
              <a:t>https://wikidocs.net/145</a:t>
            </a:r>
            <a:endParaRPr lang="en-US" altLang="ko-KR" sz="1200" dirty="0"/>
          </a:p>
          <a:p>
            <a:r>
              <a:rPr lang="ko-KR" altLang="en-US" sz="1200" dirty="0"/>
              <a:t>뱀 인형 이미지</a:t>
            </a:r>
            <a:r>
              <a:rPr lang="en-US" altLang="ko-KR" sz="1200" dirty="0"/>
              <a:t>		</a:t>
            </a:r>
            <a:r>
              <a:rPr lang="en-US" altLang="ko-KR" sz="1200" dirty="0">
                <a:hlinkClick r:id="rId4"/>
              </a:rPr>
              <a:t>https://bit.ly/2WlNL65</a:t>
            </a:r>
            <a:endParaRPr lang="en-US" altLang="ko-KR" sz="1200" dirty="0"/>
          </a:p>
          <a:p>
            <a:r>
              <a:rPr lang="ko-KR" altLang="en-US" sz="1200" dirty="0"/>
              <a:t>기타 이미지</a:t>
            </a:r>
            <a:r>
              <a:rPr lang="en-US" altLang="ko-KR" sz="1200" dirty="0"/>
              <a:t>			</a:t>
            </a:r>
            <a:r>
              <a:rPr lang="en-US" altLang="ko-KR" sz="1200" dirty="0">
                <a:hlinkClick r:id="rId5"/>
              </a:rPr>
              <a:t>https://www.freeimages.com/</a:t>
            </a:r>
            <a:endParaRPr lang="en-US" altLang="ko-KR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73813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BAC8C0-21B3-4E02-99A5-371D125DF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30" y="4188624"/>
            <a:ext cx="8243782" cy="10935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0CB288-0922-422F-8FBD-582366E1221E}"/>
              </a:ext>
            </a:extLst>
          </p:cNvPr>
          <p:cNvSpPr txBox="1"/>
          <p:nvPr/>
        </p:nvSpPr>
        <p:spPr>
          <a:xfrm>
            <a:off x="719210" y="1928346"/>
            <a:ext cx="1042365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accent6">
                    <a:lumMod val="50000"/>
                  </a:schemeClr>
                </a:solidFill>
              </a:rPr>
              <a:t>input()</a:t>
            </a:r>
          </a:p>
          <a:p>
            <a:r>
              <a:rPr lang="ko-KR" altLang="en-US" sz="4000" dirty="0">
                <a:solidFill>
                  <a:srgbClr val="AA7C38"/>
                </a:solidFill>
              </a:rPr>
              <a:t>사용자에게 무언가를 질문함</a:t>
            </a:r>
            <a:endParaRPr lang="en-US" altLang="ko-KR" sz="4000" dirty="0">
              <a:solidFill>
                <a:srgbClr val="AA7C38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94A8A9-C0FA-4FED-8360-EC7EFE08222F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622A79-3D03-4711-AD08-B05A6CEB2A0D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1077792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DCDF13-8D97-43D6-B598-D9100FAFF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274" y="1777713"/>
            <a:ext cx="4492625" cy="40865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AF9E5D-00D5-4B6A-8D11-B4D18ABAEB5A}"/>
              </a:ext>
            </a:extLst>
          </p:cNvPr>
          <p:cNvSpPr txBox="1"/>
          <p:nvPr/>
        </p:nvSpPr>
        <p:spPr>
          <a:xfrm>
            <a:off x="4756150" y="2360629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</a:rPr>
              <a:t>(</a:t>
            </a:r>
            <a:r>
              <a:rPr lang="ko-KR" altLang="en-US" sz="3600" dirty="0">
                <a:solidFill>
                  <a:srgbClr val="FF0000"/>
                </a:solidFill>
              </a:rPr>
              <a:t>예</a:t>
            </a:r>
            <a:r>
              <a:rPr lang="en-US" altLang="ko-KR" sz="3600" dirty="0">
                <a:solidFill>
                  <a:srgbClr val="FF0000"/>
                </a:solidFill>
              </a:rPr>
              <a:t>)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CD209A-223C-46B1-9475-C72F4A8DA6AF}"/>
              </a:ext>
            </a:extLst>
          </p:cNvPr>
          <p:cNvSpPr txBox="1"/>
          <p:nvPr/>
        </p:nvSpPr>
        <p:spPr>
          <a:xfrm>
            <a:off x="4743450" y="3769337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</a:rPr>
              <a:t>(</a:t>
            </a:r>
            <a:r>
              <a:rPr lang="ko-KR" altLang="en-US" sz="3600" dirty="0">
                <a:solidFill>
                  <a:srgbClr val="FF0000"/>
                </a:solidFill>
              </a:rPr>
              <a:t>예</a:t>
            </a:r>
            <a:r>
              <a:rPr lang="en-US" altLang="ko-KR" sz="3600" dirty="0">
                <a:solidFill>
                  <a:srgbClr val="FF0000"/>
                </a:solidFill>
              </a:rPr>
              <a:t>)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E46638-13C7-463B-96A9-10865C983EF5}"/>
              </a:ext>
            </a:extLst>
          </p:cNvPr>
          <p:cNvSpPr txBox="1"/>
          <p:nvPr/>
        </p:nvSpPr>
        <p:spPr>
          <a:xfrm>
            <a:off x="5099050" y="5217892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</a:rPr>
              <a:t>(</a:t>
            </a:r>
            <a:r>
              <a:rPr lang="ko-KR" altLang="en-US" sz="3600" dirty="0">
                <a:solidFill>
                  <a:srgbClr val="FF0000"/>
                </a:solidFill>
              </a:rPr>
              <a:t>아니오</a:t>
            </a:r>
            <a:r>
              <a:rPr lang="en-US" altLang="ko-KR" sz="3600" dirty="0">
                <a:solidFill>
                  <a:srgbClr val="FF0000"/>
                </a:solidFill>
              </a:rPr>
              <a:t>)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275EF9-5C30-438C-BDF3-D6566C6BFDE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64B4A7-87EE-4136-96E6-EB997888EF67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1133034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E11461-1303-4814-9770-52F53B85FFF7}"/>
              </a:ext>
            </a:extLst>
          </p:cNvPr>
          <p:cNvSpPr txBox="1"/>
          <p:nvPr/>
        </p:nvSpPr>
        <p:spPr>
          <a:xfrm>
            <a:off x="792430" y="1814508"/>
            <a:ext cx="1042365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accent6">
                    <a:lumMod val="50000"/>
                  </a:schemeClr>
                </a:solidFill>
              </a:rPr>
              <a:t>if A:</a:t>
            </a:r>
          </a:p>
          <a:p>
            <a:r>
              <a:rPr lang="ko-KR" altLang="en-US" sz="4000" dirty="0">
                <a:solidFill>
                  <a:srgbClr val="AA7C38"/>
                </a:solidFill>
              </a:rPr>
              <a:t>만약에 </a:t>
            </a:r>
            <a:r>
              <a:rPr lang="en-US" altLang="ko-KR" sz="4000" dirty="0">
                <a:solidFill>
                  <a:srgbClr val="AA7C38"/>
                </a:solidFill>
              </a:rPr>
              <a:t>A</a:t>
            </a:r>
            <a:r>
              <a:rPr lang="ko-KR" altLang="en-US" sz="4000" dirty="0">
                <a:solidFill>
                  <a:srgbClr val="AA7C38"/>
                </a:solidFill>
              </a:rPr>
              <a:t>가 참이면 </a:t>
            </a:r>
            <a:r>
              <a:rPr lang="en-US" altLang="ko-KR" sz="4000" dirty="0">
                <a:solidFill>
                  <a:srgbClr val="AA7C38"/>
                </a:solidFill>
              </a:rPr>
              <a:t>if </a:t>
            </a:r>
            <a:r>
              <a:rPr lang="ko-KR" altLang="en-US" sz="4000" dirty="0">
                <a:solidFill>
                  <a:srgbClr val="AA7C38"/>
                </a:solidFill>
              </a:rPr>
              <a:t>블록을 실행</a:t>
            </a:r>
            <a:endParaRPr lang="en-US" altLang="ko-KR" sz="4000" dirty="0">
              <a:solidFill>
                <a:srgbClr val="AA7C38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7C050C-88B3-4429-A829-A0024063A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30" y="3968327"/>
            <a:ext cx="8427770" cy="21431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160EF8-56EF-4CA5-8D3E-F31C500920A4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E8BABB-9737-46DC-8EBB-625B33F62F16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906079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조건문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11461-1303-4814-9770-52F53B85FFF7}"/>
              </a:ext>
            </a:extLst>
          </p:cNvPr>
          <p:cNvSpPr txBox="1"/>
          <p:nvPr/>
        </p:nvSpPr>
        <p:spPr>
          <a:xfrm>
            <a:off x="392934" y="1512668"/>
            <a:ext cx="11920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if A:, else:</a:t>
            </a:r>
          </a:p>
          <a:p>
            <a:r>
              <a:rPr lang="ko-KR" altLang="en-US" sz="3600" dirty="0">
                <a:solidFill>
                  <a:srgbClr val="AA7C38"/>
                </a:solidFill>
              </a:rPr>
              <a:t>만약에 </a:t>
            </a:r>
            <a:r>
              <a:rPr lang="en-US" altLang="ko-KR" sz="3600" dirty="0">
                <a:solidFill>
                  <a:srgbClr val="AA7C38"/>
                </a:solidFill>
              </a:rPr>
              <a:t>A</a:t>
            </a:r>
            <a:r>
              <a:rPr lang="ko-KR" altLang="en-US" sz="3600" dirty="0">
                <a:solidFill>
                  <a:srgbClr val="AA7C38"/>
                </a:solidFill>
              </a:rPr>
              <a:t>가 참이면 </a:t>
            </a:r>
            <a:r>
              <a:rPr lang="en-US" altLang="ko-KR" sz="3600" dirty="0">
                <a:solidFill>
                  <a:srgbClr val="AA7C38"/>
                </a:solidFill>
              </a:rPr>
              <a:t>if </a:t>
            </a:r>
            <a:r>
              <a:rPr lang="ko-KR" altLang="en-US" sz="3600" dirty="0">
                <a:solidFill>
                  <a:srgbClr val="AA7C38"/>
                </a:solidFill>
              </a:rPr>
              <a:t>블록을 실행</a:t>
            </a:r>
            <a:r>
              <a:rPr lang="en-US" altLang="ko-KR" sz="3600" dirty="0">
                <a:solidFill>
                  <a:srgbClr val="AA7C38"/>
                </a:solidFill>
              </a:rPr>
              <a:t>, </a:t>
            </a:r>
            <a:r>
              <a:rPr lang="ko-KR" altLang="en-US" sz="3600" dirty="0">
                <a:solidFill>
                  <a:srgbClr val="AA7C38"/>
                </a:solidFill>
              </a:rPr>
              <a:t>아니면 </a:t>
            </a:r>
            <a:r>
              <a:rPr lang="en-US" altLang="ko-KR" sz="3600" dirty="0">
                <a:solidFill>
                  <a:srgbClr val="AA7C38"/>
                </a:solidFill>
              </a:rPr>
              <a:t>else </a:t>
            </a:r>
            <a:r>
              <a:rPr lang="ko-KR" altLang="en-US" sz="3600" dirty="0">
                <a:solidFill>
                  <a:srgbClr val="AA7C38"/>
                </a:solidFill>
              </a:rPr>
              <a:t>블록을 실행</a:t>
            </a:r>
            <a:endParaRPr lang="en-US" altLang="ko-KR" sz="3600" dirty="0">
              <a:solidFill>
                <a:srgbClr val="AA7C38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A1B247-3C15-4323-8278-3B4AEE87C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10" y="3588798"/>
            <a:ext cx="9807509" cy="231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82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893</Words>
  <Application>Microsoft Office PowerPoint</Application>
  <PresentationFormat>Widescreen</PresentationFormat>
  <Paragraphs>257</Paragraphs>
  <Slides>54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나눔고딕</vt:lpstr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Shim Eunseop</dc:creator>
  <cp:lastModifiedBy>Shim Eunseop</cp:lastModifiedBy>
  <cp:revision>55</cp:revision>
  <dcterms:created xsi:type="dcterms:W3CDTF">2019-05-20T11:05:00Z</dcterms:created>
  <dcterms:modified xsi:type="dcterms:W3CDTF">2019-05-31T14:47:39Z</dcterms:modified>
</cp:coreProperties>
</file>