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15" r:id="rId3"/>
    <p:sldId id="334" r:id="rId4"/>
    <p:sldId id="336" r:id="rId5"/>
    <p:sldId id="393" r:id="rId6"/>
    <p:sldId id="343" r:id="rId7"/>
    <p:sldId id="346" r:id="rId8"/>
    <p:sldId id="353" r:id="rId9"/>
    <p:sldId id="349" r:id="rId10"/>
    <p:sldId id="354" r:id="rId11"/>
    <p:sldId id="351" r:id="rId12"/>
    <p:sldId id="355" r:id="rId13"/>
    <p:sldId id="367" r:id="rId14"/>
    <p:sldId id="322" r:id="rId15"/>
    <p:sldId id="362" r:id="rId16"/>
    <p:sldId id="364" r:id="rId17"/>
    <p:sldId id="363" r:id="rId18"/>
    <p:sldId id="361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80" r:id="rId31"/>
    <p:sldId id="381" r:id="rId32"/>
    <p:sldId id="382" r:id="rId33"/>
    <p:sldId id="385" r:id="rId34"/>
    <p:sldId id="386" r:id="rId35"/>
    <p:sldId id="387" r:id="rId36"/>
    <p:sldId id="388" r:id="rId37"/>
    <p:sldId id="332" r:id="rId38"/>
    <p:sldId id="389" r:id="rId39"/>
    <p:sldId id="390" r:id="rId40"/>
    <p:sldId id="391" r:id="rId41"/>
    <p:sldId id="392" r:id="rId42"/>
    <p:sldId id="395" r:id="rId43"/>
    <p:sldId id="396" r:id="rId44"/>
    <p:sldId id="394" r:id="rId45"/>
    <p:sldId id="397" r:id="rId46"/>
    <p:sldId id="400" r:id="rId47"/>
    <p:sldId id="399" r:id="rId48"/>
    <p:sldId id="401" r:id="rId49"/>
    <p:sldId id="402" r:id="rId50"/>
    <p:sldId id="406" r:id="rId51"/>
    <p:sldId id="404" r:id="rId52"/>
    <p:sldId id="407" r:id="rId53"/>
    <p:sldId id="408" r:id="rId54"/>
    <p:sldId id="411" r:id="rId55"/>
    <p:sldId id="410" r:id="rId56"/>
    <p:sldId id="409" r:id="rId57"/>
    <p:sldId id="284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1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C38"/>
    <a:srgbClr val="CC99FF"/>
    <a:srgbClr val="008000"/>
    <a:srgbClr val="88BA67"/>
    <a:srgbClr val="33CC33"/>
    <a:srgbClr val="EBDBC3"/>
    <a:srgbClr val="C5DF99"/>
    <a:srgbClr val="E0C7A2"/>
    <a:srgbClr val="DCE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887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9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36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13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41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3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161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5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557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1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17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125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51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80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18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98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08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51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67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94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0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93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79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69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7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67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287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38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914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581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34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47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390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39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509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908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24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36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514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530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916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250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19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01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1777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78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152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226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101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2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786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27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images.com/" TargetMode="External"/><Relationship Id="rId4" Type="http://schemas.openxmlformats.org/officeDocument/2006/relationships/hyperlink" Target="https://bit.ly/2WlNL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7" y="3133266"/>
            <a:ext cx="75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슈도 코드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알고리즘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4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1B1A77-A892-400C-9593-F095D7645D98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myString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r>
              <a:rPr lang="en-US" altLang="ko-KR" sz="4000" dirty="0" err="1">
                <a:solidFill>
                  <a:srgbClr val="AA7C38"/>
                </a:solidFill>
              </a:rPr>
              <a:t>myString</a:t>
            </a:r>
            <a:r>
              <a:rPr lang="ko-KR" altLang="en-US" sz="4000" dirty="0">
                <a:solidFill>
                  <a:srgbClr val="AA7C38"/>
                </a:solidFill>
              </a:rPr>
              <a:t>의 </a:t>
            </a:r>
            <a:r>
              <a:rPr lang="en-GB" altLang="ko-KR" sz="4000" dirty="0" err="1">
                <a:solidFill>
                  <a:srgbClr val="AA7C38"/>
                </a:solidFill>
              </a:rPr>
              <a:t>i</a:t>
            </a:r>
            <a:r>
              <a:rPr lang="ko-KR" altLang="en-US" sz="4000" dirty="0">
                <a:solidFill>
                  <a:srgbClr val="AA7C38"/>
                </a:solidFill>
              </a:rPr>
              <a:t>번째 글자를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28619C-E8B2-4C1C-8DEB-D76613B5E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3515718"/>
            <a:ext cx="5975526" cy="27063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8113C4-3D11-4F8D-BBBF-E03A954438A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089AD-89A5-4B04-9149-8AFD59FADECA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78734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6E01D0A-E96D-4F31-A305-03A983597289}"/>
              </a:ext>
            </a:extLst>
          </p:cNvPr>
          <p:cNvSpPr/>
          <p:nvPr/>
        </p:nvSpPr>
        <p:spPr>
          <a:xfrm>
            <a:off x="4759342" y="2384279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0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AAE06-D2B0-4536-A09C-1EBB6BCA41B9}"/>
              </a:ext>
            </a:extLst>
          </p:cNvPr>
          <p:cNvSpPr/>
          <p:nvPr/>
        </p:nvSpPr>
        <p:spPr>
          <a:xfrm>
            <a:off x="5557947" y="2384278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1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DD0823-F2E7-4909-BF0C-C78652D7503C}"/>
              </a:ext>
            </a:extLst>
          </p:cNvPr>
          <p:cNvSpPr/>
          <p:nvPr/>
        </p:nvSpPr>
        <p:spPr>
          <a:xfrm>
            <a:off x="6398598" y="2377445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2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4D5192-1CEB-4FCE-ABFD-3505B9EF235C}"/>
              </a:ext>
            </a:extLst>
          </p:cNvPr>
          <p:cNvSpPr/>
          <p:nvPr/>
        </p:nvSpPr>
        <p:spPr>
          <a:xfrm>
            <a:off x="7178554" y="2377445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3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B01860-070E-4560-9230-F481EAF0592C}"/>
              </a:ext>
            </a:extLst>
          </p:cNvPr>
          <p:cNvSpPr/>
          <p:nvPr/>
        </p:nvSpPr>
        <p:spPr>
          <a:xfrm>
            <a:off x="8020071" y="2377445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4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0D7167-24B9-428A-B2A4-F455DC210888}"/>
              </a:ext>
            </a:extLst>
          </p:cNvPr>
          <p:cNvSpPr/>
          <p:nvPr/>
        </p:nvSpPr>
        <p:spPr>
          <a:xfrm>
            <a:off x="8836767" y="2369184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5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448FDC-F6D6-42E1-AFE5-3DE3A525B8AA}"/>
              </a:ext>
            </a:extLst>
          </p:cNvPr>
          <p:cNvSpPr/>
          <p:nvPr/>
        </p:nvSpPr>
        <p:spPr>
          <a:xfrm>
            <a:off x="9353711" y="2377618"/>
            <a:ext cx="552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FF0000"/>
                </a:solidFill>
              </a:rPr>
              <a:t>6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10B9EF3-ABC7-4514-9D78-25E10604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9" y="1684094"/>
            <a:ext cx="8835780" cy="8106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B7339C-91D4-4B20-933C-4A667678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97" y="3297395"/>
            <a:ext cx="3666016" cy="26700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6A2338-8D4A-4E66-8765-BFF2950E523E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129FB-4B75-4FB6-9E27-0207A9746BCD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400384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10B9EF3-ABC7-4514-9D78-25E10604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9" y="1684094"/>
            <a:ext cx="8835780" cy="8106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F9B252-09A6-4059-8F09-7B00374B0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459" y="3429000"/>
            <a:ext cx="3709612" cy="26700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F10D35E-916E-4894-BEC8-FE1970E49F70}"/>
              </a:ext>
            </a:extLst>
          </p:cNvPr>
          <p:cNvSpPr/>
          <p:nvPr/>
        </p:nvSpPr>
        <p:spPr>
          <a:xfrm>
            <a:off x="8726750" y="2414304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-1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9CFF69-4BD9-4B94-8883-0E84B3CCEDBA}"/>
              </a:ext>
            </a:extLst>
          </p:cNvPr>
          <p:cNvSpPr/>
          <p:nvPr/>
        </p:nvSpPr>
        <p:spPr>
          <a:xfrm>
            <a:off x="7960056" y="2407471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-2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2D1105-2DF8-4C59-B4FB-092D5CFD8667}"/>
              </a:ext>
            </a:extLst>
          </p:cNvPr>
          <p:cNvSpPr/>
          <p:nvPr/>
        </p:nvSpPr>
        <p:spPr>
          <a:xfrm>
            <a:off x="7091852" y="2407471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-3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332E1A-90CD-411E-A794-F7BD73D0485C}"/>
              </a:ext>
            </a:extLst>
          </p:cNvPr>
          <p:cNvSpPr/>
          <p:nvPr/>
        </p:nvSpPr>
        <p:spPr>
          <a:xfrm>
            <a:off x="6285497" y="2417627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-4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00082F-79C5-479D-855F-6551F4A56219}"/>
              </a:ext>
            </a:extLst>
          </p:cNvPr>
          <p:cNvSpPr/>
          <p:nvPr/>
        </p:nvSpPr>
        <p:spPr>
          <a:xfrm>
            <a:off x="5511993" y="2414304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-5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74EA3E-FEF6-4654-825B-5A1647A95899}"/>
              </a:ext>
            </a:extLst>
          </p:cNvPr>
          <p:cNvSpPr/>
          <p:nvPr/>
        </p:nvSpPr>
        <p:spPr>
          <a:xfrm>
            <a:off x="4650600" y="2414304"/>
            <a:ext cx="678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b="1" dirty="0">
                <a:solidFill>
                  <a:srgbClr val="0070C0"/>
                </a:solidFill>
              </a:rPr>
              <a:t>-6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3FBB3A-275A-420E-8C78-5C661400F670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10088-5492-426A-8A87-D268C9956FAD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68785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어떻게 바로 코드를 짜지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86FFE-5AB5-4213-83B2-073A2DDA37B4}"/>
              </a:ext>
            </a:extLst>
          </p:cNvPr>
          <p:cNvSpPr/>
          <p:nvPr/>
        </p:nvSpPr>
        <p:spPr>
          <a:xfrm>
            <a:off x="1279105" y="490471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/>
              <a:t>a </a:t>
            </a:r>
            <a:r>
              <a:rPr lang="en-US" altLang="ko-KR" sz="4400" dirty="0">
                <a:solidFill>
                  <a:srgbClr val="0070C0"/>
                </a:solidFill>
              </a:rPr>
              <a:t>=</a:t>
            </a:r>
            <a:r>
              <a:rPr lang="en-US" altLang="ko-KR" sz="4400" dirty="0"/>
              <a:t> </a:t>
            </a:r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 sz="4400" dirty="0"/>
              <a:t>(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이름이 무엇인가요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?”</a:t>
            </a:r>
            <a:r>
              <a:rPr lang="en-US" altLang="ko-KR" sz="44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DCAB7C-4BA2-430A-A8F1-27A22A8F5AA8}"/>
              </a:ext>
            </a:extLst>
          </p:cNvPr>
          <p:cNvSpPr/>
          <p:nvPr/>
        </p:nvSpPr>
        <p:spPr>
          <a:xfrm>
            <a:off x="589998" y="4901293"/>
            <a:ext cx="6617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 lvl="0" algn="just"/>
            <a:r>
              <a:rPr lang="en-US" altLang="ko-KR" sz="44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25728-E1AE-4DCB-A348-88407E47C943}"/>
              </a:ext>
            </a:extLst>
          </p:cNvPr>
          <p:cNvSpPr/>
          <p:nvPr/>
        </p:nvSpPr>
        <p:spPr>
          <a:xfrm>
            <a:off x="1251750" y="5558682"/>
            <a:ext cx="82118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ko-KR" sz="4400" dirty="0"/>
              <a:t>(a, 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님 안녕하세요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en-US" altLang="ko-KR" sz="4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DA631-DAAD-4821-B0D3-960B3DBB7F77}"/>
              </a:ext>
            </a:extLst>
          </p:cNvPr>
          <p:cNvSpPr/>
          <p:nvPr/>
        </p:nvSpPr>
        <p:spPr>
          <a:xfrm>
            <a:off x="589998" y="4352825"/>
            <a:ext cx="6362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FF0000"/>
                </a:solidFill>
              </a:rPr>
              <a:t>실제 코드</a:t>
            </a:r>
            <a:r>
              <a:rPr lang="en-US" altLang="ko-KR" sz="32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965F038-D6B7-4AC2-B272-D69D226974C3}"/>
              </a:ext>
            </a:extLst>
          </p:cNvPr>
          <p:cNvSpPr/>
          <p:nvPr/>
        </p:nvSpPr>
        <p:spPr>
          <a:xfrm>
            <a:off x="5611903" y="3618892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CB77B-CACE-4D28-BECE-FF30304400CD}"/>
              </a:ext>
            </a:extLst>
          </p:cNvPr>
          <p:cNvSpPr/>
          <p:nvPr/>
        </p:nvSpPr>
        <p:spPr>
          <a:xfrm>
            <a:off x="655986" y="1753406"/>
            <a:ext cx="10584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/>
              <a:t>“</a:t>
            </a:r>
            <a:r>
              <a:rPr lang="ko-KR" altLang="en-US" sz="4400" dirty="0"/>
              <a:t>사용자의 이름을 물어봐서 그 이름을 포함한 인사말을 출력하는 프로그램“</a:t>
            </a:r>
            <a:endParaRPr lang="en-US" altLang="ko-KR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2A920-BDA4-4703-9E5B-A9FF43EB5801}"/>
              </a:ext>
            </a:extLst>
          </p:cNvPr>
          <p:cNvSpPr txBox="1"/>
          <p:nvPr/>
        </p:nvSpPr>
        <p:spPr>
          <a:xfrm rot="671025">
            <a:off x="8529375" y="3753833"/>
            <a:ext cx="2048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how?!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4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슈도 코드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(Pseudo Code)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D8EBF-3027-4A79-8430-9545834BEB06}"/>
              </a:ext>
            </a:extLst>
          </p:cNvPr>
          <p:cNvSpPr/>
          <p:nvPr/>
        </p:nvSpPr>
        <p:spPr>
          <a:xfrm>
            <a:off x="496188" y="1708328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코드가 아니지만 코드처럼 써 놓은 문장들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166FA0-8B52-4FFA-8840-72A4F64840CF}"/>
              </a:ext>
            </a:extLst>
          </p:cNvPr>
          <p:cNvSpPr/>
          <p:nvPr/>
        </p:nvSpPr>
        <p:spPr>
          <a:xfrm>
            <a:off x="1011093" y="2927748"/>
            <a:ext cx="10584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/>
              <a:t>a</a:t>
            </a:r>
            <a:r>
              <a:rPr lang="ko-KR" altLang="en-US" sz="4000" dirty="0"/>
              <a:t>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en-US" altLang="ko-KR" sz="4000" dirty="0"/>
              <a:t> </a:t>
            </a:r>
            <a:r>
              <a:rPr lang="ko-KR" altLang="en-US" sz="4000" dirty="0">
                <a:solidFill>
                  <a:schemeClr val="accent6"/>
                </a:solidFill>
              </a:rPr>
              <a:t>사용자 입력</a:t>
            </a:r>
            <a:endParaRPr lang="en-US" altLang="ko-KR" sz="4000" dirty="0">
              <a:solidFill>
                <a:schemeClr val="accent6"/>
              </a:solidFill>
            </a:endParaRPr>
          </a:p>
          <a:p>
            <a:pPr lvl="0" algn="just"/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만약</a:t>
            </a:r>
            <a:r>
              <a:rPr lang="ko-KR" altLang="en-US" sz="4000" dirty="0"/>
              <a:t> </a:t>
            </a:r>
            <a:r>
              <a:rPr lang="en-US" altLang="ko-KR" sz="4000" dirty="0"/>
              <a:t>a</a:t>
            </a:r>
            <a:r>
              <a:rPr lang="ko-KR" altLang="en-US" sz="4000" dirty="0"/>
              <a:t>가 </a:t>
            </a:r>
            <a:r>
              <a:rPr lang="en-US" altLang="ko-KR" sz="4000" dirty="0">
                <a:solidFill>
                  <a:schemeClr val="accent6"/>
                </a:solidFill>
              </a:rPr>
              <a:t>“</a:t>
            </a:r>
            <a:r>
              <a:rPr lang="ko-KR" altLang="en-US" sz="4000" dirty="0">
                <a:solidFill>
                  <a:schemeClr val="accent6"/>
                </a:solidFill>
              </a:rPr>
              <a:t>고기</a:t>
            </a:r>
            <a:r>
              <a:rPr lang="en-US" altLang="ko-KR" sz="4000" dirty="0">
                <a:solidFill>
                  <a:schemeClr val="accent6"/>
                </a:solidFill>
              </a:rPr>
              <a:t>”</a:t>
            </a:r>
            <a:r>
              <a:rPr lang="ko-KR" altLang="en-US" sz="4000" dirty="0"/>
              <a:t>라면</a:t>
            </a:r>
            <a:r>
              <a:rPr lang="en-US" altLang="ko-KR" sz="4000" dirty="0"/>
              <a:t>:</a:t>
            </a:r>
          </a:p>
          <a:p>
            <a:pPr lvl="0" algn="just"/>
            <a:r>
              <a:rPr lang="en-US" altLang="ko-KR" sz="4000" dirty="0"/>
              <a:t>	</a:t>
            </a:r>
            <a:r>
              <a:rPr lang="en-US" altLang="ko-KR" sz="4000" dirty="0">
                <a:solidFill>
                  <a:schemeClr val="accent6"/>
                </a:solidFill>
              </a:rPr>
              <a:t>“</a:t>
            </a:r>
            <a:r>
              <a:rPr lang="ko-KR" altLang="en-US" sz="4000" dirty="0">
                <a:solidFill>
                  <a:schemeClr val="accent6"/>
                </a:solidFill>
              </a:rPr>
              <a:t>고기는 맛있어</a:t>
            </a:r>
            <a:r>
              <a:rPr lang="en-US" altLang="ko-KR" sz="4000" dirty="0">
                <a:solidFill>
                  <a:schemeClr val="accent6"/>
                </a:solidFill>
              </a:rPr>
              <a:t>!”</a:t>
            </a:r>
            <a:r>
              <a:rPr lang="ko-KR" altLang="en-US" sz="4000" dirty="0"/>
              <a:t>를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출력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</a:endParaRPr>
          </a:p>
          <a:p>
            <a:pPr lvl="0" algn="just"/>
            <a:r>
              <a:rPr lang="ko-KR" altLang="en-US" sz="4000" dirty="0">
                <a:solidFill>
                  <a:schemeClr val="accent5">
                    <a:lumMod val="75000"/>
                  </a:schemeClr>
                </a:solidFill>
              </a:rPr>
              <a:t>만약</a:t>
            </a:r>
            <a:r>
              <a:rPr lang="ko-KR" altLang="en-US" sz="4000" dirty="0"/>
              <a:t> 그렇지 않다면</a:t>
            </a:r>
            <a:r>
              <a:rPr lang="en-US" altLang="ko-KR" sz="4000" dirty="0"/>
              <a:t>:</a:t>
            </a:r>
          </a:p>
          <a:p>
            <a:pPr lvl="0" algn="just"/>
            <a:r>
              <a:rPr lang="en-US" altLang="ko-KR" sz="4000" dirty="0"/>
              <a:t>	a </a:t>
            </a: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accent6"/>
                </a:solidFill>
              </a:rPr>
              <a:t>“</a:t>
            </a:r>
            <a:r>
              <a:rPr lang="ko-KR" altLang="en-US" sz="4000" dirty="0">
                <a:solidFill>
                  <a:schemeClr val="accent6"/>
                </a:solidFill>
              </a:rPr>
              <a:t>도 맛있어</a:t>
            </a:r>
            <a:r>
              <a:rPr lang="en-US" altLang="ko-KR" sz="4000" dirty="0">
                <a:solidFill>
                  <a:schemeClr val="accent6"/>
                </a:solidFill>
              </a:rPr>
              <a:t>!”</a:t>
            </a:r>
            <a:r>
              <a:rPr lang="ko-KR" altLang="en-US" sz="4000" dirty="0"/>
              <a:t>를 </a:t>
            </a:r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</a:rPr>
              <a:t>출력</a:t>
            </a:r>
            <a:endParaRPr lang="en-US" altLang="ko-KR" sz="4000" dirty="0">
              <a:solidFill>
                <a:schemeClr val="accent2">
                  <a:lumMod val="75000"/>
                </a:schemeClr>
              </a:solidFill>
            </a:endParaRPr>
          </a:p>
          <a:p>
            <a:pPr lvl="0" algn="just"/>
            <a:endParaRPr lang="en-US" altLang="ko-KR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7D86B-BC58-47CD-A34C-3B1BEED309BD}"/>
              </a:ext>
            </a:extLst>
          </p:cNvPr>
          <p:cNvSpPr/>
          <p:nvPr/>
        </p:nvSpPr>
        <p:spPr>
          <a:xfrm>
            <a:off x="496188" y="2927748"/>
            <a:ext cx="10584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lvl="0" algn="just"/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lvl="0" algn="just"/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lvl="0" algn="just"/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lvl="0" algn="just"/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lvl="0" algn="just"/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1546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슈도 코드의 예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166FA0-8B52-4FFA-8840-72A4F64840CF}"/>
              </a:ext>
            </a:extLst>
          </p:cNvPr>
          <p:cNvSpPr/>
          <p:nvPr/>
        </p:nvSpPr>
        <p:spPr>
          <a:xfrm>
            <a:off x="1430026" y="420993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a = 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사용자 입력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이름을 질문함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34352-C692-4985-A267-F9C0D1E84E74}"/>
              </a:ext>
            </a:extLst>
          </p:cNvPr>
          <p:cNvSpPr/>
          <p:nvPr/>
        </p:nvSpPr>
        <p:spPr>
          <a:xfrm>
            <a:off x="655986" y="1753406"/>
            <a:ext cx="105844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/>
              <a:t>“</a:t>
            </a:r>
            <a:r>
              <a:rPr lang="ko-KR" altLang="en-US" sz="4400" dirty="0"/>
              <a:t>사용자의 이름을 물어봐서 그 이름을 포함한 인사말을 출력하는 프로그램“</a:t>
            </a:r>
            <a:endParaRPr lang="en-US" altLang="ko-KR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9195E-B4FA-419E-873E-551C3E1B518D}"/>
              </a:ext>
            </a:extLst>
          </p:cNvPr>
          <p:cNvSpPr/>
          <p:nvPr/>
        </p:nvSpPr>
        <p:spPr>
          <a:xfrm>
            <a:off x="740919" y="4206513"/>
            <a:ext cx="6617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lvl="0" algn="just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A9C1C-330B-403D-AD20-D447BE92B2B5}"/>
              </a:ext>
            </a:extLst>
          </p:cNvPr>
          <p:cNvSpPr/>
          <p:nvPr/>
        </p:nvSpPr>
        <p:spPr>
          <a:xfrm>
            <a:off x="1402672" y="4863902"/>
            <a:ext cx="63623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>
                <a:solidFill>
                  <a:srgbClr val="70AD47">
                    <a:lumMod val="75000"/>
                  </a:srgbClr>
                </a:solidFill>
              </a:rPr>
              <a:t>“a</a:t>
            </a:r>
            <a:r>
              <a:rPr lang="ko-KR" altLang="en-US" sz="4400" dirty="0">
                <a:solidFill>
                  <a:srgbClr val="70AD47">
                    <a:lumMod val="75000"/>
                  </a:srgbClr>
                </a:solidFill>
              </a:rPr>
              <a:t>님 안녕하세요</a:t>
            </a:r>
            <a:r>
              <a:rPr lang="en-US" altLang="ko-KR" sz="4400" dirty="0">
                <a:solidFill>
                  <a:srgbClr val="70AD47">
                    <a:lumMod val="75000"/>
                  </a:srgbClr>
                </a:solidFill>
              </a:rPr>
              <a:t>!”</a:t>
            </a:r>
            <a:r>
              <a:rPr lang="ko-KR" altLang="en-US" sz="4400" dirty="0">
                <a:solidFill>
                  <a:srgbClr val="70AD47">
                    <a:lumMod val="75000"/>
                  </a:srgbClr>
                </a:solidFill>
              </a:rPr>
              <a:t>를 출력</a:t>
            </a:r>
            <a:r>
              <a:rPr lang="en-US" altLang="ko-KR" sz="4400" dirty="0">
                <a:solidFill>
                  <a:srgbClr val="70AD47">
                    <a:lumMod val="75000"/>
                  </a:srgbClr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4F2E26-4810-4A19-AA38-7DCA7C77DD31}"/>
              </a:ext>
            </a:extLst>
          </p:cNvPr>
          <p:cNvSpPr/>
          <p:nvPr/>
        </p:nvSpPr>
        <p:spPr>
          <a:xfrm>
            <a:off x="740919" y="3658045"/>
            <a:ext cx="6362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7030A0"/>
                </a:solidFill>
              </a:rPr>
              <a:t>슈도 코드</a:t>
            </a:r>
            <a:r>
              <a:rPr lang="en-US" altLang="ko-KR" sz="3200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DD9FE7C-1F58-41B3-B389-91C7EC8C0C0C}"/>
              </a:ext>
            </a:extLst>
          </p:cNvPr>
          <p:cNvSpPr/>
          <p:nvPr/>
        </p:nvSpPr>
        <p:spPr>
          <a:xfrm>
            <a:off x="5611903" y="3429000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76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슈도 코드의 예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166FA0-8B52-4FFA-8840-72A4F64840CF}"/>
              </a:ext>
            </a:extLst>
          </p:cNvPr>
          <p:cNvSpPr/>
          <p:nvPr/>
        </p:nvSpPr>
        <p:spPr>
          <a:xfrm>
            <a:off x="1279105" y="223021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a = 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사용자 입력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이름을 질문함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D9195E-B4FA-419E-873E-551C3E1B518D}"/>
              </a:ext>
            </a:extLst>
          </p:cNvPr>
          <p:cNvSpPr/>
          <p:nvPr/>
        </p:nvSpPr>
        <p:spPr>
          <a:xfrm>
            <a:off x="589998" y="2226793"/>
            <a:ext cx="6617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lvl="0" algn="just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5A9C1C-330B-403D-AD20-D447BE92B2B5}"/>
              </a:ext>
            </a:extLst>
          </p:cNvPr>
          <p:cNvSpPr/>
          <p:nvPr/>
        </p:nvSpPr>
        <p:spPr>
          <a:xfrm>
            <a:off x="1251751" y="2884182"/>
            <a:ext cx="63623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>
                <a:solidFill>
                  <a:srgbClr val="70AD47">
                    <a:lumMod val="75000"/>
                  </a:srgbClr>
                </a:solidFill>
              </a:rPr>
              <a:t>“a</a:t>
            </a:r>
            <a:r>
              <a:rPr lang="ko-KR" altLang="en-US" sz="4400" dirty="0">
                <a:solidFill>
                  <a:srgbClr val="70AD47">
                    <a:lumMod val="75000"/>
                  </a:srgbClr>
                </a:solidFill>
              </a:rPr>
              <a:t>님 안녕하세요</a:t>
            </a:r>
            <a:r>
              <a:rPr lang="en-US" altLang="ko-KR" sz="4400" dirty="0">
                <a:solidFill>
                  <a:srgbClr val="70AD47">
                    <a:lumMod val="75000"/>
                  </a:srgbClr>
                </a:solidFill>
              </a:rPr>
              <a:t>!”</a:t>
            </a:r>
            <a:r>
              <a:rPr lang="ko-KR" altLang="en-US" sz="4400" dirty="0">
                <a:solidFill>
                  <a:srgbClr val="70AD47">
                    <a:lumMod val="75000"/>
                  </a:srgbClr>
                </a:solidFill>
              </a:rPr>
              <a:t>를 출력</a:t>
            </a:r>
            <a:r>
              <a:rPr lang="en-US" altLang="ko-KR" sz="4400" dirty="0">
                <a:solidFill>
                  <a:srgbClr val="70AD47">
                    <a:lumMod val="75000"/>
                  </a:srgbClr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4F2E26-4810-4A19-AA38-7DCA7C77DD31}"/>
              </a:ext>
            </a:extLst>
          </p:cNvPr>
          <p:cNvSpPr/>
          <p:nvPr/>
        </p:nvSpPr>
        <p:spPr>
          <a:xfrm>
            <a:off x="589998" y="1678325"/>
            <a:ext cx="6362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7030A0"/>
                </a:solidFill>
              </a:rPr>
              <a:t>슈도 코드</a:t>
            </a:r>
            <a:r>
              <a:rPr lang="en-US" altLang="ko-KR" sz="3200" dirty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86FFE-5AB5-4213-83B2-073A2DDA37B4}"/>
              </a:ext>
            </a:extLst>
          </p:cNvPr>
          <p:cNvSpPr/>
          <p:nvPr/>
        </p:nvSpPr>
        <p:spPr>
          <a:xfrm>
            <a:off x="1279105" y="490471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/>
              <a:t>a </a:t>
            </a:r>
            <a:r>
              <a:rPr lang="en-US" altLang="ko-KR" sz="4400" dirty="0">
                <a:solidFill>
                  <a:srgbClr val="0070C0"/>
                </a:solidFill>
              </a:rPr>
              <a:t>=</a:t>
            </a:r>
            <a:r>
              <a:rPr lang="en-US" altLang="ko-KR" sz="4400" dirty="0"/>
              <a:t> </a:t>
            </a:r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 sz="4400" dirty="0"/>
              <a:t>(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이름이 무엇인가요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?”</a:t>
            </a:r>
            <a:r>
              <a:rPr lang="en-US" altLang="ko-KR" sz="44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DCAB7C-4BA2-430A-A8F1-27A22A8F5AA8}"/>
              </a:ext>
            </a:extLst>
          </p:cNvPr>
          <p:cNvSpPr/>
          <p:nvPr/>
        </p:nvSpPr>
        <p:spPr>
          <a:xfrm>
            <a:off x="589998" y="4901293"/>
            <a:ext cx="66175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lvl="0" algn="just"/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25728-E1AE-4DCB-A348-88407E47C943}"/>
              </a:ext>
            </a:extLst>
          </p:cNvPr>
          <p:cNvSpPr/>
          <p:nvPr/>
        </p:nvSpPr>
        <p:spPr>
          <a:xfrm>
            <a:off x="1251750" y="5558682"/>
            <a:ext cx="82118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ko-KR" sz="4400" dirty="0"/>
              <a:t>(a, 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님 안녕하세요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en-US" altLang="ko-KR" sz="4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8DA631-DAAD-4821-B0D3-960B3DBB7F77}"/>
              </a:ext>
            </a:extLst>
          </p:cNvPr>
          <p:cNvSpPr/>
          <p:nvPr/>
        </p:nvSpPr>
        <p:spPr>
          <a:xfrm>
            <a:off x="589998" y="4352825"/>
            <a:ext cx="6362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FF0000"/>
                </a:solidFill>
              </a:rPr>
              <a:t>실제 코드</a:t>
            </a:r>
            <a:r>
              <a:rPr lang="en-US" altLang="ko-KR" sz="3200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965F038-D6B7-4AC2-B272-D69D226974C3}"/>
              </a:ext>
            </a:extLst>
          </p:cNvPr>
          <p:cNvSpPr/>
          <p:nvPr/>
        </p:nvSpPr>
        <p:spPr>
          <a:xfrm>
            <a:off x="5611903" y="3888690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968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왜 슈도 코드를 쓰는가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34352-C692-4985-A267-F9C0D1E84E74}"/>
              </a:ext>
            </a:extLst>
          </p:cNvPr>
          <p:cNvSpPr/>
          <p:nvPr/>
        </p:nvSpPr>
        <p:spPr>
          <a:xfrm>
            <a:off x="629354" y="1842183"/>
            <a:ext cx="105844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400" dirty="0">
                <a:solidFill>
                  <a:srgbClr val="AA7C38"/>
                </a:solidFill>
              </a:rPr>
              <a:t>1. </a:t>
            </a:r>
            <a:r>
              <a:rPr lang="ko-KR" altLang="en-US" sz="4400" dirty="0"/>
              <a:t>복잡한 프로그램도 슈도 코드로 계획하면 쉽게 짤 수 있다</a:t>
            </a:r>
            <a:r>
              <a:rPr lang="en-US" altLang="ko-KR" sz="4400" dirty="0"/>
              <a:t>.</a:t>
            </a:r>
          </a:p>
          <a:p>
            <a:pPr lvl="0" algn="just"/>
            <a:endParaRPr lang="en-US" altLang="ko-KR" sz="4400" dirty="0">
              <a:solidFill>
                <a:srgbClr val="AA7C38"/>
              </a:solidFill>
            </a:endParaRPr>
          </a:p>
          <a:p>
            <a:pPr algn="just"/>
            <a:r>
              <a:rPr lang="en-US" altLang="ko-KR" sz="4400" dirty="0">
                <a:solidFill>
                  <a:srgbClr val="AA7C38"/>
                </a:solidFill>
              </a:rPr>
              <a:t>2. </a:t>
            </a:r>
            <a:r>
              <a:rPr lang="ko-KR" altLang="en-US" sz="4400" dirty="0"/>
              <a:t>컴퓨터처럼 생각하는 연습</a:t>
            </a:r>
            <a:r>
              <a:rPr lang="en-US" altLang="ko-KR" sz="4400" dirty="0"/>
              <a:t>!</a:t>
            </a:r>
          </a:p>
          <a:p>
            <a:pPr algn="just"/>
            <a:endParaRPr lang="en-US" altLang="ko-KR" sz="4400" dirty="0">
              <a:solidFill>
                <a:srgbClr val="AA7C38"/>
              </a:solidFill>
            </a:endParaRPr>
          </a:p>
          <a:p>
            <a:pPr algn="just"/>
            <a:r>
              <a:rPr lang="en-US" altLang="ko-KR" sz="4400" dirty="0">
                <a:solidFill>
                  <a:srgbClr val="AA7C38"/>
                </a:solidFill>
              </a:rPr>
              <a:t>3. </a:t>
            </a:r>
            <a:r>
              <a:rPr lang="ko-KR" altLang="en-US" sz="4400" dirty="0" err="1"/>
              <a:t>파이썬의</a:t>
            </a:r>
            <a:r>
              <a:rPr lang="ko-KR" altLang="en-US" sz="4400" dirty="0"/>
              <a:t> </a:t>
            </a:r>
            <a:r>
              <a:rPr lang="en-US" altLang="ko-KR" sz="4400" dirty="0"/>
              <a:t>“</a:t>
            </a:r>
            <a:r>
              <a:rPr lang="ko-KR" altLang="en-US" sz="4400" dirty="0"/>
              <a:t>논리</a:t>
            </a:r>
            <a:r>
              <a:rPr lang="en-US" altLang="ko-KR" sz="4400" dirty="0"/>
              <a:t>”</a:t>
            </a:r>
            <a:r>
              <a:rPr lang="ko-KR" altLang="en-US" sz="4400" dirty="0"/>
              <a:t>를 이해할 수 있다</a:t>
            </a:r>
            <a:r>
              <a:rPr lang="en-US" altLang="ko-KR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15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9350" y="2198764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이름을 물어보자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이름이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고양이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여긴 사람만 출입할 수 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출력하고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반갑습니다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, &lt;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님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09351" y="1337933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다음 프로그램의 슈도 코드를 작성해보자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74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764377" y="2459504"/>
            <a:ext cx="106632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FF0000"/>
                </a:solidFill>
              </a:rPr>
              <a:t>사용자에게 이름을 물어보자</a:t>
            </a:r>
            <a:r>
              <a:rPr lang="en-US" altLang="ko-KR" sz="4000" dirty="0">
                <a:solidFill>
                  <a:srgbClr val="FF0000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이름이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고양이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여긴 사람만 출입할 수 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출력하고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반갑습니다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, &lt;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님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3107A-71B7-424B-80C5-16A7DB526550}"/>
              </a:ext>
            </a:extLst>
          </p:cNvPr>
          <p:cNvSpPr txBox="1"/>
          <p:nvPr/>
        </p:nvSpPr>
        <p:spPr>
          <a:xfrm>
            <a:off x="1660848" y="1690063"/>
            <a:ext cx="8089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사용자에게 입력을 받아서 변수 안에 </a:t>
            </a:r>
            <a:r>
              <a:rPr lang="ko-KR" altLang="en-US" sz="4400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넣어야된다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C7A848-66B3-4F21-8A2B-8B758D14961F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04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34B5-1869-43A1-AFD9-E7E83F73E99B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3FE9A-FD52-4958-8332-7EEAA1402659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5A402-DE5A-4050-B044-EE7CD5A1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6" y="3194762"/>
            <a:ext cx="10026716" cy="21230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857FF3-1DD9-4F03-AC5F-F9639D95A44A}"/>
              </a:ext>
            </a:extLst>
          </p:cNvPr>
          <p:cNvSpPr/>
          <p:nvPr/>
        </p:nvSpPr>
        <p:spPr>
          <a:xfrm>
            <a:off x="524926" y="174383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리스트는 대괄호</a:t>
            </a:r>
            <a:r>
              <a:rPr lang="en-US" altLang="ko-KR" sz="4400" dirty="0">
                <a:solidFill>
                  <a:srgbClr val="AA7C38"/>
                </a:solidFill>
              </a:rPr>
              <a:t>, </a:t>
            </a:r>
            <a:r>
              <a:rPr lang="ko-KR" altLang="en-US" sz="4400" dirty="0">
                <a:solidFill>
                  <a:srgbClr val="AA7C38"/>
                </a:solidFill>
              </a:rPr>
              <a:t>즉 </a:t>
            </a:r>
            <a:r>
              <a:rPr lang="en-US" altLang="ko-KR" sz="4400" dirty="0">
                <a:solidFill>
                  <a:srgbClr val="AA7C38"/>
                </a:solidFill>
              </a:rPr>
              <a:t>‘[’ </a:t>
            </a:r>
            <a:r>
              <a:rPr lang="ko-KR" altLang="en-US" sz="4400" dirty="0">
                <a:solidFill>
                  <a:srgbClr val="AA7C38"/>
                </a:solidFill>
              </a:rPr>
              <a:t>와</a:t>
            </a:r>
            <a:r>
              <a:rPr lang="en-US" altLang="ko-KR" sz="4400" dirty="0">
                <a:solidFill>
                  <a:srgbClr val="AA7C38"/>
                </a:solidFill>
              </a:rPr>
              <a:t> ‘]’ </a:t>
            </a:r>
            <a:r>
              <a:rPr lang="ko-KR" altLang="en-US" sz="4400" dirty="0">
                <a:solidFill>
                  <a:srgbClr val="AA7C38"/>
                </a:solidFill>
              </a:rPr>
              <a:t>를 사용</a:t>
            </a:r>
            <a:r>
              <a:rPr lang="en-US" altLang="ko-KR" sz="4400" dirty="0">
                <a:solidFill>
                  <a:srgbClr val="AA7C38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4848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764377" y="2459504"/>
            <a:ext cx="106632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/>
              <a:t>사용자에게 이름을 물어보자</a:t>
            </a:r>
            <a:r>
              <a:rPr lang="en-US" altLang="ko-KR" sz="4000" dirty="0"/>
              <a:t>. </a:t>
            </a:r>
            <a:r>
              <a:rPr lang="ko-KR" altLang="en-US" sz="4000" dirty="0">
                <a:solidFill>
                  <a:srgbClr val="FF0000"/>
                </a:solidFill>
              </a:rPr>
              <a:t>만약 이름이 </a:t>
            </a:r>
            <a:r>
              <a:rPr lang="en-US" altLang="ko-KR" sz="4000" dirty="0">
                <a:solidFill>
                  <a:srgbClr val="FF0000"/>
                </a:solidFill>
              </a:rPr>
              <a:t>“</a:t>
            </a:r>
            <a:r>
              <a:rPr lang="ko-KR" altLang="en-US" sz="4000" dirty="0">
                <a:solidFill>
                  <a:srgbClr val="FF0000"/>
                </a:solidFill>
              </a:rPr>
              <a:t>고양이</a:t>
            </a:r>
            <a:r>
              <a:rPr lang="en-US" altLang="ko-KR" sz="4000" dirty="0">
                <a:solidFill>
                  <a:srgbClr val="FF0000"/>
                </a:solidFill>
              </a:rPr>
              <a:t>”</a:t>
            </a:r>
            <a:r>
              <a:rPr lang="ko-KR" altLang="en-US" sz="4000" dirty="0">
                <a:solidFill>
                  <a:srgbClr val="FF0000"/>
                </a:solidFill>
              </a:rPr>
              <a:t>면</a:t>
            </a:r>
            <a:r>
              <a:rPr lang="ko-KR" altLang="en-US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여긴 사람만 출입할 수 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출력하고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반갑습니다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, &lt;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님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6C1D-B791-42B2-ACD3-D1D0F6069F90}"/>
              </a:ext>
            </a:extLst>
          </p:cNvPr>
          <p:cNvSpPr txBox="1"/>
          <p:nvPr/>
        </p:nvSpPr>
        <p:spPr>
          <a:xfrm>
            <a:off x="3198022" y="1580560"/>
            <a:ext cx="8089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만약 그 변수 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== “</a:t>
            </a:r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고양이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”</a:t>
            </a:r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면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  <a:endParaRPr lang="ko-KR" altLang="en-US" sz="4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27F065-FE8C-40D8-8E20-A45BF27070F4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32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764377" y="2459504"/>
            <a:ext cx="106632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/>
              <a:t>사용자에게 이름을 물어보자</a:t>
            </a:r>
            <a:r>
              <a:rPr lang="en-US" altLang="ko-KR" sz="4000" dirty="0"/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이름이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고양이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면 </a:t>
            </a:r>
            <a:r>
              <a:rPr lang="en-US" altLang="ko-KR" sz="4000" dirty="0">
                <a:solidFill>
                  <a:srgbClr val="FF0000"/>
                </a:solidFill>
              </a:rPr>
              <a:t>“</a:t>
            </a:r>
            <a:r>
              <a:rPr lang="ko-KR" altLang="en-US" sz="4000" dirty="0">
                <a:solidFill>
                  <a:srgbClr val="FF0000"/>
                </a:solidFill>
              </a:rPr>
              <a:t>여긴 사람만 출입할 수 있다</a:t>
            </a:r>
            <a:r>
              <a:rPr lang="en-US" altLang="ko-KR" sz="4000" dirty="0">
                <a:solidFill>
                  <a:srgbClr val="FF0000"/>
                </a:solidFill>
              </a:rPr>
              <a:t>!”</a:t>
            </a:r>
            <a:r>
              <a:rPr lang="ko-KR" altLang="en-US" sz="4000" dirty="0">
                <a:solidFill>
                  <a:srgbClr val="FF0000"/>
                </a:solidFill>
              </a:rPr>
              <a:t>를</a:t>
            </a:r>
            <a:r>
              <a:rPr lang="en-US" altLang="ko-KR" sz="4000" dirty="0">
                <a:solidFill>
                  <a:srgbClr val="FF0000"/>
                </a:solidFill>
              </a:rPr>
              <a:t> </a:t>
            </a:r>
            <a:r>
              <a:rPr lang="ko-KR" altLang="en-US" sz="4000" dirty="0">
                <a:solidFill>
                  <a:srgbClr val="FF0000"/>
                </a:solidFill>
              </a:rPr>
              <a:t>출력하고</a:t>
            </a:r>
            <a:r>
              <a:rPr lang="en-US" altLang="ko-KR" sz="4000" dirty="0">
                <a:solidFill>
                  <a:srgbClr val="FF0000"/>
                </a:solidFill>
              </a:rPr>
              <a:t>,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반갑습니다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, &lt;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님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0B14E-6891-4240-B2A7-91A882D2D072}"/>
              </a:ext>
            </a:extLst>
          </p:cNvPr>
          <p:cNvSpPr txBox="1"/>
          <p:nvPr/>
        </p:nvSpPr>
        <p:spPr>
          <a:xfrm>
            <a:off x="4513639" y="4473050"/>
            <a:ext cx="7678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여긴 사람만 출입할 수 있다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!” </a:t>
            </a:r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를 출력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867C9E-60DA-43A0-8A99-64C473981E3D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83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764377" y="2459504"/>
            <a:ext cx="106632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/>
              <a:t>사용자에게 이름을 물어보자</a:t>
            </a:r>
            <a:r>
              <a:rPr lang="en-US" altLang="ko-KR" sz="4000" dirty="0"/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이름이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고양이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여긴 사람만 출입할 수 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출력하고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</a:rPr>
              <a:t>아니면</a:t>
            </a:r>
            <a:r>
              <a:rPr lang="ko-KR" altLang="en-US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반갑습니다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, &lt;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님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0FB48-F413-454D-9071-FAEFAE3A4AC4}"/>
              </a:ext>
            </a:extLst>
          </p:cNvPr>
          <p:cNvSpPr txBox="1"/>
          <p:nvPr/>
        </p:nvSpPr>
        <p:spPr>
          <a:xfrm>
            <a:off x="764377" y="4533310"/>
            <a:ext cx="8089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만약 그렇지 않으면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:</a:t>
            </a:r>
            <a:endParaRPr lang="ko-KR" altLang="en-US" sz="4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EAB9C-5EDB-4574-8600-2385931A345F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57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764377" y="2459504"/>
            <a:ext cx="106632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/>
              <a:t>사용자에게 이름을 물어보자</a:t>
            </a:r>
            <a:r>
              <a:rPr lang="en-US" altLang="ko-KR" sz="4000" dirty="0"/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이름이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고양이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여긴 사람만 출입할 수 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출력하고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US" altLang="ko-KR" sz="4000" dirty="0">
                <a:solidFill>
                  <a:srgbClr val="FF0000"/>
                </a:solidFill>
              </a:rPr>
              <a:t>“</a:t>
            </a:r>
            <a:r>
              <a:rPr lang="ko-KR" altLang="en-US" sz="4000" dirty="0">
                <a:solidFill>
                  <a:srgbClr val="FF0000"/>
                </a:solidFill>
              </a:rPr>
              <a:t>반갑습니다</a:t>
            </a:r>
            <a:r>
              <a:rPr lang="en-US" altLang="ko-KR" sz="4000" dirty="0">
                <a:solidFill>
                  <a:srgbClr val="FF0000"/>
                </a:solidFill>
              </a:rPr>
              <a:t>, &lt;</a:t>
            </a:r>
            <a:r>
              <a:rPr lang="ko-KR" altLang="en-US" sz="4000" dirty="0">
                <a:solidFill>
                  <a:srgbClr val="FF0000"/>
                </a:solidFill>
              </a:rPr>
              <a:t>이름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  <a:r>
              <a:rPr lang="ko-KR" altLang="en-US" sz="4000" dirty="0">
                <a:solidFill>
                  <a:srgbClr val="FF0000"/>
                </a:solidFill>
              </a:rPr>
              <a:t>님</a:t>
            </a:r>
            <a:r>
              <a:rPr lang="en-US" altLang="ko-KR" sz="4000" dirty="0">
                <a:solidFill>
                  <a:srgbClr val="FF0000"/>
                </a:solidFill>
              </a:rPr>
              <a:t>.”</a:t>
            </a:r>
            <a:r>
              <a:rPr lang="ko-KR" altLang="en-US" sz="4000" dirty="0">
                <a:solidFill>
                  <a:srgbClr val="FF0000"/>
                </a:solidFill>
              </a:rPr>
              <a:t>을 출력하자</a:t>
            </a:r>
            <a:r>
              <a:rPr lang="en-US" altLang="ko-KR" sz="4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0FB48-F413-454D-9071-FAEFAE3A4AC4}"/>
              </a:ext>
            </a:extLst>
          </p:cNvPr>
          <p:cNvSpPr txBox="1"/>
          <p:nvPr/>
        </p:nvSpPr>
        <p:spPr>
          <a:xfrm>
            <a:off x="2883697" y="4628560"/>
            <a:ext cx="80896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반갑습니다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,” </a:t>
            </a:r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와 그 변수와 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“</a:t>
            </a:r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님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.” </a:t>
            </a:r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을 출력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851BE-4D93-4071-AE37-C012BD62D056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138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38723" y="101408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42675" y="101408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이름을 물어보자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만약 이름이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고양이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prstClr val="black"/>
                </a:solidFill>
              </a:rPr>
              <a:t>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여긴 사람만 출입할 수 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출력하고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아니면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반갑습니다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, &lt;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님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B912D-6DCE-4B8F-8E63-DF0B717C622F}"/>
              </a:ext>
            </a:extLst>
          </p:cNvPr>
          <p:cNvSpPr/>
          <p:nvPr/>
        </p:nvSpPr>
        <p:spPr>
          <a:xfrm>
            <a:off x="1514174" y="310515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사용자에게 입력을 받아서 변수에 넣음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만약 그 변수 </a:t>
            </a:r>
            <a:r>
              <a:rPr lang="en-US" altLang="ko-KR" sz="3600" dirty="0">
                <a:solidFill>
                  <a:srgbClr val="7030A0"/>
                </a:solidFill>
              </a:rPr>
              <a:t>== “</a:t>
            </a:r>
            <a:r>
              <a:rPr lang="ko-KR" altLang="en-US" sz="3600" dirty="0" err="1">
                <a:solidFill>
                  <a:srgbClr val="7030A0"/>
                </a:solidFill>
              </a:rPr>
              <a:t>고양이＂라면</a:t>
            </a:r>
            <a:r>
              <a:rPr lang="en-US" altLang="ko-KR" sz="3600" dirty="0">
                <a:solidFill>
                  <a:srgbClr val="7030A0"/>
                </a:solidFill>
              </a:rPr>
              <a:t>:</a:t>
            </a: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	“</a:t>
            </a:r>
            <a:r>
              <a:rPr lang="ko-KR" altLang="en-US" sz="3600" dirty="0">
                <a:solidFill>
                  <a:srgbClr val="7030A0"/>
                </a:solidFill>
              </a:rPr>
              <a:t>여긴 사람만 출입할 수 있다</a:t>
            </a:r>
            <a:r>
              <a:rPr lang="en-US" altLang="ko-KR" sz="3600" dirty="0">
                <a:solidFill>
                  <a:srgbClr val="7030A0"/>
                </a:solidFill>
              </a:rPr>
              <a:t>!” </a:t>
            </a:r>
            <a:r>
              <a:rPr lang="ko-KR" altLang="en-US" sz="3600" dirty="0">
                <a:solidFill>
                  <a:srgbClr val="7030A0"/>
                </a:solidFill>
              </a:rPr>
              <a:t>출력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만약 아니면</a:t>
            </a:r>
            <a:r>
              <a:rPr lang="en-US" altLang="ko-KR" sz="3600" dirty="0">
                <a:solidFill>
                  <a:srgbClr val="7030A0"/>
                </a:solidFill>
              </a:rPr>
              <a:t>:</a:t>
            </a: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	“</a:t>
            </a:r>
            <a:r>
              <a:rPr lang="ko-KR" altLang="en-US" sz="3600" dirty="0">
                <a:solidFill>
                  <a:srgbClr val="7030A0"/>
                </a:solidFill>
              </a:rPr>
              <a:t>반갑습니다</a:t>
            </a:r>
            <a:r>
              <a:rPr lang="en-US" altLang="ko-KR" sz="3600" dirty="0">
                <a:solidFill>
                  <a:srgbClr val="7030A0"/>
                </a:solidFill>
              </a:rPr>
              <a:t>, &lt;</a:t>
            </a:r>
            <a:r>
              <a:rPr lang="ko-KR" altLang="en-US" sz="3600" dirty="0">
                <a:solidFill>
                  <a:srgbClr val="7030A0"/>
                </a:solidFill>
              </a:rPr>
              <a:t>그 변수</a:t>
            </a:r>
            <a:r>
              <a:rPr lang="en-US" altLang="ko-KR" sz="3600" dirty="0">
                <a:solidFill>
                  <a:srgbClr val="7030A0"/>
                </a:solidFill>
              </a:rPr>
              <a:t>&gt;</a:t>
            </a:r>
            <a:r>
              <a:rPr lang="ko-KR" altLang="en-US" sz="3600" dirty="0">
                <a:solidFill>
                  <a:srgbClr val="7030A0"/>
                </a:solidFill>
              </a:rPr>
              <a:t>님</a:t>
            </a:r>
            <a:r>
              <a:rPr lang="en-US" altLang="ko-KR" sz="3600" dirty="0">
                <a:solidFill>
                  <a:srgbClr val="7030A0"/>
                </a:solidFill>
              </a:rPr>
              <a:t>”</a:t>
            </a:r>
            <a:r>
              <a:rPr lang="ko-KR" altLang="en-US" sz="3600" dirty="0">
                <a:solidFill>
                  <a:srgbClr val="7030A0"/>
                </a:solidFill>
              </a:rPr>
              <a:t> 출력</a:t>
            </a:r>
            <a:endParaRPr lang="en-US" altLang="ko-KR" sz="3600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DF7A9-56A4-4463-B7C0-B9FEA70B85C5}"/>
              </a:ext>
            </a:extLst>
          </p:cNvPr>
          <p:cNvSpPr/>
          <p:nvPr/>
        </p:nvSpPr>
        <p:spPr>
          <a:xfrm>
            <a:off x="942675" y="310515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8175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B912D-6DCE-4B8F-8E63-DF0B717C622F}"/>
              </a:ext>
            </a:extLst>
          </p:cNvPr>
          <p:cNvSpPr/>
          <p:nvPr/>
        </p:nvSpPr>
        <p:spPr>
          <a:xfrm>
            <a:off x="1095074" y="93345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사용자에게 입력을 받아서 변수에 넣음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만약 그 변수 </a:t>
            </a:r>
            <a:r>
              <a:rPr lang="en-US" altLang="ko-KR" sz="3600" dirty="0">
                <a:solidFill>
                  <a:srgbClr val="7030A0"/>
                </a:solidFill>
              </a:rPr>
              <a:t>== “</a:t>
            </a:r>
            <a:r>
              <a:rPr lang="ko-KR" altLang="en-US" sz="3600" dirty="0" err="1">
                <a:solidFill>
                  <a:srgbClr val="7030A0"/>
                </a:solidFill>
              </a:rPr>
              <a:t>고양이＂라면</a:t>
            </a:r>
            <a:r>
              <a:rPr lang="en-US" altLang="ko-KR" sz="3600" dirty="0">
                <a:solidFill>
                  <a:srgbClr val="7030A0"/>
                </a:solidFill>
              </a:rPr>
              <a:t>:</a:t>
            </a: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	“</a:t>
            </a:r>
            <a:r>
              <a:rPr lang="ko-KR" altLang="en-US" sz="3600" dirty="0">
                <a:solidFill>
                  <a:srgbClr val="7030A0"/>
                </a:solidFill>
              </a:rPr>
              <a:t>여긴 사람만 출입할 수 있다</a:t>
            </a:r>
            <a:r>
              <a:rPr lang="en-US" altLang="ko-KR" sz="3600" dirty="0">
                <a:solidFill>
                  <a:srgbClr val="7030A0"/>
                </a:solidFill>
              </a:rPr>
              <a:t>!” </a:t>
            </a:r>
            <a:r>
              <a:rPr lang="ko-KR" altLang="en-US" sz="3600" dirty="0">
                <a:solidFill>
                  <a:srgbClr val="7030A0"/>
                </a:solidFill>
              </a:rPr>
              <a:t>출력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만약 아니면</a:t>
            </a:r>
            <a:r>
              <a:rPr lang="en-US" altLang="ko-KR" sz="3600" dirty="0">
                <a:solidFill>
                  <a:srgbClr val="7030A0"/>
                </a:solidFill>
              </a:rPr>
              <a:t>:</a:t>
            </a: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	“</a:t>
            </a:r>
            <a:r>
              <a:rPr lang="ko-KR" altLang="en-US" sz="3600" dirty="0">
                <a:solidFill>
                  <a:srgbClr val="7030A0"/>
                </a:solidFill>
              </a:rPr>
              <a:t>반갑습니다</a:t>
            </a:r>
            <a:r>
              <a:rPr lang="en-US" altLang="ko-KR" sz="3600" dirty="0">
                <a:solidFill>
                  <a:srgbClr val="7030A0"/>
                </a:solidFill>
              </a:rPr>
              <a:t>, &lt;</a:t>
            </a:r>
            <a:r>
              <a:rPr lang="ko-KR" altLang="en-US" sz="3600" dirty="0">
                <a:solidFill>
                  <a:srgbClr val="7030A0"/>
                </a:solidFill>
              </a:rPr>
              <a:t>그 변수</a:t>
            </a:r>
            <a:r>
              <a:rPr lang="en-US" altLang="ko-KR" sz="3600" dirty="0">
                <a:solidFill>
                  <a:srgbClr val="7030A0"/>
                </a:solidFill>
              </a:rPr>
              <a:t>&gt;</a:t>
            </a:r>
            <a:r>
              <a:rPr lang="ko-KR" altLang="en-US" sz="3600" dirty="0">
                <a:solidFill>
                  <a:srgbClr val="7030A0"/>
                </a:solidFill>
              </a:rPr>
              <a:t>님</a:t>
            </a:r>
            <a:r>
              <a:rPr lang="en-US" altLang="ko-KR" sz="3600" dirty="0">
                <a:solidFill>
                  <a:srgbClr val="7030A0"/>
                </a:solidFill>
              </a:rPr>
              <a:t>”</a:t>
            </a:r>
            <a:r>
              <a:rPr lang="ko-KR" altLang="en-US" sz="3600" dirty="0">
                <a:solidFill>
                  <a:srgbClr val="7030A0"/>
                </a:solidFill>
              </a:rPr>
              <a:t> 출력</a:t>
            </a:r>
            <a:endParaRPr lang="en-US" altLang="ko-KR" sz="3600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DF7A9-56A4-4463-B7C0-B9FEA70B85C5}"/>
              </a:ext>
            </a:extLst>
          </p:cNvPr>
          <p:cNvSpPr/>
          <p:nvPr/>
        </p:nvSpPr>
        <p:spPr>
          <a:xfrm>
            <a:off x="523575" y="93345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F166E-4F61-4EEA-924D-68E516D907AE}"/>
              </a:ext>
            </a:extLst>
          </p:cNvPr>
          <p:cNvSpPr/>
          <p:nvPr/>
        </p:nvSpPr>
        <p:spPr>
          <a:xfrm>
            <a:off x="960166" y="4122796"/>
            <a:ext cx="112779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입력 받는 함수</a:t>
            </a:r>
            <a:endParaRPr lang="en-US" altLang="ko-KR" sz="3200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just"/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만약에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~” </a:t>
            </a:r>
            <a:r>
              <a:rPr lang="ko-KR" altLang="en-US" sz="3200" dirty="0" err="1">
                <a:solidFill>
                  <a:schemeClr val="accent2">
                    <a:lumMod val="50000"/>
                  </a:schemeClr>
                </a:solidFill>
              </a:rPr>
              <a:t>조건문</a:t>
            </a:r>
            <a:endParaRPr lang="en-US" altLang="ko-KR" sz="3200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just"/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출력하는 함수</a:t>
            </a:r>
            <a:endParaRPr lang="en-US" altLang="ko-KR" sz="3200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just"/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만약 아니면</a:t>
            </a:r>
            <a:r>
              <a:rPr lang="en-US" altLang="ko-KR" sz="3200" dirty="0">
                <a:solidFill>
                  <a:schemeClr val="accent2">
                    <a:lumMod val="50000"/>
                  </a:schemeClr>
                </a:solidFill>
              </a:rPr>
              <a:t>~” </a:t>
            </a:r>
            <a:r>
              <a:rPr lang="ko-KR" altLang="en-US" sz="3200" dirty="0" err="1">
                <a:solidFill>
                  <a:schemeClr val="accent2">
                    <a:lumMod val="50000"/>
                  </a:schemeClr>
                </a:solidFill>
              </a:rPr>
              <a:t>조건문</a:t>
            </a:r>
            <a:endParaRPr lang="en-US" altLang="ko-KR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CC754-3727-4355-8B2B-3D939E4FBD76}"/>
              </a:ext>
            </a:extLst>
          </p:cNvPr>
          <p:cNvSpPr/>
          <p:nvPr/>
        </p:nvSpPr>
        <p:spPr>
          <a:xfrm>
            <a:off x="5787936" y="4122796"/>
            <a:ext cx="112779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input(“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질문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”)</a:t>
            </a:r>
          </a:p>
          <a:p>
            <a:pPr lvl="0" algn="just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조건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lvl="0" algn="just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print(“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출력할 것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”, 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여러 개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”)</a:t>
            </a:r>
          </a:p>
          <a:p>
            <a:pPr lvl="0" algn="just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else: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F42F8E-FE3A-4610-9C51-B4F1796EF1B2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0308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9351" y="2105561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정수를 물어보자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숫자의 두배를 출력해서 알려주자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09351" y="1337933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다음 프로그램의 슈도 코드를 작성해보자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5C02B-49B5-4D37-9CE0-6A62A7EBA997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4280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9351" y="2105561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FF0000"/>
                </a:solidFill>
              </a:rPr>
              <a:t>사용자에게 정수를 물어보자</a:t>
            </a:r>
            <a:r>
              <a:rPr lang="en-US" altLang="ko-KR" sz="4000" dirty="0">
                <a:solidFill>
                  <a:srgbClr val="FF0000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숫자의 두배를 출력해서 알려주자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09351" y="1337933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다음 프로그램의 슈도 코드를 작성해보자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5C02B-49B5-4D37-9CE0-6A62A7EBA997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53486-30D9-4A9F-9039-8BA6218A7357}"/>
              </a:ext>
            </a:extLst>
          </p:cNvPr>
          <p:cNvSpPr/>
          <p:nvPr/>
        </p:nvSpPr>
        <p:spPr>
          <a:xfrm>
            <a:off x="1580850" y="3658020"/>
            <a:ext cx="1056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FF0000"/>
                </a:solidFill>
              </a:rPr>
              <a:t>사용자에게 입력을 받아서 변수 </a:t>
            </a:r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ko-KR" altLang="en-US" sz="3600" dirty="0">
                <a:solidFill>
                  <a:srgbClr val="FF0000"/>
                </a:solidFill>
              </a:rPr>
              <a:t>에 넣음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9E5BB-D9CB-4E4C-A225-D73C7132B048}"/>
              </a:ext>
            </a:extLst>
          </p:cNvPr>
          <p:cNvSpPr/>
          <p:nvPr/>
        </p:nvSpPr>
        <p:spPr>
          <a:xfrm>
            <a:off x="1009351" y="365802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29425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9351" y="2105561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정수를 물어보자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</a:rPr>
              <a:t>그 숫자의 두배</a:t>
            </a:r>
            <a:r>
              <a:rPr lang="ko-KR" altLang="en-US" sz="4000" dirty="0">
                <a:solidFill>
                  <a:prstClr val="black"/>
                </a:solidFill>
              </a:rPr>
              <a:t>를 출력해서 알려주자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09351" y="1337933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다음 프로그램의 슈도 코드를 작성해보자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5C02B-49B5-4D37-9CE0-6A62A7EBA997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53486-30D9-4A9F-9039-8BA6218A7357}"/>
              </a:ext>
            </a:extLst>
          </p:cNvPr>
          <p:cNvSpPr/>
          <p:nvPr/>
        </p:nvSpPr>
        <p:spPr>
          <a:xfrm>
            <a:off x="1580850" y="3658020"/>
            <a:ext cx="10569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사용자에게 입력을 받아서 변수 </a:t>
            </a:r>
            <a:r>
              <a:rPr lang="en-US" altLang="ko-KR" sz="3600" dirty="0">
                <a:solidFill>
                  <a:srgbClr val="7030A0"/>
                </a:solidFill>
              </a:rPr>
              <a:t>a</a:t>
            </a:r>
            <a:r>
              <a:rPr lang="ko-KR" altLang="en-US" sz="3600" dirty="0">
                <a:solidFill>
                  <a:srgbClr val="7030A0"/>
                </a:solidFill>
              </a:rPr>
              <a:t>에 넣음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en-US" altLang="ko-KR" sz="3600" dirty="0">
                <a:solidFill>
                  <a:srgbClr val="FF0000"/>
                </a:solidFill>
              </a:rPr>
              <a:t>a</a:t>
            </a:r>
            <a:r>
              <a:rPr lang="ko-KR" altLang="en-US" sz="3600" dirty="0">
                <a:solidFill>
                  <a:srgbClr val="FF0000"/>
                </a:solidFill>
              </a:rPr>
              <a:t>를 정수로 변환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 lvl="0" algn="just"/>
            <a:r>
              <a:rPr lang="en-US" altLang="ko-KR" sz="3600" dirty="0">
                <a:solidFill>
                  <a:srgbClr val="FF0000"/>
                </a:solidFill>
              </a:rPr>
              <a:t>b = a</a:t>
            </a:r>
            <a:r>
              <a:rPr lang="ko-KR" altLang="en-US" sz="3600" dirty="0">
                <a:solidFill>
                  <a:srgbClr val="FF0000"/>
                </a:solidFill>
              </a:rPr>
              <a:t>의 </a:t>
            </a:r>
            <a:r>
              <a:rPr lang="en-US" altLang="ko-KR" sz="3600" dirty="0">
                <a:solidFill>
                  <a:srgbClr val="FF0000"/>
                </a:solidFill>
              </a:rPr>
              <a:t>2</a:t>
            </a:r>
            <a:r>
              <a:rPr lang="ko-KR" altLang="en-US" sz="3600" dirty="0">
                <a:solidFill>
                  <a:srgbClr val="FF0000"/>
                </a:solidFill>
              </a:rPr>
              <a:t>배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9E5BB-D9CB-4E4C-A225-D73C7132B048}"/>
              </a:ext>
            </a:extLst>
          </p:cNvPr>
          <p:cNvSpPr/>
          <p:nvPr/>
        </p:nvSpPr>
        <p:spPr>
          <a:xfrm>
            <a:off x="1009351" y="365802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9487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9351" y="2105561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정수를 물어보자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숫자의 두배를 </a:t>
            </a:r>
            <a:r>
              <a:rPr lang="ko-KR" altLang="en-US" sz="4000" dirty="0">
                <a:solidFill>
                  <a:srgbClr val="FF0000"/>
                </a:solidFill>
              </a:rPr>
              <a:t>출력해서 알려주자</a:t>
            </a:r>
            <a:r>
              <a:rPr lang="en-US" altLang="ko-KR" sz="40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09351" y="1337933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다음 프로그램의 슈도 코드를 작성해보자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5C02B-49B5-4D37-9CE0-6A62A7EBA997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53486-30D9-4A9F-9039-8BA6218A7357}"/>
              </a:ext>
            </a:extLst>
          </p:cNvPr>
          <p:cNvSpPr/>
          <p:nvPr/>
        </p:nvSpPr>
        <p:spPr>
          <a:xfrm>
            <a:off x="1580850" y="3658020"/>
            <a:ext cx="105699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사용자에게 입력을 받아서 변수 </a:t>
            </a:r>
            <a:r>
              <a:rPr lang="en-US" altLang="ko-KR" sz="3600" dirty="0">
                <a:solidFill>
                  <a:srgbClr val="7030A0"/>
                </a:solidFill>
              </a:rPr>
              <a:t>a</a:t>
            </a:r>
            <a:r>
              <a:rPr lang="ko-KR" altLang="en-US" sz="3600" dirty="0">
                <a:solidFill>
                  <a:srgbClr val="7030A0"/>
                </a:solidFill>
              </a:rPr>
              <a:t>에 넣음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a</a:t>
            </a:r>
            <a:r>
              <a:rPr lang="ko-KR" altLang="en-US" sz="3600" dirty="0">
                <a:solidFill>
                  <a:srgbClr val="7030A0"/>
                </a:solidFill>
              </a:rPr>
              <a:t>를 정수로 변환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b = a</a:t>
            </a:r>
            <a:r>
              <a:rPr lang="ko-KR" altLang="en-US" sz="3600" dirty="0">
                <a:solidFill>
                  <a:srgbClr val="7030A0"/>
                </a:solidFill>
              </a:rPr>
              <a:t>의 </a:t>
            </a:r>
            <a:r>
              <a:rPr lang="en-US" altLang="ko-KR" sz="3600" dirty="0">
                <a:solidFill>
                  <a:srgbClr val="7030A0"/>
                </a:solidFill>
              </a:rPr>
              <a:t>2</a:t>
            </a:r>
            <a:r>
              <a:rPr lang="ko-KR" altLang="en-US" sz="3600" dirty="0">
                <a:solidFill>
                  <a:srgbClr val="7030A0"/>
                </a:solidFill>
              </a:rPr>
              <a:t>배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en-US" altLang="ko-KR" sz="3600" dirty="0">
                <a:solidFill>
                  <a:srgbClr val="FF0000"/>
                </a:solidFill>
              </a:rPr>
              <a:t>b</a:t>
            </a:r>
            <a:r>
              <a:rPr lang="ko-KR" altLang="en-US" sz="3600" dirty="0">
                <a:solidFill>
                  <a:srgbClr val="FF0000"/>
                </a:solidFill>
              </a:rPr>
              <a:t>를 출력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9E5BB-D9CB-4E4C-A225-D73C7132B048}"/>
              </a:ext>
            </a:extLst>
          </p:cNvPr>
          <p:cNvSpPr/>
          <p:nvPr/>
        </p:nvSpPr>
        <p:spPr>
          <a:xfrm>
            <a:off x="1009351" y="365802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042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4011FA-8E77-49EF-B06D-D1949FC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89" y="1790894"/>
            <a:ext cx="7652398" cy="3443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9AD340-D991-4A28-900D-6E67630CB826}"/>
              </a:ext>
            </a:extLst>
          </p:cNvPr>
          <p:cNvSpPr/>
          <p:nvPr/>
        </p:nvSpPr>
        <p:spPr>
          <a:xfrm>
            <a:off x="610433" y="5485413"/>
            <a:ext cx="113630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너무 귀찮은데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?!</a:t>
            </a:r>
            <a:endParaRPr lang="en-US" altLang="ko-KR" sz="4400" dirty="0">
              <a:solidFill>
                <a:srgbClr val="AA7C38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89B63E-05CB-4AAB-A525-87CE1DB5D635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7EE0-2993-412F-B4D9-AEDD0CF258A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4273819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9351" y="2105561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정수를 물어보자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숫자의 두배를 출력해서 알려주자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09351" y="1337933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다음 프로그램의 슈도 코드를 작성해보자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5C02B-49B5-4D37-9CE0-6A62A7EBA997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53486-30D9-4A9F-9039-8BA6218A7357}"/>
              </a:ext>
            </a:extLst>
          </p:cNvPr>
          <p:cNvSpPr/>
          <p:nvPr/>
        </p:nvSpPr>
        <p:spPr>
          <a:xfrm>
            <a:off x="1580850" y="3658020"/>
            <a:ext cx="105699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사용자에게 입력을 받아서 변수 </a:t>
            </a:r>
            <a:r>
              <a:rPr lang="en-US" altLang="ko-KR" sz="3600" dirty="0">
                <a:solidFill>
                  <a:srgbClr val="7030A0"/>
                </a:solidFill>
              </a:rPr>
              <a:t>a</a:t>
            </a:r>
            <a:r>
              <a:rPr lang="ko-KR" altLang="en-US" sz="3600" dirty="0">
                <a:solidFill>
                  <a:srgbClr val="7030A0"/>
                </a:solidFill>
              </a:rPr>
              <a:t>에 넣음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a</a:t>
            </a:r>
            <a:r>
              <a:rPr lang="ko-KR" altLang="en-US" sz="3600" dirty="0">
                <a:solidFill>
                  <a:srgbClr val="7030A0"/>
                </a:solidFill>
              </a:rPr>
              <a:t>를 정수로 변환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b = a</a:t>
            </a:r>
            <a:r>
              <a:rPr lang="ko-KR" altLang="en-US" sz="3600" dirty="0">
                <a:solidFill>
                  <a:srgbClr val="7030A0"/>
                </a:solidFill>
              </a:rPr>
              <a:t>의 </a:t>
            </a:r>
            <a:r>
              <a:rPr lang="en-US" altLang="ko-KR" sz="3600" dirty="0">
                <a:solidFill>
                  <a:srgbClr val="7030A0"/>
                </a:solidFill>
              </a:rPr>
              <a:t>2</a:t>
            </a:r>
            <a:r>
              <a:rPr lang="ko-KR" altLang="en-US" sz="3600" dirty="0">
                <a:solidFill>
                  <a:srgbClr val="7030A0"/>
                </a:solidFill>
              </a:rPr>
              <a:t>배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b</a:t>
            </a:r>
            <a:r>
              <a:rPr lang="ko-KR" altLang="en-US" sz="3600" dirty="0">
                <a:solidFill>
                  <a:srgbClr val="7030A0"/>
                </a:solidFill>
              </a:rPr>
              <a:t>를 출력</a:t>
            </a:r>
            <a:endParaRPr lang="en-US" altLang="ko-KR" sz="36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9E5BB-D9CB-4E4C-A225-D73C7132B048}"/>
              </a:ext>
            </a:extLst>
          </p:cNvPr>
          <p:cNvSpPr/>
          <p:nvPr/>
        </p:nvSpPr>
        <p:spPr>
          <a:xfrm>
            <a:off x="1009351" y="365802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95502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05C02B-49B5-4D37-9CE0-6A62A7EBA997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53486-30D9-4A9F-9039-8BA6218A7357}"/>
              </a:ext>
            </a:extLst>
          </p:cNvPr>
          <p:cNvSpPr/>
          <p:nvPr/>
        </p:nvSpPr>
        <p:spPr>
          <a:xfrm>
            <a:off x="1622063" y="987391"/>
            <a:ext cx="105699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사용자에게 입력을 받아서 변수 </a:t>
            </a:r>
            <a:r>
              <a:rPr lang="en-US" altLang="ko-KR" sz="3600" dirty="0">
                <a:solidFill>
                  <a:srgbClr val="7030A0"/>
                </a:solidFill>
              </a:rPr>
              <a:t>a</a:t>
            </a:r>
            <a:r>
              <a:rPr lang="ko-KR" altLang="en-US" sz="3600" dirty="0">
                <a:solidFill>
                  <a:srgbClr val="7030A0"/>
                </a:solidFill>
              </a:rPr>
              <a:t>에 넣음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a</a:t>
            </a:r>
            <a:r>
              <a:rPr lang="ko-KR" altLang="en-US" sz="3600" dirty="0">
                <a:solidFill>
                  <a:srgbClr val="7030A0"/>
                </a:solidFill>
              </a:rPr>
              <a:t>를 정수로 변환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b = a</a:t>
            </a:r>
            <a:r>
              <a:rPr lang="ko-KR" altLang="en-US" sz="3600" dirty="0">
                <a:solidFill>
                  <a:srgbClr val="7030A0"/>
                </a:solidFill>
              </a:rPr>
              <a:t>의 </a:t>
            </a:r>
            <a:r>
              <a:rPr lang="en-US" altLang="ko-KR" sz="3600" dirty="0">
                <a:solidFill>
                  <a:srgbClr val="7030A0"/>
                </a:solidFill>
              </a:rPr>
              <a:t>2</a:t>
            </a:r>
            <a:r>
              <a:rPr lang="ko-KR" altLang="en-US" sz="3600" dirty="0">
                <a:solidFill>
                  <a:srgbClr val="7030A0"/>
                </a:solidFill>
              </a:rPr>
              <a:t>배</a:t>
            </a:r>
            <a:endParaRPr lang="en-US" altLang="ko-KR" sz="3600" dirty="0">
              <a:solidFill>
                <a:srgbClr val="7030A0"/>
              </a:solidFill>
            </a:endParaRP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b</a:t>
            </a:r>
            <a:r>
              <a:rPr lang="ko-KR" altLang="en-US" sz="3600" dirty="0">
                <a:solidFill>
                  <a:srgbClr val="7030A0"/>
                </a:solidFill>
              </a:rPr>
              <a:t>를 출력</a:t>
            </a:r>
            <a:endParaRPr lang="en-US" altLang="ko-KR" sz="360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9E5BB-D9CB-4E4C-A225-D73C7132B048}"/>
              </a:ext>
            </a:extLst>
          </p:cNvPr>
          <p:cNvSpPr/>
          <p:nvPr/>
        </p:nvSpPr>
        <p:spPr>
          <a:xfrm>
            <a:off x="1050564" y="987391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CD88F-E88D-4B17-B320-8580708E294A}"/>
              </a:ext>
            </a:extLst>
          </p:cNvPr>
          <p:cNvSpPr/>
          <p:nvPr/>
        </p:nvSpPr>
        <p:spPr>
          <a:xfrm>
            <a:off x="960166" y="4122796"/>
            <a:ext cx="11277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입력 받는 함수</a:t>
            </a:r>
            <a:endParaRPr lang="en-US" altLang="ko-KR" sz="3200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just"/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정수로 변환하는 함수</a:t>
            </a:r>
            <a:endParaRPr lang="en-US" altLang="ko-KR" sz="3200" dirty="0">
              <a:solidFill>
                <a:schemeClr val="accent2">
                  <a:lumMod val="50000"/>
                </a:schemeClr>
              </a:solidFill>
            </a:endParaRPr>
          </a:p>
          <a:p>
            <a:pPr lvl="0" algn="just"/>
            <a:r>
              <a:rPr lang="ko-KR" altLang="en-US" sz="3200" dirty="0">
                <a:solidFill>
                  <a:schemeClr val="accent2">
                    <a:lumMod val="50000"/>
                  </a:schemeClr>
                </a:solidFill>
              </a:rPr>
              <a:t>출력하는 함수</a:t>
            </a:r>
            <a:endParaRPr lang="en-US" altLang="ko-KR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AF5B2-9AD7-4CA9-B44F-74C35AF5B9C0}"/>
              </a:ext>
            </a:extLst>
          </p:cNvPr>
          <p:cNvSpPr/>
          <p:nvPr/>
        </p:nvSpPr>
        <p:spPr>
          <a:xfrm>
            <a:off x="5787936" y="4122796"/>
            <a:ext cx="11277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input(“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질문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”)</a:t>
            </a:r>
          </a:p>
          <a:p>
            <a:pPr lvl="0" algn="just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int(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변환 시킬 것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0" algn="just"/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print(“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출력할 것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”, “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여러 개</a:t>
            </a:r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70652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2897" y="88674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6142" y="1527147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정수를 물어보자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숫자를 </a:t>
            </a:r>
            <a:r>
              <a:rPr lang="en-US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로 나눈 값을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5C02B-49B5-4D37-9CE0-6A62A7EBA997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53486-30D9-4A9F-9039-8BA6218A7357}"/>
              </a:ext>
            </a:extLst>
          </p:cNvPr>
          <p:cNvSpPr/>
          <p:nvPr/>
        </p:nvSpPr>
        <p:spPr>
          <a:xfrm>
            <a:off x="1533221" y="3108930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???</a:t>
            </a: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9E5BB-D9CB-4E4C-A225-D73C7132B048}"/>
              </a:ext>
            </a:extLst>
          </p:cNvPr>
          <p:cNvSpPr/>
          <p:nvPr/>
        </p:nvSpPr>
        <p:spPr>
          <a:xfrm>
            <a:off x="961722" y="310893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AFF86-6645-44AD-9A04-28D42A01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22" y="4295088"/>
            <a:ext cx="9515776" cy="11518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E506B4-9763-4D30-822F-C0EB2F6CF433}"/>
              </a:ext>
            </a:extLst>
          </p:cNvPr>
          <p:cNvSpPr/>
          <p:nvPr/>
        </p:nvSpPr>
        <p:spPr>
          <a:xfrm>
            <a:off x="1006143" y="88674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아래 코드에서 빠진 부분을 채워보자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053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2897" y="88674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6142" y="1527147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FF0000"/>
                </a:solidFill>
              </a:rPr>
              <a:t>사용자에게 정수를 물어보자</a:t>
            </a:r>
            <a:r>
              <a:rPr lang="en-US" altLang="ko-KR" sz="4000" dirty="0">
                <a:solidFill>
                  <a:srgbClr val="FF0000"/>
                </a:solidFill>
              </a:rPr>
              <a:t>.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그 숫자를 </a:t>
            </a:r>
            <a:r>
              <a:rPr lang="en-US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로 나눈 값을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5C02B-49B5-4D37-9CE0-6A62A7EBA997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53486-30D9-4A9F-9039-8BA6218A7357}"/>
              </a:ext>
            </a:extLst>
          </p:cNvPr>
          <p:cNvSpPr/>
          <p:nvPr/>
        </p:nvSpPr>
        <p:spPr>
          <a:xfrm>
            <a:off x="1533221" y="3108930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???</a:t>
            </a: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9E5BB-D9CB-4E4C-A225-D73C7132B048}"/>
              </a:ext>
            </a:extLst>
          </p:cNvPr>
          <p:cNvSpPr/>
          <p:nvPr/>
        </p:nvSpPr>
        <p:spPr>
          <a:xfrm>
            <a:off x="961722" y="310893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AFF86-6645-44AD-9A04-28D42A01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22" y="4295088"/>
            <a:ext cx="9515776" cy="11518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E506B4-9763-4D30-822F-C0EB2F6CF433}"/>
              </a:ext>
            </a:extLst>
          </p:cNvPr>
          <p:cNvSpPr/>
          <p:nvPr/>
        </p:nvSpPr>
        <p:spPr>
          <a:xfrm>
            <a:off x="1006143" y="88674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아래 코드에서 빠진 부분을 채워보자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D7D9F-EB04-4A29-8463-BFFB55FC8C16}"/>
              </a:ext>
            </a:extLst>
          </p:cNvPr>
          <p:cNvSpPr txBox="1"/>
          <p:nvPr/>
        </p:nvSpPr>
        <p:spPr>
          <a:xfrm>
            <a:off x="4102159" y="2869128"/>
            <a:ext cx="7715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정수를 물어보는 부분이 빠져 있는 것을 알 수 있다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520C6-726E-4693-934E-E9938F86B19B}"/>
              </a:ext>
            </a:extLst>
          </p:cNvPr>
          <p:cNvSpPr txBox="1"/>
          <p:nvPr/>
        </p:nvSpPr>
        <p:spPr>
          <a:xfrm>
            <a:off x="4102159" y="3539818"/>
            <a:ext cx="7715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</a:t>
            </a:r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로 계산을 하고 있는데 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</a:t>
            </a:r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가 나온 적이 없다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541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2897" y="88674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6142" y="1527147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/>
              <a:t>사용자에게 정수를 물어보자</a:t>
            </a:r>
            <a:r>
              <a:rPr lang="en-US" altLang="ko-KR" sz="4000" dirty="0"/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숫자를 </a:t>
            </a:r>
            <a:r>
              <a:rPr lang="en-US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로 나눈 값을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5C02B-49B5-4D37-9CE0-6A62A7EBA997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53486-30D9-4A9F-9039-8BA6218A7357}"/>
              </a:ext>
            </a:extLst>
          </p:cNvPr>
          <p:cNvSpPr/>
          <p:nvPr/>
        </p:nvSpPr>
        <p:spPr>
          <a:xfrm>
            <a:off x="1533221" y="3108930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사용자 입력을 받아서 변수 </a:t>
            </a:r>
            <a:r>
              <a:rPr lang="en-US" altLang="ko-KR" sz="3600" dirty="0">
                <a:solidFill>
                  <a:srgbClr val="7030A0"/>
                </a:solidFill>
              </a:rPr>
              <a:t>a</a:t>
            </a:r>
            <a:r>
              <a:rPr lang="ko-KR" altLang="en-US" sz="3600" dirty="0">
                <a:solidFill>
                  <a:srgbClr val="7030A0"/>
                </a:solidFill>
              </a:rPr>
              <a:t>에 넣는다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9E5BB-D9CB-4E4C-A225-D73C7132B048}"/>
              </a:ext>
            </a:extLst>
          </p:cNvPr>
          <p:cNvSpPr/>
          <p:nvPr/>
        </p:nvSpPr>
        <p:spPr>
          <a:xfrm>
            <a:off x="961722" y="310893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AFF86-6645-44AD-9A04-28D42A01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22" y="4295088"/>
            <a:ext cx="9515776" cy="11518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E506B4-9763-4D30-822F-C0EB2F6CF433}"/>
              </a:ext>
            </a:extLst>
          </p:cNvPr>
          <p:cNvSpPr/>
          <p:nvPr/>
        </p:nvSpPr>
        <p:spPr>
          <a:xfrm>
            <a:off x="1006143" y="88674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아래 코드에서 빠진 부분을 채워보자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0855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2897" y="88674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6142" y="1527147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/>
              <a:t>사용자에게 정수를 물어보자</a:t>
            </a:r>
            <a:r>
              <a:rPr lang="en-US" altLang="ko-KR" sz="4000" dirty="0"/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숫자를 </a:t>
            </a:r>
            <a:r>
              <a:rPr lang="en-US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로 나눈 값을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5C02B-49B5-4D37-9CE0-6A62A7EBA997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53486-30D9-4A9F-9039-8BA6218A7357}"/>
              </a:ext>
            </a:extLst>
          </p:cNvPr>
          <p:cNvSpPr/>
          <p:nvPr/>
        </p:nvSpPr>
        <p:spPr>
          <a:xfrm>
            <a:off x="1533221" y="3108930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사용자 입력을 받아서 변수 </a:t>
            </a:r>
            <a:r>
              <a:rPr lang="en-US" altLang="ko-KR" sz="3600" dirty="0">
                <a:solidFill>
                  <a:srgbClr val="7030A0"/>
                </a:solidFill>
              </a:rPr>
              <a:t>a</a:t>
            </a:r>
            <a:r>
              <a:rPr lang="ko-KR" altLang="en-US" sz="3600" dirty="0">
                <a:solidFill>
                  <a:srgbClr val="7030A0"/>
                </a:solidFill>
              </a:rPr>
              <a:t>에 넣는다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9E5BB-D9CB-4E4C-A225-D73C7132B048}"/>
              </a:ext>
            </a:extLst>
          </p:cNvPr>
          <p:cNvSpPr/>
          <p:nvPr/>
        </p:nvSpPr>
        <p:spPr>
          <a:xfrm>
            <a:off x="961722" y="310893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AFF86-6645-44AD-9A04-28D42A012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22" y="4295088"/>
            <a:ext cx="9515776" cy="11518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E506B4-9763-4D30-822F-C0EB2F6CF433}"/>
              </a:ext>
            </a:extLst>
          </p:cNvPr>
          <p:cNvSpPr/>
          <p:nvPr/>
        </p:nvSpPr>
        <p:spPr>
          <a:xfrm>
            <a:off x="1006143" y="88674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아래 코드에서 빠진 부분을 채워보자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7BC57-BF35-4EBE-B3B7-170800D7DE08}"/>
              </a:ext>
            </a:extLst>
          </p:cNvPr>
          <p:cNvSpPr txBox="1"/>
          <p:nvPr/>
        </p:nvSpPr>
        <p:spPr>
          <a:xfrm>
            <a:off x="4949883" y="5330853"/>
            <a:ext cx="6280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변수 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</a:t>
            </a:r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는 문자인데 계산을 하고 있다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</a:p>
          <a:p>
            <a:r>
              <a:rPr lang="ko-KR" altLang="en-US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정수로 </a:t>
            </a:r>
            <a:r>
              <a:rPr lang="ko-KR" altLang="en-US" sz="4400" dirty="0" err="1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변환해줘야한다</a:t>
            </a:r>
            <a:r>
              <a:rPr lang="en-US" altLang="ko-KR" sz="4400" dirty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4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8B07103-747D-4DDE-911E-BD3E6A15605C}"/>
              </a:ext>
            </a:extLst>
          </p:cNvPr>
          <p:cNvSpPr/>
          <p:nvPr/>
        </p:nvSpPr>
        <p:spPr>
          <a:xfrm rot="5400000">
            <a:off x="4086225" y="4200946"/>
            <a:ext cx="415983" cy="6326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24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2897" y="88674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6142" y="1527147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/>
              <a:t>사용자에게 정수를 물어보자</a:t>
            </a:r>
            <a:r>
              <a:rPr lang="en-US" altLang="ko-KR" sz="4000" dirty="0"/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숫자를 </a:t>
            </a:r>
            <a:r>
              <a:rPr lang="en-US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로 나눈 값을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5C02B-49B5-4D37-9CE0-6A62A7EBA997}"/>
              </a:ext>
            </a:extLst>
          </p:cNvPr>
          <p:cNvSpPr/>
          <p:nvPr/>
        </p:nvSpPr>
        <p:spPr>
          <a:xfrm>
            <a:off x="0" y="1"/>
            <a:ext cx="12192000" cy="4762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9E5BB-D9CB-4E4C-A225-D73C7132B048}"/>
              </a:ext>
            </a:extLst>
          </p:cNvPr>
          <p:cNvSpPr/>
          <p:nvPr/>
        </p:nvSpPr>
        <p:spPr>
          <a:xfrm>
            <a:off x="961722" y="3108930"/>
            <a:ext cx="105699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1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2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3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4</a:t>
            </a:r>
          </a:p>
          <a:p>
            <a:pPr lvl="0" algn="just"/>
            <a:r>
              <a:rPr lang="en-US" altLang="ko-KR" sz="3600" dirty="0">
                <a:solidFill>
                  <a:srgbClr val="CC99FF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E506B4-9763-4D30-822F-C0EB2F6CF433}"/>
              </a:ext>
            </a:extLst>
          </p:cNvPr>
          <p:cNvSpPr/>
          <p:nvPr/>
        </p:nvSpPr>
        <p:spPr>
          <a:xfrm>
            <a:off x="1006143" y="88674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7030A0"/>
                </a:solidFill>
              </a:rPr>
              <a:t>아래 코드에서 빠진 부분을 채워보자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E8B12-666E-4DDC-A9DE-B8F8CE86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034" y="3108930"/>
            <a:ext cx="9570161" cy="23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47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5796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119333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어떤 숫자를 </a:t>
            </a:r>
            <a:r>
              <a:rPr lang="ko-KR" altLang="en-US" sz="4000" dirty="0" err="1">
                <a:solidFill>
                  <a:prstClr val="black"/>
                </a:solidFill>
              </a:rPr>
              <a:t>입력받고</a:t>
            </a:r>
            <a:r>
              <a:rPr lang="ko-KR" altLang="en-US" sz="4000" dirty="0">
                <a:solidFill>
                  <a:prstClr val="black"/>
                </a:solidFill>
              </a:rPr>
              <a:t> 그 숫자가 </a:t>
            </a:r>
            <a:r>
              <a:rPr lang="en-US" altLang="ko-KR" sz="4000" dirty="0">
                <a:solidFill>
                  <a:prstClr val="black"/>
                </a:solidFill>
              </a:rPr>
              <a:t>100 </a:t>
            </a:r>
            <a:r>
              <a:rPr lang="ko-KR" altLang="en-US" sz="4000" dirty="0">
                <a:solidFill>
                  <a:prstClr val="black"/>
                </a:solidFill>
              </a:rPr>
              <a:t>이상인지 아닌지 출력하는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우선 </a:t>
            </a:r>
            <a:r>
              <a:rPr lang="ko-KR" altLang="en-US" sz="4000" b="1" dirty="0">
                <a:solidFill>
                  <a:srgbClr val="7030A0"/>
                </a:solidFill>
              </a:rPr>
              <a:t>슈도 코드</a:t>
            </a:r>
            <a:r>
              <a:rPr lang="ko-KR" altLang="en-US" sz="4000" dirty="0">
                <a:solidFill>
                  <a:prstClr val="black"/>
                </a:solidFill>
              </a:rPr>
              <a:t>로 작성해보자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B550D-B9E4-4018-80A5-8E286AD4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4207293"/>
            <a:ext cx="6848580" cy="1728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190B45-8F11-48F9-931D-66D438E74D3B}"/>
              </a:ext>
            </a:extLst>
          </p:cNvPr>
          <p:cNvSpPr txBox="1"/>
          <p:nvPr/>
        </p:nvSpPr>
        <p:spPr>
          <a:xfrm>
            <a:off x="1000020" y="3132325"/>
            <a:ext cx="9629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사용자에게 입력 받은 것을 정수로 변환해야 한다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15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85774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492" y="73681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9545" y="736818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이름과 나이를 </a:t>
            </a:r>
            <a:r>
              <a:rPr lang="ko-KR" altLang="en-US" sz="4000" dirty="0" err="1">
                <a:solidFill>
                  <a:prstClr val="black"/>
                </a:solidFill>
              </a:rPr>
              <a:t>입력받자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나이가 </a:t>
            </a:r>
            <a:r>
              <a:rPr lang="en-US" altLang="ko-KR" sz="4000" dirty="0">
                <a:solidFill>
                  <a:prstClr val="black"/>
                </a:solidFill>
              </a:rPr>
              <a:t>20</a:t>
            </a:r>
            <a:r>
              <a:rPr lang="ko-KR" altLang="en-US" sz="4000" dirty="0">
                <a:solidFill>
                  <a:prstClr val="black"/>
                </a:solidFill>
              </a:rPr>
              <a:t>보다 작으면 </a:t>
            </a:r>
            <a:r>
              <a:rPr lang="en-US" altLang="ko-KR" sz="4000" dirty="0">
                <a:solidFill>
                  <a:srgbClr val="008000"/>
                </a:solidFill>
              </a:rPr>
              <a:t>“&lt;</a:t>
            </a:r>
            <a:r>
              <a:rPr lang="ko-KR" altLang="en-US" sz="4000" dirty="0">
                <a:solidFill>
                  <a:srgbClr val="008000"/>
                </a:solidFill>
              </a:rPr>
              <a:t>이름</a:t>
            </a:r>
            <a:r>
              <a:rPr lang="en-US" altLang="ko-KR" sz="4000" dirty="0">
                <a:solidFill>
                  <a:srgbClr val="008000"/>
                </a:solidFill>
              </a:rPr>
              <a:t>&gt;</a:t>
            </a:r>
            <a:r>
              <a:rPr lang="ko-KR" altLang="en-US" sz="4000" dirty="0">
                <a:solidFill>
                  <a:srgbClr val="008000"/>
                </a:solidFill>
              </a:rPr>
              <a:t>님은 청소년입니다</a:t>
            </a:r>
            <a:r>
              <a:rPr lang="en-US" altLang="ko-KR" sz="4000" dirty="0">
                <a:solidFill>
                  <a:srgbClr val="008000"/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US" altLang="ko-KR" sz="4000" dirty="0">
                <a:solidFill>
                  <a:prstClr val="black"/>
                </a:solidFill>
              </a:rPr>
              <a:t>, 20</a:t>
            </a:r>
            <a:r>
              <a:rPr lang="ko-KR" altLang="en-US" sz="4000" dirty="0">
                <a:solidFill>
                  <a:prstClr val="black"/>
                </a:solidFill>
              </a:rPr>
              <a:t>보다 크면 </a:t>
            </a:r>
            <a:r>
              <a:rPr lang="en-US" altLang="ko-KR" sz="4000" dirty="0">
                <a:solidFill>
                  <a:srgbClr val="008000"/>
                </a:solidFill>
              </a:rPr>
              <a:t>“&lt;</a:t>
            </a:r>
            <a:r>
              <a:rPr lang="ko-KR" altLang="en-US" sz="4000" dirty="0">
                <a:solidFill>
                  <a:srgbClr val="008000"/>
                </a:solidFill>
              </a:rPr>
              <a:t>이름</a:t>
            </a:r>
            <a:r>
              <a:rPr lang="en-US" altLang="ko-KR" sz="4000" dirty="0">
                <a:solidFill>
                  <a:srgbClr val="008000"/>
                </a:solidFill>
              </a:rPr>
              <a:t>&gt;</a:t>
            </a:r>
            <a:r>
              <a:rPr lang="ko-KR" altLang="en-US" sz="4000" dirty="0">
                <a:solidFill>
                  <a:srgbClr val="008000"/>
                </a:solidFill>
              </a:rPr>
              <a:t>님은 성인입니다</a:t>
            </a:r>
            <a:r>
              <a:rPr lang="en-US" altLang="ko-KR" sz="4000" dirty="0">
                <a:solidFill>
                  <a:srgbClr val="008000"/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를 출력하는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우선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b="1" dirty="0">
                <a:solidFill>
                  <a:srgbClr val="7030A0"/>
                </a:solidFill>
              </a:rPr>
              <a:t>슈도 코드</a:t>
            </a:r>
            <a:r>
              <a:rPr lang="ko-KR" altLang="en-US" sz="4000" dirty="0">
                <a:solidFill>
                  <a:prstClr val="black"/>
                </a:solidFill>
              </a:rPr>
              <a:t>로 작성해보자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90B45-8F11-48F9-931D-66D438E74D3B}"/>
              </a:ext>
            </a:extLst>
          </p:cNvPr>
          <p:cNvSpPr txBox="1"/>
          <p:nvPr/>
        </p:nvSpPr>
        <p:spPr>
          <a:xfrm>
            <a:off x="1009545" y="3291363"/>
            <a:ext cx="10569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사용자에게 두 번 입력 받고</a:t>
            </a:r>
            <a:r>
              <a:rPr lang="en-US" altLang="ko-KR" sz="3200" dirty="0">
                <a:solidFill>
                  <a:srgbClr val="AA7C38"/>
                </a:solidFill>
              </a:rPr>
              <a:t>,</a:t>
            </a:r>
            <a:r>
              <a:rPr lang="ko-KR" altLang="en-US" sz="3200" dirty="0">
                <a:solidFill>
                  <a:srgbClr val="AA7C38"/>
                </a:solidFill>
              </a:rPr>
              <a:t> 둘 중 하나는 정수로 변환해야 한다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72F548-09D5-46EB-951F-474A3487A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45" y="4467224"/>
            <a:ext cx="5610330" cy="20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9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85774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5117" y="162264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57170" y="1622643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어떤 숫자가 홀수인지 짝수인지를 어떻게 판단할 수 있을까</a:t>
            </a:r>
            <a:r>
              <a:rPr lang="en-US" altLang="ko-KR" sz="4000" dirty="0">
                <a:solidFill>
                  <a:prstClr val="black"/>
                </a:solidFill>
              </a:rPr>
              <a:t>? </a:t>
            </a:r>
            <a:r>
              <a:rPr lang="ko-KR" altLang="en-US" sz="4000" dirty="0">
                <a:solidFill>
                  <a:prstClr val="black"/>
                </a:solidFill>
              </a:rPr>
              <a:t>어떤 숫자의 </a:t>
            </a:r>
            <a:r>
              <a:rPr lang="ko-KR" altLang="en-US" sz="4000" dirty="0" err="1">
                <a:solidFill>
                  <a:prstClr val="black"/>
                </a:solidFill>
              </a:rPr>
              <a:t>홀짝을</a:t>
            </a:r>
            <a:r>
              <a:rPr lang="ko-KR" altLang="en-US" sz="4000" dirty="0">
                <a:solidFill>
                  <a:prstClr val="black"/>
                </a:solidFill>
              </a:rPr>
              <a:t> 판단하는 프로그램을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b="1" dirty="0">
                <a:solidFill>
                  <a:srgbClr val="7030A0"/>
                </a:solidFill>
              </a:rPr>
              <a:t>슈도 코드</a:t>
            </a:r>
            <a:r>
              <a:rPr lang="ko-KR" altLang="en-US" sz="4000" dirty="0">
                <a:solidFill>
                  <a:prstClr val="black"/>
                </a:solidFill>
              </a:rPr>
              <a:t>로 작성해보자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90B45-8F11-48F9-931D-66D438E74D3B}"/>
              </a:ext>
            </a:extLst>
          </p:cNvPr>
          <p:cNvSpPr txBox="1"/>
          <p:nvPr/>
        </p:nvSpPr>
        <p:spPr>
          <a:xfrm>
            <a:off x="1057170" y="3700938"/>
            <a:ext cx="10569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어떤 수를 </a:t>
            </a:r>
            <a:r>
              <a:rPr lang="en-US" altLang="ko-KR" sz="3200" dirty="0">
                <a:solidFill>
                  <a:srgbClr val="AA7C38"/>
                </a:solidFill>
              </a:rPr>
              <a:t>2</a:t>
            </a:r>
            <a:r>
              <a:rPr lang="ko-KR" altLang="en-US" sz="3200" dirty="0">
                <a:solidFill>
                  <a:srgbClr val="AA7C38"/>
                </a:solidFill>
              </a:rPr>
              <a:t>로 나눈 나머지를 눈 여겨 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7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for A in B: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안의 모든 것을 한번 씩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에 넣고 블록을 실행한다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D1257-AC50-439C-A4E5-8DE60A8D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4131271"/>
            <a:ext cx="9420225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6C4EB-1233-4B8C-9120-0D255584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8" y="5502871"/>
            <a:ext cx="4324350" cy="2657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9131498-9DC5-4AF4-A009-6954457EEE14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B7C68-066A-409A-BCF0-58A4B36DDC8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080600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CB77B-CACE-4D28-BECE-FF30304400CD}"/>
              </a:ext>
            </a:extLst>
          </p:cNvPr>
          <p:cNvSpPr/>
          <p:nvPr/>
        </p:nvSpPr>
        <p:spPr>
          <a:xfrm>
            <a:off x="655986" y="1753406"/>
            <a:ext cx="105844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5400" dirty="0">
                <a:solidFill>
                  <a:srgbClr val="008000"/>
                </a:solidFill>
              </a:rPr>
              <a:t>주어진 문제를 해결하는 한 방법</a:t>
            </a:r>
            <a:r>
              <a:rPr lang="en-US" altLang="ko-KR" sz="5400" dirty="0">
                <a:solidFill>
                  <a:srgbClr val="008000"/>
                </a:solidFill>
              </a:rPr>
              <a:t>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CFE07-09E9-48F5-9B3C-67875A464BC9}"/>
              </a:ext>
            </a:extLst>
          </p:cNvPr>
          <p:cNvSpPr/>
          <p:nvPr/>
        </p:nvSpPr>
        <p:spPr>
          <a:xfrm>
            <a:off x="655986" y="3203733"/>
            <a:ext cx="11250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srgbClr val="AA7C38"/>
                </a:solidFill>
              </a:rPr>
              <a:t>예</a:t>
            </a:r>
            <a:r>
              <a:rPr lang="en-US" altLang="ko-KR" sz="4000" dirty="0">
                <a:solidFill>
                  <a:srgbClr val="AA7C38"/>
                </a:solidFill>
              </a:rPr>
              <a:t>)	</a:t>
            </a:r>
            <a:r>
              <a:rPr lang="ko-KR" altLang="en-US" sz="4000" dirty="0"/>
              <a:t>곱하기를 쓰지 않고 어떤 수의 </a:t>
            </a:r>
            <a:r>
              <a:rPr lang="en-US" altLang="ko-KR" sz="4000" dirty="0"/>
              <a:t>3</a:t>
            </a:r>
            <a:r>
              <a:rPr lang="ko-KR" altLang="en-US" sz="4000" dirty="0"/>
              <a:t>배를 구하는 법</a:t>
            </a:r>
            <a:endParaRPr lang="en-US" altLang="ko-KR" sz="4000" dirty="0"/>
          </a:p>
          <a:p>
            <a:pPr lvl="0" algn="just"/>
            <a:r>
              <a:rPr lang="en-US" altLang="ko-KR" sz="4000" dirty="0">
                <a:solidFill>
                  <a:srgbClr val="AA7C38"/>
                </a:solidFill>
              </a:rPr>
              <a:t>	</a:t>
            </a:r>
            <a:r>
              <a:rPr lang="ko-KR" altLang="en-US" sz="4000" dirty="0"/>
              <a:t>치킨을 남기지 않고 전부 먹는 방법</a:t>
            </a:r>
            <a:endParaRPr lang="en-US" altLang="ko-KR" sz="4000" dirty="0"/>
          </a:p>
          <a:p>
            <a:pPr lvl="0" algn="just"/>
            <a:r>
              <a:rPr lang="en-US" altLang="ko-KR" sz="4000" dirty="0">
                <a:solidFill>
                  <a:srgbClr val="AA7C38"/>
                </a:solidFill>
              </a:rPr>
              <a:t>	</a:t>
            </a:r>
            <a:r>
              <a:rPr lang="ko-KR" altLang="en-US" sz="4000" dirty="0"/>
              <a:t>어떤 수의 </a:t>
            </a:r>
            <a:r>
              <a:rPr lang="ko-KR" altLang="en-US" sz="4000" dirty="0" err="1"/>
              <a:t>홀짝을</a:t>
            </a:r>
            <a:r>
              <a:rPr lang="ko-KR" altLang="en-US" sz="4000" dirty="0"/>
              <a:t> 판단하는 방법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745989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CFE07-09E9-48F5-9B3C-67875A464BC9}"/>
              </a:ext>
            </a:extLst>
          </p:cNvPr>
          <p:cNvSpPr/>
          <p:nvPr/>
        </p:nvSpPr>
        <p:spPr>
          <a:xfrm>
            <a:off x="494680" y="2013257"/>
            <a:ext cx="1120263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곱하기를 쓰지 않고 어떤 수의 </a:t>
            </a:r>
            <a:r>
              <a:rPr lang="en-US" altLang="ko-KR" sz="4400" dirty="0">
                <a:solidFill>
                  <a:srgbClr val="AA7C38"/>
                </a:solidFill>
              </a:rPr>
              <a:t>3</a:t>
            </a:r>
            <a:r>
              <a:rPr lang="ko-KR" altLang="en-US" sz="4400" dirty="0">
                <a:solidFill>
                  <a:srgbClr val="AA7C38"/>
                </a:solidFill>
              </a:rPr>
              <a:t>배를 구하는 법</a:t>
            </a:r>
            <a:endParaRPr lang="en-US" altLang="ko-KR" sz="4400" dirty="0">
              <a:solidFill>
                <a:srgbClr val="AA7C38"/>
              </a:solidFill>
            </a:endParaRPr>
          </a:p>
          <a:p>
            <a:pPr lvl="0" algn="just"/>
            <a:endParaRPr lang="en-US" altLang="ko-KR" sz="44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/>
              <a:t>주어진 수를 </a:t>
            </a:r>
            <a:r>
              <a:rPr lang="en-US" altLang="ko-KR" sz="4000" dirty="0"/>
              <a:t>a</a:t>
            </a:r>
            <a:r>
              <a:rPr lang="ko-KR" altLang="en-US" sz="4000" dirty="0"/>
              <a:t>라고 하자</a:t>
            </a:r>
            <a:r>
              <a:rPr lang="en-US" altLang="ko-KR" sz="4000" dirty="0"/>
              <a:t>.</a:t>
            </a:r>
          </a:p>
          <a:p>
            <a:pPr marL="742950" lvl="0" indent="-742950" algn="just">
              <a:buAutoNum type="arabicPeriod"/>
            </a:pPr>
            <a:r>
              <a:rPr lang="en-US" altLang="ko-KR" sz="4000" dirty="0"/>
              <a:t>a</a:t>
            </a:r>
            <a:r>
              <a:rPr lang="ko-KR" altLang="en-US" sz="4000" dirty="0"/>
              <a:t>를 세번 더한다</a:t>
            </a:r>
            <a:r>
              <a:rPr lang="en-US" altLang="ko-KR" sz="4000" dirty="0"/>
              <a:t>. a + a + a</a:t>
            </a:r>
          </a:p>
          <a:p>
            <a:pPr marL="742950" lvl="0" indent="-742950" algn="just">
              <a:buAutoNum type="arabicPeriod"/>
            </a:pPr>
            <a:r>
              <a:rPr lang="ko-KR" altLang="en-US" sz="4000" dirty="0"/>
              <a:t>그러면 그 수는 </a:t>
            </a:r>
            <a:r>
              <a:rPr lang="en-US" altLang="ko-KR" sz="4000" dirty="0"/>
              <a:t>a</a:t>
            </a:r>
            <a:r>
              <a:rPr lang="ko-KR" altLang="en-US" sz="4000" dirty="0"/>
              <a:t>의 세 배이다</a:t>
            </a:r>
            <a:r>
              <a:rPr lang="en-US" altLang="ko-K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858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CFE07-09E9-48F5-9B3C-67875A464BC9}"/>
              </a:ext>
            </a:extLst>
          </p:cNvPr>
          <p:cNvSpPr/>
          <p:nvPr/>
        </p:nvSpPr>
        <p:spPr>
          <a:xfrm>
            <a:off x="494680" y="2013257"/>
            <a:ext cx="116973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치킨을 남기지 않고 전부 먹는 방법</a:t>
            </a:r>
            <a:endParaRPr lang="en-US" altLang="ko-KR" sz="4400" dirty="0">
              <a:solidFill>
                <a:srgbClr val="AA7C38"/>
              </a:solidFill>
            </a:endParaRPr>
          </a:p>
          <a:p>
            <a:pPr lvl="0" algn="just"/>
            <a:endParaRPr lang="en-US" altLang="ko-KR" sz="44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/>
              <a:t>남은 조각 중 하나를 먹는다</a:t>
            </a:r>
            <a:r>
              <a:rPr lang="en-US" altLang="ko-KR" sz="4000" dirty="0"/>
              <a:t>.</a:t>
            </a:r>
          </a:p>
          <a:p>
            <a:pPr marL="742950" lvl="0" indent="-742950" algn="just">
              <a:buAutoNum type="arabicPeriod"/>
            </a:pPr>
            <a:r>
              <a:rPr lang="ko-KR" altLang="en-US" sz="4000" dirty="0"/>
              <a:t>콜라를 마신다</a:t>
            </a:r>
            <a:r>
              <a:rPr lang="en-US" altLang="ko-KR" sz="4000" dirty="0"/>
              <a:t>.</a:t>
            </a:r>
          </a:p>
          <a:p>
            <a:pPr marL="742950" lvl="0" indent="-742950" algn="just">
              <a:buAutoNum type="arabicPeriod"/>
            </a:pPr>
            <a:r>
              <a:rPr lang="ko-KR" altLang="en-US" sz="4000" dirty="0"/>
              <a:t>만약 치킨이 남았다면 </a:t>
            </a:r>
            <a:r>
              <a:rPr lang="en-US" altLang="ko-KR" sz="4000" dirty="0"/>
              <a:t>1</a:t>
            </a:r>
            <a:r>
              <a:rPr lang="ko-KR" altLang="en-US" sz="4000" dirty="0"/>
              <a:t>번으로 돌아간다</a:t>
            </a:r>
            <a:r>
              <a:rPr lang="en-US" altLang="ko-K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011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CFE07-09E9-48F5-9B3C-67875A464BC9}"/>
              </a:ext>
            </a:extLst>
          </p:cNvPr>
          <p:cNvSpPr/>
          <p:nvPr/>
        </p:nvSpPr>
        <p:spPr>
          <a:xfrm>
            <a:off x="494680" y="2013257"/>
            <a:ext cx="11697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어떤 수의 </a:t>
            </a:r>
            <a:r>
              <a:rPr lang="ko-KR" altLang="en-US" sz="4400" dirty="0" err="1">
                <a:solidFill>
                  <a:srgbClr val="AA7C38"/>
                </a:solidFill>
              </a:rPr>
              <a:t>홀짝을</a:t>
            </a:r>
            <a:r>
              <a:rPr lang="ko-KR" altLang="en-US" sz="4400" dirty="0">
                <a:solidFill>
                  <a:srgbClr val="AA7C38"/>
                </a:solidFill>
              </a:rPr>
              <a:t> 판단하는 법</a:t>
            </a:r>
            <a:endParaRPr lang="en-US" altLang="ko-KR" sz="4400" dirty="0">
              <a:solidFill>
                <a:srgbClr val="AA7C38"/>
              </a:solidFill>
            </a:endParaRPr>
          </a:p>
          <a:p>
            <a:pPr lvl="0" algn="just"/>
            <a:endParaRPr lang="en-US" altLang="ko-KR" sz="44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4000" dirty="0"/>
              <a:t>그 수를 </a:t>
            </a:r>
            <a:r>
              <a:rPr lang="en-US" altLang="ko-KR" sz="4000" dirty="0"/>
              <a:t>2</a:t>
            </a:r>
            <a:r>
              <a:rPr lang="ko-KR" altLang="en-US" sz="4000" dirty="0"/>
              <a:t>로 나눈 나머지를 구한다</a:t>
            </a:r>
            <a:r>
              <a:rPr lang="en-US" altLang="ko-KR" sz="4000" dirty="0"/>
              <a:t>.</a:t>
            </a:r>
          </a:p>
          <a:p>
            <a:pPr marL="742950" lvl="0" indent="-742950" algn="just">
              <a:buAutoNum type="arabicPeriod"/>
            </a:pPr>
            <a:r>
              <a:rPr lang="ko-KR" altLang="en-US" sz="4000" dirty="0"/>
              <a:t>그 나머지가 </a:t>
            </a:r>
            <a:r>
              <a:rPr lang="en-US" altLang="ko-KR" sz="4000" dirty="0"/>
              <a:t>0</a:t>
            </a:r>
            <a:r>
              <a:rPr lang="ko-KR" altLang="en-US" sz="4000" dirty="0"/>
              <a:t>이면 짝수이고</a:t>
            </a:r>
            <a:r>
              <a:rPr lang="en-US" altLang="ko-KR" sz="4000" dirty="0"/>
              <a:t>, 1</a:t>
            </a:r>
            <a:r>
              <a:rPr lang="ko-KR" altLang="en-US" sz="4000" dirty="0"/>
              <a:t>이면 홀수이다</a:t>
            </a:r>
            <a:r>
              <a:rPr lang="en-US" altLang="ko-K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606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CFE07-09E9-48F5-9B3C-67875A464BC9}"/>
              </a:ext>
            </a:extLst>
          </p:cNvPr>
          <p:cNvSpPr/>
          <p:nvPr/>
        </p:nvSpPr>
        <p:spPr>
          <a:xfrm>
            <a:off x="636936" y="2213282"/>
            <a:ext cx="1056993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/>
              <a:t>어떤 수의 </a:t>
            </a:r>
            <a:r>
              <a:rPr lang="ko-KR" altLang="en-US" sz="4000" dirty="0" err="1"/>
              <a:t>홀짝을</a:t>
            </a:r>
            <a:r>
              <a:rPr lang="ko-KR" altLang="en-US" sz="4000" dirty="0"/>
              <a:t> 판단하는 알고리즘</a:t>
            </a:r>
            <a:endParaRPr lang="en-US" altLang="ko-KR" sz="4000" dirty="0"/>
          </a:p>
          <a:p>
            <a:pPr lvl="0" algn="just"/>
            <a:endParaRPr lang="en-US" altLang="ko-KR" sz="4000" dirty="0">
              <a:solidFill>
                <a:srgbClr val="AA7C38"/>
              </a:solidFill>
            </a:endParaRPr>
          </a:p>
          <a:p>
            <a:pPr marL="742950" lvl="0" indent="-742950" algn="just">
              <a:buAutoNum type="arabicPeriod"/>
            </a:pPr>
            <a:r>
              <a:rPr lang="ko-KR" altLang="en-US" sz="3600" dirty="0">
                <a:solidFill>
                  <a:srgbClr val="AA7C38"/>
                </a:solidFill>
              </a:rPr>
              <a:t>그 수를 </a:t>
            </a:r>
            <a:r>
              <a:rPr lang="en-US" altLang="ko-KR" sz="3600" dirty="0">
                <a:solidFill>
                  <a:srgbClr val="AA7C38"/>
                </a:solidFill>
              </a:rPr>
              <a:t>2</a:t>
            </a:r>
            <a:r>
              <a:rPr lang="ko-KR" altLang="en-US" sz="3600" dirty="0">
                <a:solidFill>
                  <a:srgbClr val="AA7C38"/>
                </a:solidFill>
              </a:rPr>
              <a:t>로 나눠 나머지를 구한다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  <a:p>
            <a:pPr marL="742950" lvl="0" indent="-742950" algn="just">
              <a:buAutoNum type="arabicPeriod"/>
            </a:pPr>
            <a:r>
              <a:rPr lang="ko-KR" altLang="en-US" sz="3600" dirty="0">
                <a:solidFill>
                  <a:srgbClr val="AA7C38"/>
                </a:solidFill>
              </a:rPr>
              <a:t>그 나머지가 </a:t>
            </a:r>
            <a:r>
              <a:rPr lang="en-US" altLang="ko-KR" sz="3600" dirty="0">
                <a:solidFill>
                  <a:srgbClr val="AA7C38"/>
                </a:solidFill>
              </a:rPr>
              <a:t>0</a:t>
            </a:r>
            <a:r>
              <a:rPr lang="ko-KR" altLang="en-US" sz="3600" dirty="0">
                <a:solidFill>
                  <a:srgbClr val="AA7C38"/>
                </a:solidFill>
              </a:rPr>
              <a:t>이면 짝수</a:t>
            </a:r>
            <a:r>
              <a:rPr lang="en-US" altLang="ko-KR" sz="3600" dirty="0">
                <a:solidFill>
                  <a:srgbClr val="AA7C38"/>
                </a:solidFill>
              </a:rPr>
              <a:t>, 1</a:t>
            </a:r>
            <a:r>
              <a:rPr lang="ko-KR" altLang="en-US" sz="3600" dirty="0">
                <a:solidFill>
                  <a:srgbClr val="AA7C38"/>
                </a:solidFill>
              </a:rPr>
              <a:t>이면 홀수이다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63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4448" y="138555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6501" y="2186776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지갑에 </a:t>
            </a:r>
            <a:r>
              <a:rPr lang="en-US" altLang="ko-KR" sz="4000" dirty="0">
                <a:solidFill>
                  <a:prstClr val="black"/>
                </a:solidFill>
              </a:rPr>
              <a:t>1,000</a:t>
            </a:r>
            <a:r>
              <a:rPr lang="ko-KR" altLang="en-US" sz="4000" dirty="0">
                <a:solidFill>
                  <a:prstClr val="black"/>
                </a:solidFill>
              </a:rPr>
              <a:t>원 지폐가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장이 들어있다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치킨의 가격이 </a:t>
            </a:r>
            <a:r>
              <a:rPr lang="en-US" altLang="ko-KR" sz="4000" dirty="0">
                <a:solidFill>
                  <a:prstClr val="black"/>
                </a:solidFill>
              </a:rPr>
              <a:t>18,000</a:t>
            </a:r>
            <a:r>
              <a:rPr lang="ko-KR" altLang="en-US" sz="4000" dirty="0">
                <a:solidFill>
                  <a:prstClr val="black"/>
                </a:solidFill>
              </a:rPr>
              <a:t>원일 때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치킨을 시켜 먹을 수 있는지를 판단해보자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66501" y="138555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rgbClr val="7030A0"/>
                </a:solidFill>
              </a:rPr>
              <a:t>(a) </a:t>
            </a:r>
            <a:r>
              <a:rPr lang="ko-KR" altLang="en-US" sz="4000" dirty="0">
                <a:solidFill>
                  <a:srgbClr val="7030A0"/>
                </a:solidFill>
              </a:rPr>
              <a:t>다음 문제를 해결하는 알고리즘을 만들자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5297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F1055-1D96-4E22-AF5C-23FEDDEA3147}"/>
              </a:ext>
            </a:extLst>
          </p:cNvPr>
          <p:cNvSpPr/>
          <p:nvPr/>
        </p:nvSpPr>
        <p:spPr>
          <a:xfrm>
            <a:off x="811031" y="4441390"/>
            <a:ext cx="105699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just">
              <a:buAutoNum type="arabicPeriod"/>
            </a:pPr>
            <a:r>
              <a:rPr lang="ko-KR" altLang="en-US" sz="3200" dirty="0">
                <a:solidFill>
                  <a:srgbClr val="7030A0"/>
                </a:solidFill>
              </a:rPr>
              <a:t>지폐에는 </a:t>
            </a:r>
            <a:r>
              <a:rPr lang="en-US" altLang="ko-KR" sz="3200" dirty="0">
                <a:solidFill>
                  <a:srgbClr val="7030A0"/>
                </a:solidFill>
              </a:rPr>
              <a:t>1000*a </a:t>
            </a:r>
            <a:r>
              <a:rPr lang="ko-KR" altLang="en-US" sz="3200" dirty="0">
                <a:solidFill>
                  <a:srgbClr val="7030A0"/>
                </a:solidFill>
              </a:rPr>
              <a:t>원이 있다</a:t>
            </a:r>
            <a:r>
              <a:rPr lang="en-US" altLang="ko-KR" sz="3200" dirty="0">
                <a:solidFill>
                  <a:srgbClr val="7030A0"/>
                </a:solidFill>
              </a:rPr>
              <a:t>.</a:t>
            </a:r>
          </a:p>
          <a:p>
            <a:pPr marL="742950" lvl="0" indent="-742950" algn="just">
              <a:buAutoNum type="arabicPeriod"/>
            </a:pPr>
            <a:r>
              <a:rPr lang="en-US" altLang="ko-KR" sz="3200" dirty="0">
                <a:solidFill>
                  <a:srgbClr val="7030A0"/>
                </a:solidFill>
              </a:rPr>
              <a:t>1000*a</a:t>
            </a:r>
            <a:r>
              <a:rPr lang="ko-KR" altLang="en-US" sz="3200" dirty="0">
                <a:solidFill>
                  <a:srgbClr val="7030A0"/>
                </a:solidFill>
              </a:rPr>
              <a:t>가 </a:t>
            </a:r>
            <a:r>
              <a:rPr lang="en-US" altLang="ko-KR" sz="3200" dirty="0">
                <a:solidFill>
                  <a:srgbClr val="7030A0"/>
                </a:solidFill>
              </a:rPr>
              <a:t>18000</a:t>
            </a:r>
            <a:r>
              <a:rPr lang="ko-KR" altLang="en-US" sz="3200" dirty="0">
                <a:solidFill>
                  <a:srgbClr val="7030A0"/>
                </a:solidFill>
              </a:rPr>
              <a:t> 이상인지 확인하자</a:t>
            </a:r>
            <a:r>
              <a:rPr lang="en-US" altLang="ko-KR" sz="3200" dirty="0">
                <a:solidFill>
                  <a:srgbClr val="7030A0"/>
                </a:solidFill>
              </a:rPr>
              <a:t>.</a:t>
            </a:r>
          </a:p>
          <a:p>
            <a:pPr marL="742950" lvl="0" indent="-742950" algn="just">
              <a:buAutoNum type="arabicPeriod"/>
            </a:pPr>
            <a:r>
              <a:rPr lang="ko-KR" altLang="en-US" sz="3200" dirty="0">
                <a:solidFill>
                  <a:srgbClr val="7030A0"/>
                </a:solidFill>
              </a:rPr>
              <a:t>만약 그렇다면</a:t>
            </a:r>
            <a:r>
              <a:rPr lang="en-US" altLang="ko-KR" sz="3200" dirty="0">
                <a:solidFill>
                  <a:srgbClr val="7030A0"/>
                </a:solidFill>
              </a:rPr>
              <a:t> </a:t>
            </a:r>
            <a:r>
              <a:rPr lang="ko-KR" altLang="en-US" sz="3200" dirty="0">
                <a:solidFill>
                  <a:srgbClr val="7030A0"/>
                </a:solidFill>
              </a:rPr>
              <a:t>시켜 먹을 수 있다</a:t>
            </a:r>
            <a:r>
              <a:rPr lang="en-US" altLang="ko-KR" sz="3200" dirty="0">
                <a:solidFill>
                  <a:srgbClr val="7030A0"/>
                </a:solidFill>
              </a:rPr>
              <a:t>.</a:t>
            </a:r>
          </a:p>
          <a:p>
            <a:pPr marL="742950" lvl="0" indent="-742950" algn="just">
              <a:buAutoNum type="arabicPeriod"/>
            </a:pPr>
            <a:r>
              <a:rPr lang="ko-KR" altLang="en-US" sz="3200" dirty="0">
                <a:solidFill>
                  <a:srgbClr val="7030A0"/>
                </a:solidFill>
              </a:rPr>
              <a:t>그렇지 않다면 시켜 먹을 수 없다</a:t>
            </a:r>
            <a:r>
              <a:rPr lang="en-US" altLang="ko-KR" sz="32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9F137-F49E-4D71-BFEC-7C6D3A0AEF7A}"/>
              </a:ext>
            </a:extLst>
          </p:cNvPr>
          <p:cNvSpPr txBox="1"/>
          <p:nvPr/>
        </p:nvSpPr>
        <p:spPr>
          <a:xfrm>
            <a:off x="324448" y="138555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55314-B493-4230-90E4-3817998E37BA}"/>
              </a:ext>
            </a:extLst>
          </p:cNvPr>
          <p:cNvSpPr/>
          <p:nvPr/>
        </p:nvSpPr>
        <p:spPr>
          <a:xfrm>
            <a:off x="1066501" y="2186776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지갑에 </a:t>
            </a:r>
            <a:r>
              <a:rPr lang="en-US" altLang="ko-KR" sz="4000" dirty="0">
                <a:solidFill>
                  <a:prstClr val="black"/>
                </a:solidFill>
              </a:rPr>
              <a:t>1,000</a:t>
            </a:r>
            <a:r>
              <a:rPr lang="ko-KR" altLang="en-US" sz="4000" dirty="0">
                <a:solidFill>
                  <a:prstClr val="black"/>
                </a:solidFill>
              </a:rPr>
              <a:t>원 지폐가 </a:t>
            </a:r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장이 들어있다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치킨의 가격이 </a:t>
            </a:r>
            <a:r>
              <a:rPr lang="en-US" altLang="ko-KR" sz="4000" dirty="0">
                <a:solidFill>
                  <a:prstClr val="black"/>
                </a:solidFill>
              </a:rPr>
              <a:t>18,000</a:t>
            </a:r>
            <a:r>
              <a:rPr lang="ko-KR" altLang="en-US" sz="4000" dirty="0">
                <a:solidFill>
                  <a:prstClr val="black"/>
                </a:solidFill>
              </a:rPr>
              <a:t>원일 때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치킨을 시켜 먹을 수 있는지를 판단해보자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E32FD-7870-4EB1-9CFA-D97F70FED840}"/>
              </a:ext>
            </a:extLst>
          </p:cNvPr>
          <p:cNvSpPr/>
          <p:nvPr/>
        </p:nvSpPr>
        <p:spPr>
          <a:xfrm>
            <a:off x="1066501" y="138555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rgbClr val="7030A0"/>
                </a:solidFill>
              </a:rPr>
              <a:t>(a) </a:t>
            </a:r>
            <a:r>
              <a:rPr lang="ko-KR" altLang="en-US" sz="4000" dirty="0">
                <a:solidFill>
                  <a:srgbClr val="7030A0"/>
                </a:solidFill>
              </a:rPr>
              <a:t>다음 문제를 해결하는 알고리즘을 만들자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8047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190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95873" y="93788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37926" y="937883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rgbClr val="7030A0"/>
                </a:solidFill>
              </a:rPr>
              <a:t>(b) </a:t>
            </a:r>
            <a:r>
              <a:rPr lang="ko-KR" altLang="en-US" sz="4000" dirty="0">
                <a:solidFill>
                  <a:srgbClr val="7030A0"/>
                </a:solidFill>
              </a:rPr>
              <a:t>만든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>
                <a:solidFill>
                  <a:srgbClr val="7030A0"/>
                </a:solidFill>
              </a:rPr>
              <a:t>알고리즘을 통해 아래 코드의 빈 부분을 채워보자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3E127-B476-4F3C-8486-1CE6F8CA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26" y="2429476"/>
            <a:ext cx="8944274" cy="34906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7223D7-43D2-4F47-9B4B-8DE518F763A8}"/>
              </a:ext>
            </a:extLst>
          </p:cNvPr>
          <p:cNvSpPr/>
          <p:nvPr/>
        </p:nvSpPr>
        <p:spPr>
          <a:xfrm>
            <a:off x="1695450" y="3952875"/>
            <a:ext cx="3495675" cy="42862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37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190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95873" y="93788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37926" y="937883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rgbClr val="7030A0"/>
                </a:solidFill>
              </a:rPr>
              <a:t>(b) </a:t>
            </a:r>
            <a:r>
              <a:rPr lang="ko-KR" altLang="en-US" sz="4000" dirty="0">
                <a:solidFill>
                  <a:srgbClr val="7030A0"/>
                </a:solidFill>
              </a:rPr>
              <a:t>만든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>
                <a:solidFill>
                  <a:srgbClr val="7030A0"/>
                </a:solidFill>
              </a:rPr>
              <a:t>알고리즘을 통해 아래 코드의 빈 부분을 채워보자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3E127-B476-4F3C-8486-1CE6F8CA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26" y="2429476"/>
            <a:ext cx="8944274" cy="34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6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4448" y="138555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6501" y="2186776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두 남자의 이름이 각각 </a:t>
            </a:r>
            <a:r>
              <a:rPr lang="en-US" altLang="ko-KR" sz="4000" dirty="0">
                <a:solidFill>
                  <a:prstClr val="black"/>
                </a:solidFill>
              </a:rPr>
              <a:t>a, b</a:t>
            </a:r>
            <a:r>
              <a:rPr lang="ko-KR" altLang="en-US" sz="4000" dirty="0">
                <a:solidFill>
                  <a:prstClr val="black"/>
                </a:solidFill>
              </a:rPr>
              <a:t>라고 하자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두 사람이 형제인지 판단해보자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(</a:t>
            </a:r>
            <a:r>
              <a:rPr lang="ko-KR" altLang="en-US" sz="4000" dirty="0">
                <a:solidFill>
                  <a:prstClr val="black"/>
                </a:solidFill>
              </a:rPr>
              <a:t>단 성이 같으면 형제 관계라고 하자</a:t>
            </a:r>
            <a:r>
              <a:rPr lang="en-US" altLang="ko-KR" sz="4000" dirty="0">
                <a:solidFill>
                  <a:prstClr val="black"/>
                </a:solidFill>
              </a:rPr>
              <a:t>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66501" y="138555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rgbClr val="7030A0"/>
                </a:solidFill>
              </a:rPr>
              <a:t>(a) </a:t>
            </a:r>
            <a:r>
              <a:rPr lang="ko-KR" altLang="en-US" sz="4000" dirty="0">
                <a:solidFill>
                  <a:srgbClr val="7030A0"/>
                </a:solidFill>
              </a:rPr>
              <a:t>다음 문제를 해결하는 알고리즘을 만들자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41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131498-9DC5-4AF4-A009-6954457EEE14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B7C68-066A-409A-BCF0-58A4B36DDC8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8619C-1645-4FE7-B61A-C6711FF4A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7" y="1561661"/>
            <a:ext cx="11107024" cy="1867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8AB89-F708-4CB4-820D-C9731EC9C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17" y="3805237"/>
            <a:ext cx="4762500" cy="260032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8D743FE6-C84A-4279-BC8D-C40F5D085569}"/>
              </a:ext>
            </a:extLst>
          </p:cNvPr>
          <p:cNvSpPr/>
          <p:nvPr/>
        </p:nvSpPr>
        <p:spPr>
          <a:xfrm>
            <a:off x="2714048" y="3262258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062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24448" y="138555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66501" y="2186776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두 남자의 이름이 각각 </a:t>
            </a:r>
            <a:r>
              <a:rPr lang="en-US" altLang="ko-KR" sz="4000" dirty="0">
                <a:solidFill>
                  <a:prstClr val="black"/>
                </a:solidFill>
              </a:rPr>
              <a:t>a, b</a:t>
            </a:r>
            <a:r>
              <a:rPr lang="ko-KR" altLang="en-US" sz="4000" dirty="0">
                <a:solidFill>
                  <a:prstClr val="black"/>
                </a:solidFill>
              </a:rPr>
              <a:t>라고 하자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두 사람이 형제인지 판단해보자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(</a:t>
            </a:r>
            <a:r>
              <a:rPr lang="ko-KR" altLang="en-US" sz="4000" dirty="0">
                <a:solidFill>
                  <a:prstClr val="black"/>
                </a:solidFill>
              </a:rPr>
              <a:t>단 성이 같으면 형제 관계라고 하자</a:t>
            </a:r>
            <a:r>
              <a:rPr lang="en-US" altLang="ko-KR" sz="4000" dirty="0">
                <a:solidFill>
                  <a:prstClr val="black"/>
                </a:solidFill>
              </a:rPr>
              <a:t>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66501" y="1385558"/>
            <a:ext cx="105699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rgbClr val="7030A0"/>
                </a:solidFill>
              </a:rPr>
              <a:t>(a) </a:t>
            </a:r>
            <a:r>
              <a:rPr lang="ko-KR" altLang="en-US" sz="4000" dirty="0">
                <a:solidFill>
                  <a:srgbClr val="7030A0"/>
                </a:solidFill>
              </a:rPr>
              <a:t>다음 문제를 해결하는 알고리즘을 만들자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8B5C0F-9539-44E9-93AD-DF7F9FBCCCAB}"/>
              </a:ext>
            </a:extLst>
          </p:cNvPr>
          <p:cNvSpPr/>
          <p:nvPr/>
        </p:nvSpPr>
        <p:spPr>
          <a:xfrm>
            <a:off x="811031" y="4441390"/>
            <a:ext cx="105699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just">
              <a:buAutoNum type="arabicPeriod"/>
            </a:pPr>
            <a:r>
              <a:rPr lang="en-US" altLang="ko-KR" sz="3200" dirty="0">
                <a:solidFill>
                  <a:srgbClr val="7030A0"/>
                </a:solidFill>
              </a:rPr>
              <a:t>a</a:t>
            </a:r>
            <a:r>
              <a:rPr lang="ko-KR" altLang="en-US" sz="3200" dirty="0">
                <a:solidFill>
                  <a:srgbClr val="7030A0"/>
                </a:solidFill>
              </a:rPr>
              <a:t>의 첫 글자를 구하자</a:t>
            </a:r>
            <a:r>
              <a:rPr lang="en-US" altLang="ko-KR" sz="3200" dirty="0">
                <a:solidFill>
                  <a:srgbClr val="7030A0"/>
                </a:solidFill>
              </a:rPr>
              <a:t>.</a:t>
            </a:r>
          </a:p>
          <a:p>
            <a:pPr marL="742950" lvl="0" indent="-742950" algn="just">
              <a:buAutoNum type="arabicPeriod"/>
            </a:pPr>
            <a:r>
              <a:rPr lang="en-US" altLang="ko-KR" sz="3200" dirty="0">
                <a:solidFill>
                  <a:srgbClr val="7030A0"/>
                </a:solidFill>
              </a:rPr>
              <a:t>b</a:t>
            </a:r>
            <a:r>
              <a:rPr lang="ko-KR" altLang="en-US" sz="3200" dirty="0">
                <a:solidFill>
                  <a:srgbClr val="7030A0"/>
                </a:solidFill>
              </a:rPr>
              <a:t>의 첫 글자를 구하자</a:t>
            </a:r>
            <a:r>
              <a:rPr lang="en-US" altLang="ko-KR" sz="3200" dirty="0">
                <a:solidFill>
                  <a:srgbClr val="7030A0"/>
                </a:solidFill>
              </a:rPr>
              <a:t>.</a:t>
            </a:r>
          </a:p>
          <a:p>
            <a:pPr marL="742950" lvl="0" indent="-742950" algn="just">
              <a:buAutoNum type="arabicPeriod"/>
            </a:pPr>
            <a:r>
              <a:rPr lang="ko-KR" altLang="en-US" sz="3200" dirty="0">
                <a:solidFill>
                  <a:srgbClr val="7030A0"/>
                </a:solidFill>
              </a:rPr>
              <a:t>만약 두 첫 글자가 같다면 두 사람은 형제이다</a:t>
            </a:r>
            <a:r>
              <a:rPr lang="en-US" altLang="ko-KR" sz="3200" dirty="0">
                <a:solidFill>
                  <a:srgbClr val="7030A0"/>
                </a:solidFill>
              </a:rPr>
              <a:t>.</a:t>
            </a:r>
          </a:p>
          <a:p>
            <a:pPr marL="742950" lvl="0" indent="-742950" algn="just">
              <a:buAutoNum type="arabicPeriod"/>
            </a:pPr>
            <a:r>
              <a:rPr lang="ko-KR" altLang="en-US" sz="3200" dirty="0">
                <a:solidFill>
                  <a:srgbClr val="7030A0"/>
                </a:solidFill>
              </a:rPr>
              <a:t>그렇지 않다면 두 사람은 형제가 아니다</a:t>
            </a:r>
            <a:r>
              <a:rPr lang="en-US" altLang="ko-KR" sz="32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8180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F1645-F923-43AC-8AAC-5D941E3F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26" y="2406137"/>
            <a:ext cx="8048924" cy="3950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190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95873" y="93788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37926" y="937883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rgbClr val="7030A0"/>
                </a:solidFill>
              </a:rPr>
              <a:t>(b) </a:t>
            </a:r>
            <a:r>
              <a:rPr lang="ko-KR" altLang="en-US" sz="4000" dirty="0">
                <a:solidFill>
                  <a:srgbClr val="7030A0"/>
                </a:solidFill>
              </a:rPr>
              <a:t>만든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>
                <a:solidFill>
                  <a:srgbClr val="7030A0"/>
                </a:solidFill>
              </a:rPr>
              <a:t>알고리즘을 통해 아래 코드의 빈 부분을 채워보자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223D7-43D2-4F47-9B4B-8DE518F763A8}"/>
              </a:ext>
            </a:extLst>
          </p:cNvPr>
          <p:cNvSpPr/>
          <p:nvPr/>
        </p:nvSpPr>
        <p:spPr>
          <a:xfrm>
            <a:off x="1947668" y="3429000"/>
            <a:ext cx="1833758" cy="42862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D8CD2-A95B-4A73-BFE9-4ED91149495B}"/>
              </a:ext>
            </a:extLst>
          </p:cNvPr>
          <p:cNvSpPr/>
          <p:nvPr/>
        </p:nvSpPr>
        <p:spPr>
          <a:xfrm>
            <a:off x="1947668" y="3905249"/>
            <a:ext cx="1833758" cy="42862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7A338-038D-4864-BACA-AE05095BD77F}"/>
              </a:ext>
            </a:extLst>
          </p:cNvPr>
          <p:cNvSpPr/>
          <p:nvPr/>
        </p:nvSpPr>
        <p:spPr>
          <a:xfrm>
            <a:off x="1728593" y="4381498"/>
            <a:ext cx="1395607" cy="42862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05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4F1645-F923-43AC-8AAC-5D941E3F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26" y="2406137"/>
            <a:ext cx="8048924" cy="3950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41909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95873" y="93788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1037926" y="937883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rgbClr val="7030A0"/>
                </a:solidFill>
              </a:rPr>
              <a:t>(b) </a:t>
            </a:r>
            <a:r>
              <a:rPr lang="ko-KR" altLang="en-US" sz="4000" dirty="0">
                <a:solidFill>
                  <a:srgbClr val="7030A0"/>
                </a:solidFill>
              </a:rPr>
              <a:t>만든</a:t>
            </a:r>
            <a:r>
              <a:rPr lang="en-US" altLang="ko-KR" sz="4000" dirty="0">
                <a:solidFill>
                  <a:srgbClr val="7030A0"/>
                </a:solidFill>
              </a:rPr>
              <a:t> </a:t>
            </a:r>
            <a:r>
              <a:rPr lang="ko-KR" altLang="en-US" sz="4000" dirty="0">
                <a:solidFill>
                  <a:srgbClr val="7030A0"/>
                </a:solidFill>
              </a:rPr>
              <a:t>알고리즘을 통해 아래 코드의 빈 부분을 채워보자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180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13795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880010" y="1193333"/>
            <a:ext cx="109786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수학 시험의 만점은 </a:t>
            </a:r>
            <a:r>
              <a:rPr lang="en-US" altLang="ko-KR" sz="4000" dirty="0">
                <a:solidFill>
                  <a:prstClr val="black"/>
                </a:solidFill>
              </a:rPr>
              <a:t>100</a:t>
            </a:r>
            <a:r>
              <a:rPr lang="ko-KR" altLang="en-US" sz="4000" dirty="0">
                <a:solidFill>
                  <a:prstClr val="black"/>
                </a:solidFill>
              </a:rPr>
              <a:t>점이다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marL="742950" lvl="0" indent="-742950" algn="just">
              <a:buAutoNum type="alphaLcParenBoth"/>
            </a:pPr>
            <a:r>
              <a:rPr lang="ko-KR" altLang="en-US" sz="4000" dirty="0">
                <a:solidFill>
                  <a:srgbClr val="7030A0"/>
                </a:solidFill>
              </a:rPr>
              <a:t>어떤 수학 점수가 만점인지 판단하는 알고리즘을 만들자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  <a:p>
            <a:pPr marL="742950" lvl="0" indent="-742950" algn="just">
              <a:buAutoNum type="alphaLcParenBoth"/>
            </a:pPr>
            <a:endParaRPr lang="en-US" altLang="ko-KR" sz="4000" dirty="0">
              <a:solidFill>
                <a:srgbClr val="7030A0"/>
              </a:solidFill>
            </a:endParaRPr>
          </a:p>
          <a:p>
            <a:pPr marL="742950" lvl="0" indent="-742950" algn="just">
              <a:buAutoNum type="alphaLcParenBoth"/>
            </a:pPr>
            <a:r>
              <a:rPr lang="ko-KR" altLang="en-US" sz="4000" dirty="0">
                <a:solidFill>
                  <a:srgbClr val="7030A0"/>
                </a:solidFill>
              </a:rPr>
              <a:t>그 알고리즘을 통해 </a:t>
            </a:r>
            <a:r>
              <a:rPr lang="en-US" altLang="ko-KR" sz="4000" dirty="0">
                <a:solidFill>
                  <a:srgbClr val="7030A0"/>
                </a:solidFill>
              </a:rPr>
              <a:t>“</a:t>
            </a:r>
            <a:r>
              <a:rPr lang="ko-KR" altLang="en-US" sz="4000" dirty="0">
                <a:solidFill>
                  <a:srgbClr val="7030A0"/>
                </a:solidFill>
              </a:rPr>
              <a:t>사용자에게 </a:t>
            </a:r>
            <a:r>
              <a:rPr lang="ko-KR" altLang="en-US" sz="4000" dirty="0" err="1">
                <a:solidFill>
                  <a:srgbClr val="7030A0"/>
                </a:solidFill>
              </a:rPr>
              <a:t>입력받은</a:t>
            </a:r>
            <a:r>
              <a:rPr lang="ko-KR" altLang="en-US" sz="4000" dirty="0">
                <a:solidFill>
                  <a:srgbClr val="7030A0"/>
                </a:solidFill>
              </a:rPr>
              <a:t> 점수가 만점인지 판단하는 프로그램</a:t>
            </a:r>
            <a:r>
              <a:rPr lang="en-US" altLang="ko-KR" sz="4000" dirty="0">
                <a:solidFill>
                  <a:srgbClr val="7030A0"/>
                </a:solidFill>
              </a:rPr>
              <a:t>”</a:t>
            </a:r>
            <a:r>
              <a:rPr lang="ko-KR" altLang="en-US" sz="4000" dirty="0">
                <a:solidFill>
                  <a:srgbClr val="7030A0"/>
                </a:solidFill>
              </a:rPr>
              <a:t>을 만들자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599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137957" y="11933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880010" y="1193333"/>
            <a:ext cx="109786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(b)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</a:rPr>
              <a:t>의 프로그램 입출력 예제</a:t>
            </a:r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5B4470-52B6-4F90-80E5-E2DC015D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321392"/>
            <a:ext cx="6572250" cy="3343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705EC2-3BBB-4284-99AE-8CD6921F757C}"/>
              </a:ext>
            </a:extLst>
          </p:cNvPr>
          <p:cNvSpPr/>
          <p:nvPr/>
        </p:nvSpPr>
        <p:spPr>
          <a:xfrm>
            <a:off x="0" y="1"/>
            <a:ext cx="12192000" cy="390524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502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90524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12570" y="698639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954623" y="698639"/>
            <a:ext cx="109786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어떤 사람이 하루에 물을 </a:t>
            </a:r>
            <a:r>
              <a:rPr lang="en-US" altLang="ko-KR" sz="4000" dirty="0">
                <a:solidFill>
                  <a:prstClr val="black"/>
                </a:solidFill>
              </a:rPr>
              <a:t>a mL </a:t>
            </a:r>
            <a:r>
              <a:rPr lang="ko-KR" altLang="en-US" sz="4000" dirty="0">
                <a:solidFill>
                  <a:prstClr val="black"/>
                </a:solidFill>
              </a:rPr>
              <a:t>마신다고 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marL="742950" lvl="0" indent="-742950">
              <a:buAutoNum type="alphaLcParenBoth"/>
            </a:pPr>
            <a:endParaRPr lang="en-US" altLang="ko-KR" sz="4000" dirty="0">
              <a:solidFill>
                <a:srgbClr val="7030A0"/>
              </a:solidFill>
            </a:endParaRPr>
          </a:p>
          <a:p>
            <a:pPr marL="742950" lvl="0" indent="-742950">
              <a:buAutoNum type="alphaLcParenBoth"/>
            </a:pPr>
            <a:r>
              <a:rPr lang="ko-KR" altLang="en-US" sz="4000" dirty="0">
                <a:solidFill>
                  <a:srgbClr val="7030A0"/>
                </a:solidFill>
              </a:rPr>
              <a:t>물을 너무 적게 마시는 지</a:t>
            </a:r>
            <a:r>
              <a:rPr lang="en-US" altLang="ko-KR" sz="4000" dirty="0">
                <a:solidFill>
                  <a:srgbClr val="7030A0"/>
                </a:solidFill>
              </a:rPr>
              <a:t>, </a:t>
            </a:r>
            <a:r>
              <a:rPr lang="ko-KR" altLang="en-US" sz="4000" dirty="0">
                <a:solidFill>
                  <a:srgbClr val="7030A0"/>
                </a:solidFill>
              </a:rPr>
              <a:t>적당히 마시는 지</a:t>
            </a:r>
            <a:r>
              <a:rPr lang="en-US" altLang="ko-KR" sz="4000" dirty="0">
                <a:solidFill>
                  <a:srgbClr val="7030A0"/>
                </a:solidFill>
              </a:rPr>
              <a:t>, </a:t>
            </a:r>
            <a:r>
              <a:rPr lang="ko-KR" altLang="en-US" sz="4000" dirty="0">
                <a:solidFill>
                  <a:srgbClr val="7030A0"/>
                </a:solidFill>
              </a:rPr>
              <a:t>너무 많이 마시는 지 판단하는 알고리즘을 만들자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  <a:p>
            <a:pPr marL="742950" lvl="0" indent="-742950" algn="just">
              <a:buAutoNum type="alphaLcParenBoth"/>
            </a:pPr>
            <a:endParaRPr lang="en-US" altLang="ko-KR" sz="4000" dirty="0">
              <a:solidFill>
                <a:srgbClr val="7030A0"/>
              </a:solidFill>
            </a:endParaRPr>
          </a:p>
          <a:p>
            <a:pPr marL="742950" lvl="0" indent="-742950" algn="just">
              <a:buAutoNum type="alphaLcParenBoth"/>
            </a:pPr>
            <a:r>
              <a:rPr lang="ko-KR" altLang="en-US" sz="4000" dirty="0">
                <a:solidFill>
                  <a:srgbClr val="7030A0"/>
                </a:solidFill>
              </a:rPr>
              <a:t>이 알고리즘이 쓰이는 프로그램을 만들어보자</a:t>
            </a:r>
            <a:r>
              <a:rPr lang="en-US" altLang="ko-KR" sz="4000" dirty="0">
                <a:solidFill>
                  <a:srgbClr val="7030A0"/>
                </a:solidFill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F3E918-7F07-4303-9810-5604EDC3B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85248"/>
              </p:ext>
            </p:extLst>
          </p:nvPr>
        </p:nvGraphicFramePr>
        <p:xfrm>
          <a:off x="3139281" y="1854946"/>
          <a:ext cx="5913438" cy="1445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6719">
                  <a:extLst>
                    <a:ext uri="{9D8B030D-6E8A-4147-A177-3AD203B41FA5}">
                      <a16:colId xmlns:a16="http://schemas.microsoft.com/office/drawing/2014/main" val="2238169061"/>
                    </a:ext>
                  </a:extLst>
                </a:gridCol>
                <a:gridCol w="2956719">
                  <a:extLst>
                    <a:ext uri="{9D8B030D-6E8A-4147-A177-3AD203B41FA5}">
                      <a16:colId xmlns:a16="http://schemas.microsoft.com/office/drawing/2014/main" val="2612734689"/>
                    </a:ext>
                  </a:extLst>
                </a:gridCol>
              </a:tblGrid>
              <a:tr h="6901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하루 물 섭취 권장량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1000mL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885713"/>
                  </a:ext>
                </a:extLst>
              </a:tr>
              <a:tr h="754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하루 물 섭취 권장 최대량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2000mL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3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8447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71474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137957" y="903087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880010" y="903087"/>
            <a:ext cx="109786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어떤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문장이 질문인지 판단하는 알고리즘은 다음과 같다</a:t>
            </a:r>
            <a:r>
              <a:rPr lang="en-US" altLang="ko-KR" sz="40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90B45-8F11-48F9-931D-66D438E74D3B}"/>
              </a:ext>
            </a:extLst>
          </p:cNvPr>
          <p:cNvSpPr txBox="1"/>
          <p:nvPr/>
        </p:nvSpPr>
        <p:spPr>
          <a:xfrm>
            <a:off x="440005" y="5854599"/>
            <a:ext cx="11311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스트링의 마지막 글자는</a:t>
            </a:r>
            <a:r>
              <a:rPr lang="en-US" altLang="ko-KR" sz="3200" dirty="0">
                <a:solidFill>
                  <a:srgbClr val="AA7C38"/>
                </a:solidFill>
              </a:rPr>
              <a:t> </a:t>
            </a:r>
            <a:r>
              <a:rPr lang="en-US" altLang="ko-KR" sz="3200" dirty="0" err="1">
                <a:solidFill>
                  <a:srgbClr val="AA7C38"/>
                </a:solidFill>
              </a:rPr>
              <a:t>myString</a:t>
            </a:r>
            <a:r>
              <a:rPr lang="en-US" altLang="ko-KR" sz="3200" dirty="0">
                <a:solidFill>
                  <a:srgbClr val="AA7C38"/>
                </a:solidFill>
              </a:rPr>
              <a:t>[-1]</a:t>
            </a:r>
            <a:r>
              <a:rPr lang="ko-KR" altLang="en-US" sz="3200" dirty="0">
                <a:solidFill>
                  <a:srgbClr val="AA7C38"/>
                </a:solidFill>
              </a:rPr>
              <a:t>으로 가져올 수 있다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B7DB4B-F13E-493A-BFA7-7B04D1A19847}"/>
              </a:ext>
            </a:extLst>
          </p:cNvPr>
          <p:cNvSpPr/>
          <p:nvPr/>
        </p:nvSpPr>
        <p:spPr>
          <a:xfrm>
            <a:off x="880010" y="4216388"/>
            <a:ext cx="109786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사용자에게 문장을 입력 받고 그 문장이 질문인지 판단해 알려주는 프로그램을 만들어보자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ADD819-7A4B-4948-9E2D-37CE9167D9D7}"/>
              </a:ext>
            </a:extLst>
          </p:cNvPr>
          <p:cNvSpPr/>
          <p:nvPr/>
        </p:nvSpPr>
        <p:spPr>
          <a:xfrm>
            <a:off x="1165759" y="2261591"/>
            <a:ext cx="88868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AA7C38"/>
                </a:solidFill>
              </a:rPr>
              <a:t>  </a:t>
            </a:r>
            <a:r>
              <a:rPr lang="en-US" altLang="ko-KR" sz="3600" dirty="0">
                <a:solidFill>
                  <a:srgbClr val="7030A0"/>
                </a:solidFill>
              </a:rPr>
              <a:t>1. </a:t>
            </a:r>
            <a:r>
              <a:rPr lang="ko-KR" altLang="en-US" sz="3600" dirty="0">
                <a:solidFill>
                  <a:srgbClr val="7030A0"/>
                </a:solidFill>
              </a:rPr>
              <a:t>문장의 맨 끝 글자를 구한다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  2. </a:t>
            </a:r>
            <a:r>
              <a:rPr lang="ko-KR" altLang="en-US" sz="3600" dirty="0">
                <a:solidFill>
                  <a:srgbClr val="7030A0"/>
                </a:solidFill>
              </a:rPr>
              <a:t>만약 그 글자가 </a:t>
            </a:r>
            <a:r>
              <a:rPr lang="en-US" altLang="ko-KR" sz="3600" dirty="0">
                <a:solidFill>
                  <a:srgbClr val="7030A0"/>
                </a:solidFill>
              </a:rPr>
              <a:t>“?” </a:t>
            </a:r>
            <a:r>
              <a:rPr lang="ko-KR" altLang="en-US" sz="3600" dirty="0">
                <a:solidFill>
                  <a:srgbClr val="7030A0"/>
                </a:solidFill>
              </a:rPr>
              <a:t>이면 질문이다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en-US" altLang="ko-KR" sz="3600" dirty="0">
                <a:solidFill>
                  <a:srgbClr val="7030A0"/>
                </a:solidFill>
              </a:rPr>
              <a:t>  3. </a:t>
            </a:r>
            <a:r>
              <a:rPr lang="ko-KR" altLang="en-US" sz="3600" dirty="0">
                <a:solidFill>
                  <a:srgbClr val="7030A0"/>
                </a:solidFill>
              </a:rPr>
              <a:t>그렇지 않다면 질문이 아니다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843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75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슈도 코드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알고리즘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4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ko-KR" altLang="en-US" sz="1200" dirty="0"/>
              <a:t>기타 이미지</a:t>
            </a:r>
            <a:r>
              <a:rPr lang="en-US" altLang="ko-KR" sz="1200" dirty="0"/>
              <a:t>			</a:t>
            </a:r>
            <a:r>
              <a:rPr lang="en-US" altLang="ko-KR" sz="1200" dirty="0">
                <a:hlinkClick r:id="rId5"/>
              </a:rPr>
              <a:t>https://www.freeimages.com/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range(a, b)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“a </a:t>
            </a:r>
            <a:r>
              <a:rPr lang="ko-KR" altLang="en-US" sz="4000" dirty="0">
                <a:solidFill>
                  <a:srgbClr val="AA7C38"/>
                </a:solidFill>
              </a:rPr>
              <a:t>이상 </a:t>
            </a:r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미만인 모든 정수</a:t>
            </a:r>
            <a:r>
              <a:rPr lang="en-US" altLang="ko-KR" sz="4000" dirty="0">
                <a:solidFill>
                  <a:srgbClr val="AA7C38"/>
                </a:solidFill>
              </a:rPr>
              <a:t>”</a:t>
            </a:r>
            <a:r>
              <a:rPr lang="ko-KR" altLang="en-US" sz="4000" dirty="0">
                <a:solidFill>
                  <a:srgbClr val="AA7C38"/>
                </a:solidFill>
              </a:rPr>
              <a:t>라는 표현을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59E8-916C-4AED-8D53-902D0CCE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429000"/>
            <a:ext cx="9429750" cy="1390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28D0C9-272C-4A3B-BFFC-6115F3CD5856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4972E-B21E-410D-BD3F-2EA47E2EFDE3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99888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93B06-2F0C-4361-BC73-54BC1DB2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5962"/>
            <a:ext cx="88011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21EA3-6FCD-4200-85DF-95972B668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99" y="3814239"/>
            <a:ext cx="3476625" cy="2789677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91F0EAFF-01C8-4A2F-8418-B8B92C20ADE9}"/>
              </a:ext>
            </a:extLst>
          </p:cNvPr>
          <p:cNvSpPr/>
          <p:nvPr/>
        </p:nvSpPr>
        <p:spPr>
          <a:xfrm>
            <a:off x="4928899" y="3078764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0F313-5F5E-4B4B-AEC5-6CBD4FACF1BD}"/>
              </a:ext>
            </a:extLst>
          </p:cNvPr>
          <p:cNvSpPr/>
          <p:nvPr/>
        </p:nvSpPr>
        <p:spPr>
          <a:xfrm>
            <a:off x="3619499" y="3814240"/>
            <a:ext cx="3200401" cy="505056"/>
          </a:xfrm>
          <a:prstGeom prst="rect">
            <a:avLst/>
          </a:prstGeom>
          <a:gradFill>
            <a:gsLst>
              <a:gs pos="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76613E6-A7BD-4942-ACAD-5B6C91234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9929" y="1595961"/>
            <a:ext cx="533396" cy="390001"/>
          </a:xfrm>
          <a:prstGeom prst="curvedConnector3">
            <a:avLst>
              <a:gd name="adj1" fmla="val 50000"/>
            </a:avLst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0D8D7A-6638-4F3D-9497-A6A34080D31D}"/>
              </a:ext>
            </a:extLst>
          </p:cNvPr>
          <p:cNvSpPr txBox="1"/>
          <p:nvPr/>
        </p:nvSpPr>
        <p:spPr>
          <a:xfrm>
            <a:off x="7553325" y="1333850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100</a:t>
            </a:r>
            <a:r>
              <a:rPr lang="ko-KR" altLang="en-US" sz="2400" dirty="0">
                <a:solidFill>
                  <a:srgbClr val="FF0000"/>
                </a:solidFill>
              </a:rPr>
              <a:t>이 아니라 </a:t>
            </a:r>
            <a:r>
              <a:rPr lang="en-US" altLang="ko-KR" sz="2400" dirty="0">
                <a:solidFill>
                  <a:srgbClr val="FF0000"/>
                </a:solidFill>
              </a:rPr>
              <a:t>101!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BD47D-71A5-43C7-A309-CD9F4E253AE7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0E63D-EB11-459F-A525-D37D48ABFC5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39520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81B1A77-A892-400C-9593-F095D7645D98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myList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r>
              <a:rPr lang="en-US" altLang="ko-KR" sz="4000" dirty="0" err="1">
                <a:solidFill>
                  <a:srgbClr val="AA7C38"/>
                </a:solidFill>
              </a:rPr>
              <a:t>myList</a:t>
            </a:r>
            <a:r>
              <a:rPr lang="ko-KR" altLang="en-US" sz="4000" dirty="0">
                <a:solidFill>
                  <a:srgbClr val="AA7C38"/>
                </a:solidFill>
              </a:rPr>
              <a:t>의 </a:t>
            </a:r>
            <a:r>
              <a:rPr lang="en-GB" altLang="ko-KR" sz="4000" dirty="0" err="1">
                <a:solidFill>
                  <a:srgbClr val="AA7C38"/>
                </a:solidFill>
              </a:rPr>
              <a:t>i</a:t>
            </a:r>
            <a:r>
              <a:rPr lang="ko-KR" altLang="en-US" sz="4000" dirty="0">
                <a:solidFill>
                  <a:srgbClr val="AA7C38"/>
                </a:solidFill>
              </a:rPr>
              <a:t>번째 항목을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C0AC4-C430-4538-9872-98412CF0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515718"/>
            <a:ext cx="9141162" cy="28169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B22FF2-ED10-48C8-9253-9FC6546724E7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418E7-E3F2-4809-9569-91F4728EC58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70125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9AD340-D991-4A28-900D-6E67630CB826}"/>
              </a:ext>
            </a:extLst>
          </p:cNvPr>
          <p:cNvSpPr/>
          <p:nvPr/>
        </p:nvSpPr>
        <p:spPr>
          <a:xfrm>
            <a:off x="2714441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0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7BC76-1350-4537-B739-F939EA6A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41" y="1724117"/>
            <a:ext cx="11377830" cy="5574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F4705E-A183-49F5-BCA7-69D7F20956D1}"/>
              </a:ext>
            </a:extLst>
          </p:cNvPr>
          <p:cNvSpPr/>
          <p:nvPr/>
        </p:nvSpPr>
        <p:spPr>
          <a:xfrm>
            <a:off x="5271210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1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7CFE9F-61CB-4EA4-B7F3-7CEADF8D86C2}"/>
              </a:ext>
            </a:extLst>
          </p:cNvPr>
          <p:cNvSpPr/>
          <p:nvPr/>
        </p:nvSpPr>
        <p:spPr>
          <a:xfrm>
            <a:off x="7677059" y="2751216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2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46C5CD-386A-4472-8CEB-563056205644}"/>
              </a:ext>
            </a:extLst>
          </p:cNvPr>
          <p:cNvSpPr/>
          <p:nvPr/>
        </p:nvSpPr>
        <p:spPr>
          <a:xfrm>
            <a:off x="9835211" y="2747329"/>
            <a:ext cx="1875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GB" altLang="ko-KR" sz="3600" dirty="0">
                <a:solidFill>
                  <a:srgbClr val="FF0000"/>
                </a:solidFill>
              </a:rPr>
              <a:t>3</a:t>
            </a:r>
            <a:r>
              <a:rPr lang="ko-KR" altLang="en-US" sz="3600" dirty="0">
                <a:solidFill>
                  <a:srgbClr val="FF0000"/>
                </a:solidFill>
              </a:rPr>
              <a:t>번째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E4713E-8F8A-40B1-A70F-C3CC65B2EE44}"/>
              </a:ext>
            </a:extLst>
          </p:cNvPr>
          <p:cNvSpPr/>
          <p:nvPr/>
        </p:nvSpPr>
        <p:spPr>
          <a:xfrm>
            <a:off x="-1" y="4576440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4800" dirty="0">
                <a:solidFill>
                  <a:srgbClr val="AA7C38"/>
                </a:solidFill>
              </a:rPr>
              <a:t>컴퓨터는 숫자를 셀 때 </a:t>
            </a:r>
            <a:r>
              <a:rPr lang="en-GB" altLang="ko-KR" sz="4800" dirty="0">
                <a:solidFill>
                  <a:srgbClr val="AA7C38"/>
                </a:solidFill>
              </a:rPr>
              <a:t>0</a:t>
            </a:r>
            <a:r>
              <a:rPr lang="ko-KR" altLang="en-US" sz="4800" dirty="0">
                <a:solidFill>
                  <a:srgbClr val="AA7C38"/>
                </a:solidFill>
              </a:rPr>
              <a:t>부터 센다</a:t>
            </a:r>
            <a:r>
              <a:rPr lang="en-GB" altLang="ko-KR" sz="4800" dirty="0">
                <a:solidFill>
                  <a:srgbClr val="AA7C38"/>
                </a:solidFill>
              </a:rPr>
              <a:t>!</a:t>
            </a:r>
            <a:endParaRPr lang="en-US" altLang="ko-KR" sz="4800" dirty="0">
              <a:solidFill>
                <a:srgbClr val="AA7C38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B832047-5934-4BEF-AEAE-0DF2C9873F5B}"/>
              </a:ext>
            </a:extLst>
          </p:cNvPr>
          <p:cNvSpPr/>
          <p:nvPr/>
        </p:nvSpPr>
        <p:spPr>
          <a:xfrm rot="10800000">
            <a:off x="3475597" y="2212313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37E5F39-CEB2-4A88-86A9-8A2D25C1D81D}"/>
              </a:ext>
            </a:extLst>
          </p:cNvPr>
          <p:cNvSpPr/>
          <p:nvPr/>
        </p:nvSpPr>
        <p:spPr>
          <a:xfrm rot="10800000">
            <a:off x="6032366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B11279E-6C39-4DB8-880F-004DAD29E372}"/>
              </a:ext>
            </a:extLst>
          </p:cNvPr>
          <p:cNvSpPr/>
          <p:nvPr/>
        </p:nvSpPr>
        <p:spPr>
          <a:xfrm rot="10800000">
            <a:off x="8438215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765DA47-8055-4D1F-9F8C-7552B04E68A1}"/>
              </a:ext>
            </a:extLst>
          </p:cNvPr>
          <p:cNvSpPr/>
          <p:nvPr/>
        </p:nvSpPr>
        <p:spPr>
          <a:xfrm rot="10800000">
            <a:off x="10596367" y="2202215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69B74B-241F-46CA-8D36-A118DEF01C18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8CAC9A-D196-4509-9652-582ED899A756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02121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1760</Words>
  <Application>Microsoft Office PowerPoint</Application>
  <PresentationFormat>Widescreen</PresentationFormat>
  <Paragraphs>411</Paragraphs>
  <Slides>57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나눔고딕</vt:lpstr>
      <vt:lpstr>나눔손글씨 펜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Shim Eunseop</cp:lastModifiedBy>
  <cp:revision>78</cp:revision>
  <dcterms:created xsi:type="dcterms:W3CDTF">2019-05-20T11:05:00Z</dcterms:created>
  <dcterms:modified xsi:type="dcterms:W3CDTF">2019-06-15T20:43:51Z</dcterms:modified>
</cp:coreProperties>
</file>