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8" r:id="rId3"/>
    <p:sldId id="300" r:id="rId4"/>
    <p:sldId id="306" r:id="rId5"/>
    <p:sldId id="373" r:id="rId6"/>
    <p:sldId id="366" r:id="rId7"/>
    <p:sldId id="362" r:id="rId8"/>
    <p:sldId id="364" r:id="rId9"/>
    <p:sldId id="369" r:id="rId10"/>
    <p:sldId id="370" r:id="rId11"/>
    <p:sldId id="363" r:id="rId12"/>
    <p:sldId id="371" r:id="rId13"/>
    <p:sldId id="372" r:id="rId14"/>
    <p:sldId id="374" r:id="rId15"/>
    <p:sldId id="375" r:id="rId16"/>
    <p:sldId id="376" r:id="rId17"/>
    <p:sldId id="377" r:id="rId18"/>
    <p:sldId id="378" r:id="rId19"/>
    <p:sldId id="332" r:id="rId20"/>
    <p:sldId id="395" r:id="rId21"/>
    <p:sldId id="380" r:id="rId22"/>
    <p:sldId id="315" r:id="rId23"/>
    <p:sldId id="336" r:id="rId24"/>
    <p:sldId id="343" r:id="rId25"/>
    <p:sldId id="346" r:id="rId26"/>
    <p:sldId id="388" r:id="rId27"/>
    <p:sldId id="390" r:id="rId28"/>
    <p:sldId id="389" r:id="rId29"/>
    <p:sldId id="318" r:id="rId30"/>
    <p:sldId id="322" r:id="rId31"/>
    <p:sldId id="383" r:id="rId32"/>
    <p:sldId id="386" r:id="rId33"/>
    <p:sldId id="384" r:id="rId34"/>
    <p:sldId id="385" r:id="rId35"/>
    <p:sldId id="391" r:id="rId36"/>
    <p:sldId id="392" r:id="rId37"/>
    <p:sldId id="361" r:id="rId38"/>
    <p:sldId id="393" r:id="rId39"/>
    <p:sldId id="394" r:id="rId40"/>
    <p:sldId id="28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1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AA7C38"/>
    <a:srgbClr val="008000"/>
    <a:srgbClr val="88BA67"/>
    <a:srgbClr val="33CC33"/>
    <a:srgbClr val="EBDBC3"/>
    <a:srgbClr val="C5DF99"/>
    <a:srgbClr val="E0C7A2"/>
    <a:srgbClr val="DCE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2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8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4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56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8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3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6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4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91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6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15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87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3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86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18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12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78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85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1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29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51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4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22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43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96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86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4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9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2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images.com/" TargetMode="External"/><Relationship Id="rId5" Type="http://schemas.openxmlformats.org/officeDocument/2006/relationships/hyperlink" Target="http://www.hanatour.com/" TargetMode="External"/><Relationship Id="rId4" Type="http://schemas.openxmlformats.org/officeDocument/2006/relationships/hyperlink" Target="https://bit.ly/2WlNL6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주석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조건문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활용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논리 연산자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in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5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GB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F725C-B8E3-4A25-876C-49391362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2" y="2844761"/>
            <a:ext cx="6919057" cy="311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93336-4B8B-43C0-82DD-AAE373766998}"/>
              </a:ext>
            </a:extLst>
          </p:cNvPr>
          <p:cNvSpPr txBox="1"/>
          <p:nvPr/>
        </p:nvSpPr>
        <p:spPr>
          <a:xfrm>
            <a:off x="749122" y="1720032"/>
            <a:ext cx="892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만약 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food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고기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일 때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GB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0B14F-E31A-4DF0-A2B9-72B96915799A}"/>
              </a:ext>
            </a:extLst>
          </p:cNvPr>
          <p:cNvSpPr txBox="1"/>
          <p:nvPr/>
        </p:nvSpPr>
        <p:spPr>
          <a:xfrm>
            <a:off x="749122" y="5962261"/>
            <a:ext cx="566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 (</a:t>
            </a:r>
            <a:r>
              <a:rPr lang="ko-KR" altLang="en-US" sz="4000" dirty="0"/>
              <a:t>다음 코드</a:t>
            </a:r>
            <a:r>
              <a:rPr lang="en-GB" altLang="ko-KR" sz="4000" dirty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0649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561293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17C59-34D7-4679-91A4-925741D0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7" y="822551"/>
            <a:ext cx="7011664" cy="3651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E1F0E-5241-4F52-ACA0-47D2C43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7" y="5227768"/>
            <a:ext cx="4762500" cy="11715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B6DB4BA-82D5-4E43-BFDF-0651ABB10A8B}"/>
              </a:ext>
            </a:extLst>
          </p:cNvPr>
          <p:cNvSpPr/>
          <p:nvPr/>
        </p:nvSpPr>
        <p:spPr>
          <a:xfrm>
            <a:off x="4907901" y="4544007"/>
            <a:ext cx="466532" cy="5318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9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561293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B6DB4BA-82D5-4E43-BFDF-0651ABB10A8B}"/>
              </a:ext>
            </a:extLst>
          </p:cNvPr>
          <p:cNvSpPr/>
          <p:nvPr/>
        </p:nvSpPr>
        <p:spPr>
          <a:xfrm>
            <a:off x="4991877" y="4328090"/>
            <a:ext cx="466532" cy="5318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E25B0-3634-4970-AA77-0A74BE5A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8" y="694290"/>
            <a:ext cx="7024300" cy="36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703FB4-5E86-431D-9420-DF01441C4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8" y="4980764"/>
            <a:ext cx="3783272" cy="17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68AC6-A803-4B2D-AD86-6FE12365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94" y="1337933"/>
            <a:ext cx="8432896" cy="5034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5747657" y="1337933"/>
            <a:ext cx="61770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GB" altLang="ko-KR" sz="3200" dirty="0">
                <a:solidFill>
                  <a:srgbClr val="7030A0"/>
                </a:solidFill>
              </a:rPr>
              <a:t>if</a:t>
            </a:r>
            <a:r>
              <a:rPr lang="ko-KR" altLang="en-US" sz="3200" dirty="0">
                <a:solidFill>
                  <a:srgbClr val="7030A0"/>
                </a:solidFill>
              </a:rPr>
              <a:t>를 사용하는 것이 맞을까</a:t>
            </a:r>
            <a:r>
              <a:rPr lang="en-GB" altLang="ko-KR" sz="3200" dirty="0">
                <a:solidFill>
                  <a:srgbClr val="7030A0"/>
                </a:solidFill>
              </a:rPr>
              <a:t>?</a:t>
            </a:r>
          </a:p>
          <a:p>
            <a:pPr lvl="0" algn="just"/>
            <a:r>
              <a:rPr lang="ko-KR" altLang="en-US" sz="3200" dirty="0">
                <a:solidFill>
                  <a:srgbClr val="7030A0"/>
                </a:solidFill>
              </a:rPr>
              <a:t>대신 </a:t>
            </a:r>
            <a:r>
              <a:rPr lang="en-GB" altLang="ko-KR" sz="3200" dirty="0" err="1">
                <a:solidFill>
                  <a:srgbClr val="7030A0"/>
                </a:solidFill>
              </a:rPr>
              <a:t>elif</a:t>
            </a:r>
            <a:r>
              <a:rPr lang="ko-KR" altLang="en-US" sz="3200" dirty="0">
                <a:solidFill>
                  <a:srgbClr val="7030A0"/>
                </a:solidFill>
              </a:rPr>
              <a:t>를 사용하면 어떻게 될까</a:t>
            </a:r>
            <a:r>
              <a:rPr lang="en-GB" altLang="ko-KR" sz="3200" dirty="0">
                <a:solidFill>
                  <a:srgbClr val="7030A0"/>
                </a:solidFill>
              </a:rPr>
              <a:t>?</a:t>
            </a:r>
            <a:endParaRPr lang="en-US" altLang="ko-KR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0121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9977" y="53769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883955" y="537691"/>
            <a:ext cx="10786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빈칸을 채워보자</a:t>
            </a:r>
            <a:r>
              <a:rPr lang="en-GB" altLang="ko-KR" sz="4000" dirty="0">
                <a:solidFill>
                  <a:srgbClr val="7030A0"/>
                </a:solidFill>
              </a:rPr>
              <a:t>. </a:t>
            </a:r>
            <a:r>
              <a:rPr lang="ko-KR" altLang="en-US" sz="4000" dirty="0">
                <a:solidFill>
                  <a:srgbClr val="7030A0"/>
                </a:solidFill>
              </a:rPr>
              <a:t>보기</a:t>
            </a:r>
            <a:r>
              <a:rPr lang="en-GB" altLang="ko-KR" sz="4000" dirty="0">
                <a:solidFill>
                  <a:srgbClr val="7030A0"/>
                </a:solidFill>
              </a:rPr>
              <a:t>: if, </a:t>
            </a:r>
            <a:r>
              <a:rPr lang="en-GB" altLang="ko-KR" sz="4000" dirty="0" err="1">
                <a:solidFill>
                  <a:srgbClr val="7030A0"/>
                </a:solidFill>
              </a:rPr>
              <a:t>elif</a:t>
            </a:r>
            <a:r>
              <a:rPr lang="en-GB" altLang="ko-KR" sz="4000" dirty="0">
                <a:solidFill>
                  <a:srgbClr val="7030A0"/>
                </a:solidFill>
              </a:rPr>
              <a:t>, else</a:t>
            </a:r>
            <a:endParaRPr lang="en-US" altLang="ko-KR" sz="40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D39E-719E-4797-B52D-09908665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8" y="1503110"/>
            <a:ext cx="8819881" cy="4985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635857-691F-4ED2-B550-828C8CEC084C}"/>
              </a:ext>
            </a:extLst>
          </p:cNvPr>
          <p:cNvSpPr/>
          <p:nvPr/>
        </p:nvSpPr>
        <p:spPr>
          <a:xfrm>
            <a:off x="771989" y="2920482"/>
            <a:ext cx="851538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2C39A-B05B-48C4-A378-A8C7E92B8289}"/>
              </a:ext>
            </a:extLst>
          </p:cNvPr>
          <p:cNvSpPr/>
          <p:nvPr/>
        </p:nvSpPr>
        <p:spPr>
          <a:xfrm>
            <a:off x="771987" y="3834881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338D1-BEA7-4CF1-BD41-82CADEC8DB60}"/>
              </a:ext>
            </a:extLst>
          </p:cNvPr>
          <p:cNvSpPr/>
          <p:nvPr/>
        </p:nvSpPr>
        <p:spPr>
          <a:xfrm>
            <a:off x="771987" y="4762537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3F587-4430-4E25-A769-DE206F7E2C0E}"/>
              </a:ext>
            </a:extLst>
          </p:cNvPr>
          <p:cNvSpPr/>
          <p:nvPr/>
        </p:nvSpPr>
        <p:spPr>
          <a:xfrm>
            <a:off x="771987" y="5625398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9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0121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9977" y="53769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883955" y="537691"/>
            <a:ext cx="10786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빈칸을 채워보자</a:t>
            </a:r>
            <a:r>
              <a:rPr lang="en-GB" altLang="ko-KR" sz="4000" dirty="0">
                <a:solidFill>
                  <a:srgbClr val="7030A0"/>
                </a:solidFill>
              </a:rPr>
              <a:t>. </a:t>
            </a:r>
            <a:r>
              <a:rPr lang="ko-KR" altLang="en-US" sz="4000" dirty="0">
                <a:solidFill>
                  <a:srgbClr val="7030A0"/>
                </a:solidFill>
              </a:rPr>
              <a:t>보기</a:t>
            </a:r>
            <a:r>
              <a:rPr lang="en-GB" altLang="ko-KR" sz="4000" dirty="0">
                <a:solidFill>
                  <a:srgbClr val="7030A0"/>
                </a:solidFill>
              </a:rPr>
              <a:t>: if, </a:t>
            </a:r>
            <a:r>
              <a:rPr lang="en-GB" altLang="ko-KR" sz="4000" dirty="0" err="1">
                <a:solidFill>
                  <a:srgbClr val="7030A0"/>
                </a:solidFill>
              </a:rPr>
              <a:t>elif</a:t>
            </a:r>
            <a:r>
              <a:rPr lang="en-GB" altLang="ko-KR" sz="4000" dirty="0">
                <a:solidFill>
                  <a:srgbClr val="7030A0"/>
                </a:solidFill>
              </a:rPr>
              <a:t>, else</a:t>
            </a:r>
            <a:endParaRPr lang="en-US" altLang="ko-KR" sz="40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D39E-719E-4797-B52D-09908665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8" y="1503110"/>
            <a:ext cx="8819881" cy="4985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32C39A-B05B-48C4-A378-A8C7E92B8289}"/>
              </a:ext>
            </a:extLst>
          </p:cNvPr>
          <p:cNvSpPr/>
          <p:nvPr/>
        </p:nvSpPr>
        <p:spPr>
          <a:xfrm>
            <a:off x="771987" y="3834881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338D1-BEA7-4CF1-BD41-82CADEC8DB60}"/>
              </a:ext>
            </a:extLst>
          </p:cNvPr>
          <p:cNvSpPr/>
          <p:nvPr/>
        </p:nvSpPr>
        <p:spPr>
          <a:xfrm>
            <a:off x="771987" y="4762537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3F587-4430-4E25-A769-DE206F7E2C0E}"/>
              </a:ext>
            </a:extLst>
          </p:cNvPr>
          <p:cNvSpPr/>
          <p:nvPr/>
        </p:nvSpPr>
        <p:spPr>
          <a:xfrm>
            <a:off x="771987" y="5625398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0121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9977" y="53769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883955" y="537691"/>
            <a:ext cx="10786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빈칸을 채워보자</a:t>
            </a:r>
            <a:r>
              <a:rPr lang="en-GB" altLang="ko-KR" sz="4000" dirty="0">
                <a:solidFill>
                  <a:srgbClr val="7030A0"/>
                </a:solidFill>
              </a:rPr>
              <a:t>. </a:t>
            </a:r>
            <a:r>
              <a:rPr lang="ko-KR" altLang="en-US" sz="4000" dirty="0">
                <a:solidFill>
                  <a:srgbClr val="7030A0"/>
                </a:solidFill>
              </a:rPr>
              <a:t>보기</a:t>
            </a:r>
            <a:r>
              <a:rPr lang="en-GB" altLang="ko-KR" sz="4000" dirty="0">
                <a:solidFill>
                  <a:srgbClr val="7030A0"/>
                </a:solidFill>
              </a:rPr>
              <a:t>: if, </a:t>
            </a:r>
            <a:r>
              <a:rPr lang="en-GB" altLang="ko-KR" sz="4000" dirty="0" err="1">
                <a:solidFill>
                  <a:srgbClr val="7030A0"/>
                </a:solidFill>
              </a:rPr>
              <a:t>elif</a:t>
            </a:r>
            <a:r>
              <a:rPr lang="en-GB" altLang="ko-KR" sz="4000" dirty="0">
                <a:solidFill>
                  <a:srgbClr val="7030A0"/>
                </a:solidFill>
              </a:rPr>
              <a:t>, else</a:t>
            </a:r>
            <a:endParaRPr lang="en-US" altLang="ko-KR" sz="40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D39E-719E-4797-B52D-09908665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8" y="1503110"/>
            <a:ext cx="8819881" cy="4985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B338D1-BEA7-4CF1-BD41-82CADEC8DB60}"/>
              </a:ext>
            </a:extLst>
          </p:cNvPr>
          <p:cNvSpPr/>
          <p:nvPr/>
        </p:nvSpPr>
        <p:spPr>
          <a:xfrm>
            <a:off x="771987" y="4762537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3F587-4430-4E25-A769-DE206F7E2C0E}"/>
              </a:ext>
            </a:extLst>
          </p:cNvPr>
          <p:cNvSpPr/>
          <p:nvPr/>
        </p:nvSpPr>
        <p:spPr>
          <a:xfrm>
            <a:off x="771987" y="5625398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0121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9977" y="53769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883955" y="537691"/>
            <a:ext cx="10786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빈칸을 채워보자</a:t>
            </a:r>
            <a:r>
              <a:rPr lang="en-GB" altLang="ko-KR" sz="4000" dirty="0">
                <a:solidFill>
                  <a:srgbClr val="7030A0"/>
                </a:solidFill>
              </a:rPr>
              <a:t>. </a:t>
            </a:r>
            <a:r>
              <a:rPr lang="ko-KR" altLang="en-US" sz="4000" dirty="0">
                <a:solidFill>
                  <a:srgbClr val="7030A0"/>
                </a:solidFill>
              </a:rPr>
              <a:t>보기</a:t>
            </a:r>
            <a:r>
              <a:rPr lang="en-GB" altLang="ko-KR" sz="4000" dirty="0">
                <a:solidFill>
                  <a:srgbClr val="7030A0"/>
                </a:solidFill>
              </a:rPr>
              <a:t>: if, </a:t>
            </a:r>
            <a:r>
              <a:rPr lang="en-GB" altLang="ko-KR" sz="4000" dirty="0" err="1">
                <a:solidFill>
                  <a:srgbClr val="7030A0"/>
                </a:solidFill>
              </a:rPr>
              <a:t>elif</a:t>
            </a:r>
            <a:r>
              <a:rPr lang="en-GB" altLang="ko-KR" sz="4000" dirty="0">
                <a:solidFill>
                  <a:srgbClr val="7030A0"/>
                </a:solidFill>
              </a:rPr>
              <a:t>, else</a:t>
            </a:r>
            <a:endParaRPr lang="en-US" altLang="ko-KR" sz="40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D39E-719E-4797-B52D-09908665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8" y="1503110"/>
            <a:ext cx="8819881" cy="4985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53F587-4430-4E25-A769-DE206F7E2C0E}"/>
              </a:ext>
            </a:extLst>
          </p:cNvPr>
          <p:cNvSpPr/>
          <p:nvPr/>
        </p:nvSpPr>
        <p:spPr>
          <a:xfrm>
            <a:off x="771987" y="5625398"/>
            <a:ext cx="851540" cy="410547"/>
          </a:xfrm>
          <a:prstGeom prst="rect">
            <a:avLst/>
          </a:prstGeom>
          <a:solidFill>
            <a:schemeClr val="bg1"/>
          </a:solidFill>
          <a:ln w="47625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8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0121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9977" y="53769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883955" y="537691"/>
            <a:ext cx="10786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빈칸을 채워보자</a:t>
            </a:r>
            <a:r>
              <a:rPr lang="en-GB" altLang="ko-KR" sz="4000" dirty="0">
                <a:solidFill>
                  <a:srgbClr val="7030A0"/>
                </a:solidFill>
              </a:rPr>
              <a:t>. </a:t>
            </a:r>
            <a:r>
              <a:rPr lang="ko-KR" altLang="en-US" sz="4000" dirty="0">
                <a:solidFill>
                  <a:srgbClr val="7030A0"/>
                </a:solidFill>
              </a:rPr>
              <a:t>보기</a:t>
            </a:r>
            <a:r>
              <a:rPr lang="en-GB" altLang="ko-KR" sz="4000" dirty="0">
                <a:solidFill>
                  <a:srgbClr val="7030A0"/>
                </a:solidFill>
              </a:rPr>
              <a:t>: if, </a:t>
            </a:r>
            <a:r>
              <a:rPr lang="en-GB" altLang="ko-KR" sz="4000" dirty="0" err="1">
                <a:solidFill>
                  <a:srgbClr val="7030A0"/>
                </a:solidFill>
              </a:rPr>
              <a:t>elif</a:t>
            </a:r>
            <a:r>
              <a:rPr lang="en-GB" altLang="ko-KR" sz="4000" dirty="0">
                <a:solidFill>
                  <a:srgbClr val="7030A0"/>
                </a:solidFill>
              </a:rPr>
              <a:t>, else</a:t>
            </a:r>
            <a:endParaRPr lang="en-US" altLang="ko-KR" sz="40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D39E-719E-4797-B52D-09908665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8" y="1503110"/>
            <a:ext cx="8819881" cy="49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동물 이름을 입력 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동물이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야옹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을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강아지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왈왈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을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참새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짹짹짹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을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모두 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뭔지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 모르겠다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...”</a:t>
            </a:r>
            <a:r>
              <a:rPr lang="ko-KR" altLang="en-US" sz="4000" dirty="0">
                <a:solidFill>
                  <a:prstClr val="black"/>
                </a:solidFill>
              </a:rPr>
              <a:t>를 출력하자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00020" y="3132325"/>
            <a:ext cx="962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참고</a:t>
            </a:r>
            <a:r>
              <a:rPr lang="en-US" altLang="ko-KR" sz="3200" dirty="0">
                <a:solidFill>
                  <a:srgbClr val="AA7C38"/>
                </a:solidFill>
              </a:rPr>
              <a:t>: if, </a:t>
            </a:r>
            <a:r>
              <a:rPr lang="en-US" altLang="ko-KR" sz="3200" dirty="0" err="1">
                <a:solidFill>
                  <a:srgbClr val="AA7C38"/>
                </a:solidFill>
              </a:rPr>
              <a:t>elif</a:t>
            </a:r>
            <a:r>
              <a:rPr lang="en-US" altLang="ko-KR" sz="3200" dirty="0">
                <a:solidFill>
                  <a:srgbClr val="AA7C38"/>
                </a:solidFill>
              </a:rPr>
              <a:t>, else</a:t>
            </a:r>
            <a:r>
              <a:rPr lang="ko-KR" altLang="en-US" sz="3200" dirty="0">
                <a:solidFill>
                  <a:srgbClr val="AA7C38"/>
                </a:solidFill>
              </a:rPr>
              <a:t>를 상황에 따라 잘 활용해보자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B7228B-A964-45F9-956F-B494980A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4208414"/>
            <a:ext cx="8451890" cy="17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if A: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C050C-88B3-4429-A829-A0024063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968327"/>
            <a:ext cx="8427770" cy="21431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160EF8-56EF-4CA5-8D3E-F31C500920A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8BABB-9737-46DC-8EBB-625B33F62F1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0607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73223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290" y="55092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37343" y="550920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수를 입력 받자</a:t>
            </a:r>
            <a:r>
              <a:rPr lang="en-GB" altLang="ko-KR" sz="4000" dirty="0">
                <a:solidFill>
                  <a:prstClr val="black"/>
                </a:solidFill>
              </a:rPr>
              <a:t>. 100 </a:t>
            </a:r>
            <a:r>
              <a:rPr lang="ko-KR" altLang="en-US" sz="4000" dirty="0">
                <a:solidFill>
                  <a:prstClr val="black"/>
                </a:solidFill>
              </a:rPr>
              <a:t>이상이면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헉 너무 큰데요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?!”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그렇지 않은데 </a:t>
            </a:r>
            <a:r>
              <a:rPr lang="en-GB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나누어지면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짝수군요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홀수군요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출력하자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37343" y="2489912"/>
            <a:ext cx="962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참고</a:t>
            </a:r>
            <a:r>
              <a:rPr lang="en-US" altLang="ko-KR" sz="3200" dirty="0">
                <a:solidFill>
                  <a:srgbClr val="AA7C38"/>
                </a:solidFill>
              </a:rPr>
              <a:t>: if, </a:t>
            </a:r>
            <a:r>
              <a:rPr lang="en-US" altLang="ko-KR" sz="3200" dirty="0" err="1">
                <a:solidFill>
                  <a:srgbClr val="AA7C38"/>
                </a:solidFill>
              </a:rPr>
              <a:t>elif</a:t>
            </a:r>
            <a:r>
              <a:rPr lang="en-US" altLang="ko-KR" sz="3200" dirty="0">
                <a:solidFill>
                  <a:srgbClr val="AA7C38"/>
                </a:solidFill>
              </a:rPr>
              <a:t>, else</a:t>
            </a:r>
            <a:r>
              <a:rPr lang="ko-KR" altLang="en-US" sz="3200" dirty="0">
                <a:solidFill>
                  <a:srgbClr val="AA7C38"/>
                </a:solidFill>
              </a:rPr>
              <a:t>를 상황에 따라 잘 활용해보자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0AE69-60D5-4496-8E98-31451AEA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43" y="3252383"/>
            <a:ext cx="6000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2"/>
            <a:ext cx="12192000" cy="37271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3951" y="645216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56004" y="645216"/>
            <a:ext cx="105699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GB" altLang="ko-KR" sz="4000" dirty="0">
                <a:solidFill>
                  <a:prstClr val="black"/>
                </a:solidFill>
              </a:rPr>
              <a:t>ID</a:t>
            </a:r>
            <a:r>
              <a:rPr lang="ko-KR" altLang="en-US" sz="4000" dirty="0">
                <a:solidFill>
                  <a:prstClr val="black"/>
                </a:solidFill>
              </a:rPr>
              <a:t>를 입력 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</a:t>
            </a:r>
            <a:r>
              <a:rPr lang="en-GB" altLang="ko-KR" sz="4000" dirty="0">
                <a:solidFill>
                  <a:prstClr val="black"/>
                </a:solidFill>
              </a:rPr>
              <a:t>ID</a:t>
            </a:r>
            <a:r>
              <a:rPr lang="ko-KR" altLang="en-US" sz="4000" dirty="0">
                <a:solidFill>
                  <a:prstClr val="black"/>
                </a:solidFill>
              </a:rPr>
              <a:t>가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여기는 사람만 로그인할 수 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출력하고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비밀번호를 물어보자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비밀번호가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“good”</a:t>
            </a:r>
            <a:r>
              <a:rPr lang="ko-KR" altLang="en-US" sz="4000" dirty="0">
                <a:solidFill>
                  <a:prstClr val="black"/>
                </a:solidFill>
              </a:rPr>
              <a:t>이면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환영합니다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altLang="ko-KR" sz="4000" dirty="0">
                <a:solidFill>
                  <a:srgbClr val="002060"/>
                </a:solidFill>
              </a:rPr>
              <a:t>&lt;</a:t>
            </a:r>
            <a:r>
              <a:rPr lang="ko-KR" altLang="en-US" sz="4000" dirty="0">
                <a:solidFill>
                  <a:srgbClr val="002060"/>
                </a:solidFill>
              </a:rPr>
              <a:t>이름</a:t>
            </a:r>
            <a:r>
              <a:rPr lang="en-GB" altLang="ko-KR" sz="4000" dirty="0">
                <a:solidFill>
                  <a:srgbClr val="002060"/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을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비밀번호가 틀렸습니다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 출력하자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56004" y="3815315"/>
            <a:ext cx="1056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참고</a:t>
            </a:r>
            <a:r>
              <a:rPr lang="en-US" altLang="ko-KR" sz="3200" dirty="0">
                <a:solidFill>
                  <a:srgbClr val="AA7C38"/>
                </a:solidFill>
              </a:rPr>
              <a:t>: if, </a:t>
            </a:r>
            <a:r>
              <a:rPr lang="en-US" altLang="ko-KR" sz="3200" dirty="0" err="1">
                <a:solidFill>
                  <a:srgbClr val="AA7C38"/>
                </a:solidFill>
              </a:rPr>
              <a:t>elif</a:t>
            </a:r>
            <a:r>
              <a:rPr lang="en-US" altLang="ko-KR" sz="3200" dirty="0">
                <a:solidFill>
                  <a:srgbClr val="AA7C38"/>
                </a:solidFill>
              </a:rPr>
              <a:t>, else </a:t>
            </a:r>
            <a:r>
              <a:rPr lang="ko-KR" altLang="en-US" sz="3200" dirty="0">
                <a:solidFill>
                  <a:srgbClr val="AA7C38"/>
                </a:solidFill>
              </a:rPr>
              <a:t>안에 또 </a:t>
            </a:r>
            <a:r>
              <a:rPr lang="en-GB" altLang="ko-KR" sz="3200" dirty="0">
                <a:solidFill>
                  <a:srgbClr val="AA7C38"/>
                </a:solidFill>
              </a:rPr>
              <a:t>if, </a:t>
            </a:r>
            <a:r>
              <a:rPr lang="en-GB" altLang="ko-KR" sz="3200" dirty="0" err="1">
                <a:solidFill>
                  <a:srgbClr val="AA7C38"/>
                </a:solidFill>
              </a:rPr>
              <a:t>elif</a:t>
            </a:r>
            <a:r>
              <a:rPr lang="en-GB" altLang="ko-KR" sz="3200" dirty="0">
                <a:solidFill>
                  <a:srgbClr val="AA7C38"/>
                </a:solidFill>
              </a:rPr>
              <a:t>, else</a:t>
            </a:r>
            <a:r>
              <a:rPr lang="ko-KR" altLang="en-US" sz="3200" dirty="0">
                <a:solidFill>
                  <a:srgbClr val="AA7C38"/>
                </a:solidFill>
              </a:rPr>
              <a:t>를 사용할 수 있다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535E5-6FEE-46FB-842F-D9F3D4A7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4" y="4672595"/>
            <a:ext cx="6991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34B5-1869-43A1-AFD9-E7E83F73E99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FE9A-FD52-4958-8332-7EEAA140265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A402-DE5A-4050-B044-EE7CD5A1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" y="3194762"/>
            <a:ext cx="10026716" cy="21230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857FF3-1DD9-4F03-AC5F-F9639D95A44A}"/>
              </a:ext>
            </a:extLst>
          </p:cNvPr>
          <p:cNvSpPr/>
          <p:nvPr/>
        </p:nvSpPr>
        <p:spPr>
          <a:xfrm>
            <a:off x="524926" y="17438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리스트는 대괄호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</a:t>
            </a:r>
            <a:r>
              <a:rPr lang="en-US" altLang="ko-KR" sz="4400" dirty="0">
                <a:solidFill>
                  <a:srgbClr val="AA7C38"/>
                </a:solidFill>
              </a:rPr>
              <a:t>‘[’ </a:t>
            </a:r>
            <a:r>
              <a:rPr lang="ko-KR" altLang="en-US" sz="4400" dirty="0">
                <a:solidFill>
                  <a:srgbClr val="AA7C38"/>
                </a:solidFill>
              </a:rPr>
              <a:t>와</a:t>
            </a:r>
            <a:r>
              <a:rPr lang="en-US" altLang="ko-KR" sz="4400" dirty="0">
                <a:solidFill>
                  <a:srgbClr val="AA7C38"/>
                </a:solidFill>
              </a:rPr>
              <a:t> ‘]’ </a:t>
            </a:r>
            <a:r>
              <a:rPr lang="ko-KR" altLang="en-US" sz="4400" dirty="0">
                <a:solidFill>
                  <a:srgbClr val="AA7C38"/>
                </a:solidFill>
              </a:rPr>
              <a:t>를 사용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848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221F8-2F7D-4DB0-8E46-E1F1304BEED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4E343-BED4-412F-9A2B-5405F93B2461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21600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60CE8-1861-4AE0-ACB9-96D276D8F6C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5204E-3C2B-4155-A161-328F637999C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9888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93B06-2F0C-4361-BC73-54BC1DB2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5962"/>
            <a:ext cx="88011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21EA3-6FCD-4200-85DF-95972B66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3814239"/>
            <a:ext cx="3476625" cy="27896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1F0EAFF-01C8-4A2F-8418-B8B92C20ADE9}"/>
              </a:ext>
            </a:extLst>
          </p:cNvPr>
          <p:cNvSpPr/>
          <p:nvPr/>
        </p:nvSpPr>
        <p:spPr>
          <a:xfrm>
            <a:off x="4928899" y="3078764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0F313-5F5E-4B4B-AEC5-6CBD4FACF1BD}"/>
              </a:ext>
            </a:extLst>
          </p:cNvPr>
          <p:cNvSpPr/>
          <p:nvPr/>
        </p:nvSpPr>
        <p:spPr>
          <a:xfrm>
            <a:off x="3619499" y="3814240"/>
            <a:ext cx="3200401" cy="505056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613E6-A7BD-4942-ACAD-5B6C91234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929" y="1595961"/>
            <a:ext cx="533396" cy="390001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0D8D7A-6638-4F3D-9497-A6A34080D31D}"/>
              </a:ext>
            </a:extLst>
          </p:cNvPr>
          <p:cNvSpPr txBox="1"/>
          <p:nvPr/>
        </p:nvSpPr>
        <p:spPr>
          <a:xfrm>
            <a:off x="7553325" y="13338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 아니라 </a:t>
            </a:r>
            <a:r>
              <a:rPr lang="en-US" altLang="ko-KR" sz="2400" dirty="0">
                <a:solidFill>
                  <a:srgbClr val="FF0000"/>
                </a:solidFill>
              </a:rPr>
              <a:t>101!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408EF-AD0E-40E9-A9BE-368048D3694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1D566-6314-47C6-991A-39A940E6761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9520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5969E-4663-4AE9-9D86-0A5793CB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94" y="2743200"/>
            <a:ext cx="4793953" cy="362688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D2F38F3-3C74-4973-8377-2C866365E45D}"/>
              </a:ext>
            </a:extLst>
          </p:cNvPr>
          <p:cNvSpPr/>
          <p:nvPr/>
        </p:nvSpPr>
        <p:spPr>
          <a:xfrm>
            <a:off x="6475446" y="1567543"/>
            <a:ext cx="5533054" cy="1884784"/>
          </a:xfrm>
          <a:prstGeom prst="wedgeEllipseCallout">
            <a:avLst>
              <a:gd name="adj1" fmla="val -63930"/>
              <a:gd name="adj2" fmla="val 558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B2B26-D1A2-4616-9692-F6D523373D63}"/>
              </a:ext>
            </a:extLst>
          </p:cNvPr>
          <p:cNvSpPr/>
          <p:nvPr/>
        </p:nvSpPr>
        <p:spPr>
          <a:xfrm>
            <a:off x="6849940" y="1971326"/>
            <a:ext cx="4784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</a:rPr>
              <a:t>내가 내는 문제를 맞춰야만 지나갈 수 있다</a:t>
            </a:r>
            <a:r>
              <a:rPr lang="en-GB" altLang="ko-KR" sz="3200" dirty="0">
                <a:solidFill>
                  <a:srgbClr val="002060"/>
                </a:solidFill>
              </a:rPr>
              <a:t>!</a:t>
            </a:r>
            <a:endParaRPr lang="en-US" altLang="ko-KR" sz="3200" dirty="0">
              <a:solidFill>
                <a:srgbClr val="002060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F3CD78F-E102-4A4A-A462-BDF8ACF18286}"/>
              </a:ext>
            </a:extLst>
          </p:cNvPr>
          <p:cNvSpPr/>
          <p:nvPr/>
        </p:nvSpPr>
        <p:spPr>
          <a:xfrm>
            <a:off x="784048" y="4842588"/>
            <a:ext cx="3433389" cy="1763489"/>
          </a:xfrm>
          <a:prstGeom prst="wedgeEllipseCallout">
            <a:avLst>
              <a:gd name="adj1" fmla="val -62843"/>
              <a:gd name="adj2" fmla="val 640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89C02-542B-4C30-A7E4-878A383E492D}"/>
              </a:ext>
            </a:extLst>
          </p:cNvPr>
          <p:cNvSpPr/>
          <p:nvPr/>
        </p:nvSpPr>
        <p:spPr>
          <a:xfrm>
            <a:off x="130629" y="5091524"/>
            <a:ext cx="4784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</a:rPr>
              <a:t>으악</a:t>
            </a:r>
            <a:r>
              <a:rPr lang="en-GB" altLang="ko-KR" sz="3200" dirty="0">
                <a:solidFill>
                  <a:srgbClr val="002060"/>
                </a:solidFill>
              </a:rPr>
              <a:t>,</a:t>
            </a:r>
          </a:p>
          <a:p>
            <a:pPr lvl="0" algn="ctr"/>
            <a:r>
              <a:rPr lang="ko-KR" altLang="en-US" sz="3200" dirty="0">
                <a:solidFill>
                  <a:srgbClr val="002060"/>
                </a:solidFill>
              </a:rPr>
              <a:t>스핑크스다</a:t>
            </a:r>
            <a:r>
              <a:rPr lang="en-GB" altLang="ko-KR" sz="3200" dirty="0">
                <a:solidFill>
                  <a:srgbClr val="002060"/>
                </a:solidFill>
              </a:rPr>
              <a:t>!</a:t>
            </a:r>
            <a:endParaRPr lang="en-US" altLang="ko-K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7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12C4C-31CD-4858-B503-37F62B67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2" y="1911125"/>
            <a:ext cx="10606653" cy="35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5969E-4663-4AE9-9D86-0A5793CB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87" y="2874638"/>
            <a:ext cx="4793953" cy="3626886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4025BF9-ABA2-4E65-9639-F2C3B6F2DBF9}"/>
              </a:ext>
            </a:extLst>
          </p:cNvPr>
          <p:cNvSpPr/>
          <p:nvPr/>
        </p:nvSpPr>
        <p:spPr>
          <a:xfrm rot="192191">
            <a:off x="5737917" y="1331678"/>
            <a:ext cx="5979378" cy="2612999"/>
          </a:xfrm>
          <a:prstGeom prst="cloudCallout">
            <a:avLst>
              <a:gd name="adj1" fmla="val -51830"/>
              <a:gd name="adj2" fmla="val 521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B2B26-D1A2-4616-9692-F6D523373D63}"/>
              </a:ext>
            </a:extLst>
          </p:cNvPr>
          <p:cNvSpPr/>
          <p:nvPr/>
        </p:nvSpPr>
        <p:spPr>
          <a:xfrm>
            <a:off x="6505644" y="1962589"/>
            <a:ext cx="4443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</a:rPr>
              <a:t>두 문제를 모두 맞춰야만 지나가게 하고 싶은데</a:t>
            </a:r>
            <a:r>
              <a:rPr lang="en-GB" altLang="ko-KR" sz="3200" dirty="0">
                <a:solidFill>
                  <a:srgbClr val="002060"/>
                </a:solidFill>
              </a:rPr>
              <a:t>…</a:t>
            </a:r>
            <a:endParaRPr lang="en-US" altLang="ko-KR" sz="3200" dirty="0">
              <a:solidFill>
                <a:srgbClr val="002060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AE45F57-5E35-4FE1-A09E-C6FB6A7DED56}"/>
              </a:ext>
            </a:extLst>
          </p:cNvPr>
          <p:cNvSpPr/>
          <p:nvPr/>
        </p:nvSpPr>
        <p:spPr>
          <a:xfrm>
            <a:off x="1530497" y="5395431"/>
            <a:ext cx="2854891" cy="1174133"/>
          </a:xfrm>
          <a:prstGeom prst="wedgeEllipseCallout">
            <a:avLst>
              <a:gd name="adj1" fmla="val -62843"/>
              <a:gd name="adj2" fmla="val 640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C0761-0ACC-4F9B-B814-B4CCB3344F1E}"/>
              </a:ext>
            </a:extLst>
          </p:cNvPr>
          <p:cNvSpPr/>
          <p:nvPr/>
        </p:nvSpPr>
        <p:spPr>
          <a:xfrm>
            <a:off x="565909" y="5692894"/>
            <a:ext cx="478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srgbClr val="002060"/>
                </a:solidFill>
              </a:rPr>
              <a:t>너무 쉬운데</a:t>
            </a:r>
            <a:r>
              <a:rPr lang="en-GB" altLang="ko-KR" sz="2800" dirty="0">
                <a:solidFill>
                  <a:srgbClr val="002060"/>
                </a:solidFill>
              </a:rPr>
              <a:t>?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0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and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가 모두 참일 때만 </a:t>
            </a:r>
            <a:r>
              <a:rPr lang="en-GB" altLang="ko-KR" sz="3600" dirty="0">
                <a:solidFill>
                  <a:srgbClr val="AA7C38"/>
                </a:solidFill>
              </a:rPr>
              <a:t>True</a:t>
            </a:r>
            <a:r>
              <a:rPr lang="ko-KR" altLang="en-US" sz="3600" dirty="0">
                <a:solidFill>
                  <a:srgbClr val="AA7C38"/>
                </a:solidFill>
              </a:rPr>
              <a:t>를 뱉고 아니면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636FD-4A26-4E86-9FFB-53A6CA8C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655656"/>
            <a:ext cx="628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A:, else: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만약에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참이면 </a:t>
            </a:r>
            <a:r>
              <a:rPr lang="en-US" altLang="ko-KR" sz="3600" dirty="0">
                <a:solidFill>
                  <a:srgbClr val="AA7C38"/>
                </a:solidFill>
              </a:rPr>
              <a:t>if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US" altLang="ko-KR" sz="3600" dirty="0">
                <a:solidFill>
                  <a:srgbClr val="AA7C38"/>
                </a:solidFill>
              </a:rPr>
              <a:t>else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1B247-3C15-4323-8278-3B4AEE87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0" y="3588798"/>
            <a:ext cx="9807509" cy="2310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A4DA07-9878-4675-AEFE-6C397609C84A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8C6E4-0BF3-4A08-9F5D-FABACD7A201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21888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D8EBF-3027-4A79-8430-9545834BEB06}"/>
              </a:ext>
            </a:extLst>
          </p:cNvPr>
          <p:cNvSpPr/>
          <p:nvPr/>
        </p:nvSpPr>
        <p:spPr>
          <a:xfrm>
            <a:off x="496188" y="1708328"/>
            <a:ext cx="10845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GB" altLang="ko-KR" sz="4400" dirty="0">
                <a:solidFill>
                  <a:srgbClr val="AA7C38"/>
                </a:solidFill>
              </a:rPr>
              <a:t>ID</a:t>
            </a:r>
            <a:r>
              <a:rPr lang="ko-KR" altLang="en-US" sz="4400" dirty="0">
                <a:solidFill>
                  <a:srgbClr val="AA7C38"/>
                </a:solidFill>
              </a:rPr>
              <a:t>마다 각자의 비밀번호를 가지고 로그인하기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0C404-73C6-4A9C-B450-AD164D13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8" y="3061392"/>
            <a:ext cx="10210295" cy="31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5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B7ACB-CECE-4F6F-8CD0-975AAE29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3" y="1884782"/>
            <a:ext cx="10932393" cy="41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5969E-4663-4AE9-9D86-0A5793CB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97" y="2874639"/>
            <a:ext cx="4793953" cy="3626886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4025BF9-ABA2-4E65-9639-F2C3B6F2DBF9}"/>
              </a:ext>
            </a:extLst>
          </p:cNvPr>
          <p:cNvSpPr/>
          <p:nvPr/>
        </p:nvSpPr>
        <p:spPr>
          <a:xfrm rot="192191">
            <a:off x="5588627" y="1331679"/>
            <a:ext cx="5979378" cy="2612999"/>
          </a:xfrm>
          <a:prstGeom prst="cloudCallout">
            <a:avLst>
              <a:gd name="adj1" fmla="val -51830"/>
              <a:gd name="adj2" fmla="val 521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B2B26-D1A2-4616-9692-F6D523373D63}"/>
              </a:ext>
            </a:extLst>
          </p:cNvPr>
          <p:cNvSpPr/>
          <p:nvPr/>
        </p:nvSpPr>
        <p:spPr>
          <a:xfrm>
            <a:off x="6111472" y="1822828"/>
            <a:ext cx="49336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</a:rPr>
              <a:t>첫번째 문제의 답은 </a:t>
            </a:r>
            <a:r>
              <a:rPr lang="en-GB" altLang="ko-KR" sz="3200" dirty="0">
                <a:solidFill>
                  <a:srgbClr val="002060"/>
                </a:solidFill>
              </a:rPr>
              <a:t>“</a:t>
            </a:r>
            <a:r>
              <a:rPr lang="ko-KR" altLang="en-US" sz="3200" dirty="0">
                <a:solidFill>
                  <a:srgbClr val="002060"/>
                </a:solidFill>
              </a:rPr>
              <a:t>인간</a:t>
            </a:r>
            <a:r>
              <a:rPr lang="en-GB" altLang="ko-KR" sz="3200" dirty="0">
                <a:solidFill>
                  <a:srgbClr val="002060"/>
                </a:solidFill>
              </a:rPr>
              <a:t>”</a:t>
            </a:r>
            <a:r>
              <a:rPr lang="ko-KR" altLang="en-US" sz="3200" dirty="0">
                <a:solidFill>
                  <a:srgbClr val="002060"/>
                </a:solidFill>
              </a:rPr>
              <a:t>이지만 </a:t>
            </a:r>
            <a:r>
              <a:rPr lang="en-GB" altLang="ko-KR" sz="3200" dirty="0">
                <a:solidFill>
                  <a:srgbClr val="002060"/>
                </a:solidFill>
              </a:rPr>
              <a:t>“</a:t>
            </a:r>
            <a:r>
              <a:rPr lang="ko-KR" altLang="en-US" sz="3200" dirty="0">
                <a:solidFill>
                  <a:srgbClr val="002060"/>
                </a:solidFill>
              </a:rPr>
              <a:t>사람</a:t>
            </a:r>
            <a:r>
              <a:rPr lang="en-GB" altLang="ko-KR" sz="3200" dirty="0">
                <a:solidFill>
                  <a:srgbClr val="002060"/>
                </a:solidFill>
              </a:rPr>
              <a:t>”</a:t>
            </a:r>
            <a:r>
              <a:rPr lang="ko-KR" altLang="en-US" sz="3200" dirty="0">
                <a:solidFill>
                  <a:srgbClr val="002060"/>
                </a:solidFill>
              </a:rPr>
              <a:t>도 인정해줘야 </a:t>
            </a:r>
            <a:r>
              <a:rPr lang="ko-KR" altLang="en-US" sz="3200" dirty="0" err="1">
                <a:solidFill>
                  <a:srgbClr val="002060"/>
                </a:solidFill>
              </a:rPr>
              <a:t>하는거</a:t>
            </a:r>
            <a:r>
              <a:rPr lang="ko-KR" altLang="en-US" sz="3200" dirty="0">
                <a:solidFill>
                  <a:srgbClr val="002060"/>
                </a:solidFill>
              </a:rPr>
              <a:t> 아닌가</a:t>
            </a:r>
            <a:r>
              <a:rPr lang="en-GB" altLang="ko-KR" sz="3200" dirty="0">
                <a:solidFill>
                  <a:srgbClr val="002060"/>
                </a:solidFill>
              </a:rPr>
              <a:t>?</a:t>
            </a:r>
            <a:endParaRPr lang="en-US" altLang="ko-KR" sz="3200" dirty="0">
              <a:solidFill>
                <a:srgbClr val="002060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3C6FBB8-1FA4-4624-A32F-2AA607920208}"/>
              </a:ext>
            </a:extLst>
          </p:cNvPr>
          <p:cNvSpPr/>
          <p:nvPr/>
        </p:nvSpPr>
        <p:spPr>
          <a:xfrm>
            <a:off x="2127656" y="5358919"/>
            <a:ext cx="2854891" cy="1174133"/>
          </a:xfrm>
          <a:prstGeom prst="wedgeEllipseCallout">
            <a:avLst>
              <a:gd name="adj1" fmla="val -62843"/>
              <a:gd name="adj2" fmla="val 640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2CE30-E3ED-447C-9DB8-D90A6B2423E3}"/>
              </a:ext>
            </a:extLst>
          </p:cNvPr>
          <p:cNvSpPr/>
          <p:nvPr/>
        </p:nvSpPr>
        <p:spPr>
          <a:xfrm>
            <a:off x="1163068" y="5656382"/>
            <a:ext cx="478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srgbClr val="002060"/>
                </a:solidFill>
              </a:rPr>
              <a:t>억울합니다</a:t>
            </a:r>
            <a:r>
              <a:rPr lang="en-GB" altLang="ko-KR" sz="2800" dirty="0">
                <a:solidFill>
                  <a:srgbClr val="002060"/>
                </a:solidFill>
              </a:rPr>
              <a:t>!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or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가 하나라도 참이면 </a:t>
            </a:r>
            <a:r>
              <a:rPr lang="en-GB" altLang="ko-KR" sz="3600" dirty="0">
                <a:solidFill>
                  <a:srgbClr val="AA7C38"/>
                </a:solidFill>
              </a:rPr>
              <a:t>True</a:t>
            </a:r>
            <a:r>
              <a:rPr lang="ko-KR" altLang="en-US" sz="3600" dirty="0">
                <a:solidFill>
                  <a:srgbClr val="AA7C38"/>
                </a:solidFill>
              </a:rPr>
              <a:t>를 뱉고</a:t>
            </a:r>
            <a:r>
              <a:rPr lang="en-GB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F53EB-C6DE-4B24-8361-40166C74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5" y="3520264"/>
            <a:ext cx="6469766" cy="26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D8EBF-3027-4A79-8430-9545834BEB06}"/>
              </a:ext>
            </a:extLst>
          </p:cNvPr>
          <p:cNvSpPr/>
          <p:nvPr/>
        </p:nvSpPr>
        <p:spPr>
          <a:xfrm>
            <a:off x="496188" y="1619796"/>
            <a:ext cx="10845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스핑크스의 복수답안 인정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C5BC4-CC8C-4407-97A7-19EA4470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8" y="2750684"/>
            <a:ext cx="10364645" cy="34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06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altLang="ko-KR" sz="60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안에 </a:t>
            </a:r>
            <a:r>
              <a:rPr lang="en-GB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있으면 </a:t>
            </a:r>
            <a:r>
              <a:rPr lang="en-GB" altLang="ko-KR" sz="3600" dirty="0">
                <a:solidFill>
                  <a:srgbClr val="AA7C38"/>
                </a:solidFill>
              </a:rPr>
              <a:t>True, </a:t>
            </a:r>
            <a:r>
              <a:rPr lang="ko-KR" altLang="en-US" sz="3600" dirty="0">
                <a:solidFill>
                  <a:srgbClr val="AA7C38"/>
                </a:solidFill>
              </a:rPr>
              <a:t>없으면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를 뱉는다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519B1-D72D-4D96-A708-7C5E221E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4" y="3480318"/>
            <a:ext cx="8016588" cy="25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0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63894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C19FB-EF2C-43C0-AC70-B775103F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1" y="539179"/>
            <a:ext cx="9228849" cy="2516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21C38-D82F-4BD5-A29E-E76920CA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1" y="3801862"/>
            <a:ext cx="7670637" cy="28412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DDB9791-9289-49AA-8FB1-D32F34B48F25}"/>
              </a:ext>
            </a:extLst>
          </p:cNvPr>
          <p:cNvSpPr/>
          <p:nvPr/>
        </p:nvSpPr>
        <p:spPr>
          <a:xfrm>
            <a:off x="4753509" y="3163077"/>
            <a:ext cx="466532" cy="5318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39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58" y="13379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정수를 입력 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정수가 </a:t>
            </a:r>
            <a:r>
              <a:rPr lang="en-GB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나누어지고 </a:t>
            </a:r>
            <a:r>
              <a:rPr lang="en-GB" altLang="ko-KR" sz="4000" dirty="0">
                <a:solidFill>
                  <a:prstClr val="black"/>
                </a:solidFill>
              </a:rPr>
              <a:t>3</a:t>
            </a:r>
            <a:r>
              <a:rPr lang="ko-KR" altLang="en-US" sz="4000" dirty="0">
                <a:solidFill>
                  <a:prstClr val="black"/>
                </a:solidFill>
              </a:rPr>
              <a:t>으로 나누어지면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“6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으로도 나누어집니다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“6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으로 나누어지지 않습니다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20DB-0072-46A0-A1F6-754619988462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54C5-54EE-40A6-B612-5FE4BCC5E299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348B6-2116-468C-8971-45864A92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8" y="4303025"/>
            <a:ext cx="7095702" cy="17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58" y="13379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음식 이름을 </a:t>
            </a:r>
            <a:r>
              <a:rPr lang="ko-KR" altLang="en-US" sz="4000" dirty="0" err="1">
                <a:solidFill>
                  <a:prstClr val="black"/>
                </a:solidFill>
              </a:rPr>
              <a:t>입력받자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음식 이름에 </a:t>
            </a:r>
            <a:r>
              <a:rPr lang="en-GB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감자</a:t>
            </a:r>
            <a:r>
              <a:rPr lang="en-GB" altLang="ko-KR" sz="4000" dirty="0">
                <a:solidFill>
                  <a:prstClr val="black"/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가 들어있으면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감자가 들어가는 음식이군요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감자가 들어가지 않는 음식인가요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?”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20DB-0072-46A0-A1F6-754619988462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54C5-54EE-40A6-B612-5FE4BCC5E299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F7415-8DCD-4C01-9112-1382020E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7" y="4331639"/>
            <a:ext cx="8656039" cy="17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7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8" y="75943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90688" y="759434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음식 이름을 </a:t>
            </a:r>
            <a:r>
              <a:rPr lang="ko-KR" altLang="en-US" sz="4000" dirty="0" err="1">
                <a:solidFill>
                  <a:prstClr val="black"/>
                </a:solidFill>
              </a:rPr>
              <a:t>입력받자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음식 이름에 </a:t>
            </a:r>
            <a:r>
              <a:rPr lang="en-GB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고기</a:t>
            </a:r>
            <a:r>
              <a:rPr lang="en-GB" altLang="ko-KR" sz="4000" dirty="0">
                <a:solidFill>
                  <a:prstClr val="black"/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 혹은 </a:t>
            </a:r>
            <a:r>
              <a:rPr lang="en-GB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치킨</a:t>
            </a:r>
            <a:r>
              <a:rPr lang="en-GB" altLang="ko-KR" sz="4000" dirty="0">
                <a:solidFill>
                  <a:prstClr val="black"/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이 들어있으면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맛있겠다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…”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나쁘지 않군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20DB-0072-46A0-A1F6-754619988462}"/>
              </a:ext>
            </a:extLst>
          </p:cNvPr>
          <p:cNvSpPr/>
          <p:nvPr/>
        </p:nvSpPr>
        <p:spPr>
          <a:xfrm>
            <a:off x="0" y="1"/>
            <a:ext cx="12192000" cy="438538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8DF5BD-8ED4-4874-B6AE-FCE7D7E87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88" y="3010093"/>
            <a:ext cx="8296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C ..., else:</a:t>
            </a:r>
          </a:p>
          <a:p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r>
              <a:rPr lang="en-US" altLang="ko-KR" sz="4000" dirty="0">
                <a:solidFill>
                  <a:srgbClr val="AA7C38"/>
                </a:solidFill>
              </a:rPr>
              <a:t>,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아니면 </a:t>
            </a:r>
            <a:r>
              <a:rPr lang="en-US" altLang="ko-KR" sz="4000" dirty="0">
                <a:solidFill>
                  <a:srgbClr val="AA7C38"/>
                </a:solidFill>
              </a:rPr>
              <a:t>B</a:t>
            </a:r>
            <a:r>
              <a:rPr lang="ko-KR" altLang="en-US" sz="4000" dirty="0">
                <a:solidFill>
                  <a:srgbClr val="AA7C38"/>
                </a:solidFill>
              </a:rPr>
              <a:t>를 보고 참이면 실행</a:t>
            </a:r>
            <a:r>
              <a:rPr lang="en-US" altLang="ko-KR" sz="4000" dirty="0">
                <a:solidFill>
                  <a:srgbClr val="AA7C38"/>
                </a:solidFill>
              </a:rPr>
              <a:t>,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아니면 </a:t>
            </a:r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를 보고</a:t>
            </a:r>
            <a:r>
              <a:rPr lang="en-US" altLang="ko-KR" sz="4000" dirty="0">
                <a:solidFill>
                  <a:srgbClr val="AA7C38"/>
                </a:solidFill>
              </a:rPr>
              <a:t>...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모두 아니면 </a:t>
            </a:r>
            <a:r>
              <a:rPr lang="en-US" altLang="ko-KR" sz="4000" dirty="0">
                <a:solidFill>
                  <a:srgbClr val="AA7C38"/>
                </a:solidFill>
              </a:rPr>
              <a:t>else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31CDD-9044-4216-A6AB-0BF865520DBA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E08F5-FF84-4C04-AC13-06F98A6C96AD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063902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주석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조건문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활용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논리 연산자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in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5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ko-KR" altLang="en-US" sz="1200" dirty="0"/>
              <a:t>스핑크스 이미지</a:t>
            </a:r>
            <a:r>
              <a:rPr lang="en-GB" altLang="ko-KR" sz="1200" dirty="0"/>
              <a:t>		</a:t>
            </a:r>
            <a:r>
              <a:rPr lang="en-GB" sz="1200" dirty="0">
                <a:hlinkClick r:id="rId5"/>
              </a:rPr>
              <a:t>http://www.hanatour.com/</a:t>
            </a:r>
            <a:endParaRPr lang="en-US" altLang="ko-KR" sz="1200" dirty="0"/>
          </a:p>
          <a:p>
            <a:r>
              <a:rPr lang="ko-KR" altLang="en-US" sz="1200" dirty="0"/>
              <a:t>기타 이미지</a:t>
            </a:r>
            <a:r>
              <a:rPr lang="en-US" altLang="ko-KR" sz="1200" dirty="0"/>
              <a:t>			</a:t>
            </a:r>
            <a:r>
              <a:rPr lang="en-US" altLang="ko-KR" sz="1200" dirty="0">
                <a:hlinkClick r:id="rId6"/>
              </a:rPr>
              <a:t>https://www.freeimages.com/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64A45-EF77-4883-95CF-1045D212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04" y="3596082"/>
            <a:ext cx="10396512" cy="2512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0C445-DBAA-4024-AB01-3F4E9F2D407F}"/>
              </a:ext>
            </a:extLst>
          </p:cNvPr>
          <p:cNvSpPr txBox="1"/>
          <p:nvPr/>
        </p:nvSpPr>
        <p:spPr>
          <a:xfrm>
            <a:off x="474306" y="1595535"/>
            <a:ext cx="11243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코드에 설명을 붙이거나 하고싶은 말을 할 때에 사용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8A859-EF09-4865-B22A-7628753A229E}"/>
              </a:ext>
            </a:extLst>
          </p:cNvPr>
          <p:cNvSpPr txBox="1"/>
          <p:nvPr/>
        </p:nvSpPr>
        <p:spPr>
          <a:xfrm>
            <a:off x="474306" y="2303421"/>
            <a:ext cx="1124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앞에 </a:t>
            </a:r>
            <a:r>
              <a:rPr lang="en-GB" sz="3200" dirty="0">
                <a:solidFill>
                  <a:srgbClr val="AA7C38"/>
                </a:solidFill>
              </a:rPr>
              <a:t>#</a:t>
            </a:r>
            <a:r>
              <a:rPr lang="ko-KR" altLang="en-US" sz="3200" dirty="0">
                <a:solidFill>
                  <a:srgbClr val="AA7C38"/>
                </a:solidFill>
              </a:rPr>
              <a:t>을 붙이고 설명을 적으면 된다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en-GB" sz="32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5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if, </a:t>
            </a:r>
            <a:r>
              <a:rPr lang="en-GB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else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554042-85DA-4A63-B80E-5F44F155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97" y="1421826"/>
            <a:ext cx="5457339" cy="2117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46D0D3-CB6F-45EE-89EB-4EA3C096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8" y="3479189"/>
            <a:ext cx="6660988" cy="1811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CA668-48BC-49A7-A759-39C36A41DBC3}"/>
              </a:ext>
            </a:extLst>
          </p:cNvPr>
          <p:cNvSpPr txBox="1"/>
          <p:nvPr/>
        </p:nvSpPr>
        <p:spPr>
          <a:xfrm>
            <a:off x="7968343" y="1329286"/>
            <a:ext cx="38535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A6A2C-7DBD-4B91-8B9F-E8CCCB009871}"/>
              </a:ext>
            </a:extLst>
          </p:cNvPr>
          <p:cNvSpPr txBox="1"/>
          <p:nvPr/>
        </p:nvSpPr>
        <p:spPr>
          <a:xfrm>
            <a:off x="3331029" y="3429000"/>
            <a:ext cx="38535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FB01F-FD3B-435D-9536-A33221CDA179}"/>
              </a:ext>
            </a:extLst>
          </p:cNvPr>
          <p:cNvSpPr txBox="1"/>
          <p:nvPr/>
        </p:nvSpPr>
        <p:spPr>
          <a:xfrm>
            <a:off x="0" y="559651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4400" dirty="0" err="1">
                <a:solidFill>
                  <a:srgbClr val="FF0000"/>
                </a:solidFill>
              </a:rPr>
              <a:t>elif</a:t>
            </a:r>
            <a:r>
              <a:rPr lang="en-GB" altLang="ko-KR" sz="4400" dirty="0">
                <a:solidFill>
                  <a:srgbClr val="FF0000"/>
                </a:solidFill>
              </a:rPr>
              <a:t>, else</a:t>
            </a:r>
            <a:r>
              <a:rPr lang="ko-KR" altLang="en-US" sz="4400" dirty="0">
                <a:solidFill>
                  <a:srgbClr val="FF0000"/>
                </a:solidFill>
              </a:rPr>
              <a:t>는 혼자 쓰는 것이 아니다</a:t>
            </a:r>
            <a:r>
              <a:rPr lang="en-GB" altLang="ko-KR" sz="4400" dirty="0">
                <a:solidFill>
                  <a:srgbClr val="FF0000"/>
                </a:solidFill>
              </a:rPr>
              <a:t>!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2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GB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쓰나요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C3B4D-4001-4449-940D-A6AC9E7E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12" y="2247603"/>
            <a:ext cx="7036784" cy="31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6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GB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쓰나요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F725C-B8E3-4A25-876C-49391362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83" y="2179670"/>
            <a:ext cx="7004407" cy="31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8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GB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C3B4D-4001-4449-940D-A6AC9E7E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2" y="2859781"/>
            <a:ext cx="7036784" cy="3102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6EBCA-16E2-4E43-80D3-337AE7D5ECBC}"/>
              </a:ext>
            </a:extLst>
          </p:cNvPr>
          <p:cNvSpPr txBox="1"/>
          <p:nvPr/>
        </p:nvSpPr>
        <p:spPr>
          <a:xfrm>
            <a:off x="749122" y="1720032"/>
            <a:ext cx="892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만약 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food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고기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</a:rPr>
              <a:t>일 때</a:t>
            </a:r>
            <a:r>
              <a:rPr lang="en-GB" altLang="ko-KR" sz="4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GB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C07AB-1071-4F6D-8D3F-519CE5B07EED}"/>
              </a:ext>
            </a:extLst>
          </p:cNvPr>
          <p:cNvSpPr txBox="1"/>
          <p:nvPr/>
        </p:nvSpPr>
        <p:spPr>
          <a:xfrm>
            <a:off x="749122" y="5962261"/>
            <a:ext cx="566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 (</a:t>
            </a:r>
            <a:r>
              <a:rPr lang="ko-KR" altLang="en-US" sz="4000" dirty="0"/>
              <a:t>다음 코드</a:t>
            </a:r>
            <a:r>
              <a:rPr lang="en-GB" altLang="ko-KR" sz="4000" dirty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8189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742</Words>
  <Application>Microsoft Office PowerPoint</Application>
  <PresentationFormat>Widescreen</PresentationFormat>
  <Paragraphs>145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95</cp:revision>
  <dcterms:created xsi:type="dcterms:W3CDTF">2019-05-20T11:05:00Z</dcterms:created>
  <dcterms:modified xsi:type="dcterms:W3CDTF">2019-06-21T19:34:20Z</dcterms:modified>
</cp:coreProperties>
</file>