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396" r:id="rId3"/>
    <p:sldId id="398" r:id="rId4"/>
    <p:sldId id="400" r:id="rId5"/>
    <p:sldId id="397" r:id="rId6"/>
    <p:sldId id="315" r:id="rId7"/>
    <p:sldId id="336" r:id="rId8"/>
    <p:sldId id="343" r:id="rId9"/>
    <p:sldId id="346" r:id="rId10"/>
    <p:sldId id="417" r:id="rId11"/>
    <p:sldId id="411" r:id="rId12"/>
    <p:sldId id="421" r:id="rId13"/>
    <p:sldId id="420" r:id="rId14"/>
    <p:sldId id="419" r:id="rId15"/>
    <p:sldId id="402" r:id="rId16"/>
    <p:sldId id="406" r:id="rId17"/>
    <p:sldId id="422" r:id="rId18"/>
    <p:sldId id="405" r:id="rId19"/>
    <p:sldId id="407" r:id="rId20"/>
    <p:sldId id="408" r:id="rId21"/>
    <p:sldId id="409" r:id="rId22"/>
    <p:sldId id="413" r:id="rId23"/>
    <p:sldId id="410" r:id="rId24"/>
    <p:sldId id="423" r:id="rId25"/>
    <p:sldId id="412" r:id="rId26"/>
    <p:sldId id="414" r:id="rId27"/>
    <p:sldId id="415" r:id="rId28"/>
    <p:sldId id="416" r:id="rId29"/>
    <p:sldId id="426" r:id="rId30"/>
    <p:sldId id="424" r:id="rId31"/>
    <p:sldId id="427" r:id="rId32"/>
    <p:sldId id="439" r:id="rId33"/>
    <p:sldId id="441" r:id="rId34"/>
    <p:sldId id="442" r:id="rId35"/>
    <p:sldId id="443" r:id="rId36"/>
    <p:sldId id="450" r:id="rId37"/>
    <p:sldId id="440" r:id="rId38"/>
    <p:sldId id="444" r:id="rId39"/>
    <p:sldId id="445" r:id="rId40"/>
    <p:sldId id="452" r:id="rId41"/>
    <p:sldId id="451" r:id="rId42"/>
    <p:sldId id="449" r:id="rId43"/>
    <p:sldId id="447" r:id="rId44"/>
    <p:sldId id="446" r:id="rId45"/>
    <p:sldId id="432" r:id="rId46"/>
    <p:sldId id="433" r:id="rId47"/>
    <p:sldId id="428" r:id="rId48"/>
    <p:sldId id="437" r:id="rId49"/>
    <p:sldId id="438" r:id="rId50"/>
    <p:sldId id="436" r:id="rId51"/>
    <p:sldId id="453" r:id="rId52"/>
    <p:sldId id="454" r:id="rId53"/>
    <p:sldId id="455" r:id="rId54"/>
    <p:sldId id="284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2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C38"/>
    <a:srgbClr val="A162D0"/>
    <a:srgbClr val="8F45C7"/>
    <a:srgbClr val="CC99FF"/>
    <a:srgbClr val="008000"/>
    <a:srgbClr val="88BA67"/>
    <a:srgbClr val="33CC33"/>
    <a:srgbClr val="EBDBC3"/>
    <a:srgbClr val="C5DF99"/>
    <a:srgbClr val="E0C7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22" autoAdjust="0"/>
  </p:normalViewPr>
  <p:slideViewPr>
    <p:cSldViewPr snapToGrid="0">
      <p:cViewPr varScale="1">
        <p:scale>
          <a:sx n="110" d="100"/>
          <a:sy n="110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739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0597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132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37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20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84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03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046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155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8045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7696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098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391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0298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895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4634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218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770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000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279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266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1960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140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751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741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1430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5406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693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466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62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4946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030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089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154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28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7786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3999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2075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6591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6322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865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3412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583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04561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868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4426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482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49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480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51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61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.ly/2WlNL6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6" y="3133266"/>
            <a:ext cx="80729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짧은 넣기 연산자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for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문 활용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</a:t>
            </a:r>
            <a:r>
              <a:rPr lang="en-GB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함수 정의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en-US" altLang="ko-KR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len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(), sum() </a:t>
            </a:r>
            <a:endParaRPr lang="ko-KR" altLang="en-US" sz="3200" dirty="0">
              <a:solidFill>
                <a:srgbClr val="AA7C3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434398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6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89045" y="1341588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모든 값을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</a:t>
            </a:r>
            <a:r>
              <a:rPr lang="ko-KR" altLang="en-US" sz="3600" dirty="0">
                <a:solidFill>
                  <a:srgbClr val="7030A0"/>
                </a:solidFill>
              </a:rPr>
              <a:t> 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AA281-9418-4E09-9C74-2BACA5D9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5" y="2990788"/>
            <a:ext cx="7315200" cy="989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5EC1A7-7D7D-49B6-A582-C542CD4EAFAD}"/>
              </a:ext>
            </a:extLst>
          </p:cNvPr>
          <p:cNvSpPr txBox="1"/>
          <p:nvPr/>
        </p:nvSpPr>
        <p:spPr>
          <a:xfrm>
            <a:off x="799411" y="4278760"/>
            <a:ext cx="489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7030A0"/>
                </a:solidFill>
              </a:rPr>
              <a:t>for</a:t>
            </a:r>
            <a:r>
              <a:rPr lang="ko-KR" altLang="en-US" sz="5400" dirty="0">
                <a:solidFill>
                  <a:srgbClr val="7030A0"/>
                </a:solidFill>
              </a:rPr>
              <a:t> </a:t>
            </a:r>
            <a:r>
              <a:rPr lang="en-US" altLang="ko-KR" sz="5400" dirty="0">
                <a:solidFill>
                  <a:srgbClr val="7030A0"/>
                </a:solidFill>
              </a:rPr>
              <a:t>b in a:</a:t>
            </a:r>
            <a:endParaRPr lang="ko-KR" altLang="en-US" sz="5400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682371-3F34-45B1-A7FC-0AC046902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411" y="4114416"/>
            <a:ext cx="739243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15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89045" y="1341588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모든 값을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</a:t>
            </a:r>
            <a:r>
              <a:rPr lang="ko-KR" altLang="en-US" sz="3600" dirty="0">
                <a:solidFill>
                  <a:srgbClr val="7030A0"/>
                </a:solidFill>
              </a:rPr>
              <a:t> 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AA281-9418-4E09-9C74-2BACA5D9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5" y="2990788"/>
            <a:ext cx="7315200" cy="989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5EC1A7-7D7D-49B6-A582-C542CD4EAFAD}"/>
              </a:ext>
            </a:extLst>
          </p:cNvPr>
          <p:cNvSpPr txBox="1"/>
          <p:nvPr/>
        </p:nvSpPr>
        <p:spPr>
          <a:xfrm>
            <a:off x="799411" y="4278760"/>
            <a:ext cx="489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7030A0"/>
                </a:solidFill>
              </a:rPr>
              <a:t>for</a:t>
            </a:r>
            <a:r>
              <a:rPr lang="ko-KR" altLang="en-US" sz="5400" dirty="0">
                <a:solidFill>
                  <a:srgbClr val="7030A0"/>
                </a:solidFill>
              </a:rPr>
              <a:t> </a:t>
            </a:r>
            <a:r>
              <a:rPr lang="en-US" altLang="ko-KR" sz="5400" dirty="0">
                <a:solidFill>
                  <a:srgbClr val="7030A0"/>
                </a:solidFill>
              </a:rPr>
              <a:t>b in a:</a:t>
            </a:r>
            <a:endParaRPr lang="ko-KR" alt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899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89045" y="1341588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모든 값을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</a:t>
            </a:r>
            <a:r>
              <a:rPr lang="ko-KR" altLang="en-US" sz="3600" dirty="0">
                <a:solidFill>
                  <a:srgbClr val="7030A0"/>
                </a:solidFill>
              </a:rPr>
              <a:t> 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AA281-9418-4E09-9C74-2BACA5D9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5" y="2990788"/>
            <a:ext cx="7315200" cy="9897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5EC1A7-7D7D-49B6-A582-C542CD4EAFAD}"/>
              </a:ext>
            </a:extLst>
          </p:cNvPr>
          <p:cNvSpPr txBox="1"/>
          <p:nvPr/>
        </p:nvSpPr>
        <p:spPr>
          <a:xfrm>
            <a:off x="799411" y="4278760"/>
            <a:ext cx="489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7030A0"/>
                </a:solidFill>
              </a:rPr>
              <a:t>for</a:t>
            </a:r>
            <a:r>
              <a:rPr lang="ko-KR" altLang="en-US" sz="5400" dirty="0">
                <a:solidFill>
                  <a:srgbClr val="7030A0"/>
                </a:solidFill>
              </a:rPr>
              <a:t> </a:t>
            </a:r>
            <a:r>
              <a:rPr lang="en-US" altLang="ko-KR" sz="5400" dirty="0">
                <a:solidFill>
                  <a:srgbClr val="7030A0"/>
                </a:solidFill>
              </a:rPr>
              <a:t>b in a:</a:t>
            </a:r>
            <a:endParaRPr lang="ko-KR" altLang="en-US" sz="5400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BC6CBF-8756-4832-BA66-4DD7959BEF88}"/>
              </a:ext>
            </a:extLst>
          </p:cNvPr>
          <p:cNvSpPr txBox="1"/>
          <p:nvPr/>
        </p:nvSpPr>
        <p:spPr>
          <a:xfrm>
            <a:off x="799411" y="5118115"/>
            <a:ext cx="10812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162D0"/>
                </a:solidFill>
              </a:rPr>
              <a:t>a </a:t>
            </a:r>
            <a:r>
              <a:rPr lang="ko-KR" altLang="en-US" sz="3200" dirty="0">
                <a:solidFill>
                  <a:srgbClr val="A162D0"/>
                </a:solidFill>
              </a:rPr>
              <a:t>안에 있는 모든 값을 한번 씩 </a:t>
            </a:r>
            <a:r>
              <a:rPr lang="en-US" altLang="ko-KR" sz="3200" dirty="0">
                <a:solidFill>
                  <a:srgbClr val="A162D0"/>
                </a:solidFill>
              </a:rPr>
              <a:t>b</a:t>
            </a:r>
            <a:r>
              <a:rPr lang="ko-KR" altLang="en-US" sz="3200" dirty="0">
                <a:solidFill>
                  <a:srgbClr val="A162D0"/>
                </a:solidFill>
              </a:rPr>
              <a:t>에 집어넣어 블록을 반복한다</a:t>
            </a:r>
            <a:r>
              <a:rPr lang="en-US" altLang="ko-KR" sz="3200" dirty="0">
                <a:solidFill>
                  <a:srgbClr val="A162D0"/>
                </a:solidFill>
              </a:rPr>
              <a:t>.</a:t>
            </a:r>
          </a:p>
          <a:p>
            <a:r>
              <a:rPr lang="ko-KR" altLang="en-US" sz="3200" dirty="0">
                <a:solidFill>
                  <a:srgbClr val="A162D0"/>
                </a:solidFill>
              </a:rPr>
              <a:t>블록 안에서 </a:t>
            </a:r>
            <a:r>
              <a:rPr lang="en-US" altLang="ko-KR" sz="3200" dirty="0">
                <a:solidFill>
                  <a:srgbClr val="A162D0"/>
                </a:solidFill>
              </a:rPr>
              <a:t>b</a:t>
            </a:r>
            <a:r>
              <a:rPr lang="ko-KR" altLang="en-US" sz="3200" dirty="0">
                <a:solidFill>
                  <a:srgbClr val="A162D0"/>
                </a:solidFill>
              </a:rPr>
              <a:t>를 출력한다면 어떻게 될까</a:t>
            </a:r>
            <a:r>
              <a:rPr lang="en-US" altLang="ko-KR" sz="3200" dirty="0">
                <a:solidFill>
                  <a:srgbClr val="A162D0"/>
                </a:solidFill>
              </a:rPr>
              <a:t>?</a:t>
            </a:r>
            <a:endParaRPr lang="ko-KR" altLang="en-US" sz="3200" dirty="0">
              <a:solidFill>
                <a:srgbClr val="A162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205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07225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1FFAE-CA0B-40D9-8BF2-72179D4F0D66}"/>
              </a:ext>
            </a:extLst>
          </p:cNvPr>
          <p:cNvSpPr txBox="1"/>
          <p:nvPr/>
        </p:nvSpPr>
        <p:spPr>
          <a:xfrm>
            <a:off x="239305" y="526169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1DB880-F1BB-4DCD-9F4C-9871EBDCA1EB}"/>
              </a:ext>
            </a:extLst>
          </p:cNvPr>
          <p:cNvSpPr/>
          <p:nvPr/>
        </p:nvSpPr>
        <p:spPr>
          <a:xfrm>
            <a:off x="961052" y="529824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모든 값을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</a:t>
            </a:r>
            <a:r>
              <a:rPr lang="ko-KR" altLang="en-US" sz="3600" dirty="0">
                <a:solidFill>
                  <a:srgbClr val="7030A0"/>
                </a:solidFill>
              </a:rPr>
              <a:t> 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2B340B-C825-4427-93F3-3B91051A5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2" y="2235668"/>
            <a:ext cx="7072716" cy="242963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D1F27A-D8F3-47EC-AE77-63172BEED663}"/>
              </a:ext>
            </a:extLst>
          </p:cNvPr>
          <p:cNvSpPr/>
          <p:nvPr/>
        </p:nvSpPr>
        <p:spPr>
          <a:xfrm>
            <a:off x="961052" y="3844212"/>
            <a:ext cx="10269896" cy="1694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17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07225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1FFAE-CA0B-40D9-8BF2-72179D4F0D66}"/>
              </a:ext>
            </a:extLst>
          </p:cNvPr>
          <p:cNvSpPr txBox="1"/>
          <p:nvPr/>
        </p:nvSpPr>
        <p:spPr>
          <a:xfrm>
            <a:off x="239305" y="526169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1DB880-F1BB-4DCD-9F4C-9871EBDCA1EB}"/>
              </a:ext>
            </a:extLst>
          </p:cNvPr>
          <p:cNvSpPr/>
          <p:nvPr/>
        </p:nvSpPr>
        <p:spPr>
          <a:xfrm>
            <a:off x="961052" y="529824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모든 값을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</a:t>
            </a:r>
            <a:r>
              <a:rPr lang="ko-KR" altLang="en-US" sz="3600" dirty="0">
                <a:solidFill>
                  <a:srgbClr val="7030A0"/>
                </a:solidFill>
              </a:rPr>
              <a:t> 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2B340B-C825-4427-93F3-3B91051A5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2" y="2235668"/>
            <a:ext cx="7072716" cy="242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19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89045" y="1341588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값의 갯수를 세서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 </a:t>
            </a:r>
            <a:r>
              <a:rPr lang="ko-KR" altLang="en-US" sz="3600" dirty="0">
                <a:solidFill>
                  <a:srgbClr val="7030A0"/>
                </a:solidFill>
              </a:rPr>
              <a:t>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404FF-515E-4FFA-BEF0-DE3D38CD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32" y="3076526"/>
            <a:ext cx="10812384" cy="7049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BD04B25-FBE1-416E-8D61-854DA9248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32" y="4179821"/>
            <a:ext cx="6737342" cy="1485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00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89045" y="1341588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값의 갯수를 세서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 </a:t>
            </a:r>
            <a:r>
              <a:rPr lang="ko-KR" altLang="en-US" sz="3600" dirty="0">
                <a:solidFill>
                  <a:srgbClr val="7030A0"/>
                </a:solidFill>
              </a:rPr>
              <a:t>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404FF-515E-4FFA-BEF0-DE3D38CD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32" y="3076526"/>
            <a:ext cx="10812384" cy="7049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CA96A3-3380-4CD4-BD56-54C18A9A28E2}"/>
              </a:ext>
            </a:extLst>
          </p:cNvPr>
          <p:cNvSpPr txBox="1"/>
          <p:nvPr/>
        </p:nvSpPr>
        <p:spPr>
          <a:xfrm>
            <a:off x="799411" y="4278760"/>
            <a:ext cx="489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7030A0"/>
                </a:solidFill>
              </a:rPr>
              <a:t>for</a:t>
            </a:r>
            <a:r>
              <a:rPr lang="ko-KR" altLang="en-US" sz="5400" dirty="0">
                <a:solidFill>
                  <a:srgbClr val="7030A0"/>
                </a:solidFill>
              </a:rPr>
              <a:t> </a:t>
            </a:r>
            <a:r>
              <a:rPr lang="en-US" altLang="ko-KR" sz="5400" dirty="0">
                <a:solidFill>
                  <a:srgbClr val="7030A0"/>
                </a:solidFill>
              </a:rPr>
              <a:t>b in a:</a:t>
            </a:r>
            <a:endParaRPr lang="ko-KR" alt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02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89045" y="1341588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값의 갯수를 세서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 </a:t>
            </a:r>
            <a:r>
              <a:rPr lang="ko-KR" altLang="en-US" sz="3600" dirty="0">
                <a:solidFill>
                  <a:srgbClr val="7030A0"/>
                </a:solidFill>
              </a:rPr>
              <a:t>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F404FF-515E-4FFA-BEF0-DE3D38CDC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32" y="3076526"/>
            <a:ext cx="10812384" cy="7049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CA96A3-3380-4CD4-BD56-54C18A9A28E2}"/>
              </a:ext>
            </a:extLst>
          </p:cNvPr>
          <p:cNvSpPr txBox="1"/>
          <p:nvPr/>
        </p:nvSpPr>
        <p:spPr>
          <a:xfrm>
            <a:off x="799411" y="4278760"/>
            <a:ext cx="489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7030A0"/>
                </a:solidFill>
              </a:rPr>
              <a:t>for</a:t>
            </a:r>
            <a:r>
              <a:rPr lang="ko-KR" altLang="en-US" sz="5400" dirty="0">
                <a:solidFill>
                  <a:srgbClr val="7030A0"/>
                </a:solidFill>
              </a:rPr>
              <a:t> </a:t>
            </a:r>
            <a:r>
              <a:rPr lang="en-US" altLang="ko-KR" sz="5400" dirty="0">
                <a:solidFill>
                  <a:srgbClr val="7030A0"/>
                </a:solidFill>
              </a:rPr>
              <a:t>b in a:</a:t>
            </a:r>
            <a:endParaRPr lang="ko-KR" altLang="en-US" sz="5400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C4EA25-3897-4242-81C9-A734A887FC59}"/>
              </a:ext>
            </a:extLst>
          </p:cNvPr>
          <p:cNvSpPr txBox="1"/>
          <p:nvPr/>
        </p:nvSpPr>
        <p:spPr>
          <a:xfrm>
            <a:off x="799411" y="5118115"/>
            <a:ext cx="10812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162D0"/>
                </a:solidFill>
              </a:rPr>
              <a:t>a </a:t>
            </a:r>
            <a:r>
              <a:rPr lang="ko-KR" altLang="en-US" sz="3200" dirty="0">
                <a:solidFill>
                  <a:srgbClr val="A162D0"/>
                </a:solidFill>
              </a:rPr>
              <a:t>안에 있는 모든 값을 한번 씩 </a:t>
            </a:r>
            <a:r>
              <a:rPr lang="en-US" altLang="ko-KR" sz="3200" dirty="0">
                <a:solidFill>
                  <a:srgbClr val="A162D0"/>
                </a:solidFill>
              </a:rPr>
              <a:t>b</a:t>
            </a:r>
            <a:r>
              <a:rPr lang="ko-KR" altLang="en-US" sz="3200" dirty="0">
                <a:solidFill>
                  <a:srgbClr val="A162D0"/>
                </a:solidFill>
              </a:rPr>
              <a:t>에 집어넣어 블록을 반복한다</a:t>
            </a:r>
            <a:r>
              <a:rPr lang="en-US" altLang="ko-KR" sz="3200" dirty="0">
                <a:solidFill>
                  <a:srgbClr val="A162D0"/>
                </a:solidFill>
              </a:rPr>
              <a:t>.</a:t>
            </a:r>
          </a:p>
          <a:p>
            <a:r>
              <a:rPr lang="ko-KR" altLang="en-US" sz="3200" dirty="0">
                <a:solidFill>
                  <a:srgbClr val="A162D0"/>
                </a:solidFill>
              </a:rPr>
              <a:t>즉 </a:t>
            </a:r>
            <a:r>
              <a:rPr lang="en-US" altLang="ko-KR" sz="3200" dirty="0">
                <a:solidFill>
                  <a:srgbClr val="A162D0"/>
                </a:solidFill>
              </a:rPr>
              <a:t>a </a:t>
            </a:r>
            <a:r>
              <a:rPr lang="ko-KR" altLang="en-US" sz="3200" dirty="0">
                <a:solidFill>
                  <a:srgbClr val="A162D0"/>
                </a:solidFill>
              </a:rPr>
              <a:t>안에 값이 </a:t>
            </a:r>
            <a:r>
              <a:rPr lang="en-US" altLang="ko-KR" sz="3200" dirty="0">
                <a:solidFill>
                  <a:srgbClr val="A162D0"/>
                </a:solidFill>
              </a:rPr>
              <a:t>5</a:t>
            </a:r>
            <a:r>
              <a:rPr lang="ko-KR" altLang="en-US" sz="3200" dirty="0">
                <a:solidFill>
                  <a:srgbClr val="A162D0"/>
                </a:solidFill>
              </a:rPr>
              <a:t>개면</a:t>
            </a:r>
            <a:r>
              <a:rPr lang="en-US" altLang="ko-KR" sz="3200" dirty="0">
                <a:solidFill>
                  <a:srgbClr val="A162D0"/>
                </a:solidFill>
              </a:rPr>
              <a:t>, </a:t>
            </a:r>
            <a:r>
              <a:rPr lang="ko-KR" altLang="en-US" sz="3200" dirty="0">
                <a:solidFill>
                  <a:srgbClr val="A162D0"/>
                </a:solidFill>
              </a:rPr>
              <a:t>블록도 다섯 번 실행된다</a:t>
            </a:r>
            <a:r>
              <a:rPr lang="en-US" altLang="ko-KR" sz="3200" dirty="0">
                <a:solidFill>
                  <a:srgbClr val="A162D0"/>
                </a:solidFill>
              </a:rPr>
              <a:t>!</a:t>
            </a:r>
            <a:endParaRPr lang="ko-KR" altLang="en-US" sz="3200" dirty="0">
              <a:solidFill>
                <a:srgbClr val="A162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261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07225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39306" y="58215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61053" y="585808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값의 갯수를 세서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 </a:t>
            </a:r>
            <a:r>
              <a:rPr lang="ko-KR" altLang="en-US" sz="3600" dirty="0">
                <a:solidFill>
                  <a:srgbClr val="7030A0"/>
                </a:solidFill>
              </a:rPr>
              <a:t>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5E2CF-342C-4BD3-AECD-47A548D9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2" y="2164945"/>
            <a:ext cx="10487609" cy="33738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D1F27A-D8F3-47EC-AE77-63172BEED663}"/>
              </a:ext>
            </a:extLst>
          </p:cNvPr>
          <p:cNvSpPr/>
          <p:nvPr/>
        </p:nvSpPr>
        <p:spPr>
          <a:xfrm>
            <a:off x="961052" y="3429000"/>
            <a:ext cx="10269896" cy="2109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1602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07225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39306" y="58215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61053" y="585808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값의 갯수를 세서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 </a:t>
            </a:r>
            <a:r>
              <a:rPr lang="ko-KR" altLang="en-US" sz="3600" dirty="0">
                <a:solidFill>
                  <a:srgbClr val="7030A0"/>
                </a:solidFill>
              </a:rPr>
              <a:t>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5E2CF-342C-4BD3-AECD-47A548D9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2" y="2164945"/>
            <a:ext cx="10487609" cy="33738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D1F27A-D8F3-47EC-AE77-63172BEED663}"/>
              </a:ext>
            </a:extLst>
          </p:cNvPr>
          <p:cNvSpPr/>
          <p:nvPr/>
        </p:nvSpPr>
        <p:spPr>
          <a:xfrm>
            <a:off x="961052" y="4301412"/>
            <a:ext cx="10269896" cy="12373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3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짧은 넣기 연산자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7C1DB0-448C-44E3-8C65-828C8790F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90" y="1731351"/>
            <a:ext cx="5034414" cy="3018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C0A5FE-A13B-4312-B2FD-F8673857D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261" y="1709408"/>
            <a:ext cx="4874496" cy="29661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810B62-B5E5-48A5-B60F-10CCB3BBC805}"/>
              </a:ext>
            </a:extLst>
          </p:cNvPr>
          <p:cNvSpPr txBox="1"/>
          <p:nvPr/>
        </p:nvSpPr>
        <p:spPr>
          <a:xfrm>
            <a:off x="0" y="512664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어떤 변수에 뭔가를 더하거나 빼서 다시 그 변수에 넣는 계산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DFDD2-1C78-4A25-98F8-1719AEAD55D1}"/>
              </a:ext>
            </a:extLst>
          </p:cNvPr>
          <p:cNvSpPr txBox="1"/>
          <p:nvPr/>
        </p:nvSpPr>
        <p:spPr>
          <a:xfrm>
            <a:off x="0" y="5782797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자주 쓰이지만 너무 길다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A79721-1010-4FC7-AC14-0573E76232AE}"/>
              </a:ext>
            </a:extLst>
          </p:cNvPr>
          <p:cNvSpPr/>
          <p:nvPr/>
        </p:nvSpPr>
        <p:spPr>
          <a:xfrm>
            <a:off x="2259622" y="2497015"/>
            <a:ext cx="3528781" cy="66821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00607E-6150-4E10-97B4-DBE901070F67}"/>
              </a:ext>
            </a:extLst>
          </p:cNvPr>
          <p:cNvSpPr/>
          <p:nvPr/>
        </p:nvSpPr>
        <p:spPr>
          <a:xfrm>
            <a:off x="7671377" y="2432449"/>
            <a:ext cx="3528781" cy="66821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895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07225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39306" y="58215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61053" y="585808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값의 갯수를 세서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 </a:t>
            </a:r>
            <a:r>
              <a:rPr lang="ko-KR" altLang="en-US" sz="3600" dirty="0">
                <a:solidFill>
                  <a:srgbClr val="7030A0"/>
                </a:solidFill>
              </a:rPr>
              <a:t>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5E2CF-342C-4BD3-AECD-47A548D9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2" y="2164945"/>
            <a:ext cx="10487609" cy="33738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D1F27A-D8F3-47EC-AE77-63172BEED663}"/>
              </a:ext>
            </a:extLst>
          </p:cNvPr>
          <p:cNvSpPr/>
          <p:nvPr/>
        </p:nvSpPr>
        <p:spPr>
          <a:xfrm>
            <a:off x="961052" y="4823926"/>
            <a:ext cx="10269896" cy="714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428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07225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39306" y="58215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61053" y="585808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값의 갯수를 세서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 </a:t>
            </a:r>
            <a:r>
              <a:rPr lang="ko-KR" altLang="en-US" sz="3600" dirty="0">
                <a:solidFill>
                  <a:srgbClr val="7030A0"/>
                </a:solidFill>
              </a:rPr>
              <a:t>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05E2CF-342C-4BD3-AECD-47A548D9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052" y="2164945"/>
            <a:ext cx="10487609" cy="33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614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89045" y="1341588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모든 값을 합쳐서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</a:t>
            </a:r>
            <a:r>
              <a:rPr lang="ko-KR" altLang="en-US" sz="3600" dirty="0">
                <a:solidFill>
                  <a:srgbClr val="7030A0"/>
                </a:solidFill>
              </a:rPr>
              <a:t> 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AA281-9418-4E09-9C74-2BACA5D9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5" y="2990788"/>
            <a:ext cx="7315200" cy="989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C415CB-B56D-4369-9E97-6553E6934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045" y="4252510"/>
            <a:ext cx="6662058" cy="141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66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89045" y="1341588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모든 값을 합쳐서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</a:t>
            </a:r>
            <a:r>
              <a:rPr lang="ko-KR" altLang="en-US" sz="3600" dirty="0">
                <a:solidFill>
                  <a:srgbClr val="7030A0"/>
                </a:solidFill>
              </a:rPr>
              <a:t> 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AA281-9418-4E09-9C74-2BACA5D9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5" y="2990788"/>
            <a:ext cx="7315200" cy="9897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17D3B3-6182-4394-B654-024D00605F7F}"/>
              </a:ext>
            </a:extLst>
          </p:cNvPr>
          <p:cNvSpPr txBox="1"/>
          <p:nvPr/>
        </p:nvSpPr>
        <p:spPr>
          <a:xfrm>
            <a:off x="799411" y="4278760"/>
            <a:ext cx="489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7030A0"/>
                </a:solidFill>
              </a:rPr>
              <a:t>for</a:t>
            </a:r>
            <a:r>
              <a:rPr lang="ko-KR" altLang="en-US" sz="5400" dirty="0">
                <a:solidFill>
                  <a:srgbClr val="7030A0"/>
                </a:solidFill>
              </a:rPr>
              <a:t> </a:t>
            </a:r>
            <a:r>
              <a:rPr lang="en-US" altLang="ko-KR" sz="5400" dirty="0">
                <a:solidFill>
                  <a:srgbClr val="7030A0"/>
                </a:solidFill>
              </a:rPr>
              <a:t>b in a:</a:t>
            </a:r>
            <a:endParaRPr lang="ko-KR" alt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2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67298" y="133793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AF19AC-5298-46BE-857D-94E14DB57D56}"/>
              </a:ext>
            </a:extLst>
          </p:cNvPr>
          <p:cNvSpPr/>
          <p:nvPr/>
        </p:nvSpPr>
        <p:spPr>
          <a:xfrm>
            <a:off x="989045" y="1341588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모든 값을 합쳐서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</a:t>
            </a:r>
            <a:r>
              <a:rPr lang="ko-KR" altLang="en-US" sz="3600" dirty="0">
                <a:solidFill>
                  <a:srgbClr val="7030A0"/>
                </a:solidFill>
              </a:rPr>
              <a:t> 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8AA281-9418-4E09-9C74-2BACA5D91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045" y="2990788"/>
            <a:ext cx="7315200" cy="9897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17D3B3-6182-4394-B654-024D00605F7F}"/>
              </a:ext>
            </a:extLst>
          </p:cNvPr>
          <p:cNvSpPr txBox="1"/>
          <p:nvPr/>
        </p:nvSpPr>
        <p:spPr>
          <a:xfrm>
            <a:off x="799411" y="4278760"/>
            <a:ext cx="4898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7030A0"/>
                </a:solidFill>
              </a:rPr>
              <a:t>for</a:t>
            </a:r>
            <a:r>
              <a:rPr lang="ko-KR" altLang="en-US" sz="5400" dirty="0">
                <a:solidFill>
                  <a:srgbClr val="7030A0"/>
                </a:solidFill>
              </a:rPr>
              <a:t> </a:t>
            </a:r>
            <a:r>
              <a:rPr lang="en-US" altLang="ko-KR" sz="5400" dirty="0">
                <a:solidFill>
                  <a:srgbClr val="7030A0"/>
                </a:solidFill>
              </a:rPr>
              <a:t>b in a:</a:t>
            </a:r>
            <a:endParaRPr lang="ko-KR" altLang="en-US" sz="5400" dirty="0">
              <a:solidFill>
                <a:srgbClr val="7030A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712155-F087-476E-BED7-DD4CB3845B0D}"/>
              </a:ext>
            </a:extLst>
          </p:cNvPr>
          <p:cNvSpPr txBox="1"/>
          <p:nvPr/>
        </p:nvSpPr>
        <p:spPr>
          <a:xfrm>
            <a:off x="799411" y="5118115"/>
            <a:ext cx="108123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162D0"/>
                </a:solidFill>
              </a:rPr>
              <a:t>a </a:t>
            </a:r>
            <a:r>
              <a:rPr lang="ko-KR" altLang="en-US" sz="3200" dirty="0">
                <a:solidFill>
                  <a:srgbClr val="A162D0"/>
                </a:solidFill>
              </a:rPr>
              <a:t>안에 있는 모든 값을 한번 씩 </a:t>
            </a:r>
            <a:r>
              <a:rPr lang="en-US" altLang="ko-KR" sz="3200" dirty="0">
                <a:solidFill>
                  <a:srgbClr val="A162D0"/>
                </a:solidFill>
              </a:rPr>
              <a:t>b</a:t>
            </a:r>
            <a:r>
              <a:rPr lang="ko-KR" altLang="en-US" sz="3200" dirty="0">
                <a:solidFill>
                  <a:srgbClr val="A162D0"/>
                </a:solidFill>
              </a:rPr>
              <a:t>에 집어넣어 블록을 반복한다</a:t>
            </a:r>
            <a:r>
              <a:rPr lang="en-US" altLang="ko-KR" sz="3200" dirty="0">
                <a:solidFill>
                  <a:srgbClr val="A162D0"/>
                </a:solidFill>
              </a:rPr>
              <a:t>.</a:t>
            </a:r>
          </a:p>
          <a:p>
            <a:r>
              <a:rPr lang="ko-KR" altLang="en-US" sz="3200" dirty="0">
                <a:solidFill>
                  <a:srgbClr val="A162D0"/>
                </a:solidFill>
              </a:rPr>
              <a:t>블록에서 </a:t>
            </a:r>
            <a:r>
              <a:rPr lang="en-US" altLang="ko-KR" sz="3200" dirty="0">
                <a:solidFill>
                  <a:srgbClr val="A162D0"/>
                </a:solidFill>
              </a:rPr>
              <a:t>b</a:t>
            </a:r>
            <a:r>
              <a:rPr lang="ko-KR" altLang="en-US" sz="3200" dirty="0">
                <a:solidFill>
                  <a:srgbClr val="A162D0"/>
                </a:solidFill>
              </a:rPr>
              <a:t>를 어딘가에 합쳐주면 어떻게 될까</a:t>
            </a:r>
            <a:r>
              <a:rPr lang="en-US" altLang="ko-KR" sz="3200" dirty="0">
                <a:solidFill>
                  <a:srgbClr val="A162D0"/>
                </a:solidFill>
              </a:rPr>
              <a:t>?</a:t>
            </a:r>
            <a:endParaRPr lang="ko-KR" altLang="en-US" sz="3200" dirty="0">
              <a:solidFill>
                <a:srgbClr val="A162D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62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07225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C67D1-5B90-491D-986D-B50F216E32D4}"/>
              </a:ext>
            </a:extLst>
          </p:cNvPr>
          <p:cNvSpPr txBox="1"/>
          <p:nvPr/>
        </p:nvSpPr>
        <p:spPr>
          <a:xfrm>
            <a:off x="211312" y="526170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72867B-0FD9-4DED-AEDD-3EC7CA91EF67}"/>
              </a:ext>
            </a:extLst>
          </p:cNvPr>
          <p:cNvSpPr/>
          <p:nvPr/>
        </p:nvSpPr>
        <p:spPr>
          <a:xfrm>
            <a:off x="933059" y="529825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모든 값을 합쳐서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</a:t>
            </a:r>
            <a:r>
              <a:rPr lang="ko-KR" altLang="en-US" sz="3600" dirty="0">
                <a:solidFill>
                  <a:srgbClr val="7030A0"/>
                </a:solidFill>
              </a:rPr>
              <a:t> 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55CCF5-85CE-4152-91AF-9658A0E0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9" y="1952753"/>
            <a:ext cx="9250066" cy="37438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D1F27A-D8F3-47EC-AE77-63172BEED663}"/>
              </a:ext>
            </a:extLst>
          </p:cNvPr>
          <p:cNvSpPr/>
          <p:nvPr/>
        </p:nvSpPr>
        <p:spPr>
          <a:xfrm>
            <a:off x="737116" y="3429000"/>
            <a:ext cx="10269896" cy="23933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81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07225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C67D1-5B90-491D-986D-B50F216E32D4}"/>
              </a:ext>
            </a:extLst>
          </p:cNvPr>
          <p:cNvSpPr txBox="1"/>
          <p:nvPr/>
        </p:nvSpPr>
        <p:spPr>
          <a:xfrm>
            <a:off x="211312" y="526170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72867B-0FD9-4DED-AEDD-3EC7CA91EF67}"/>
              </a:ext>
            </a:extLst>
          </p:cNvPr>
          <p:cNvSpPr/>
          <p:nvPr/>
        </p:nvSpPr>
        <p:spPr>
          <a:xfrm>
            <a:off x="933059" y="529825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모든 값을 합쳐서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</a:t>
            </a:r>
            <a:r>
              <a:rPr lang="ko-KR" altLang="en-US" sz="3600" dirty="0">
                <a:solidFill>
                  <a:srgbClr val="7030A0"/>
                </a:solidFill>
              </a:rPr>
              <a:t> 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55CCF5-85CE-4152-91AF-9658A0E0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9" y="1952753"/>
            <a:ext cx="9250066" cy="37438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D1F27A-D8F3-47EC-AE77-63172BEED663}"/>
              </a:ext>
            </a:extLst>
          </p:cNvPr>
          <p:cNvSpPr/>
          <p:nvPr/>
        </p:nvSpPr>
        <p:spPr>
          <a:xfrm>
            <a:off x="737116" y="4096138"/>
            <a:ext cx="10269896" cy="17261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116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07225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C67D1-5B90-491D-986D-B50F216E32D4}"/>
              </a:ext>
            </a:extLst>
          </p:cNvPr>
          <p:cNvSpPr txBox="1"/>
          <p:nvPr/>
        </p:nvSpPr>
        <p:spPr>
          <a:xfrm>
            <a:off x="211312" y="526170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72867B-0FD9-4DED-AEDD-3EC7CA91EF67}"/>
              </a:ext>
            </a:extLst>
          </p:cNvPr>
          <p:cNvSpPr/>
          <p:nvPr/>
        </p:nvSpPr>
        <p:spPr>
          <a:xfrm>
            <a:off x="933059" y="529825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모든 값을 합쳐서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</a:t>
            </a:r>
            <a:r>
              <a:rPr lang="ko-KR" altLang="en-US" sz="3600" dirty="0">
                <a:solidFill>
                  <a:srgbClr val="7030A0"/>
                </a:solidFill>
              </a:rPr>
              <a:t> 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55CCF5-85CE-4152-91AF-9658A0E0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9" y="1952753"/>
            <a:ext cx="9250066" cy="374384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BD1F27A-D8F3-47EC-AE77-63172BEED663}"/>
              </a:ext>
            </a:extLst>
          </p:cNvPr>
          <p:cNvSpPr/>
          <p:nvPr/>
        </p:nvSpPr>
        <p:spPr>
          <a:xfrm>
            <a:off x="737116" y="4870580"/>
            <a:ext cx="10269896" cy="951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781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307225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BC67D1-5B90-491D-986D-B50F216E32D4}"/>
              </a:ext>
            </a:extLst>
          </p:cNvPr>
          <p:cNvSpPr txBox="1"/>
          <p:nvPr/>
        </p:nvSpPr>
        <p:spPr>
          <a:xfrm>
            <a:off x="211312" y="526170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72867B-0FD9-4DED-AEDD-3EC7CA91EF67}"/>
              </a:ext>
            </a:extLst>
          </p:cNvPr>
          <p:cNvSpPr/>
          <p:nvPr/>
        </p:nvSpPr>
        <p:spPr>
          <a:xfrm>
            <a:off x="933059" y="529825"/>
            <a:ext cx="109356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리스트 </a:t>
            </a:r>
            <a:r>
              <a:rPr lang="en-US" altLang="ko-KR" sz="3600" dirty="0">
                <a:solidFill>
                  <a:srgbClr val="7030A0"/>
                </a:solidFill>
              </a:rPr>
              <a:t>a </a:t>
            </a:r>
            <a:r>
              <a:rPr lang="ko-KR" altLang="en-US" sz="3600" dirty="0">
                <a:solidFill>
                  <a:srgbClr val="7030A0"/>
                </a:solidFill>
              </a:rPr>
              <a:t>안에 들어있는 모든 값을 합쳐서 출력해보자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  <a:p>
            <a:pPr lvl="0" algn="just"/>
            <a:r>
              <a:rPr lang="ko-KR" altLang="en-US" sz="3600" dirty="0">
                <a:solidFill>
                  <a:srgbClr val="7030A0"/>
                </a:solidFill>
              </a:rPr>
              <a:t>단 </a:t>
            </a:r>
            <a:r>
              <a:rPr lang="en-US" altLang="ko-KR" sz="3600" dirty="0">
                <a:solidFill>
                  <a:srgbClr val="7030A0"/>
                </a:solidFill>
              </a:rPr>
              <a:t>for</a:t>
            </a:r>
            <a:r>
              <a:rPr lang="ko-KR" altLang="en-US" sz="3600" dirty="0">
                <a:solidFill>
                  <a:srgbClr val="7030A0"/>
                </a:solidFill>
              </a:rPr>
              <a:t> 문을 이용한다</a:t>
            </a:r>
            <a:r>
              <a:rPr lang="en-US" altLang="ko-KR" sz="3600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55CCF5-85CE-4152-91AF-9658A0E0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059" y="1952753"/>
            <a:ext cx="9250066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25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24484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24484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는 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6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7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8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]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인 리스트라고 하자</a:t>
            </a:r>
            <a:r>
              <a:rPr lang="en-US" altLang="ko-KR" sz="4000" dirty="0">
                <a:solidFill>
                  <a:prstClr val="black"/>
                </a:solidFill>
              </a:rPr>
              <a:t>. a</a:t>
            </a:r>
            <a:r>
              <a:rPr lang="ko-KR" altLang="en-US" sz="4000" dirty="0">
                <a:solidFill>
                  <a:prstClr val="black"/>
                </a:solidFill>
              </a:rPr>
              <a:t>의 모든 값 중 </a:t>
            </a:r>
            <a:r>
              <a:rPr lang="en-US" altLang="ko-KR" sz="4000" dirty="0">
                <a:solidFill>
                  <a:prstClr val="black"/>
                </a:solidFill>
              </a:rPr>
              <a:t>4 </a:t>
            </a:r>
            <a:r>
              <a:rPr lang="ko-KR" altLang="en-US" sz="4000" dirty="0">
                <a:solidFill>
                  <a:prstClr val="black"/>
                </a:solidFill>
              </a:rPr>
              <a:t>이상인 것 만을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95A15F-31E8-42EF-9BA0-1D082A50C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8" y="2990096"/>
            <a:ext cx="5797642" cy="34433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</p:spTree>
    <p:extLst>
      <p:ext uri="{BB962C8B-B14F-4D97-AF65-F5344CB8AC3E}">
        <p14:creationId xmlns:p14="http://schemas.microsoft.com/office/powerpoint/2010/main" val="3551865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BD05E6-CF74-4464-AC15-0A9745308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61" y="1709408"/>
            <a:ext cx="3794808" cy="29630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AF80A0D-8A78-4C2A-884E-12A34F2F9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589" y="1757334"/>
            <a:ext cx="4079267" cy="305399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짧은 넣기 연산자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FDFDD2-1C78-4A25-98F8-1719AEAD55D1}"/>
              </a:ext>
            </a:extLst>
          </p:cNvPr>
          <p:cNvSpPr txBox="1"/>
          <p:nvPr/>
        </p:nvSpPr>
        <p:spPr>
          <a:xfrm>
            <a:off x="0" y="539551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훨씬 간단하다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A79721-1010-4FC7-AC14-0573E76232AE}"/>
              </a:ext>
            </a:extLst>
          </p:cNvPr>
          <p:cNvSpPr/>
          <p:nvPr/>
        </p:nvSpPr>
        <p:spPr>
          <a:xfrm>
            <a:off x="2259622" y="2497015"/>
            <a:ext cx="2424345" cy="66821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00607E-6150-4E10-97B4-DBE901070F67}"/>
              </a:ext>
            </a:extLst>
          </p:cNvPr>
          <p:cNvSpPr/>
          <p:nvPr/>
        </p:nvSpPr>
        <p:spPr>
          <a:xfrm>
            <a:off x="7671378" y="2432449"/>
            <a:ext cx="2377692" cy="66821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37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10218" y="723070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52271" y="723070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는 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] </a:t>
            </a:r>
            <a:r>
              <a:rPr lang="ko-KR" altLang="en-US" sz="4000" dirty="0">
                <a:solidFill>
                  <a:prstClr val="black"/>
                </a:solidFill>
              </a:rPr>
              <a:t>인 리스트라고 하자</a:t>
            </a:r>
            <a:r>
              <a:rPr lang="en-US" altLang="ko-KR" sz="4000" dirty="0">
                <a:solidFill>
                  <a:prstClr val="black"/>
                </a:solidFill>
              </a:rPr>
              <a:t>. a</a:t>
            </a:r>
            <a:r>
              <a:rPr lang="ko-KR" altLang="en-US" sz="4000" dirty="0">
                <a:solidFill>
                  <a:prstClr val="black"/>
                </a:solidFill>
              </a:rPr>
              <a:t>를 출력한 다음</a:t>
            </a:r>
            <a:r>
              <a:rPr lang="en-US" altLang="ko-KR" sz="4000" dirty="0">
                <a:solidFill>
                  <a:prstClr val="black"/>
                </a:solidFill>
              </a:rPr>
              <a:t>, a </a:t>
            </a:r>
            <a:r>
              <a:rPr lang="ko-KR" altLang="en-US" sz="4000" dirty="0">
                <a:solidFill>
                  <a:prstClr val="black"/>
                </a:solidFill>
              </a:rPr>
              <a:t>안의 모든 값을 곱해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  <a:r>
              <a:rPr lang="en-GB" altLang="ko-KR" sz="4000" dirty="0">
                <a:solidFill>
                  <a:prstClr val="black"/>
                </a:solidFill>
              </a:rPr>
              <a:t> 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90B45-8F11-48F9-931D-66D438E74D3B}"/>
              </a:ext>
            </a:extLst>
          </p:cNvPr>
          <p:cNvSpPr txBox="1"/>
          <p:nvPr/>
        </p:nvSpPr>
        <p:spPr>
          <a:xfrm>
            <a:off x="1052271" y="2237380"/>
            <a:ext cx="9629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</a:rPr>
              <a:t>힌트 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합을 구할 때 </a:t>
            </a:r>
            <a:r>
              <a:rPr lang="en-US" altLang="ko-KR" sz="3200" dirty="0">
                <a:solidFill>
                  <a:srgbClr val="AA7C38"/>
                </a:solidFill>
              </a:rPr>
              <a:t>“</a:t>
            </a:r>
            <a:r>
              <a:rPr lang="ko-KR" altLang="en-US" sz="3200" dirty="0">
                <a:solidFill>
                  <a:srgbClr val="AA7C38"/>
                </a:solidFill>
              </a:rPr>
              <a:t>합</a:t>
            </a:r>
            <a:r>
              <a:rPr lang="en-US" altLang="ko-KR" sz="3200" dirty="0">
                <a:solidFill>
                  <a:srgbClr val="AA7C38"/>
                </a:solidFill>
              </a:rPr>
              <a:t>” </a:t>
            </a:r>
            <a:r>
              <a:rPr lang="ko-KR" altLang="en-US" sz="3200" dirty="0">
                <a:solidFill>
                  <a:srgbClr val="AA7C38"/>
                </a:solidFill>
              </a:rPr>
              <a:t>변수가 </a:t>
            </a:r>
            <a:r>
              <a:rPr lang="en-US" altLang="ko-KR" sz="3200" dirty="0">
                <a:solidFill>
                  <a:srgbClr val="AA7C38"/>
                </a:solidFill>
              </a:rPr>
              <a:t>0</a:t>
            </a:r>
            <a:r>
              <a:rPr lang="ko-KR" altLang="en-US" sz="3200" dirty="0">
                <a:solidFill>
                  <a:srgbClr val="AA7C38"/>
                </a:solidFill>
              </a:rPr>
              <a:t>이었지만</a:t>
            </a:r>
            <a:r>
              <a:rPr lang="en-US" altLang="ko-KR" sz="3200" dirty="0">
                <a:solidFill>
                  <a:srgbClr val="AA7C38"/>
                </a:solidFill>
              </a:rPr>
              <a:t>,</a:t>
            </a:r>
          </a:p>
          <a:p>
            <a:r>
              <a:rPr lang="en-US" altLang="ko-KR" sz="3200" dirty="0">
                <a:solidFill>
                  <a:srgbClr val="AA7C38"/>
                </a:solidFill>
              </a:rPr>
              <a:t>         “</a:t>
            </a:r>
            <a:r>
              <a:rPr lang="ko-KR" altLang="en-US" sz="3200" dirty="0">
                <a:solidFill>
                  <a:srgbClr val="AA7C38"/>
                </a:solidFill>
              </a:rPr>
              <a:t>곱</a:t>
            </a:r>
            <a:r>
              <a:rPr lang="en-US" altLang="ko-KR" sz="3200" dirty="0">
                <a:solidFill>
                  <a:srgbClr val="AA7C38"/>
                </a:solidFill>
              </a:rPr>
              <a:t>” </a:t>
            </a:r>
            <a:r>
              <a:rPr lang="ko-KR" altLang="en-US" sz="3200" dirty="0">
                <a:solidFill>
                  <a:srgbClr val="AA7C38"/>
                </a:solidFill>
              </a:rPr>
              <a:t>변수는 처음에 </a:t>
            </a:r>
            <a:r>
              <a:rPr lang="en-US" altLang="ko-KR" sz="3200" dirty="0">
                <a:solidFill>
                  <a:srgbClr val="AA7C38"/>
                </a:solidFill>
              </a:rPr>
              <a:t>1</a:t>
            </a:r>
            <a:r>
              <a:rPr lang="ko-KR" altLang="en-US" sz="3200" dirty="0">
                <a:solidFill>
                  <a:srgbClr val="AA7C38"/>
                </a:solidFill>
              </a:rPr>
              <a:t>이어야 한다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  <a:endParaRPr lang="ko-KR" altLang="en-US" sz="32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FBD63C-F194-4FC1-BA7A-275AF1E57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71" y="3698536"/>
            <a:ext cx="8694698" cy="19013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44C68B-C88E-445B-9257-8188230B775C}"/>
              </a:ext>
            </a:extLst>
          </p:cNvPr>
          <p:cNvSpPr/>
          <p:nvPr/>
        </p:nvSpPr>
        <p:spPr>
          <a:xfrm>
            <a:off x="0" y="1"/>
            <a:ext cx="12192000" cy="251926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3082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1"/>
            <a:ext cx="12192000" cy="251926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284093" y="493537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00020" y="493537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4000" dirty="0">
                <a:solidFill>
                  <a:prstClr val="black"/>
                </a:solidFill>
              </a:rPr>
              <a:t>a</a:t>
            </a:r>
            <a:r>
              <a:rPr lang="ko-KR" altLang="en-US" sz="4000" dirty="0">
                <a:solidFill>
                  <a:prstClr val="black"/>
                </a:solidFill>
              </a:rPr>
              <a:t>는 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]</a:t>
            </a:r>
            <a:r>
              <a:rPr lang="en-US" altLang="ko-KR" sz="4000" dirty="0">
                <a:solidFill>
                  <a:prstClr val="black"/>
                </a:solidFill>
              </a:rPr>
              <a:t> </a:t>
            </a:r>
            <a:r>
              <a:rPr lang="ko-KR" altLang="en-US" sz="4000" dirty="0">
                <a:solidFill>
                  <a:prstClr val="black"/>
                </a:solidFill>
              </a:rPr>
              <a:t>인 리스트라고 하자</a:t>
            </a:r>
            <a:r>
              <a:rPr lang="en-US" altLang="ko-KR" sz="4000" dirty="0">
                <a:solidFill>
                  <a:prstClr val="black"/>
                </a:solidFill>
              </a:rPr>
              <a:t>. a</a:t>
            </a:r>
            <a:r>
              <a:rPr lang="ko-KR" altLang="en-US" sz="4000" dirty="0">
                <a:solidFill>
                  <a:prstClr val="black"/>
                </a:solidFill>
              </a:rPr>
              <a:t>를 출력한 다음</a:t>
            </a:r>
            <a:r>
              <a:rPr lang="en-US" altLang="ko-KR" sz="4000" dirty="0">
                <a:solidFill>
                  <a:prstClr val="black"/>
                </a:solidFill>
              </a:rPr>
              <a:t>, a </a:t>
            </a:r>
            <a:r>
              <a:rPr lang="ko-KR" altLang="en-US" sz="4000" dirty="0">
                <a:solidFill>
                  <a:prstClr val="black"/>
                </a:solidFill>
              </a:rPr>
              <a:t>속 값들의 두 배가 들어가있는 </a:t>
            </a:r>
            <a:r>
              <a:rPr lang="en-US" altLang="ko-KR" sz="4000" dirty="0">
                <a:solidFill>
                  <a:prstClr val="black"/>
                </a:solidFill>
              </a:rPr>
              <a:t>b</a:t>
            </a:r>
            <a:r>
              <a:rPr lang="ko-KR" altLang="en-US" sz="4000" dirty="0">
                <a:solidFill>
                  <a:prstClr val="black"/>
                </a:solidFill>
              </a:rPr>
              <a:t>를 만들어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90B45-8F11-48F9-931D-66D438E74D3B}"/>
              </a:ext>
            </a:extLst>
          </p:cNvPr>
          <p:cNvSpPr txBox="1"/>
          <p:nvPr/>
        </p:nvSpPr>
        <p:spPr>
          <a:xfrm>
            <a:off x="1000020" y="2707643"/>
            <a:ext cx="106539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</a:rPr>
              <a:t>힌트 </a:t>
            </a:r>
            <a:r>
              <a:rPr lang="en-US" altLang="ko-KR" sz="3200" dirty="0">
                <a:solidFill>
                  <a:srgbClr val="AA7C38"/>
                </a:solidFill>
              </a:rPr>
              <a:t>: b</a:t>
            </a:r>
            <a:r>
              <a:rPr lang="ko-KR" altLang="en-US" sz="3200" dirty="0">
                <a:solidFill>
                  <a:srgbClr val="AA7C38"/>
                </a:solidFill>
              </a:rPr>
              <a:t>를 우선 빈 리스트 </a:t>
            </a:r>
            <a:r>
              <a:rPr lang="en-US" altLang="ko-KR" sz="3200" dirty="0">
                <a:solidFill>
                  <a:srgbClr val="AA7C38"/>
                </a:solidFill>
              </a:rPr>
              <a:t>[] </a:t>
            </a:r>
            <a:r>
              <a:rPr lang="ko-KR" altLang="en-US" sz="3200" dirty="0">
                <a:solidFill>
                  <a:srgbClr val="AA7C38"/>
                </a:solidFill>
              </a:rPr>
              <a:t>로 두고</a:t>
            </a:r>
            <a:r>
              <a:rPr lang="en-US" altLang="ko-KR" sz="3200" dirty="0">
                <a:solidFill>
                  <a:srgbClr val="AA7C38"/>
                </a:solidFill>
              </a:rPr>
              <a:t> </a:t>
            </a:r>
            <a:r>
              <a:rPr lang="en-US" altLang="ko-KR" sz="3200" dirty="0" err="1">
                <a:solidFill>
                  <a:srgbClr val="AA7C38"/>
                </a:solidFill>
              </a:rPr>
              <a:t>b.append</a:t>
            </a:r>
            <a:r>
              <a:rPr lang="en-US" altLang="ko-KR" sz="3200" dirty="0">
                <a:solidFill>
                  <a:srgbClr val="AA7C38"/>
                </a:solidFill>
              </a:rPr>
              <a:t>() </a:t>
            </a:r>
            <a:r>
              <a:rPr lang="ko-KR" altLang="en-US" sz="3200" dirty="0">
                <a:solidFill>
                  <a:srgbClr val="AA7C38"/>
                </a:solidFill>
              </a:rPr>
              <a:t>함수를 이</a:t>
            </a:r>
            <a:endParaRPr lang="en-US" altLang="ko-KR" sz="3200" dirty="0">
              <a:solidFill>
                <a:srgbClr val="AA7C38"/>
              </a:solidFill>
            </a:endParaRPr>
          </a:p>
          <a:p>
            <a:r>
              <a:rPr lang="en-US" altLang="ko-KR" sz="3200" dirty="0">
                <a:solidFill>
                  <a:srgbClr val="AA7C38"/>
                </a:solidFill>
              </a:rPr>
              <a:t>         </a:t>
            </a:r>
            <a:r>
              <a:rPr lang="ko-KR" altLang="en-US" sz="3200" dirty="0">
                <a:solidFill>
                  <a:srgbClr val="AA7C38"/>
                </a:solidFill>
              </a:rPr>
              <a:t>용해 값을 하나씩 추가해보자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  <a:endParaRPr lang="ko-KR" altLang="en-US" sz="32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4C45E7-5683-4CAC-AD7D-476998E5F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20" y="4178910"/>
            <a:ext cx="8735644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30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 만들기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F74EFB-7BE6-4C5E-B828-F7CD82EE4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100" y="1681576"/>
            <a:ext cx="6638039" cy="2150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662F21-023E-4F36-A5EB-7124A967A6D1}"/>
              </a:ext>
            </a:extLst>
          </p:cNvPr>
          <p:cNvSpPr txBox="1"/>
          <p:nvPr/>
        </p:nvSpPr>
        <p:spPr>
          <a:xfrm>
            <a:off x="766114" y="4368477"/>
            <a:ext cx="11107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input </a:t>
            </a:r>
            <a:r>
              <a:rPr lang="ko-KR" altLang="en-US" sz="44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r>
              <a:rPr lang="en-US" altLang="ko-KR" sz="44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print </a:t>
            </a:r>
            <a:r>
              <a:rPr lang="ko-KR" altLang="en-US" sz="44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  <a:r>
              <a:rPr lang="en-US" altLang="ko-KR" sz="44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sum </a:t>
            </a:r>
            <a:r>
              <a:rPr lang="ko-KR" altLang="en-US" sz="44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함수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456B8E-56DA-4636-9E70-DBF54992D666}"/>
              </a:ext>
            </a:extLst>
          </p:cNvPr>
          <p:cNvSpPr txBox="1"/>
          <p:nvPr/>
        </p:nvSpPr>
        <p:spPr>
          <a:xfrm>
            <a:off x="766114" y="5176424"/>
            <a:ext cx="11107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이런 함수를 직접 만들 수는 없을까</a:t>
            </a:r>
            <a:r>
              <a:rPr lang="en-US" altLang="ko-KR" sz="4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  <a:endParaRPr lang="ko-KR" altLang="en-US" sz="4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0640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5" y="138550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def A():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 </a:t>
            </a:r>
            <a:r>
              <a:rPr lang="ko-KR" altLang="en-US" sz="3600" dirty="0">
                <a:solidFill>
                  <a:srgbClr val="AA7C38"/>
                </a:solidFill>
              </a:rPr>
              <a:t>라는 이름의 함수를 만든다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029BC-326C-4C2A-8BD6-FF3C7B87F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5" y="3160704"/>
            <a:ext cx="5885503" cy="1676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647F69-FFF9-4412-99AB-B10C5E798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35" y="5008812"/>
            <a:ext cx="3583907" cy="15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7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DAE3B0-BDB2-4541-BF1E-49CE4219A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44" y="1492360"/>
            <a:ext cx="9036073" cy="2472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7F960B-56FA-4FED-9687-FF4AAF64E1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44" y="4664958"/>
            <a:ext cx="7240010" cy="1638529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8BF2E480-E6BB-46A5-9318-BC12A73171A5}"/>
              </a:ext>
            </a:extLst>
          </p:cNvPr>
          <p:cNvSpPr/>
          <p:nvPr/>
        </p:nvSpPr>
        <p:spPr>
          <a:xfrm>
            <a:off x="4948180" y="3982586"/>
            <a:ext cx="330926" cy="43283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793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def - 2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5" y="138550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def A(a1, a2, ...):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여러 인수를 받는 </a:t>
            </a:r>
            <a:r>
              <a:rPr lang="en-US" altLang="ko-KR" sz="3600" dirty="0">
                <a:solidFill>
                  <a:srgbClr val="AA7C38"/>
                </a:solidFill>
              </a:rPr>
              <a:t>A </a:t>
            </a:r>
            <a:r>
              <a:rPr lang="ko-KR" altLang="en-US" sz="3600" dirty="0">
                <a:solidFill>
                  <a:srgbClr val="AA7C38"/>
                </a:solidFill>
              </a:rPr>
              <a:t>라는 이름의 함수를 만든다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480CE0-FFB9-4D2A-9C22-E7A5B6D2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5" y="3240752"/>
            <a:ext cx="6005643" cy="13573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792C94-53AE-4934-94CC-A7F0C2FC5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35" y="4847622"/>
            <a:ext cx="4803829" cy="135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974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539931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E1D00-BBA4-44E9-865E-6C576EE2C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0" y="754667"/>
            <a:ext cx="10926700" cy="2981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90547-1436-4021-964F-964228AEC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50" y="4741025"/>
            <a:ext cx="6509896" cy="165977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5DF2ED37-4E09-4245-AE98-39BD4AE83340}"/>
              </a:ext>
            </a:extLst>
          </p:cNvPr>
          <p:cNvSpPr/>
          <p:nvPr/>
        </p:nvSpPr>
        <p:spPr>
          <a:xfrm>
            <a:off x="5294812" y="3951144"/>
            <a:ext cx="391886" cy="5482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2041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539931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DF2ED37-4E09-4245-AE98-39BD4AE83340}"/>
              </a:ext>
            </a:extLst>
          </p:cNvPr>
          <p:cNvSpPr/>
          <p:nvPr/>
        </p:nvSpPr>
        <p:spPr>
          <a:xfrm>
            <a:off x="5294812" y="3951144"/>
            <a:ext cx="391886" cy="5482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68347B-17D8-4367-9EFF-579440C3B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650" y="737257"/>
            <a:ext cx="10945753" cy="2972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1E2EE8-B9B6-45BA-992D-BB13F6518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49" y="4741025"/>
            <a:ext cx="6300475" cy="174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74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5" y="138550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return A</a:t>
            </a:r>
          </a:p>
          <a:p>
            <a:r>
              <a:rPr lang="ko-KR" altLang="en-US" sz="3600" dirty="0">
                <a:solidFill>
                  <a:srgbClr val="AA7C38"/>
                </a:solidFill>
              </a:rPr>
              <a:t>함수 안에서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를 뱉고 함수를 끝낸다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32437D-ECB0-46EB-B648-3684A7738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65" y="3203591"/>
            <a:ext cx="5752631" cy="12726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067307-1F1E-4E92-B1EE-13B63FEF0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35" y="4816656"/>
            <a:ext cx="5302471" cy="118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935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044D24-ADC4-48EE-ACB1-86A272CF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70" y="1506503"/>
            <a:ext cx="8447770" cy="2880929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FE14ED47-30E9-4129-B33A-C64061D29AF5}"/>
              </a:ext>
            </a:extLst>
          </p:cNvPr>
          <p:cNvSpPr/>
          <p:nvPr/>
        </p:nvSpPr>
        <p:spPr>
          <a:xfrm>
            <a:off x="5268687" y="4428575"/>
            <a:ext cx="391886" cy="5482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EF4584-D745-4056-B6E2-BB3094ABC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70" y="5223583"/>
            <a:ext cx="5219007" cy="114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83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+=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연산자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GB" altLang="ko-KR" sz="6000" dirty="0">
                <a:solidFill>
                  <a:schemeClr val="accent6">
                    <a:lumMod val="50000"/>
                  </a:schemeClr>
                </a:solidFill>
              </a:rPr>
              <a:t>+=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 b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에 </a:t>
            </a:r>
            <a:r>
              <a:rPr lang="en-US" altLang="ko-KR" sz="3600" dirty="0">
                <a:solidFill>
                  <a:srgbClr val="AA7C38"/>
                </a:solidFill>
              </a:rPr>
              <a:t>b</a:t>
            </a:r>
            <a:r>
              <a:rPr lang="ko-KR" altLang="en-US" sz="3600" dirty="0">
                <a:solidFill>
                  <a:srgbClr val="AA7C38"/>
                </a:solidFill>
              </a:rPr>
              <a:t>를 더해서 다시 </a:t>
            </a:r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로 넣는다</a:t>
            </a:r>
            <a:r>
              <a:rPr lang="en-US" altLang="ko-KR" sz="3600" dirty="0">
                <a:solidFill>
                  <a:srgbClr val="AA7C38"/>
                </a:solidFill>
              </a:rPr>
              <a:t>. a = a + b </a:t>
            </a:r>
            <a:r>
              <a:rPr lang="ko-KR" altLang="en-US" sz="3600" dirty="0">
                <a:solidFill>
                  <a:srgbClr val="AA7C38"/>
                </a:solidFill>
              </a:rPr>
              <a:t>와 같다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80BAF-7251-48B9-9AC0-E0FBD7C37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4" y="3461658"/>
            <a:ext cx="3427333" cy="256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73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E14ED47-30E9-4129-B33A-C64061D29AF5}"/>
              </a:ext>
            </a:extLst>
          </p:cNvPr>
          <p:cNvSpPr/>
          <p:nvPr/>
        </p:nvSpPr>
        <p:spPr>
          <a:xfrm>
            <a:off x="5268687" y="4378286"/>
            <a:ext cx="391886" cy="5482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17F662-7240-4ADA-BA9C-2647D7A2E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2" y="1535082"/>
            <a:ext cx="7060220" cy="2662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A43B54-548B-4CEC-BFC8-89795BD03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32" y="5055161"/>
            <a:ext cx="4955035" cy="156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412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return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64B08-1860-43AB-9218-A430F6523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41" y="1585756"/>
            <a:ext cx="9412396" cy="3561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A7477A-CC4E-446C-B739-6626F394EB69}"/>
              </a:ext>
            </a:extLst>
          </p:cNvPr>
          <p:cNvSpPr txBox="1"/>
          <p:nvPr/>
        </p:nvSpPr>
        <p:spPr>
          <a:xfrm>
            <a:off x="635270" y="5590902"/>
            <a:ext cx="10921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AA7C38"/>
                </a:solidFill>
              </a:rPr>
              <a:t>def, return </a:t>
            </a:r>
            <a:r>
              <a:rPr lang="ko-KR" altLang="en-US" sz="4000" dirty="0">
                <a:solidFill>
                  <a:srgbClr val="AA7C38"/>
                </a:solidFill>
              </a:rPr>
              <a:t>을 활용해 유용한 함수를 만들 수 있다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  <a:endParaRPr lang="ko-KR" altLang="en-US" sz="40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461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24484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24484"/>
            <a:ext cx="1056993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이름을 인수로 받아 인사를 하는 함수를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함수로 우리 반 모든 사람들에게 인사를 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41261-2BEA-41C6-90F2-9F1BD5153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99" y="3642291"/>
            <a:ext cx="4489283" cy="800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D7D98B-C585-4482-91B2-4855F3619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999" y="5098839"/>
            <a:ext cx="5283387" cy="121769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E9A08FBA-5A50-4988-89A0-EBED16420010}"/>
              </a:ext>
            </a:extLst>
          </p:cNvPr>
          <p:cNvSpPr/>
          <p:nvPr/>
        </p:nvSpPr>
        <p:spPr>
          <a:xfrm>
            <a:off x="3074126" y="4530282"/>
            <a:ext cx="348343" cy="3943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033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10218" y="723070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52271" y="723070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두 수를 인수로 받아 곱해서 뱉는 함수를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함수에 몇가지 숫자를 넣어 부르고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그 결과를 출력해보자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190B45-8F11-48F9-931D-66D438E74D3B}"/>
              </a:ext>
            </a:extLst>
          </p:cNvPr>
          <p:cNvSpPr txBox="1"/>
          <p:nvPr/>
        </p:nvSpPr>
        <p:spPr>
          <a:xfrm>
            <a:off x="1052271" y="2725060"/>
            <a:ext cx="10155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</a:rPr>
              <a:t>힌트 </a:t>
            </a:r>
            <a:r>
              <a:rPr lang="en-US" altLang="ko-KR" sz="3200" dirty="0">
                <a:solidFill>
                  <a:srgbClr val="AA7C38"/>
                </a:solidFill>
              </a:rPr>
              <a:t>: </a:t>
            </a:r>
            <a:r>
              <a:rPr lang="ko-KR" altLang="en-US" sz="3200" dirty="0">
                <a:solidFill>
                  <a:srgbClr val="AA7C38"/>
                </a:solidFill>
              </a:rPr>
              <a:t>함수 안에서 </a:t>
            </a:r>
            <a:r>
              <a:rPr lang="en-US" altLang="ko-KR" sz="3200" dirty="0">
                <a:solidFill>
                  <a:srgbClr val="AA7C38"/>
                </a:solidFill>
              </a:rPr>
              <a:t>print()</a:t>
            </a:r>
            <a:r>
              <a:rPr lang="ko-KR" altLang="en-US" sz="3200" dirty="0">
                <a:solidFill>
                  <a:srgbClr val="AA7C38"/>
                </a:solidFill>
              </a:rPr>
              <a:t> 대신 </a:t>
            </a:r>
            <a:r>
              <a:rPr lang="en-US" altLang="ko-KR" sz="3200" dirty="0">
                <a:solidFill>
                  <a:srgbClr val="AA7C38"/>
                </a:solidFill>
              </a:rPr>
              <a:t>return </a:t>
            </a:r>
            <a:r>
              <a:rPr lang="ko-KR" altLang="en-US" sz="3200" dirty="0">
                <a:solidFill>
                  <a:srgbClr val="AA7C38"/>
                </a:solidFill>
              </a:rPr>
              <a:t>을 사용해야한다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  <a:endParaRPr lang="ko-KR" altLang="en-US" sz="3200" dirty="0">
              <a:solidFill>
                <a:srgbClr val="AA7C38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44C68B-C88E-445B-9257-8188230B775C}"/>
              </a:ext>
            </a:extLst>
          </p:cNvPr>
          <p:cNvSpPr/>
          <p:nvPr/>
        </p:nvSpPr>
        <p:spPr>
          <a:xfrm>
            <a:off x="0" y="1"/>
            <a:ext cx="12192000" cy="251926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E5434-B9E8-4625-A942-6BFE3FAAD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5" y="5101205"/>
            <a:ext cx="5048955" cy="1619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D1AC61-2E67-40D3-BF24-76D724C05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45" y="3429000"/>
            <a:ext cx="4210638" cy="1228896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FBDF1D36-127C-41A1-89F1-5273B1704150}"/>
              </a:ext>
            </a:extLst>
          </p:cNvPr>
          <p:cNvSpPr/>
          <p:nvPr/>
        </p:nvSpPr>
        <p:spPr>
          <a:xfrm>
            <a:off x="3397350" y="4706819"/>
            <a:ext cx="348343" cy="3943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54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4" y="738117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7" y="738117"/>
            <a:ext cx="1056993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리스트를 인수로 받고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그 리스트 안의 모든 것을 곱해 출력하는 함수를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그 함수에게 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[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altLang="ko-KR" sz="4000" b="1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ko-KR" sz="4000" b="1" dirty="0">
                <a:solidFill>
                  <a:schemeClr val="accent5">
                    <a:lumMod val="50000"/>
                  </a:schemeClr>
                </a:solidFill>
              </a:rPr>
              <a:t>]</a:t>
            </a:r>
            <a:r>
              <a:rPr lang="ko-KR" altLang="en-US" sz="4000" dirty="0">
                <a:solidFill>
                  <a:prstClr val="black"/>
                </a:solidFill>
              </a:rPr>
              <a:t> 등 여러 리스트를 줘서 불러보자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  <a:r>
              <a:rPr lang="ko-KR" altLang="en-US" sz="4000" dirty="0">
                <a:solidFill>
                  <a:prstClr val="black"/>
                </a:solidFill>
              </a:rPr>
              <a:t> </a:t>
            </a:r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367405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B0BDB6-B92A-4A60-B3D7-34772E61D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" y="2900170"/>
            <a:ext cx="4404271" cy="1425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7478EE-56BF-4A17-B287-7CCCB459E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37" y="4844021"/>
            <a:ext cx="5303994" cy="1638874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2FEAD5D5-715E-46DB-85AC-9EAABC713964}"/>
              </a:ext>
            </a:extLst>
          </p:cNvPr>
          <p:cNvSpPr/>
          <p:nvPr/>
        </p:nvSpPr>
        <p:spPr>
          <a:xfrm>
            <a:off x="5495108" y="4325660"/>
            <a:ext cx="348343" cy="39438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406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길이를 구하는 법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9C09F4-FAEE-4F41-87C9-48109B2E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32" y="1550502"/>
            <a:ext cx="8573002" cy="2757898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272BC21B-9A38-465E-B07C-2F921E76C8A3}"/>
              </a:ext>
            </a:extLst>
          </p:cNvPr>
          <p:cNvSpPr/>
          <p:nvPr/>
        </p:nvSpPr>
        <p:spPr>
          <a:xfrm>
            <a:off x="4892333" y="4555400"/>
            <a:ext cx="393770" cy="5050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CDFB91-0D07-4700-A707-F1B7159BB156}"/>
              </a:ext>
            </a:extLst>
          </p:cNvPr>
          <p:cNvSpPr txBox="1"/>
          <p:nvPr/>
        </p:nvSpPr>
        <p:spPr>
          <a:xfrm>
            <a:off x="9287462" y="2653250"/>
            <a:ext cx="2678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AA7C38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너무 길다</a:t>
            </a:r>
            <a:r>
              <a:rPr lang="en-US" altLang="ko-KR" sz="5400" dirty="0">
                <a:solidFill>
                  <a:srgbClr val="AA7C38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…</a:t>
            </a:r>
            <a:endParaRPr lang="ko-KR" altLang="en-US" sz="5400" dirty="0">
              <a:solidFill>
                <a:srgbClr val="AA7C38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D04DB-E6DD-48FF-989E-F260F4463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33" y="5307497"/>
            <a:ext cx="5577254" cy="1196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491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길이를 구하는 법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272BC21B-9A38-465E-B07C-2F921E76C8A3}"/>
              </a:ext>
            </a:extLst>
          </p:cNvPr>
          <p:cNvSpPr/>
          <p:nvPr/>
        </p:nvSpPr>
        <p:spPr>
          <a:xfrm>
            <a:off x="4988128" y="3945800"/>
            <a:ext cx="393770" cy="5050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D04DB-E6DD-48FF-989E-F260F4463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833" y="5307497"/>
            <a:ext cx="5577254" cy="11965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54B117-1317-4E34-9D92-734C8AC21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33" y="1582495"/>
            <a:ext cx="8420373" cy="1746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0B7AB4-B0EF-49CC-B643-103AF39A5C8E}"/>
              </a:ext>
            </a:extLst>
          </p:cNvPr>
          <p:cNvSpPr txBox="1"/>
          <p:nvPr/>
        </p:nvSpPr>
        <p:spPr>
          <a:xfrm>
            <a:off x="7959634" y="3856677"/>
            <a:ext cx="3570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rgbClr val="AA7C38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len</a:t>
            </a:r>
            <a:r>
              <a:rPr lang="en-US" altLang="ko-KR" sz="5400" dirty="0">
                <a:solidFill>
                  <a:srgbClr val="AA7C38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() </a:t>
            </a:r>
            <a:r>
              <a:rPr lang="ko-KR" altLang="en-US" sz="5400" dirty="0">
                <a:solidFill>
                  <a:srgbClr val="AA7C38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함수를 이용</a:t>
            </a:r>
            <a:r>
              <a:rPr lang="en-US" altLang="ko-KR" sz="5400" dirty="0">
                <a:solidFill>
                  <a:srgbClr val="AA7C38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!</a:t>
            </a:r>
            <a:endParaRPr lang="ko-KR" altLang="en-US" sz="5400" dirty="0">
              <a:solidFill>
                <a:srgbClr val="AA7C38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04432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len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(A)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</a:t>
            </a:r>
            <a:r>
              <a:rPr lang="ko-KR" altLang="en-US" sz="3600" dirty="0">
                <a:solidFill>
                  <a:srgbClr val="AA7C38"/>
                </a:solidFill>
              </a:rPr>
              <a:t>의 길이를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67F860-103D-42E0-9803-287462B1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4" y="3562586"/>
            <a:ext cx="6264023" cy="264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076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55CCF5-85CE-4152-91AF-9658A0E04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79" y="1557077"/>
            <a:ext cx="7599704" cy="30758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397499-130A-409B-9D98-3A49EF8AB5FB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9B757-BFC5-474E-9063-838E656D4DF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 구하는 법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0038AD1-B0A8-443F-9FB6-F1B7F4B8B754}"/>
              </a:ext>
            </a:extLst>
          </p:cNvPr>
          <p:cNvSpPr/>
          <p:nvPr/>
        </p:nvSpPr>
        <p:spPr>
          <a:xfrm>
            <a:off x="4892333" y="4581527"/>
            <a:ext cx="393770" cy="5050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42D7D2-4A1C-47C8-96E6-FC17390D9D63}"/>
              </a:ext>
            </a:extLst>
          </p:cNvPr>
          <p:cNvSpPr txBox="1"/>
          <p:nvPr/>
        </p:nvSpPr>
        <p:spPr>
          <a:xfrm>
            <a:off x="6313716" y="2730306"/>
            <a:ext cx="3779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AA7C38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이것도 너무 길다</a:t>
            </a:r>
            <a:r>
              <a:rPr lang="en-US" altLang="ko-KR" sz="5400" dirty="0">
                <a:solidFill>
                  <a:srgbClr val="AA7C38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!</a:t>
            </a:r>
            <a:endParaRPr lang="ko-KR" altLang="en-US" sz="5400" dirty="0">
              <a:solidFill>
                <a:srgbClr val="AA7C38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8670C-2514-43ED-B633-1EF38372B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79" y="5125594"/>
            <a:ext cx="5679860" cy="121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308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397499-130A-409B-9D98-3A49EF8AB5FB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9B757-BFC5-474E-9063-838E656D4DF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합 구하는 법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0038AD1-B0A8-443F-9FB6-F1B7F4B8B754}"/>
              </a:ext>
            </a:extLst>
          </p:cNvPr>
          <p:cNvSpPr/>
          <p:nvPr/>
        </p:nvSpPr>
        <p:spPr>
          <a:xfrm>
            <a:off x="5022962" y="4051108"/>
            <a:ext cx="393770" cy="50509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28670C-2514-43ED-B633-1EF38372B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79" y="5125594"/>
            <a:ext cx="5679860" cy="1214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3AE5DE-5477-45EE-9219-BE6465A8D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470" y="1578789"/>
            <a:ext cx="7758095" cy="19029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AEBF2B-2720-4659-AB91-4C26EF36C875}"/>
              </a:ext>
            </a:extLst>
          </p:cNvPr>
          <p:cNvSpPr txBox="1"/>
          <p:nvPr/>
        </p:nvSpPr>
        <p:spPr>
          <a:xfrm>
            <a:off x="7620000" y="3856677"/>
            <a:ext cx="39101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AA7C38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sum() </a:t>
            </a:r>
            <a:r>
              <a:rPr lang="ko-KR" altLang="en-US" sz="5400" dirty="0">
                <a:solidFill>
                  <a:srgbClr val="AA7C38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함수를 이용</a:t>
            </a:r>
            <a:r>
              <a:rPr lang="en-US" altLang="ko-KR" sz="5400" dirty="0">
                <a:solidFill>
                  <a:srgbClr val="AA7C38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!</a:t>
            </a:r>
            <a:endParaRPr lang="ko-KR" altLang="en-US" sz="5400" dirty="0">
              <a:solidFill>
                <a:srgbClr val="AA7C38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68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짧은 넣기 연산자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355AA-EE89-4704-B197-970DF039B5D8}"/>
              </a:ext>
            </a:extLst>
          </p:cNvPr>
          <p:cNvSpPr txBox="1"/>
          <p:nvPr/>
        </p:nvSpPr>
        <p:spPr>
          <a:xfrm>
            <a:off x="703922" y="2252625"/>
            <a:ext cx="11163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0070C0"/>
                </a:solidFill>
              </a:rPr>
              <a:t>+=		</a:t>
            </a:r>
            <a:r>
              <a:rPr lang="en-US" altLang="ko-KR" sz="9600" dirty="0">
                <a:solidFill>
                  <a:srgbClr val="002060"/>
                </a:solidFill>
              </a:rPr>
              <a:t>-=</a:t>
            </a:r>
            <a:r>
              <a:rPr lang="en-US" altLang="ko-KR" sz="9600" dirty="0">
                <a:solidFill>
                  <a:srgbClr val="0070C0"/>
                </a:solidFill>
              </a:rPr>
              <a:t>		</a:t>
            </a:r>
            <a:r>
              <a:rPr lang="en-US" altLang="ko-KR" sz="9600" dirty="0">
                <a:solidFill>
                  <a:srgbClr val="7030A0"/>
                </a:solidFill>
              </a:rPr>
              <a:t>*=</a:t>
            </a:r>
            <a:r>
              <a:rPr lang="en-US" altLang="ko-KR" sz="9600" dirty="0">
                <a:solidFill>
                  <a:srgbClr val="0070C0"/>
                </a:solidFill>
              </a:rPr>
              <a:t>			</a:t>
            </a:r>
            <a:r>
              <a:rPr lang="en-US" altLang="ko-KR" sz="9600" dirty="0">
                <a:solidFill>
                  <a:schemeClr val="accent6">
                    <a:lumMod val="75000"/>
                  </a:schemeClr>
                </a:solidFill>
              </a:rPr>
              <a:t>/=</a:t>
            </a:r>
            <a:endParaRPr lang="ko-KR" altLang="en-US" sz="9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C096E-B1C4-4742-B195-90671301FE3F}"/>
              </a:ext>
            </a:extLst>
          </p:cNvPr>
          <p:cNvSpPr txBox="1"/>
          <p:nvPr/>
        </p:nvSpPr>
        <p:spPr>
          <a:xfrm>
            <a:off x="0" y="4313614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+, -, *, /, %, **, //</a:t>
            </a:r>
          </a:p>
          <a:p>
            <a:pPr algn="ctr"/>
            <a:r>
              <a:rPr lang="ko-KR" altLang="en-US" sz="4400" dirty="0">
                <a:solidFill>
                  <a:schemeClr val="accent6">
                    <a:lumMod val="50000"/>
                  </a:schemeClr>
                </a:solidFill>
              </a:rPr>
              <a:t>모두 뒤에 등호를 붙일 수 있다</a:t>
            </a:r>
            <a:r>
              <a:rPr lang="en-US" altLang="ko-KR" sz="4400" dirty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ko-KR" altLang="en-US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551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25A7A3-50B0-4A8E-BE69-0651E269C2E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5138B-3ADA-4DF1-B095-7698D78EE8B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sum()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1461-1303-4814-9770-52F53B85FFF7}"/>
              </a:ext>
            </a:extLst>
          </p:cNvPr>
          <p:cNvSpPr txBox="1"/>
          <p:nvPr/>
        </p:nvSpPr>
        <p:spPr>
          <a:xfrm>
            <a:off x="392934" y="1512668"/>
            <a:ext cx="119203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sum(A)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A </a:t>
            </a:r>
            <a:r>
              <a:rPr lang="ko-KR" altLang="en-US" sz="3600" dirty="0">
                <a:solidFill>
                  <a:srgbClr val="AA7C38"/>
                </a:solidFill>
              </a:rPr>
              <a:t>안의 모든 값의 합을 뱉는다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AE97E6-63FD-4CD3-A36E-9AF3B9BCF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34" y="3480744"/>
            <a:ext cx="8362441" cy="272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807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5" y="1324484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8" y="1324484"/>
            <a:ext cx="105699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이름을 입력받자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이름의 글자 수가 </a:t>
            </a:r>
            <a:r>
              <a:rPr lang="en-US" altLang="ko-KR" sz="4000" dirty="0">
                <a:solidFill>
                  <a:prstClr val="black"/>
                </a:solidFill>
              </a:rPr>
              <a:t>2</a:t>
            </a:r>
            <a:r>
              <a:rPr lang="ko-KR" altLang="en-US" sz="4000" dirty="0">
                <a:solidFill>
                  <a:prstClr val="black"/>
                </a:solidFill>
              </a:rPr>
              <a:t>글자 이상</a:t>
            </a:r>
            <a:r>
              <a:rPr lang="en-US" altLang="ko-KR" sz="4000" dirty="0">
                <a:solidFill>
                  <a:prstClr val="black"/>
                </a:solidFill>
              </a:rPr>
              <a:t>, 4</a:t>
            </a:r>
            <a:r>
              <a:rPr lang="ko-KR" altLang="en-US" sz="4000" dirty="0">
                <a:solidFill>
                  <a:prstClr val="black"/>
                </a:solidFill>
              </a:rPr>
              <a:t>글자 이하이면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회원가입이 완료되었습니다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.”</a:t>
            </a:r>
            <a:r>
              <a:rPr lang="ko-KR" altLang="en-US" sz="4000" dirty="0">
                <a:solidFill>
                  <a:prstClr val="black"/>
                </a:solidFill>
              </a:rPr>
              <a:t>를</a:t>
            </a:r>
            <a:r>
              <a:rPr lang="en-US" altLang="ko-KR" sz="4000" dirty="0">
                <a:solidFill>
                  <a:prstClr val="black"/>
                </a:solidFill>
              </a:rPr>
              <a:t>, </a:t>
            </a:r>
            <a:r>
              <a:rPr lang="ko-KR" altLang="en-US" sz="4000" dirty="0">
                <a:solidFill>
                  <a:prstClr val="black"/>
                </a:solidFill>
              </a:rPr>
              <a:t>그렇지 않으면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이름은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2~4</a:t>
            </a:r>
            <a:r>
              <a:rPr lang="ko-KR" altLang="en-US" sz="4000" dirty="0">
                <a:solidFill>
                  <a:schemeClr val="accent6">
                    <a:lumMod val="75000"/>
                  </a:schemeClr>
                </a:solidFill>
              </a:rPr>
              <a:t>글자여야 합니다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!” </a:t>
            </a:r>
            <a:r>
              <a:rPr lang="ko-KR" altLang="en-US" sz="4000" dirty="0">
                <a:solidFill>
                  <a:prstClr val="black"/>
                </a:solidFill>
              </a:rPr>
              <a:t>를 출력하자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A2027D-C067-4334-8F08-162D0679E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8" y="4302130"/>
            <a:ext cx="6415951" cy="161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141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66202" y="1150313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255" y="1150313"/>
            <a:ext cx="1056993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숫자를 입력받자</a:t>
            </a:r>
            <a:r>
              <a:rPr lang="en-US" altLang="ko-KR" sz="4000" dirty="0">
                <a:solidFill>
                  <a:prstClr val="black"/>
                </a:solidFill>
              </a:rPr>
              <a:t>. 1</a:t>
            </a:r>
            <a:r>
              <a:rPr lang="ko-KR" altLang="en-US" sz="4000" dirty="0">
                <a:solidFill>
                  <a:prstClr val="black"/>
                </a:solidFill>
              </a:rPr>
              <a:t>부터 그 숫자까지의 합을 출력하는 프로그램을 만들자</a:t>
            </a:r>
            <a:r>
              <a:rPr lang="en-US" altLang="ko-KR" sz="4000" dirty="0">
                <a:solidFill>
                  <a:prstClr val="black"/>
                </a:solidFill>
              </a:rPr>
              <a:t>. </a:t>
            </a:r>
            <a:r>
              <a:rPr lang="ko-KR" altLang="en-US" sz="4000" dirty="0">
                <a:solidFill>
                  <a:prstClr val="black"/>
                </a:solidFill>
              </a:rPr>
              <a:t>예를 들어 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</a:rPr>
              <a:t>“5”</a:t>
            </a:r>
            <a:r>
              <a:rPr lang="ko-KR" altLang="en-US" sz="4000" dirty="0">
                <a:solidFill>
                  <a:prstClr val="black"/>
                </a:solidFill>
              </a:rPr>
              <a:t>를 입력받으면 </a:t>
            </a:r>
            <a:r>
              <a:rPr lang="en-US" altLang="ko-KR" sz="4000" dirty="0">
                <a:solidFill>
                  <a:prstClr val="black"/>
                </a:solidFill>
              </a:rPr>
              <a:t>1</a:t>
            </a:r>
            <a:r>
              <a:rPr lang="ko-KR" altLang="en-US" sz="4000" dirty="0">
                <a:solidFill>
                  <a:prstClr val="black"/>
                </a:solidFill>
              </a:rPr>
              <a:t> 이상 </a:t>
            </a:r>
            <a:r>
              <a:rPr lang="en-US" altLang="ko-KR" sz="4000" dirty="0">
                <a:solidFill>
                  <a:prstClr val="black"/>
                </a:solidFill>
              </a:rPr>
              <a:t>6 </a:t>
            </a:r>
            <a:r>
              <a:rPr lang="ko-KR" altLang="en-US" sz="4000" dirty="0">
                <a:solidFill>
                  <a:prstClr val="black"/>
                </a:solidFill>
              </a:rPr>
              <a:t>미만의 모든 수의 합을 출력한다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487679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F5B34-5909-45C1-BF0A-B4DCA8F13472}"/>
              </a:ext>
            </a:extLst>
          </p:cNvPr>
          <p:cNvSpPr txBox="1"/>
          <p:nvPr/>
        </p:nvSpPr>
        <p:spPr>
          <a:xfrm>
            <a:off x="1108255" y="3120083"/>
            <a:ext cx="10921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int(), range(), sum()</a:t>
            </a:r>
            <a:r>
              <a:rPr lang="ko-KR" altLang="en-US" sz="3200" dirty="0">
                <a:solidFill>
                  <a:srgbClr val="AA7C38"/>
                </a:solidFill>
              </a:rPr>
              <a:t>을 잘 활용해보자</a:t>
            </a:r>
            <a:r>
              <a:rPr lang="en-US" altLang="ko-KR" sz="3200" dirty="0">
                <a:solidFill>
                  <a:srgbClr val="AA7C38"/>
                </a:solidFill>
              </a:rPr>
              <a:t>. </a:t>
            </a:r>
            <a:endParaRPr lang="ko-KR" altLang="en-US" sz="3200" dirty="0">
              <a:solidFill>
                <a:srgbClr val="AA7C38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EA826-2FD9-446F-8456-703B12FBD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55" y="4297976"/>
            <a:ext cx="5230311" cy="16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31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66202" y="741010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108255" y="741010"/>
            <a:ext cx="10569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000" dirty="0">
                <a:solidFill>
                  <a:prstClr val="black"/>
                </a:solidFill>
              </a:rPr>
              <a:t>구구단을 출력하는 프로그램을 작성해보자</a:t>
            </a:r>
            <a:r>
              <a:rPr lang="en-US" altLang="ko-KR" sz="4000" dirty="0">
                <a:solidFill>
                  <a:prstClr val="black"/>
                </a:solidFill>
              </a:rPr>
              <a:t>.</a:t>
            </a:r>
          </a:p>
          <a:p>
            <a:pPr lvl="0" algn="just"/>
            <a:endParaRPr lang="en-US" altLang="ko-KR" sz="40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487679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F5B34-5909-45C1-BF0A-B4DCA8F13472}"/>
              </a:ext>
            </a:extLst>
          </p:cNvPr>
          <p:cNvSpPr txBox="1"/>
          <p:nvPr/>
        </p:nvSpPr>
        <p:spPr>
          <a:xfrm>
            <a:off x="1108255" y="1464285"/>
            <a:ext cx="109214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</a:rPr>
              <a:t>힌트</a:t>
            </a:r>
            <a:r>
              <a:rPr lang="en-US" altLang="ko-KR" sz="3200" dirty="0">
                <a:solidFill>
                  <a:srgbClr val="AA7C38"/>
                </a:solidFill>
              </a:rPr>
              <a:t>: for</a:t>
            </a:r>
            <a:r>
              <a:rPr lang="ko-KR" altLang="en-US" sz="3200" dirty="0">
                <a:solidFill>
                  <a:srgbClr val="AA7C38"/>
                </a:solidFill>
              </a:rPr>
              <a:t>문을 중첩해서 사용해보자</a:t>
            </a:r>
            <a:r>
              <a:rPr lang="en-US" altLang="ko-KR" sz="3200" dirty="0">
                <a:solidFill>
                  <a:srgbClr val="AA7C38"/>
                </a:solidFill>
              </a:rPr>
              <a:t>.</a:t>
            </a:r>
            <a:endParaRPr lang="ko-KR" altLang="en-US" sz="3200" dirty="0">
              <a:solidFill>
                <a:srgbClr val="AA7C38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438918-5086-422B-AC92-2E8E50FB7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55" y="2307887"/>
            <a:ext cx="4587151" cy="22422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C43436-90CC-46FE-B6AC-6306C42655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511" b="1"/>
          <a:stretch/>
        </p:blipFill>
        <p:spPr>
          <a:xfrm>
            <a:off x="1108255" y="4698226"/>
            <a:ext cx="2592888" cy="174363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D1C644-ED91-4BDD-B103-F403B84B96DA}"/>
              </a:ext>
            </a:extLst>
          </p:cNvPr>
          <p:cNvSpPr/>
          <p:nvPr/>
        </p:nvSpPr>
        <p:spPr>
          <a:xfrm>
            <a:off x="209973" y="4062499"/>
            <a:ext cx="8906934" cy="106244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28000">
                <a:srgbClr val="FFFFFF"/>
              </a:gs>
              <a:gs pos="7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E8D68-748D-4442-8469-A8D9CCDB8C65}"/>
              </a:ext>
            </a:extLst>
          </p:cNvPr>
          <p:cNvSpPr txBox="1"/>
          <p:nvPr/>
        </p:nvSpPr>
        <p:spPr>
          <a:xfrm>
            <a:off x="1126398" y="4439504"/>
            <a:ext cx="25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생략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5712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7502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짧은 넣기 연산자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for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문 활용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</a:t>
            </a:r>
            <a:r>
              <a:rPr lang="en-GB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함수 정의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en-US" altLang="ko-KR" sz="3200" dirty="0" err="1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len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(), sum() </a:t>
            </a:r>
            <a:endParaRPr lang="ko-KR" altLang="en-US" sz="3200" dirty="0">
              <a:solidFill>
                <a:srgbClr val="AA7C38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285558" y="3722020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6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</a:t>
            </a:r>
            <a:r>
              <a:rPr lang="en-US" altLang="ko-KR" sz="1200">
                <a:hlinkClick r:id="rId4"/>
              </a:rPr>
              <a:t>/2WlNL65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D734B5-1869-43A1-AFD9-E7E83F73E99B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3FE9A-FD52-4958-8332-7EEAA1402659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55A402-DE5A-4050-B044-EE7CD5A15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46" y="3194762"/>
            <a:ext cx="10026716" cy="21230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857FF3-1DD9-4F03-AC5F-F9639D95A44A}"/>
              </a:ext>
            </a:extLst>
          </p:cNvPr>
          <p:cNvSpPr/>
          <p:nvPr/>
        </p:nvSpPr>
        <p:spPr>
          <a:xfrm>
            <a:off x="524926" y="1743839"/>
            <a:ext cx="1058443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400" dirty="0">
                <a:solidFill>
                  <a:srgbClr val="AA7C38"/>
                </a:solidFill>
              </a:rPr>
              <a:t>리스트는 대괄호</a:t>
            </a:r>
            <a:r>
              <a:rPr lang="en-US" altLang="ko-KR" sz="4400" dirty="0">
                <a:solidFill>
                  <a:srgbClr val="AA7C38"/>
                </a:solidFill>
              </a:rPr>
              <a:t>, </a:t>
            </a:r>
            <a:r>
              <a:rPr lang="ko-KR" altLang="en-US" sz="4400" dirty="0">
                <a:solidFill>
                  <a:srgbClr val="AA7C38"/>
                </a:solidFill>
              </a:rPr>
              <a:t>즉 </a:t>
            </a:r>
            <a:r>
              <a:rPr lang="en-US" altLang="ko-KR" sz="4400" dirty="0">
                <a:solidFill>
                  <a:srgbClr val="AA7C38"/>
                </a:solidFill>
              </a:rPr>
              <a:t>‘[’ </a:t>
            </a:r>
            <a:r>
              <a:rPr lang="ko-KR" altLang="en-US" sz="4400" dirty="0">
                <a:solidFill>
                  <a:srgbClr val="AA7C38"/>
                </a:solidFill>
              </a:rPr>
              <a:t>와</a:t>
            </a:r>
            <a:r>
              <a:rPr lang="en-US" altLang="ko-KR" sz="4400" dirty="0">
                <a:solidFill>
                  <a:srgbClr val="AA7C38"/>
                </a:solidFill>
              </a:rPr>
              <a:t> ‘]’ </a:t>
            </a:r>
            <a:r>
              <a:rPr lang="ko-KR" altLang="en-US" sz="4400" dirty="0">
                <a:solidFill>
                  <a:srgbClr val="AA7C38"/>
                </a:solidFill>
              </a:rPr>
              <a:t>를 사용</a:t>
            </a:r>
            <a:r>
              <a:rPr lang="en-US" altLang="ko-KR" sz="4400" dirty="0">
                <a:solidFill>
                  <a:srgbClr val="AA7C38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8872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for A in B: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B </a:t>
            </a:r>
            <a:r>
              <a:rPr lang="ko-KR" altLang="en-US" sz="4000" dirty="0">
                <a:solidFill>
                  <a:srgbClr val="AA7C38"/>
                </a:solidFill>
              </a:rPr>
              <a:t>안의 모든 것을 한번 씩 </a:t>
            </a:r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에 넣고 블록을 실행한다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4D1257-AC50-439C-A4E5-8DE60A8D0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4131271"/>
            <a:ext cx="9420225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B6C4EB-1233-4B8C-9120-0D255584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58" y="5502871"/>
            <a:ext cx="4324350" cy="26574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F221F8-2F7D-4DB0-8E46-E1F1304BEED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4E343-BED4-412F-9A2B-5405F93B2461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304876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5" y="1525259"/>
            <a:ext cx="112458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range(a, b)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“a </a:t>
            </a:r>
            <a:r>
              <a:rPr lang="ko-KR" altLang="en-US" sz="4000" dirty="0">
                <a:solidFill>
                  <a:srgbClr val="AA7C38"/>
                </a:solidFill>
              </a:rPr>
              <a:t>이상 </a:t>
            </a:r>
            <a:r>
              <a:rPr lang="en-US" altLang="ko-KR" sz="4000" dirty="0">
                <a:solidFill>
                  <a:srgbClr val="AA7C38"/>
                </a:solidFill>
              </a:rPr>
              <a:t>b </a:t>
            </a:r>
            <a:r>
              <a:rPr lang="ko-KR" altLang="en-US" sz="4000" dirty="0">
                <a:solidFill>
                  <a:srgbClr val="AA7C38"/>
                </a:solidFill>
              </a:rPr>
              <a:t>미만인 모든 정수</a:t>
            </a:r>
            <a:r>
              <a:rPr lang="en-US" altLang="ko-KR" sz="4000" dirty="0">
                <a:solidFill>
                  <a:srgbClr val="AA7C38"/>
                </a:solidFill>
              </a:rPr>
              <a:t>”</a:t>
            </a:r>
            <a:r>
              <a:rPr lang="ko-KR" altLang="en-US" sz="4000" dirty="0">
                <a:solidFill>
                  <a:srgbClr val="AA7C38"/>
                </a:solidFill>
              </a:rPr>
              <a:t>라는 표현을 뱉는다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159E8-916C-4AED-8D53-902D0CCE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" y="3429000"/>
            <a:ext cx="9429750" cy="13906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4760CE8-1861-4AE0-ACB9-96D276D8F6C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15204E-3C2B-4155-A161-328F637999C6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765005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593B06-2F0C-4361-BC73-54BC1DB2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5" y="1595962"/>
            <a:ext cx="8801100" cy="1447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F21EA3-6FCD-4200-85DF-95972B668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499" y="3814239"/>
            <a:ext cx="3476625" cy="2789677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91F0EAFF-01C8-4A2F-8418-B8B92C20ADE9}"/>
              </a:ext>
            </a:extLst>
          </p:cNvPr>
          <p:cNvSpPr/>
          <p:nvPr/>
        </p:nvSpPr>
        <p:spPr>
          <a:xfrm>
            <a:off x="4928899" y="3078764"/>
            <a:ext cx="353002" cy="47005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A0F313-5F5E-4B4B-AEC5-6CBD4FACF1BD}"/>
              </a:ext>
            </a:extLst>
          </p:cNvPr>
          <p:cNvSpPr/>
          <p:nvPr/>
        </p:nvSpPr>
        <p:spPr>
          <a:xfrm>
            <a:off x="3619499" y="3814240"/>
            <a:ext cx="3200401" cy="505056"/>
          </a:xfrm>
          <a:prstGeom prst="rect">
            <a:avLst/>
          </a:prstGeom>
          <a:gradFill>
            <a:gsLst>
              <a:gs pos="7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76613E6-A7BD-4942-ACAD-5B6C91234F90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9929" y="1595961"/>
            <a:ext cx="533396" cy="390001"/>
          </a:xfrm>
          <a:prstGeom prst="curvedConnector3">
            <a:avLst>
              <a:gd name="adj1" fmla="val 50000"/>
            </a:avLst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0D8D7A-6638-4F3D-9497-A6A34080D31D}"/>
              </a:ext>
            </a:extLst>
          </p:cNvPr>
          <p:cNvSpPr txBox="1"/>
          <p:nvPr/>
        </p:nvSpPr>
        <p:spPr>
          <a:xfrm>
            <a:off x="7553325" y="1333850"/>
            <a:ext cx="293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</a:rPr>
              <a:t>100</a:t>
            </a:r>
            <a:r>
              <a:rPr lang="ko-KR" altLang="en-US" sz="2400" dirty="0">
                <a:solidFill>
                  <a:srgbClr val="FF0000"/>
                </a:solidFill>
              </a:rPr>
              <a:t>이 아니라 </a:t>
            </a:r>
            <a:r>
              <a:rPr lang="en-US" altLang="ko-KR" sz="2400" dirty="0">
                <a:solidFill>
                  <a:srgbClr val="FF0000"/>
                </a:solidFill>
              </a:rPr>
              <a:t>101!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5408EF-AD0E-40E9-A9BE-368048D36947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C1D566-6314-47C6-991A-39A940E6761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259576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1301</TotalTime>
  <Words>1093</Words>
  <Application>Microsoft Office PowerPoint</Application>
  <PresentationFormat>Widescreen</PresentationFormat>
  <Paragraphs>223</Paragraphs>
  <Slides>54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Nanum Pen Script</vt:lpstr>
      <vt:lpstr>나눔고딕</vt:lpstr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Eunseop Shim</cp:lastModifiedBy>
  <cp:revision>118</cp:revision>
  <dcterms:created xsi:type="dcterms:W3CDTF">2019-05-20T11:05:00Z</dcterms:created>
  <dcterms:modified xsi:type="dcterms:W3CDTF">2019-06-29T03:51:36Z</dcterms:modified>
</cp:coreProperties>
</file>