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441" r:id="rId3"/>
    <p:sldId id="442" r:id="rId4"/>
    <p:sldId id="443" r:id="rId5"/>
    <p:sldId id="450" r:id="rId6"/>
    <p:sldId id="440" r:id="rId7"/>
    <p:sldId id="444" r:id="rId8"/>
    <p:sldId id="445" r:id="rId9"/>
    <p:sldId id="432" r:id="rId10"/>
    <p:sldId id="433" r:id="rId11"/>
    <p:sldId id="453" r:id="rId12"/>
    <p:sldId id="455" r:id="rId13"/>
    <p:sldId id="457" r:id="rId14"/>
    <p:sldId id="458" r:id="rId15"/>
    <p:sldId id="454" r:id="rId16"/>
    <p:sldId id="461" r:id="rId17"/>
    <p:sldId id="459" r:id="rId18"/>
    <p:sldId id="460" r:id="rId19"/>
    <p:sldId id="463" r:id="rId20"/>
    <p:sldId id="464" r:id="rId21"/>
    <p:sldId id="462" r:id="rId22"/>
    <p:sldId id="465" r:id="rId23"/>
    <p:sldId id="466" r:id="rId24"/>
    <p:sldId id="452" r:id="rId25"/>
    <p:sldId id="468" r:id="rId26"/>
    <p:sldId id="469" r:id="rId27"/>
    <p:sldId id="470" r:id="rId28"/>
    <p:sldId id="473" r:id="rId29"/>
    <p:sldId id="471" r:id="rId30"/>
    <p:sldId id="472" r:id="rId31"/>
    <p:sldId id="475" r:id="rId32"/>
    <p:sldId id="478" r:id="rId33"/>
    <p:sldId id="477" r:id="rId34"/>
    <p:sldId id="479" r:id="rId35"/>
    <p:sldId id="476" r:id="rId36"/>
    <p:sldId id="426" r:id="rId37"/>
    <p:sldId id="480" r:id="rId38"/>
    <p:sldId id="481" r:id="rId39"/>
    <p:sldId id="483" r:id="rId40"/>
    <p:sldId id="485" r:id="rId41"/>
    <p:sldId id="486" r:id="rId42"/>
    <p:sldId id="487" r:id="rId43"/>
    <p:sldId id="488" r:id="rId44"/>
    <p:sldId id="489" r:id="rId45"/>
    <p:sldId id="490" r:id="rId46"/>
    <p:sldId id="491" r:id="rId47"/>
    <p:sldId id="284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 Eunseop" initials="SE" lastIdx="2" clrIdx="0">
    <p:extLst>
      <p:ext uri="{19B8F6BF-5375-455C-9EA6-DF929625EA0E}">
        <p15:presenceInfo xmlns:p15="http://schemas.microsoft.com/office/powerpoint/2012/main" userId="062f39167d0e5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C3"/>
    <a:srgbClr val="C357FF"/>
    <a:srgbClr val="FAAF5C"/>
    <a:srgbClr val="FFC757"/>
    <a:srgbClr val="FF79CF"/>
    <a:srgbClr val="FF85D3"/>
    <a:srgbClr val="CDEBFF"/>
    <a:srgbClr val="FFCDE7"/>
    <a:srgbClr val="AA7C38"/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22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3A95-F7CF-4BF3-BC51-557BD731DEBB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4A79-3080-407A-BCED-8BCC14A5F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4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034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96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60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83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68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5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582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710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86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2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43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32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13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24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1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802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46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9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23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6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17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540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58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88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06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906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895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4573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62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679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6534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5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693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045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396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926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532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004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648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46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94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07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6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879-4257-404D-8E6D-DA304202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9133E-7359-4F9C-B752-3022AD98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F5A-36FE-48CA-A905-39FF2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B6B7-9A06-4DEA-9379-E0D82E88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09E5-6BC8-4C3D-876D-E6B9D2B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B69-5609-4AF5-9291-2DA03CD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185E-2D49-4E08-9D1D-143FD0F1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BB28-889B-427A-981D-76E1BF7D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20B4-8169-411E-B634-C534D8B1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F12-2FB9-4D00-A385-B9CCBC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6D76-222F-4195-8604-17FDB40E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6032-78AB-4709-9059-B86C0BCF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7501-71EB-422F-8346-92E7DA38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758-41E7-41B0-A310-9942E45C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C6D5-8688-4F31-A3E6-28A03EE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38BD-9E36-4F14-807C-AA4FE86A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32EA-FCB4-46AC-84E0-313BF06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423B-D489-4E9E-A2CE-C899CF1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E9D9-340D-41C0-B337-C197A480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E776-64BA-4169-863A-F454AEDA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33F-AEB1-4B9B-82A9-98E91F02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4C1B-6E7C-4800-8645-DEA62572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E652-8F25-4517-998B-65D525A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6E1-39F4-483D-87EC-FBE303F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341-9314-4B99-9E29-3880D35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5974-4D46-4281-8AF3-B6E27D7C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2061-D36B-4550-A865-250402858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88E28-3865-4E34-BC3C-5C184A96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4234-67D1-4322-A0C7-D363FB83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93F8-4037-4F66-9F14-3639FA6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4BBD-E91C-41B5-BDF6-E7CF3B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A016-B709-4AD0-A526-16A8E69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297A-29F3-42B8-A2C1-E45936E7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4F27-B4C2-413B-B48A-3D18698E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0CAF-91AC-4621-91B6-763F28F8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D7EF-6591-418A-AC9D-2FCFEE4F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DD38-1C57-4AC7-9E2C-61C54E5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DB338-CF5E-4893-9CAE-F4AD732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A13C-C929-4CB8-9CE1-3E6913E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F26-25E0-4FE9-9D8F-CD30E1F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38AE-4F91-4EFB-BF56-1F3735B1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E5A-AA17-489F-9FF4-61F496C6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08AC-509A-4D68-9064-44265B72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1331-69C7-419D-99EA-42CEFFCF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845AB-73B7-49B6-9DDE-652C2DB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EDFD-5394-4980-A4BF-61C56705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C61-9A36-48C7-8F2F-9A42A05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6706-558E-41B5-970E-D6350244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520E1-8112-4999-B817-0A81702D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1E6C-F4C2-476E-BD7C-CA7CA197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1AC9-9F83-4933-934F-BDC33BE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ECD-C9AC-4577-8FD5-449DA03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17AF-3C38-4F2D-838A-AC05224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292A-3FC3-47B9-9E99-CDC6CC73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B8C3-A803-423F-AF76-CD171EFB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B8AA-4172-4D98-B11D-6B0B14D4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93DB-6CB8-4572-91A1-FE0E095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C065-E6A6-4932-98B0-A3FE8B9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6948-CD0F-4FE6-AC18-3D40AFFD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98FA-EC65-4CA7-9CD1-D94051A5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56BD-EBF5-4CD9-859E-DE0E9C0D5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F3F6-AD40-482B-B8CA-58DD99CA9F08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D38-110D-4F32-836B-20746233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4E73-4A1A-4B86-9206-C00FE809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splash.com/" TargetMode="External"/><Relationship Id="rId4" Type="http://schemas.openxmlformats.org/officeDocument/2006/relationships/hyperlink" Target="https://bit.ly/2WlNL6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3" y="1491658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361396" y="3133266"/>
            <a:ext cx="807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import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구문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random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모듈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오늘의 운세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358129" y="4343984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7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358129" y="2117602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9B70-7FAD-48B2-9B0A-6073DDC6EED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8687E-4FEE-427C-9AAE-EA555E21C091}"/>
              </a:ext>
            </a:extLst>
          </p:cNvPr>
          <p:cNvSpPr/>
          <p:nvPr/>
        </p:nvSpPr>
        <p:spPr>
          <a:xfrm>
            <a:off x="0" y="5599651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3268" y="1679214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ko-KR" altLang="en-US" sz="6000" dirty="0">
                <a:solidFill>
                  <a:schemeClr val="accent6">
                    <a:lumMod val="50000"/>
                  </a:schemeClr>
                </a:solidFill>
              </a:rPr>
              <a:t>코드 뭉치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어떤 역할을 해주는 코드 묶음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4DD901-B3AD-4A71-897C-57534727CCAA}"/>
              </a:ext>
            </a:extLst>
          </p:cNvPr>
          <p:cNvGrpSpPr/>
          <p:nvPr/>
        </p:nvGrpSpPr>
        <p:grpSpPr>
          <a:xfrm>
            <a:off x="3298624" y="4510440"/>
            <a:ext cx="2157120" cy="1836718"/>
            <a:chOff x="1660193" y="3856677"/>
            <a:chExt cx="2491274" cy="195742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05BD011-5AD5-4157-A6E9-5FA8FF24A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C7D5EE-9376-4390-9608-68A7C4C7D263}"/>
                </a:ext>
              </a:extLst>
            </p:cNvPr>
            <p:cNvSpPr txBox="1"/>
            <p:nvPr/>
          </p:nvSpPr>
          <p:spPr>
            <a:xfrm>
              <a:off x="1660193" y="5256496"/>
              <a:ext cx="2491274" cy="557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dog.py</a:t>
              </a:r>
              <a:endParaRPr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7D1BD7AD-0475-49BB-BBFE-A5FC6EEE5D0D}"/>
              </a:ext>
            </a:extLst>
          </p:cNvPr>
          <p:cNvSpPr/>
          <p:nvPr/>
        </p:nvSpPr>
        <p:spPr>
          <a:xfrm rot="468484">
            <a:off x="5876022" y="3761049"/>
            <a:ext cx="3891680" cy="1498782"/>
          </a:xfrm>
          <a:prstGeom prst="cloudCallout">
            <a:avLst>
              <a:gd name="adj1" fmla="val -60603"/>
              <a:gd name="adj2" fmla="val 688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F79286-6ED8-4AA8-B406-D563FDAC00C2}"/>
              </a:ext>
            </a:extLst>
          </p:cNvPr>
          <p:cNvSpPr txBox="1"/>
          <p:nvPr/>
        </p:nvSpPr>
        <p:spPr>
          <a:xfrm>
            <a:off x="6291942" y="4204504"/>
            <a:ext cx="3054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저는 짖을 줄 알아요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56B712-B8DC-4FDA-B62A-84D195A5BBB1}"/>
              </a:ext>
            </a:extLst>
          </p:cNvPr>
          <p:cNvSpPr txBox="1"/>
          <p:nvPr/>
        </p:nvSpPr>
        <p:spPr>
          <a:xfrm>
            <a:off x="2523750" y="3597610"/>
            <a:ext cx="215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“dog </a:t>
            </a:r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모듈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4393E6-64D2-40B4-85A3-C6ABDC4DA754}"/>
              </a:ext>
            </a:extLst>
          </p:cNvPr>
          <p:cNvCxnSpPr>
            <a:cxnSpLocks/>
          </p:cNvCxnSpPr>
          <p:nvPr/>
        </p:nvCxnSpPr>
        <p:spPr>
          <a:xfrm>
            <a:off x="3883963" y="4139101"/>
            <a:ext cx="277490" cy="371339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4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4DD901-B3AD-4A71-897C-57534727CCAA}"/>
              </a:ext>
            </a:extLst>
          </p:cNvPr>
          <p:cNvGrpSpPr/>
          <p:nvPr/>
        </p:nvGrpSpPr>
        <p:grpSpPr>
          <a:xfrm>
            <a:off x="4212396" y="4768882"/>
            <a:ext cx="2157120" cy="1836718"/>
            <a:chOff x="1660193" y="3856677"/>
            <a:chExt cx="2491274" cy="195742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05BD011-5AD5-4157-A6E9-5FA8FF24A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C7D5EE-9376-4390-9608-68A7C4C7D263}"/>
                </a:ext>
              </a:extLst>
            </p:cNvPr>
            <p:cNvSpPr txBox="1"/>
            <p:nvPr/>
          </p:nvSpPr>
          <p:spPr>
            <a:xfrm>
              <a:off x="1660193" y="5256496"/>
              <a:ext cx="2491274" cy="557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dog.py</a:t>
              </a:r>
              <a:endParaRPr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050" name="Picture 2" descr="man operating laptop on top of table">
            <a:extLst>
              <a:ext uri="{FF2B5EF4-FFF2-40B4-BE49-F238E27FC236}">
                <a16:creationId xmlns:a16="http://schemas.microsoft.com/office/drawing/2014/main" id="{51623652-E668-43EA-BD4D-0A8B4F32B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7" y="1713705"/>
            <a:ext cx="3985556" cy="266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E49212-5255-4372-A620-89D146C8C242}"/>
              </a:ext>
            </a:extLst>
          </p:cNvPr>
          <p:cNvSpPr txBox="1"/>
          <p:nvPr/>
        </p:nvSpPr>
        <p:spPr>
          <a:xfrm>
            <a:off x="5638799" y="1595534"/>
            <a:ext cx="511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컴퓨터가 멍멍 짖게 하고 싶어졌다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813DF-F400-491C-993F-F31574725309}"/>
              </a:ext>
            </a:extLst>
          </p:cNvPr>
          <p:cNvSpPr txBox="1"/>
          <p:nvPr/>
        </p:nvSpPr>
        <p:spPr>
          <a:xfrm>
            <a:off x="5638798" y="2450024"/>
            <a:ext cx="511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dog </a:t>
            </a:r>
            <a:r>
              <a:rPr lang="ko-KR" altLang="en-US" sz="2400" dirty="0"/>
              <a:t>모듈을 가져다 코드에 넣는다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8E93E-33FE-43B3-A76B-07B5BDDB2BF8}"/>
              </a:ext>
            </a:extLst>
          </p:cNvPr>
          <p:cNvSpPr txBox="1"/>
          <p:nvPr/>
        </p:nvSpPr>
        <p:spPr>
          <a:xfrm>
            <a:off x="5638797" y="3387671"/>
            <a:ext cx="511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짖기</a:t>
            </a:r>
            <a:r>
              <a:rPr lang="en-US" altLang="ko-KR" sz="2400" dirty="0"/>
              <a:t>() </a:t>
            </a:r>
            <a:r>
              <a:rPr lang="ko-KR" altLang="en-US" sz="2400" dirty="0"/>
              <a:t>함수를 부르면</a:t>
            </a:r>
            <a:r>
              <a:rPr lang="en-US" altLang="ko-KR" sz="2400" dirty="0"/>
              <a:t>...?</a:t>
            </a:r>
            <a:endParaRPr lang="ko-KR" altLang="en-US" sz="2400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DF2FA517-E906-43A0-A70D-6E146591CD9F}"/>
              </a:ext>
            </a:extLst>
          </p:cNvPr>
          <p:cNvSpPr/>
          <p:nvPr/>
        </p:nvSpPr>
        <p:spPr>
          <a:xfrm>
            <a:off x="6326155" y="4096139"/>
            <a:ext cx="3985556" cy="1287624"/>
          </a:xfrm>
          <a:prstGeom prst="wedgeRoundRectCallout">
            <a:avLst>
              <a:gd name="adj1" fmla="val -46713"/>
              <a:gd name="adj2" fmla="val 7789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EC059-DA7C-4DFB-81E8-6DF5CB67F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779" y="4376057"/>
            <a:ext cx="3346307" cy="7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4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4DD901-B3AD-4A71-897C-57534727CCAA}"/>
              </a:ext>
            </a:extLst>
          </p:cNvPr>
          <p:cNvGrpSpPr/>
          <p:nvPr/>
        </p:nvGrpSpPr>
        <p:grpSpPr>
          <a:xfrm>
            <a:off x="4212396" y="4768882"/>
            <a:ext cx="2157120" cy="1836718"/>
            <a:chOff x="1660193" y="3856677"/>
            <a:chExt cx="2491274" cy="195742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05BD011-5AD5-4157-A6E9-5FA8FF24A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C7D5EE-9376-4390-9608-68A7C4C7D263}"/>
                </a:ext>
              </a:extLst>
            </p:cNvPr>
            <p:cNvSpPr txBox="1"/>
            <p:nvPr/>
          </p:nvSpPr>
          <p:spPr>
            <a:xfrm>
              <a:off x="1660193" y="5256496"/>
              <a:ext cx="2491274" cy="557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dog.py</a:t>
              </a:r>
              <a:endParaRPr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050" name="Picture 2" descr="man operating laptop on top of table">
            <a:extLst>
              <a:ext uri="{FF2B5EF4-FFF2-40B4-BE49-F238E27FC236}">
                <a16:creationId xmlns:a16="http://schemas.microsoft.com/office/drawing/2014/main" id="{51623652-E668-43EA-BD4D-0A8B4F32B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7" y="1713705"/>
            <a:ext cx="3985556" cy="266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E49212-5255-4372-A620-89D146C8C242}"/>
              </a:ext>
            </a:extLst>
          </p:cNvPr>
          <p:cNvSpPr txBox="1"/>
          <p:nvPr/>
        </p:nvSpPr>
        <p:spPr>
          <a:xfrm>
            <a:off x="5638799" y="1595534"/>
            <a:ext cx="511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컴퓨터가 멍멍 짖게 하고 싶어졌다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813DF-F400-491C-993F-F31574725309}"/>
              </a:ext>
            </a:extLst>
          </p:cNvPr>
          <p:cNvSpPr txBox="1"/>
          <p:nvPr/>
        </p:nvSpPr>
        <p:spPr>
          <a:xfrm>
            <a:off x="5638798" y="2450024"/>
            <a:ext cx="511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dog </a:t>
            </a:r>
            <a:r>
              <a:rPr lang="ko-KR" altLang="en-US" sz="2400" dirty="0"/>
              <a:t>모듈을 가져다 코드에 넣는다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8E93E-33FE-43B3-A76B-07B5BDDB2BF8}"/>
              </a:ext>
            </a:extLst>
          </p:cNvPr>
          <p:cNvSpPr txBox="1"/>
          <p:nvPr/>
        </p:nvSpPr>
        <p:spPr>
          <a:xfrm>
            <a:off x="5638797" y="3387671"/>
            <a:ext cx="511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짖기</a:t>
            </a:r>
            <a:r>
              <a:rPr lang="en-US" altLang="ko-KR" sz="2400" dirty="0"/>
              <a:t>() </a:t>
            </a:r>
            <a:r>
              <a:rPr lang="ko-KR" altLang="en-US" sz="2400" dirty="0"/>
              <a:t>함수를 부르면</a:t>
            </a:r>
            <a:r>
              <a:rPr lang="en-US" altLang="ko-KR" sz="2400" dirty="0"/>
              <a:t>...?</a:t>
            </a:r>
            <a:endParaRPr lang="ko-KR" altLang="en-US" sz="2400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DF2FA517-E906-43A0-A70D-6E146591CD9F}"/>
              </a:ext>
            </a:extLst>
          </p:cNvPr>
          <p:cNvSpPr/>
          <p:nvPr/>
        </p:nvSpPr>
        <p:spPr>
          <a:xfrm>
            <a:off x="6326155" y="4096139"/>
            <a:ext cx="3985556" cy="1287624"/>
          </a:xfrm>
          <a:prstGeom prst="wedgeRoundRectCallout">
            <a:avLst>
              <a:gd name="adj1" fmla="val -46713"/>
              <a:gd name="adj2" fmla="val 7789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EC059-DA7C-4DFB-81E8-6DF5CB67F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779" y="4376057"/>
            <a:ext cx="3346307" cy="70714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70793A-8E13-4028-9492-6CD9D688D3D6}"/>
              </a:ext>
            </a:extLst>
          </p:cNvPr>
          <p:cNvCxnSpPr/>
          <p:nvPr/>
        </p:nvCxnSpPr>
        <p:spPr>
          <a:xfrm>
            <a:off x="5993789" y="2911689"/>
            <a:ext cx="4383236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43FDC5-605F-45F2-BF70-26328B978A6E}"/>
              </a:ext>
            </a:extLst>
          </p:cNvPr>
          <p:cNvSpPr txBox="1"/>
          <p:nvPr/>
        </p:nvSpPr>
        <p:spPr>
          <a:xfrm rot="20690252">
            <a:off x="8318932" y="2709706"/>
            <a:ext cx="5110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어떻게</a:t>
            </a:r>
            <a:r>
              <a:rPr lang="en-US" altLang="ko-KR" sz="2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?</a:t>
            </a:r>
            <a:endParaRPr lang="ko-KR" altLang="en-US" sz="28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270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3268" y="1679214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import A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“A”</a:t>
            </a:r>
            <a:r>
              <a:rPr lang="ko-KR" altLang="en-US" sz="3600" dirty="0">
                <a:solidFill>
                  <a:srgbClr val="AA7C38"/>
                </a:solidFill>
              </a:rPr>
              <a:t>라는 모듈을 가져와 쓴다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207927-9748-4205-95A9-038F1275C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8" y="3865682"/>
            <a:ext cx="5535396" cy="22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5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사용법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C402D-0B70-48FE-8A61-F1C2F44D4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17" y="1838103"/>
            <a:ext cx="4915586" cy="159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3C09E0-5146-43DC-9E62-2B79785C3910}"/>
              </a:ext>
            </a:extLst>
          </p:cNvPr>
          <p:cNvSpPr txBox="1"/>
          <p:nvPr/>
        </p:nvSpPr>
        <p:spPr>
          <a:xfrm>
            <a:off x="5788404" y="1435453"/>
            <a:ext cx="613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앞에 모듈 이름 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+ “.” 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을 붙이자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BE7EFC-EAA1-435C-AEF9-B24A50A30341}"/>
              </a:ext>
            </a:extLst>
          </p:cNvPr>
          <p:cNvSpPr/>
          <p:nvPr/>
        </p:nvSpPr>
        <p:spPr>
          <a:xfrm>
            <a:off x="1744825" y="1873107"/>
            <a:ext cx="1054359" cy="531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5957-F6F8-4660-82F3-FD087CEB26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635"/>
          <a:stretch/>
        </p:blipFill>
        <p:spPr>
          <a:xfrm>
            <a:off x="745717" y="4008754"/>
            <a:ext cx="4526079" cy="1882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34DE17-D2A3-435B-AF22-A0D4425B3A6D}"/>
              </a:ext>
            </a:extLst>
          </p:cNvPr>
          <p:cNvSpPr txBox="1"/>
          <p:nvPr/>
        </p:nvSpPr>
        <p:spPr>
          <a:xfrm>
            <a:off x="6058678" y="4129885"/>
            <a:ext cx="5189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모듈 이름 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+ “.” 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을 쓰고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&lt;Tab&gt;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을 누르면 모듈이 할 수 있는 것들이 뜬다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3ACA1-8B1B-4823-AFAB-B99FCA29D6DB}"/>
              </a:ext>
            </a:extLst>
          </p:cNvPr>
          <p:cNvSpPr txBox="1"/>
          <p:nvPr/>
        </p:nvSpPr>
        <p:spPr>
          <a:xfrm>
            <a:off x="5788404" y="2081784"/>
            <a:ext cx="613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AA7C38"/>
                </a:solidFill>
              </a:rPr>
              <a:t>dog</a:t>
            </a:r>
            <a:r>
              <a:rPr lang="ko-KR" altLang="en-US" sz="3600" dirty="0">
                <a:solidFill>
                  <a:srgbClr val="AA7C38"/>
                </a:solidFill>
              </a:rPr>
              <a:t>의 짖기</a:t>
            </a:r>
            <a:r>
              <a:rPr lang="en-US" altLang="ko-KR" sz="3600" dirty="0">
                <a:solidFill>
                  <a:srgbClr val="AA7C38"/>
                </a:solidFill>
              </a:rPr>
              <a:t>() </a:t>
            </a:r>
            <a:r>
              <a:rPr lang="ko-KR" altLang="en-US" sz="3600" dirty="0">
                <a:solidFill>
                  <a:srgbClr val="AA7C38"/>
                </a:solidFill>
              </a:rPr>
              <a:t>함수를 부른 것</a:t>
            </a:r>
            <a:r>
              <a:rPr lang="en-US" altLang="ko-KR" sz="3600" dirty="0">
                <a:solidFill>
                  <a:srgbClr val="AA7C38"/>
                </a:solidFill>
              </a:rPr>
              <a:t>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A613D0-AB6F-4DA0-9824-AFC2B96C715F}"/>
              </a:ext>
            </a:extLst>
          </p:cNvPr>
          <p:cNvCxnSpPr>
            <a:cxnSpLocks/>
          </p:cNvCxnSpPr>
          <p:nvPr/>
        </p:nvCxnSpPr>
        <p:spPr>
          <a:xfrm flipH="1" flipV="1">
            <a:off x="4497356" y="2230018"/>
            <a:ext cx="1163947" cy="174933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15222B-21EF-4B16-AC50-1CF67AD31E1D}"/>
              </a:ext>
            </a:extLst>
          </p:cNvPr>
          <p:cNvCxnSpPr>
            <a:cxnSpLocks/>
          </p:cNvCxnSpPr>
          <p:nvPr/>
        </p:nvCxnSpPr>
        <p:spPr>
          <a:xfrm flipH="1" flipV="1">
            <a:off x="4894731" y="4862520"/>
            <a:ext cx="1163947" cy="174933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54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89045" y="1341588"/>
            <a:ext cx="10935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dog </a:t>
            </a:r>
            <a:r>
              <a:rPr lang="ko-KR" altLang="en-US" sz="3600" dirty="0">
                <a:solidFill>
                  <a:srgbClr val="7030A0"/>
                </a:solidFill>
              </a:rPr>
              <a:t>모듈을 이용해보자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2B21F-93AD-4F0A-8C36-47BF09308DD2}"/>
              </a:ext>
            </a:extLst>
          </p:cNvPr>
          <p:cNvSpPr/>
          <p:nvPr/>
        </p:nvSpPr>
        <p:spPr>
          <a:xfrm>
            <a:off x="989044" y="1987919"/>
            <a:ext cx="10935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/>
              <a:t>dog</a:t>
            </a:r>
            <a:r>
              <a:rPr lang="ko-KR" altLang="en-US" sz="3600" dirty="0"/>
              <a:t> 모듈을 가져오면 무슨 일이 일어나는지 확인해보자</a:t>
            </a:r>
            <a:r>
              <a:rPr lang="en-US" altLang="ko-KR" sz="36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53DE6F-2B7C-4743-BBAA-1723D9DBD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12" y="3442996"/>
            <a:ext cx="2715118" cy="60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18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89045" y="1341588"/>
            <a:ext cx="10935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dog </a:t>
            </a:r>
            <a:r>
              <a:rPr lang="ko-KR" altLang="en-US" sz="3600" dirty="0">
                <a:solidFill>
                  <a:srgbClr val="7030A0"/>
                </a:solidFill>
              </a:rPr>
              <a:t>모듈을 이용해보자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2B21F-93AD-4F0A-8C36-47BF09308DD2}"/>
              </a:ext>
            </a:extLst>
          </p:cNvPr>
          <p:cNvSpPr/>
          <p:nvPr/>
        </p:nvSpPr>
        <p:spPr>
          <a:xfrm>
            <a:off x="989044" y="1987919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/>
              <a:t>dog</a:t>
            </a:r>
            <a:r>
              <a:rPr lang="ko-KR" altLang="en-US" sz="3600" dirty="0"/>
              <a:t> 모듈의 인사</a:t>
            </a:r>
            <a:r>
              <a:rPr lang="en-US" altLang="ko-KR" sz="3600" dirty="0"/>
              <a:t>(), </a:t>
            </a:r>
            <a:r>
              <a:rPr lang="ko-KR" altLang="en-US" sz="3600" dirty="0"/>
              <a:t>짖기</a:t>
            </a:r>
            <a:r>
              <a:rPr lang="en-US" altLang="ko-KR" sz="3600" dirty="0"/>
              <a:t>(), </a:t>
            </a:r>
            <a:r>
              <a:rPr lang="ko-KR" altLang="en-US" sz="3600" dirty="0"/>
              <a:t>헐떡대기</a:t>
            </a:r>
            <a:r>
              <a:rPr lang="en-US" altLang="ko-KR" sz="3600" dirty="0"/>
              <a:t>() </a:t>
            </a:r>
            <a:r>
              <a:rPr lang="ko-KR" altLang="en-US" sz="3600" dirty="0"/>
              <a:t>함수를 불러보자</a:t>
            </a:r>
            <a:r>
              <a:rPr lang="en-US" altLang="ko-KR" sz="3600" dirty="0"/>
              <a:t>. </a:t>
            </a:r>
            <a:r>
              <a:rPr lang="ko-KR" altLang="en-US" sz="3600" dirty="0"/>
              <a:t>무슨 일이 일어나는가</a:t>
            </a:r>
            <a:r>
              <a:rPr lang="en-US" altLang="ko-KR" sz="3600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3497C-C605-4FD4-87F4-1D57EC23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4" y="3434235"/>
            <a:ext cx="3515065" cy="275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28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89045" y="1341588"/>
            <a:ext cx="10935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dog </a:t>
            </a:r>
            <a:r>
              <a:rPr lang="ko-KR" altLang="en-US" sz="3600" dirty="0">
                <a:solidFill>
                  <a:srgbClr val="7030A0"/>
                </a:solidFill>
              </a:rPr>
              <a:t>모듈을 이용해보자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2B21F-93AD-4F0A-8C36-47BF09308DD2}"/>
              </a:ext>
            </a:extLst>
          </p:cNvPr>
          <p:cNvSpPr/>
          <p:nvPr/>
        </p:nvSpPr>
        <p:spPr>
          <a:xfrm>
            <a:off x="989044" y="1987919"/>
            <a:ext cx="10935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/>
              <a:t>dog</a:t>
            </a:r>
            <a:r>
              <a:rPr lang="ko-KR" altLang="en-US" sz="3600" dirty="0"/>
              <a:t> 모듈의 먹기</a:t>
            </a:r>
            <a:r>
              <a:rPr lang="en-US" altLang="ko-KR" sz="3600" dirty="0"/>
              <a:t>() </a:t>
            </a:r>
            <a:r>
              <a:rPr lang="ko-KR" altLang="en-US" sz="3600" dirty="0"/>
              <a:t>함수는 부르면 무슨 일을 하는가</a:t>
            </a:r>
            <a:r>
              <a:rPr lang="en-US" altLang="ko-KR" sz="3600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D2634-BA9C-4F99-ABA2-254D0304A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4" y="3669753"/>
            <a:ext cx="2751400" cy="176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1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89045" y="1341588"/>
            <a:ext cx="10935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dog </a:t>
            </a:r>
            <a:r>
              <a:rPr lang="ko-KR" altLang="en-US" sz="3600" dirty="0">
                <a:solidFill>
                  <a:srgbClr val="7030A0"/>
                </a:solidFill>
              </a:rPr>
              <a:t>모듈을 이용해보자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2B21F-93AD-4F0A-8C36-47BF09308DD2}"/>
              </a:ext>
            </a:extLst>
          </p:cNvPr>
          <p:cNvSpPr/>
          <p:nvPr/>
        </p:nvSpPr>
        <p:spPr>
          <a:xfrm>
            <a:off x="989044" y="1987919"/>
            <a:ext cx="107302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/>
              <a:t>dog</a:t>
            </a:r>
            <a:r>
              <a:rPr lang="ko-KR" altLang="en-US" sz="3600" dirty="0"/>
              <a:t> 모듈의 먹기</a:t>
            </a:r>
            <a:r>
              <a:rPr lang="en-US" altLang="ko-KR" sz="3600" dirty="0"/>
              <a:t>() </a:t>
            </a:r>
            <a:r>
              <a:rPr lang="ko-KR" altLang="en-US" sz="3600" dirty="0"/>
              <a:t>함수에 음식 이름을 인수로 줘서 부르면 어떻게 되는가</a:t>
            </a:r>
            <a:r>
              <a:rPr lang="en-US" altLang="ko-KR" sz="3600" dirty="0"/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EE160-E4F6-4B24-B753-0C5F5D574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4" y="3669753"/>
            <a:ext cx="4060512" cy="176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5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5.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89045" y="1341588"/>
            <a:ext cx="10935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dog </a:t>
            </a:r>
            <a:r>
              <a:rPr lang="ko-KR" altLang="en-US" sz="3600" dirty="0">
                <a:solidFill>
                  <a:srgbClr val="7030A0"/>
                </a:solidFill>
              </a:rPr>
              <a:t>모듈을 이용해보자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2B21F-93AD-4F0A-8C36-47BF09308DD2}"/>
              </a:ext>
            </a:extLst>
          </p:cNvPr>
          <p:cNvSpPr/>
          <p:nvPr/>
        </p:nvSpPr>
        <p:spPr>
          <a:xfrm>
            <a:off x="989045" y="1987919"/>
            <a:ext cx="10748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/>
              <a:t>dog</a:t>
            </a:r>
            <a:r>
              <a:rPr lang="ko-KR" altLang="en-US" sz="3600" dirty="0"/>
              <a:t> 모듈의 이름바꾸기</a:t>
            </a:r>
            <a:r>
              <a:rPr lang="en-US" altLang="ko-KR" sz="3600" dirty="0"/>
              <a:t>() </a:t>
            </a:r>
            <a:r>
              <a:rPr lang="ko-KR" altLang="en-US" sz="3600" dirty="0"/>
              <a:t>함수를 부르고 인사</a:t>
            </a:r>
            <a:r>
              <a:rPr lang="en-US" altLang="ko-KR" sz="3600" dirty="0"/>
              <a:t>()</a:t>
            </a:r>
            <a:r>
              <a:rPr lang="ko-KR" altLang="en-US" sz="3600" dirty="0"/>
              <a:t>를 부르면 어떻게 되는가</a:t>
            </a:r>
            <a:r>
              <a:rPr lang="en-US" altLang="ko-KR" sz="3600" dirty="0"/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CEAB00-4C57-4483-A9FC-130057C6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4" y="3775550"/>
            <a:ext cx="3946795" cy="22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8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5" y="138550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def A():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 </a:t>
            </a:r>
            <a:r>
              <a:rPr lang="ko-KR" altLang="en-US" sz="3600" dirty="0">
                <a:solidFill>
                  <a:srgbClr val="AA7C38"/>
                </a:solidFill>
              </a:rPr>
              <a:t>라는 이름의 함수를 만든다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029BC-326C-4C2A-8BD6-FF3C7B87F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5" y="3160704"/>
            <a:ext cx="5885503" cy="1676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647F69-FFF9-4412-99AB-B10C5E798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35" y="5008812"/>
            <a:ext cx="3583907" cy="15574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D1A7D6-B289-474F-852E-A4448E1AA138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64CB6-E375-4FCB-A17F-A11B5C4BAD2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95717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89045" y="1341588"/>
            <a:ext cx="10935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dog </a:t>
            </a:r>
            <a:r>
              <a:rPr lang="ko-KR" altLang="en-US" sz="3600" dirty="0">
                <a:solidFill>
                  <a:srgbClr val="7030A0"/>
                </a:solidFill>
              </a:rPr>
              <a:t>모듈을 이용해보자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2B21F-93AD-4F0A-8C36-47BF09308DD2}"/>
              </a:ext>
            </a:extLst>
          </p:cNvPr>
          <p:cNvSpPr/>
          <p:nvPr/>
        </p:nvSpPr>
        <p:spPr>
          <a:xfrm>
            <a:off x="989044" y="1987919"/>
            <a:ext cx="107302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/>
              <a:t>dog</a:t>
            </a:r>
            <a:r>
              <a:rPr lang="ko-KR" altLang="en-US" sz="3600" dirty="0"/>
              <a:t> 모듈의 이름바꾸기</a:t>
            </a:r>
            <a:r>
              <a:rPr lang="en-US" altLang="ko-KR" sz="3600" dirty="0"/>
              <a:t>() </a:t>
            </a:r>
            <a:r>
              <a:rPr lang="ko-KR" altLang="en-US" sz="3600" dirty="0"/>
              <a:t>함수를 이름을 줘서 부르고 인사</a:t>
            </a:r>
            <a:r>
              <a:rPr lang="en-US" altLang="ko-KR" sz="3600" dirty="0"/>
              <a:t>()</a:t>
            </a:r>
            <a:r>
              <a:rPr lang="ko-KR" altLang="en-US" sz="3600" dirty="0"/>
              <a:t>를 부르면 어떻게 되는가</a:t>
            </a:r>
            <a:r>
              <a:rPr lang="en-US" altLang="ko-KR" sz="3600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4E20D-4F93-4DF7-A38F-3025ECF3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3" y="3669753"/>
            <a:ext cx="7965565" cy="225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57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261391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261391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이름을 입력받자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그 이름 앞에 </a:t>
            </a:r>
            <a:r>
              <a:rPr lang="en-US" altLang="ko-KR" sz="4000" dirty="0">
                <a:solidFill>
                  <a:prstClr val="black"/>
                </a:solidFill>
              </a:rPr>
              <a:t>“</a:t>
            </a:r>
            <a:r>
              <a:rPr lang="ko-KR" altLang="en-US" sz="4000" dirty="0">
                <a:solidFill>
                  <a:prstClr val="black"/>
                </a:solidFill>
              </a:rPr>
              <a:t>지상최강</a:t>
            </a:r>
            <a:r>
              <a:rPr lang="en-US" altLang="ko-KR" sz="4000" dirty="0">
                <a:solidFill>
                  <a:prstClr val="black"/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을 붙이자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  <a:r>
              <a:rPr lang="ko-KR" altLang="en-US" sz="4000" dirty="0">
                <a:solidFill>
                  <a:prstClr val="black"/>
                </a:solidFill>
              </a:rPr>
              <a:t> 그 이름으로 개의 이름을 바꾸고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인사시켜보자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A8953-2143-4214-8E64-82655295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8" y="4023331"/>
            <a:ext cx="9535856" cy="25911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D85190-8CCE-46EE-8641-DEAB177205B3}"/>
              </a:ext>
            </a:extLst>
          </p:cNvPr>
          <p:cNvSpPr/>
          <p:nvPr/>
        </p:nvSpPr>
        <p:spPr>
          <a:xfrm>
            <a:off x="1174814" y="3193166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dog</a:t>
            </a:r>
            <a:r>
              <a:rPr lang="ko-KR" altLang="en-US" sz="3200" dirty="0">
                <a:solidFill>
                  <a:srgbClr val="AA7C38"/>
                </a:solidFill>
              </a:rPr>
              <a:t> 모듈의 인사</a:t>
            </a:r>
            <a:r>
              <a:rPr lang="en-US" altLang="ko-KR" sz="3200" dirty="0">
                <a:solidFill>
                  <a:srgbClr val="AA7C38"/>
                </a:solidFill>
              </a:rPr>
              <a:t>(), </a:t>
            </a:r>
            <a:r>
              <a:rPr lang="ko-KR" altLang="en-US" sz="3200" dirty="0">
                <a:solidFill>
                  <a:srgbClr val="AA7C38"/>
                </a:solidFill>
              </a:rPr>
              <a:t>이름바꾸기</a:t>
            </a:r>
            <a:r>
              <a:rPr lang="en-US" altLang="ko-KR" sz="3200" dirty="0">
                <a:solidFill>
                  <a:srgbClr val="AA7C38"/>
                </a:solidFill>
              </a:rPr>
              <a:t>() </a:t>
            </a:r>
            <a:r>
              <a:rPr lang="ko-KR" altLang="en-US" sz="3200" dirty="0">
                <a:solidFill>
                  <a:srgbClr val="AA7C38"/>
                </a:solidFill>
              </a:rPr>
              <a:t>함수를 사용하자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228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72418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724188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음식 이름을 입력받자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그 음식을 개에게 두 번 먹이자</a:t>
            </a:r>
            <a:r>
              <a:rPr lang="en-US" altLang="ko-KR" sz="4000" dirty="0">
                <a:solidFill>
                  <a:prstClr val="black"/>
                </a:solidFill>
              </a:rPr>
              <a:t>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AD07C-5C24-4D77-92BF-A2071974D8D1}"/>
              </a:ext>
            </a:extLst>
          </p:cNvPr>
          <p:cNvSpPr/>
          <p:nvPr/>
        </p:nvSpPr>
        <p:spPr>
          <a:xfrm>
            <a:off x="1090838" y="2193080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dog</a:t>
            </a:r>
            <a:r>
              <a:rPr lang="ko-KR" altLang="en-US" sz="3200" dirty="0">
                <a:solidFill>
                  <a:srgbClr val="AA7C38"/>
                </a:solidFill>
              </a:rPr>
              <a:t> 모듈의 먹기</a:t>
            </a:r>
            <a:r>
              <a:rPr lang="en-US" altLang="ko-KR" sz="3200" dirty="0">
                <a:solidFill>
                  <a:srgbClr val="AA7C38"/>
                </a:solidFill>
              </a:rPr>
              <a:t>() </a:t>
            </a:r>
            <a:r>
              <a:rPr lang="ko-KR" altLang="en-US" sz="3200" dirty="0">
                <a:solidFill>
                  <a:srgbClr val="AA7C38"/>
                </a:solidFill>
              </a:rPr>
              <a:t>함수를 사용하자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7A390-6D46-4F97-9C38-C207DC424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8" y="3186704"/>
            <a:ext cx="9387440" cy="34102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726246-28D3-47A2-9047-DA66BD03CCD5}"/>
              </a:ext>
            </a:extLst>
          </p:cNvPr>
          <p:cNvSpPr/>
          <p:nvPr/>
        </p:nvSpPr>
        <p:spPr>
          <a:xfrm>
            <a:off x="0" y="1"/>
            <a:ext cx="12192000" cy="485191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692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73351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733518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prstClr val="black"/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는 </a:t>
            </a:r>
            <a:r>
              <a:rPr lang="en-US" altLang="ko-KR" sz="4000" b="1" dirty="0">
                <a:solidFill>
                  <a:srgbClr val="0070C0"/>
                </a:solidFill>
              </a:rPr>
              <a:t>[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</a:rPr>
              <a:t>개껌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4000" b="1" dirty="0">
                <a:solidFill>
                  <a:prstClr val="black"/>
                </a:solidFill>
              </a:rPr>
              <a:t>, 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</a:rPr>
              <a:t>육포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4000" b="1" dirty="0">
                <a:solidFill>
                  <a:prstClr val="black"/>
                </a:solidFill>
              </a:rPr>
              <a:t>, 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</a:rPr>
              <a:t>돼지고기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4000" b="1" dirty="0">
                <a:solidFill>
                  <a:srgbClr val="0070C0"/>
                </a:solidFill>
              </a:rPr>
              <a:t>]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인 리스트이다</a:t>
            </a:r>
            <a:r>
              <a:rPr lang="en-US" altLang="ko-KR" sz="4000" dirty="0">
                <a:solidFill>
                  <a:prstClr val="black"/>
                </a:solidFill>
              </a:rPr>
              <a:t>. for</a:t>
            </a:r>
            <a:r>
              <a:rPr lang="ko-KR" altLang="en-US" sz="4000" dirty="0">
                <a:solidFill>
                  <a:prstClr val="black"/>
                </a:solidFill>
              </a:rPr>
              <a:t>문을 활용해서 리스트 </a:t>
            </a:r>
            <a:r>
              <a:rPr lang="en-US" altLang="ko-KR" sz="4000" dirty="0">
                <a:solidFill>
                  <a:prstClr val="black"/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에 있는 모든 음식을 개에게 먹여보자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485191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AD07C-5C24-4D77-92BF-A2071974D8D1}"/>
              </a:ext>
            </a:extLst>
          </p:cNvPr>
          <p:cNvSpPr/>
          <p:nvPr/>
        </p:nvSpPr>
        <p:spPr>
          <a:xfrm>
            <a:off x="1090838" y="2571905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for</a:t>
            </a:r>
            <a:r>
              <a:rPr lang="ko-KR" altLang="en-US" sz="3200" dirty="0">
                <a:solidFill>
                  <a:srgbClr val="AA7C38"/>
                </a:solidFill>
              </a:rPr>
              <a:t>문과 </a:t>
            </a:r>
            <a:r>
              <a:rPr lang="en-US" altLang="ko-KR" sz="3200" dirty="0">
                <a:solidFill>
                  <a:srgbClr val="AA7C38"/>
                </a:solidFill>
              </a:rPr>
              <a:t>dog</a:t>
            </a:r>
            <a:r>
              <a:rPr lang="ko-KR" altLang="en-US" sz="3200" dirty="0">
                <a:solidFill>
                  <a:srgbClr val="AA7C38"/>
                </a:solidFill>
              </a:rPr>
              <a:t> 모듈의 먹기</a:t>
            </a:r>
            <a:r>
              <a:rPr lang="en-US" altLang="ko-KR" sz="3200" dirty="0">
                <a:solidFill>
                  <a:srgbClr val="AA7C38"/>
                </a:solidFill>
              </a:rPr>
              <a:t>() </a:t>
            </a:r>
            <a:r>
              <a:rPr lang="ko-KR" altLang="en-US" sz="3200" dirty="0">
                <a:solidFill>
                  <a:srgbClr val="AA7C38"/>
                </a:solidFill>
              </a:rPr>
              <a:t>함수를 사용하자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1E8C1A-5213-42A4-90CB-CE7AC58CA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893"/>
          <a:stretch/>
        </p:blipFill>
        <p:spPr>
          <a:xfrm>
            <a:off x="1090838" y="3564961"/>
            <a:ext cx="10555173" cy="32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E843A-1467-4FB4-BB4A-9521E9741B81}"/>
              </a:ext>
            </a:extLst>
          </p:cNvPr>
          <p:cNvSpPr txBox="1"/>
          <p:nvPr/>
        </p:nvSpPr>
        <p:spPr>
          <a:xfrm>
            <a:off x="3214968" y="1661269"/>
            <a:ext cx="5146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숫자를 임의로 뽑는다던지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뭔가 랜덤한 일을 할 수 있는 모듈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A12BC6-96FD-4978-B7D1-1EC946226312}"/>
              </a:ext>
            </a:extLst>
          </p:cNvPr>
          <p:cNvGrpSpPr/>
          <p:nvPr/>
        </p:nvGrpSpPr>
        <p:grpSpPr>
          <a:xfrm rot="597790">
            <a:off x="463513" y="1744741"/>
            <a:ext cx="2157120" cy="1820585"/>
            <a:chOff x="1660193" y="3856677"/>
            <a:chExt cx="2491274" cy="194023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DCDA90-6956-4F50-99DA-0AC9771A1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266A36-2367-45D7-A62F-1093C63CAA64}"/>
                </a:ext>
              </a:extLst>
            </p:cNvPr>
            <p:cNvSpPr txBox="1"/>
            <p:nvPr/>
          </p:nvSpPr>
          <p:spPr>
            <a:xfrm>
              <a:off x="1660193" y="5273688"/>
              <a:ext cx="2491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random.py</a:t>
              </a:r>
              <a:endParaRPr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2FE240-804A-4079-ACA5-A6C47D31B961}"/>
              </a:ext>
            </a:extLst>
          </p:cNvPr>
          <p:cNvGrpSpPr/>
          <p:nvPr/>
        </p:nvGrpSpPr>
        <p:grpSpPr>
          <a:xfrm rot="21022636">
            <a:off x="2472451" y="3055088"/>
            <a:ext cx="2239504" cy="1923112"/>
            <a:chOff x="1660193" y="3856677"/>
            <a:chExt cx="2491274" cy="194023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3549DA-F482-4F7F-8C03-F22469211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8ECD2D-1780-4237-BF74-D2A112FDEC42}"/>
                </a:ext>
              </a:extLst>
            </p:cNvPr>
            <p:cNvSpPr txBox="1"/>
            <p:nvPr/>
          </p:nvSpPr>
          <p:spPr>
            <a:xfrm>
              <a:off x="1660193" y="5273688"/>
              <a:ext cx="2491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math.py</a:t>
              </a:r>
              <a:endParaRPr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B4C1999-6FF7-40F9-99E7-DBAD90E5025F}"/>
              </a:ext>
            </a:extLst>
          </p:cNvPr>
          <p:cNvSpPr txBox="1"/>
          <p:nvPr/>
        </p:nvSpPr>
        <p:spPr>
          <a:xfrm>
            <a:off x="5139177" y="3429000"/>
            <a:ext cx="5779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복잡한 수학 계산을 대신해주는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모듈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제곱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삼각함수 등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92794B-A229-47CD-9239-1121A8E0F02F}"/>
              </a:ext>
            </a:extLst>
          </p:cNvPr>
          <p:cNvGrpSpPr/>
          <p:nvPr/>
        </p:nvGrpSpPr>
        <p:grpSpPr>
          <a:xfrm rot="410157">
            <a:off x="763694" y="4440185"/>
            <a:ext cx="2239504" cy="1923112"/>
            <a:chOff x="1660193" y="3856677"/>
            <a:chExt cx="2491274" cy="194023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4132966-1F14-4CBB-8D56-68E3D7FCC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3B3EFF-43B0-4354-A0E6-DD1B79FE4F4D}"/>
                </a:ext>
              </a:extLst>
            </p:cNvPr>
            <p:cNvSpPr txBox="1"/>
            <p:nvPr/>
          </p:nvSpPr>
          <p:spPr>
            <a:xfrm>
              <a:off x="1660193" y="5273688"/>
              <a:ext cx="2491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turtle.py</a:t>
              </a:r>
              <a:endParaRPr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5BADD49-C003-4613-822B-69D4D8A26B95}"/>
              </a:ext>
            </a:extLst>
          </p:cNvPr>
          <p:cNvSpPr txBox="1"/>
          <p:nvPr/>
        </p:nvSpPr>
        <p:spPr>
          <a:xfrm>
            <a:off x="3310214" y="5623213"/>
            <a:ext cx="5779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거북이로 그림을 그려주는 모듈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F3FC21-67BA-42D9-8EE5-5361F8714846}"/>
              </a:ext>
            </a:extLst>
          </p:cNvPr>
          <p:cNvCxnSpPr/>
          <p:nvPr/>
        </p:nvCxnSpPr>
        <p:spPr>
          <a:xfrm>
            <a:off x="2705878" y="5623213"/>
            <a:ext cx="849085" cy="261610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1DEEA7-F67E-44EC-B6A5-17ACDA160FA5}"/>
              </a:ext>
            </a:extLst>
          </p:cNvPr>
          <p:cNvCxnSpPr>
            <a:cxnSpLocks/>
          </p:cNvCxnSpPr>
          <p:nvPr/>
        </p:nvCxnSpPr>
        <p:spPr>
          <a:xfrm>
            <a:off x="4290092" y="3768895"/>
            <a:ext cx="849085" cy="13080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926D71-69B1-4D4B-A6D7-70AB6754E5FB}"/>
              </a:ext>
            </a:extLst>
          </p:cNvPr>
          <p:cNvCxnSpPr>
            <a:cxnSpLocks/>
          </p:cNvCxnSpPr>
          <p:nvPr/>
        </p:nvCxnSpPr>
        <p:spPr>
          <a:xfrm flipV="1">
            <a:off x="2213777" y="2260943"/>
            <a:ext cx="849085" cy="270523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04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E843A-1467-4FB4-BB4A-9521E9741B81}"/>
              </a:ext>
            </a:extLst>
          </p:cNvPr>
          <p:cNvSpPr txBox="1"/>
          <p:nvPr/>
        </p:nvSpPr>
        <p:spPr>
          <a:xfrm>
            <a:off x="3214968" y="1661269"/>
            <a:ext cx="5146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숫자를 임의로 뽑는다던지</a:t>
            </a:r>
            <a:r>
              <a:rPr lang="en-US" altLang="ko-KR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ko-KR" alt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뭔가 랜덤한 일을 할 수 있는 모듈</a:t>
            </a:r>
            <a:r>
              <a:rPr lang="en-US" altLang="ko-KR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ko-KR" alt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A12BC6-96FD-4978-B7D1-1EC946226312}"/>
              </a:ext>
            </a:extLst>
          </p:cNvPr>
          <p:cNvGrpSpPr/>
          <p:nvPr/>
        </p:nvGrpSpPr>
        <p:grpSpPr>
          <a:xfrm rot="597790">
            <a:off x="463513" y="1744741"/>
            <a:ext cx="2157120" cy="1820585"/>
            <a:chOff x="1660193" y="3856677"/>
            <a:chExt cx="2491274" cy="194023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DCDA90-6956-4F50-99DA-0AC9771A1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266A36-2367-45D7-A62F-1093C63CAA64}"/>
                </a:ext>
              </a:extLst>
            </p:cNvPr>
            <p:cNvSpPr txBox="1"/>
            <p:nvPr/>
          </p:nvSpPr>
          <p:spPr>
            <a:xfrm>
              <a:off x="1660193" y="5273688"/>
              <a:ext cx="2491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random.py</a:t>
              </a:r>
              <a:endParaRPr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2FE240-804A-4079-ACA5-A6C47D31B961}"/>
              </a:ext>
            </a:extLst>
          </p:cNvPr>
          <p:cNvGrpSpPr/>
          <p:nvPr/>
        </p:nvGrpSpPr>
        <p:grpSpPr>
          <a:xfrm rot="21022636">
            <a:off x="2472451" y="3055088"/>
            <a:ext cx="2239504" cy="1923112"/>
            <a:chOff x="1660193" y="3856677"/>
            <a:chExt cx="2491274" cy="194023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3549DA-F482-4F7F-8C03-F22469211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8ECD2D-1780-4237-BF74-D2A112FDEC42}"/>
                </a:ext>
              </a:extLst>
            </p:cNvPr>
            <p:cNvSpPr txBox="1"/>
            <p:nvPr/>
          </p:nvSpPr>
          <p:spPr>
            <a:xfrm>
              <a:off x="1660193" y="5273688"/>
              <a:ext cx="2491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math.py</a:t>
              </a:r>
              <a:endParaRPr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B4C1999-6FF7-40F9-99E7-DBAD90E5025F}"/>
              </a:ext>
            </a:extLst>
          </p:cNvPr>
          <p:cNvSpPr txBox="1"/>
          <p:nvPr/>
        </p:nvSpPr>
        <p:spPr>
          <a:xfrm>
            <a:off x="5139177" y="3429000"/>
            <a:ext cx="5779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복잡한 수학 계산을 대신해주는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모듈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제곱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삼각함수 등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92794B-A229-47CD-9239-1121A8E0F02F}"/>
              </a:ext>
            </a:extLst>
          </p:cNvPr>
          <p:cNvGrpSpPr/>
          <p:nvPr/>
        </p:nvGrpSpPr>
        <p:grpSpPr>
          <a:xfrm rot="410157">
            <a:off x="763694" y="4440185"/>
            <a:ext cx="2239504" cy="1923112"/>
            <a:chOff x="1660193" y="3856677"/>
            <a:chExt cx="2491274" cy="194023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4132966-1F14-4CBB-8D56-68E3D7FCC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3B3EFF-43B0-4354-A0E6-DD1B79FE4F4D}"/>
                </a:ext>
              </a:extLst>
            </p:cNvPr>
            <p:cNvSpPr txBox="1"/>
            <p:nvPr/>
          </p:nvSpPr>
          <p:spPr>
            <a:xfrm>
              <a:off x="1660193" y="5273688"/>
              <a:ext cx="2491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turtle.py</a:t>
              </a:r>
              <a:endParaRPr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5BADD49-C003-4613-822B-69D4D8A26B95}"/>
              </a:ext>
            </a:extLst>
          </p:cNvPr>
          <p:cNvSpPr txBox="1"/>
          <p:nvPr/>
        </p:nvSpPr>
        <p:spPr>
          <a:xfrm>
            <a:off x="3310214" y="5623213"/>
            <a:ext cx="5779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거북이로 그림을 그려주는 모듈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F3FC21-67BA-42D9-8EE5-5361F8714846}"/>
              </a:ext>
            </a:extLst>
          </p:cNvPr>
          <p:cNvCxnSpPr/>
          <p:nvPr/>
        </p:nvCxnSpPr>
        <p:spPr>
          <a:xfrm>
            <a:off x="2705878" y="5623213"/>
            <a:ext cx="849085" cy="261610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1DEEA7-F67E-44EC-B6A5-17ACDA160FA5}"/>
              </a:ext>
            </a:extLst>
          </p:cNvPr>
          <p:cNvCxnSpPr>
            <a:cxnSpLocks/>
          </p:cNvCxnSpPr>
          <p:nvPr/>
        </p:nvCxnSpPr>
        <p:spPr>
          <a:xfrm>
            <a:off x="4290092" y="3768895"/>
            <a:ext cx="849085" cy="13080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926D71-69B1-4D4B-A6D7-70AB6754E5FB}"/>
              </a:ext>
            </a:extLst>
          </p:cNvPr>
          <p:cNvCxnSpPr>
            <a:cxnSpLocks/>
          </p:cNvCxnSpPr>
          <p:nvPr/>
        </p:nvCxnSpPr>
        <p:spPr>
          <a:xfrm flipV="1">
            <a:off x="2213777" y="2260943"/>
            <a:ext cx="849085" cy="270523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C3C88A-6F2B-4EEA-B814-72B98ABF045A}"/>
              </a:ext>
            </a:extLst>
          </p:cNvPr>
          <p:cNvSpPr/>
          <p:nvPr/>
        </p:nvSpPr>
        <p:spPr>
          <a:xfrm>
            <a:off x="446269" y="1711532"/>
            <a:ext cx="2039945" cy="2057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73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random.random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6602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random.random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0~1 </a:t>
            </a:r>
            <a:r>
              <a:rPr lang="ko-KR" altLang="en-US" sz="3600" dirty="0">
                <a:solidFill>
                  <a:srgbClr val="AA7C38"/>
                </a:solidFill>
              </a:rPr>
              <a:t>사이의 랜덤한 수를 하나 뽑아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8B3AD-09F4-4EFE-947C-E860E409E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3" y="3618356"/>
            <a:ext cx="5249008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0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random.random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47363D-1F0B-4964-B3D2-3415352E0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6" y="1963252"/>
            <a:ext cx="10336067" cy="3715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F16FF1-CD06-42CD-80E0-24EFAAA799D6}"/>
              </a:ext>
            </a:extLst>
          </p:cNvPr>
          <p:cNvSpPr txBox="1"/>
          <p:nvPr/>
        </p:nvSpPr>
        <p:spPr>
          <a:xfrm>
            <a:off x="7697271" y="2934124"/>
            <a:ext cx="241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Calibri" panose="020F0502020204030204" pitchFamily="34" charset="0"/>
              </a:rPr>
              <a:t>0~0.3 </a:t>
            </a:r>
            <a:r>
              <a:rPr lang="ko-KR" altLang="en-US" sz="4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Calibri" panose="020F0502020204030204" pitchFamily="34" charset="0"/>
              </a:rPr>
              <a:t>일때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FFE9C-0D75-4C89-86C8-7BB15A4A684C}"/>
              </a:ext>
            </a:extLst>
          </p:cNvPr>
          <p:cNvSpPr txBox="1"/>
          <p:nvPr/>
        </p:nvSpPr>
        <p:spPr>
          <a:xfrm>
            <a:off x="2136226" y="4277733"/>
            <a:ext cx="241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Calibri" panose="020F0502020204030204" pitchFamily="34" charset="0"/>
              </a:rPr>
              <a:t>0.3~1 </a:t>
            </a:r>
            <a:r>
              <a:rPr lang="ko-KR" altLang="en-US" sz="4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Calibri" panose="020F0502020204030204" pitchFamily="34" charset="0"/>
              </a:rPr>
              <a:t>일때</a:t>
            </a:r>
          </a:p>
        </p:txBody>
      </p:sp>
    </p:spTree>
    <p:extLst>
      <p:ext uri="{BB962C8B-B14F-4D97-AF65-F5344CB8AC3E}">
        <p14:creationId xmlns:p14="http://schemas.microsoft.com/office/powerpoint/2010/main" val="2994088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random.random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2E7A1-54DD-4D3F-973D-F5995D046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03" y="1578284"/>
            <a:ext cx="9319448" cy="4719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741F6-1959-47D2-97B4-9E4AF6C773BC}"/>
              </a:ext>
            </a:extLst>
          </p:cNvPr>
          <p:cNvSpPr txBox="1"/>
          <p:nvPr/>
        </p:nvSpPr>
        <p:spPr>
          <a:xfrm>
            <a:off x="3479834" y="2654207"/>
            <a:ext cx="241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Calibri" panose="020F0502020204030204" pitchFamily="34" charset="0"/>
              </a:rPr>
              <a:t>0~0.1 </a:t>
            </a:r>
            <a:r>
              <a:rPr lang="ko-KR" altLang="en-US" sz="4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Calibri" panose="020F0502020204030204" pitchFamily="34" charset="0"/>
              </a:rPr>
              <a:t>일때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0AA54-1C9F-4D07-92CB-BA7E279A007A}"/>
              </a:ext>
            </a:extLst>
          </p:cNvPr>
          <p:cNvSpPr txBox="1"/>
          <p:nvPr/>
        </p:nvSpPr>
        <p:spPr>
          <a:xfrm>
            <a:off x="4144171" y="3768299"/>
            <a:ext cx="241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Calibri" panose="020F0502020204030204" pitchFamily="34" charset="0"/>
              </a:rPr>
              <a:t>0.1~0.5 </a:t>
            </a:r>
            <a:r>
              <a:rPr lang="ko-KR" altLang="en-US" sz="4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Calibri" panose="020F0502020204030204" pitchFamily="34" charset="0"/>
              </a:rPr>
              <a:t>일때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AE063-F95F-4005-A3A2-127AAFA46570}"/>
              </a:ext>
            </a:extLst>
          </p:cNvPr>
          <p:cNvSpPr txBox="1"/>
          <p:nvPr/>
        </p:nvSpPr>
        <p:spPr>
          <a:xfrm>
            <a:off x="2035453" y="4925773"/>
            <a:ext cx="241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Calibri" panose="020F0502020204030204" pitchFamily="34" charset="0"/>
              </a:rPr>
              <a:t>0.5~1 </a:t>
            </a:r>
            <a:r>
              <a:rPr lang="ko-KR" altLang="en-US" sz="4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  <a:cs typeface="Calibri" panose="020F0502020204030204" pitchFamily="34" charset="0"/>
              </a:rPr>
              <a:t>일때</a:t>
            </a:r>
          </a:p>
        </p:txBody>
      </p:sp>
    </p:spTree>
    <p:extLst>
      <p:ext uri="{BB962C8B-B14F-4D97-AF65-F5344CB8AC3E}">
        <p14:creationId xmlns:p14="http://schemas.microsoft.com/office/powerpoint/2010/main" val="2102780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random.randrange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660226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random.randrange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(a, b)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 </a:t>
            </a:r>
            <a:r>
              <a:rPr lang="ko-KR" altLang="en-US" sz="3600" dirty="0">
                <a:solidFill>
                  <a:srgbClr val="AA7C38"/>
                </a:solidFill>
              </a:rPr>
              <a:t>이상 </a:t>
            </a:r>
            <a:r>
              <a:rPr lang="en-US" altLang="ko-KR" sz="3600" dirty="0">
                <a:solidFill>
                  <a:srgbClr val="AA7C38"/>
                </a:solidFill>
              </a:rPr>
              <a:t>b </a:t>
            </a:r>
            <a:r>
              <a:rPr lang="ko-KR" altLang="en-US" sz="3600" dirty="0">
                <a:solidFill>
                  <a:srgbClr val="AA7C38"/>
                </a:solidFill>
              </a:rPr>
              <a:t>미만의 랜덤한 정수를 하나 뽑아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3A29DD-A73C-488C-A59B-F2344C26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2" y="3628115"/>
            <a:ext cx="7535327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0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DAE3B0-BDB2-4541-BF1E-49CE4219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44" y="1492360"/>
            <a:ext cx="9036073" cy="2472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7F960B-56FA-4FED-9687-FF4AAF64E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44" y="4664958"/>
            <a:ext cx="7240010" cy="1638529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BF2E480-E6BB-46A5-9318-BC12A73171A5}"/>
              </a:ext>
            </a:extLst>
          </p:cNvPr>
          <p:cNvSpPr/>
          <p:nvPr/>
        </p:nvSpPr>
        <p:spPr>
          <a:xfrm>
            <a:off x="4948180" y="3982586"/>
            <a:ext cx="330926" cy="43283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AD2A4-3462-4F68-BCDB-7771B4B7818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26737-1F3F-4115-9A32-AD741958065A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799793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random.randrange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5B739-1C37-4BD7-AE4F-56C4D74E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08" y="1928603"/>
            <a:ext cx="11174384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87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random.choice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494152" y="1522340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random.choice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(A)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 </a:t>
            </a:r>
            <a:r>
              <a:rPr lang="ko-KR" altLang="en-US" sz="3600" dirty="0">
                <a:solidFill>
                  <a:srgbClr val="AA7C38"/>
                </a:solidFill>
              </a:rPr>
              <a:t>리스트 안의 것을 랜덤하게 하나 뽑아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575D8-9907-4BB3-A656-CA5C2844F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52" y="3501533"/>
            <a:ext cx="8659179" cy="28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95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random.choice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0E338-26EC-4FB6-B41E-42E45F85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52" y="2101253"/>
            <a:ext cx="9109958" cy="2312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0AC27-45E7-4744-82DC-8662EBC982EE}"/>
              </a:ext>
            </a:extLst>
          </p:cNvPr>
          <p:cNvSpPr txBox="1"/>
          <p:nvPr/>
        </p:nvSpPr>
        <p:spPr>
          <a:xfrm>
            <a:off x="135803" y="5435302"/>
            <a:ext cx="11920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리스트 대신에 스트링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문자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을 쓸 수도 있다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0398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random.choice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FEE6A8-3B00-404D-A0F6-4A7E12307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97" y="1838364"/>
            <a:ext cx="9049430" cy="36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7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random.choice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FFE22-9C80-484F-9E57-B6800B374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79" y="2000507"/>
            <a:ext cx="959301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89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정리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27361-5531-4DBD-9D54-5E9659A9E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52" y="1990722"/>
            <a:ext cx="8796600" cy="38968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D04507-8214-43CA-918B-11D71CC213DF}"/>
              </a:ext>
            </a:extLst>
          </p:cNvPr>
          <p:cNvSpPr txBox="1"/>
          <p:nvPr/>
        </p:nvSpPr>
        <p:spPr>
          <a:xfrm>
            <a:off x="5788404" y="2442551"/>
            <a:ext cx="613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0~1 </a:t>
            </a:r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사이의 랜덤한 수를 뱉음</a:t>
            </a:r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56CE10-BD78-478E-9547-5A752091676C}"/>
              </a:ext>
            </a:extLst>
          </p:cNvPr>
          <p:cNvSpPr txBox="1"/>
          <p:nvPr/>
        </p:nvSpPr>
        <p:spPr>
          <a:xfrm>
            <a:off x="7607873" y="3424725"/>
            <a:ext cx="6133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1 </a:t>
            </a:r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이상</a:t>
            </a:r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, 10 </a:t>
            </a:r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미만의</a:t>
            </a:r>
            <a:endParaRPr lang="en-US" altLang="ko-KR" sz="36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정수 중 하나를 랜덤하게 뱉음</a:t>
            </a:r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152B5-1968-4C65-B1B9-CFCCE66EC1D6}"/>
              </a:ext>
            </a:extLst>
          </p:cNvPr>
          <p:cNvSpPr txBox="1"/>
          <p:nvPr/>
        </p:nvSpPr>
        <p:spPr>
          <a:xfrm>
            <a:off x="4183538" y="5433656"/>
            <a:ext cx="728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어떤 리스트 안에 있는 것을 랜덤하게 하나 뽑아 뱉음</a:t>
            </a:r>
            <a:r>
              <a:rPr lang="en-US" altLang="ko-KR" sz="36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4023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3897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389798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주사위를 굴리는 프로그램을 만들자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단 주사위는 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1~6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의 숫자 중 하나가 랜덤하게 나온다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F25AE-C841-4C07-B22E-04F065BBC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7" y="3982551"/>
            <a:ext cx="6392345" cy="17930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8" y="2758130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en-US" altLang="ko-KR" sz="3200" dirty="0" err="1">
                <a:solidFill>
                  <a:srgbClr val="AA7C38"/>
                </a:solidFill>
              </a:rPr>
              <a:t>random.randrange</a:t>
            </a:r>
            <a:r>
              <a:rPr lang="en-US" altLang="ko-KR" sz="3200" dirty="0">
                <a:solidFill>
                  <a:srgbClr val="AA7C38"/>
                </a:solidFill>
              </a:rPr>
              <a:t>() </a:t>
            </a:r>
            <a:r>
              <a:rPr lang="ko-KR" altLang="en-US" sz="3200" dirty="0">
                <a:solidFill>
                  <a:srgbClr val="AA7C38"/>
                </a:solidFill>
              </a:rPr>
              <a:t>를 사용하자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833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3897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389798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동전을 던지는 프로그램을 만들자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단 동전의 앞면은 확률이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70%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뒷면의 확률은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30%</a:t>
            </a:r>
            <a:r>
              <a:rPr lang="ko-KR" altLang="en-US" sz="4000" dirty="0">
                <a:solidFill>
                  <a:prstClr val="black"/>
                </a:solidFill>
              </a:rPr>
              <a:t>이다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8" y="2758130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en-US" altLang="ko-KR" sz="3200" dirty="0" err="1">
                <a:solidFill>
                  <a:srgbClr val="AA7C38"/>
                </a:solidFill>
              </a:rPr>
              <a:t>random.random</a:t>
            </a:r>
            <a:r>
              <a:rPr lang="en-US" altLang="ko-KR" sz="3200" dirty="0">
                <a:solidFill>
                  <a:srgbClr val="AA7C38"/>
                </a:solidFill>
              </a:rPr>
              <a:t>() </a:t>
            </a:r>
            <a:r>
              <a:rPr lang="ko-KR" altLang="en-US" sz="3200" dirty="0">
                <a:solidFill>
                  <a:srgbClr val="AA7C38"/>
                </a:solidFill>
              </a:rPr>
              <a:t>와 </a:t>
            </a:r>
            <a:r>
              <a:rPr lang="en-US" altLang="ko-KR" sz="3200" dirty="0">
                <a:solidFill>
                  <a:srgbClr val="AA7C38"/>
                </a:solidFill>
              </a:rPr>
              <a:t>if </a:t>
            </a:r>
            <a:r>
              <a:rPr lang="ko-KR" altLang="en-US" sz="3200" dirty="0">
                <a:solidFill>
                  <a:srgbClr val="AA7C38"/>
                </a:solidFill>
              </a:rPr>
              <a:t>문을 사용하자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C63C06-5422-487C-A8AD-491F5FEB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8" y="3867779"/>
            <a:ext cx="5328080" cy="175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69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494521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7F768-D520-4727-BB28-3A9D48B13BED}"/>
              </a:ext>
            </a:extLst>
          </p:cNvPr>
          <p:cNvSpPr txBox="1"/>
          <p:nvPr/>
        </p:nvSpPr>
        <p:spPr>
          <a:xfrm>
            <a:off x="330123" y="789502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C2C603-00BE-41AC-A161-16A979E87173}"/>
              </a:ext>
            </a:extLst>
          </p:cNvPr>
          <p:cNvSpPr/>
          <p:nvPr/>
        </p:nvSpPr>
        <p:spPr>
          <a:xfrm>
            <a:off x="1072176" y="789502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prstClr val="black"/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는 </a:t>
            </a:r>
            <a:r>
              <a:rPr lang="en-US" altLang="ko-KR" sz="4000" b="1" dirty="0">
                <a:solidFill>
                  <a:srgbClr val="0070C0"/>
                </a:solidFill>
              </a:rPr>
              <a:t>[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</a:rPr>
              <a:t>개껌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4000" b="1" dirty="0">
                <a:solidFill>
                  <a:prstClr val="black"/>
                </a:solidFill>
              </a:rPr>
              <a:t>, 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</a:rPr>
              <a:t>육포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4000" b="1" dirty="0">
                <a:solidFill>
                  <a:prstClr val="black"/>
                </a:solidFill>
              </a:rPr>
              <a:t>, 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</a:rPr>
              <a:t>돼지고기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4000" b="1" dirty="0">
                <a:solidFill>
                  <a:srgbClr val="0070C0"/>
                </a:solidFill>
              </a:rPr>
              <a:t>]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인 리스트이다</a:t>
            </a:r>
            <a:r>
              <a:rPr lang="en-US" altLang="ko-KR" sz="4000" dirty="0">
                <a:solidFill>
                  <a:prstClr val="black"/>
                </a:solidFill>
              </a:rPr>
              <a:t>. a </a:t>
            </a:r>
            <a:r>
              <a:rPr lang="ko-KR" altLang="en-US" sz="4000" dirty="0">
                <a:solidFill>
                  <a:prstClr val="black"/>
                </a:solidFill>
              </a:rPr>
              <a:t>안에 있는 음식 중 하나를 랜덤하게 뽑아서 개에게 먹여보자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2FC979-BE83-4F91-A53A-7678E2A496F1}"/>
              </a:ext>
            </a:extLst>
          </p:cNvPr>
          <p:cNvSpPr/>
          <p:nvPr/>
        </p:nvSpPr>
        <p:spPr>
          <a:xfrm>
            <a:off x="1072176" y="2810552"/>
            <a:ext cx="105699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random</a:t>
            </a:r>
            <a:r>
              <a:rPr lang="ko-KR" altLang="en-US" sz="3200" dirty="0">
                <a:solidFill>
                  <a:srgbClr val="AA7C38"/>
                </a:solidFill>
              </a:rPr>
              <a:t>과 </a:t>
            </a:r>
            <a:r>
              <a:rPr lang="en-US" altLang="ko-KR" sz="3200" dirty="0">
                <a:solidFill>
                  <a:srgbClr val="AA7C38"/>
                </a:solidFill>
              </a:rPr>
              <a:t>dog </a:t>
            </a:r>
            <a:r>
              <a:rPr lang="ko-KR" altLang="en-US" sz="3200" dirty="0">
                <a:solidFill>
                  <a:srgbClr val="AA7C38"/>
                </a:solidFill>
              </a:rPr>
              <a:t>모듈 모두를 </a:t>
            </a:r>
            <a:r>
              <a:rPr lang="en-US" altLang="ko-KR" sz="3200" dirty="0">
                <a:solidFill>
                  <a:srgbClr val="AA7C38"/>
                </a:solidFill>
              </a:rPr>
              <a:t>import </a:t>
            </a:r>
            <a:r>
              <a:rPr lang="ko-KR" altLang="en-US" sz="3200" dirty="0">
                <a:solidFill>
                  <a:srgbClr val="AA7C38"/>
                </a:solidFill>
              </a:rPr>
              <a:t>해야한다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  <a:p>
            <a:pPr lvl="0" algn="just"/>
            <a:r>
              <a:rPr lang="en-US" altLang="ko-KR" sz="3200" dirty="0">
                <a:solidFill>
                  <a:srgbClr val="AA7C38"/>
                </a:solidFill>
              </a:rPr>
              <a:t>random </a:t>
            </a:r>
            <a:r>
              <a:rPr lang="ko-KR" altLang="en-US" sz="3200" dirty="0">
                <a:solidFill>
                  <a:srgbClr val="AA7C38"/>
                </a:solidFill>
              </a:rPr>
              <a:t>모듈의 </a:t>
            </a:r>
            <a:r>
              <a:rPr lang="en-US" altLang="ko-KR" sz="3200" dirty="0">
                <a:solidFill>
                  <a:srgbClr val="AA7C38"/>
                </a:solidFill>
              </a:rPr>
              <a:t>choice() </a:t>
            </a:r>
            <a:r>
              <a:rPr lang="ko-KR" altLang="en-US" sz="3200" dirty="0">
                <a:solidFill>
                  <a:srgbClr val="AA7C38"/>
                </a:solidFill>
              </a:rPr>
              <a:t>함수</a:t>
            </a:r>
            <a:r>
              <a:rPr lang="en-US" altLang="ko-KR" sz="3200" dirty="0">
                <a:solidFill>
                  <a:srgbClr val="AA7C38"/>
                </a:solidFill>
              </a:rPr>
              <a:t>, dog </a:t>
            </a:r>
            <a:r>
              <a:rPr lang="ko-KR" altLang="en-US" sz="3200" dirty="0">
                <a:solidFill>
                  <a:srgbClr val="AA7C38"/>
                </a:solidFill>
              </a:rPr>
              <a:t>모듈의 먹기</a:t>
            </a:r>
            <a:r>
              <a:rPr lang="en-US" altLang="ko-KR" sz="3200" dirty="0">
                <a:solidFill>
                  <a:srgbClr val="AA7C38"/>
                </a:solidFill>
              </a:rPr>
              <a:t>()</a:t>
            </a:r>
            <a:r>
              <a:rPr lang="ko-KR" altLang="en-US" sz="3200" dirty="0">
                <a:solidFill>
                  <a:srgbClr val="AA7C38"/>
                </a:solidFill>
              </a:rPr>
              <a:t> 함수를 이용하자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C76E9-9FCF-42C1-9ED3-D5BE624D5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76" y="4462270"/>
            <a:ext cx="9593014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91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C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포츈 쿠키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3E5077-03D1-49AB-8158-7262D6BF06F1}"/>
              </a:ext>
            </a:extLst>
          </p:cNvPr>
          <p:cNvGrpSpPr/>
          <p:nvPr/>
        </p:nvGrpSpPr>
        <p:grpSpPr>
          <a:xfrm>
            <a:off x="2625480" y="1791262"/>
            <a:ext cx="6941039" cy="3275475"/>
            <a:chOff x="1178767" y="1986992"/>
            <a:chExt cx="9056685" cy="4273848"/>
          </a:xfrm>
        </p:grpSpPr>
        <p:pic>
          <p:nvPicPr>
            <p:cNvPr id="4100" name="Picture 4" descr="fortune cookie with Patience with others is good message">
              <a:extLst>
                <a:ext uri="{FF2B5EF4-FFF2-40B4-BE49-F238E27FC236}">
                  <a16:creationId xmlns:a16="http://schemas.microsoft.com/office/drawing/2014/main" id="{EE89FAED-1C34-4F78-BA03-7FBD9202A4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450" b="18231"/>
            <a:stretch/>
          </p:blipFill>
          <p:spPr bwMode="auto">
            <a:xfrm>
              <a:off x="1178767" y="1986992"/>
              <a:ext cx="4572000" cy="4273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fortune cookie">
              <a:extLst>
                <a:ext uri="{FF2B5EF4-FFF2-40B4-BE49-F238E27FC236}">
                  <a16:creationId xmlns:a16="http://schemas.microsoft.com/office/drawing/2014/main" id="{9A225B8C-418A-4B81-891A-911B551E4F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09" b="14558"/>
            <a:stretch/>
          </p:blipFill>
          <p:spPr bwMode="auto">
            <a:xfrm>
              <a:off x="5750767" y="1986992"/>
              <a:ext cx="4484685" cy="4273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0CF0DC-FF10-42D9-8F7D-27B51D5A5D3D}"/>
              </a:ext>
            </a:extLst>
          </p:cNvPr>
          <p:cNvSpPr txBox="1"/>
          <p:nvPr/>
        </p:nvSpPr>
        <p:spPr>
          <a:xfrm>
            <a:off x="0" y="559965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F57C3"/>
                </a:solidFill>
              </a:rPr>
              <a:t>쿠키를 열면 오늘의 운세가 들어있는 종이가 나온다</a:t>
            </a:r>
            <a:r>
              <a:rPr lang="en-US" altLang="ko-KR" sz="3600" dirty="0">
                <a:solidFill>
                  <a:srgbClr val="FF57C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354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5" y="138550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def A(a1, a2, ...):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여러 인수를 받는 </a:t>
            </a:r>
            <a:r>
              <a:rPr lang="en-US" altLang="ko-KR" sz="3600" dirty="0">
                <a:solidFill>
                  <a:srgbClr val="AA7C38"/>
                </a:solidFill>
              </a:rPr>
              <a:t>A </a:t>
            </a:r>
            <a:r>
              <a:rPr lang="ko-KR" altLang="en-US" sz="3600" dirty="0">
                <a:solidFill>
                  <a:srgbClr val="AA7C38"/>
                </a:solidFill>
              </a:rPr>
              <a:t>라는 이름의 함수를 만든다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480CE0-FFB9-4D2A-9C22-E7A5B6D2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5" y="3240752"/>
            <a:ext cx="6005643" cy="1357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792C94-53AE-4934-94CC-A7F0C2FC5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35" y="4847622"/>
            <a:ext cx="4803829" cy="13573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3D8BFC-C886-4FDA-831F-F16D8C762F4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0D4EB-1E9B-4A4C-AC01-918364BD1B5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633797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C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포츈 쿠키 속 문구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CF0DC-FF10-42D9-8F7D-27B51D5A5D3D}"/>
              </a:ext>
            </a:extLst>
          </p:cNvPr>
          <p:cNvSpPr txBox="1"/>
          <p:nvPr/>
        </p:nvSpPr>
        <p:spPr>
          <a:xfrm>
            <a:off x="465753" y="1767490"/>
            <a:ext cx="114404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70C0"/>
                </a:solidFill>
              </a:rPr>
              <a:t>- “</a:t>
            </a:r>
            <a:r>
              <a:rPr lang="ko-KR" altLang="en-US" sz="3600" dirty="0">
                <a:solidFill>
                  <a:srgbClr val="0070C0"/>
                </a:solidFill>
              </a:rPr>
              <a:t>목적지가 아니라</a:t>
            </a:r>
            <a:r>
              <a:rPr lang="en-US" altLang="ko-KR" sz="3600" dirty="0">
                <a:solidFill>
                  <a:srgbClr val="0070C0"/>
                </a:solidFill>
              </a:rPr>
              <a:t>, </a:t>
            </a:r>
            <a:r>
              <a:rPr lang="ko-KR" altLang="en-US" sz="3600" dirty="0">
                <a:solidFill>
                  <a:srgbClr val="0070C0"/>
                </a:solidFill>
              </a:rPr>
              <a:t>여정입니다</a:t>
            </a:r>
            <a:r>
              <a:rPr lang="en-US" altLang="ko-KR" sz="3600" dirty="0">
                <a:solidFill>
                  <a:srgbClr val="0070C0"/>
                </a:solidFill>
              </a:rPr>
              <a:t>.” </a:t>
            </a:r>
          </a:p>
          <a:p>
            <a:endParaRPr lang="en-US" altLang="ko-KR" sz="3600" dirty="0">
              <a:solidFill>
                <a:srgbClr val="0070C0"/>
              </a:solidFill>
            </a:endParaRPr>
          </a:p>
          <a:p>
            <a:r>
              <a:rPr lang="en-US" altLang="ko-KR" sz="3600" dirty="0">
                <a:solidFill>
                  <a:srgbClr val="0070C0"/>
                </a:solidFill>
              </a:rPr>
              <a:t>- “</a:t>
            </a:r>
            <a:r>
              <a:rPr lang="ko-KR" altLang="en-US" sz="3600" dirty="0">
                <a:solidFill>
                  <a:srgbClr val="0070C0"/>
                </a:solidFill>
              </a:rPr>
              <a:t>흥미진진한 기회가 찾아오면 받아들이세요</a:t>
            </a:r>
            <a:r>
              <a:rPr lang="en-US" altLang="ko-KR" sz="3600" dirty="0">
                <a:solidFill>
                  <a:srgbClr val="0070C0"/>
                </a:solidFill>
              </a:rPr>
              <a:t>.”</a:t>
            </a:r>
          </a:p>
          <a:p>
            <a:endParaRPr lang="en-US" altLang="ko-KR" sz="3600" dirty="0">
              <a:solidFill>
                <a:srgbClr val="0070C0"/>
              </a:solidFill>
            </a:endParaRPr>
          </a:p>
          <a:p>
            <a:r>
              <a:rPr lang="en-US" altLang="ko-KR" sz="3600" dirty="0">
                <a:solidFill>
                  <a:srgbClr val="0070C0"/>
                </a:solidFill>
              </a:rPr>
              <a:t>- “</a:t>
            </a:r>
            <a:r>
              <a:rPr lang="ko-KR" altLang="en-US" sz="3600" dirty="0">
                <a:solidFill>
                  <a:srgbClr val="0070C0"/>
                </a:solidFill>
              </a:rPr>
              <a:t>오늘은 무엇이든 되는 날입니다</a:t>
            </a:r>
            <a:r>
              <a:rPr lang="en-US" altLang="ko-KR" sz="3600" dirty="0">
                <a:solidFill>
                  <a:srgbClr val="0070C0"/>
                </a:solidFill>
              </a:rPr>
              <a:t>. </a:t>
            </a:r>
            <a:r>
              <a:rPr lang="ko-KR" altLang="en-US" sz="3600" dirty="0">
                <a:solidFill>
                  <a:srgbClr val="0070C0"/>
                </a:solidFill>
              </a:rPr>
              <a:t>자신감을 가지세요</a:t>
            </a:r>
            <a:r>
              <a:rPr lang="en-US" altLang="ko-KR" sz="3600" dirty="0">
                <a:solidFill>
                  <a:srgbClr val="0070C0"/>
                </a:solidFill>
              </a:rPr>
              <a:t>.”</a:t>
            </a:r>
          </a:p>
          <a:p>
            <a:endParaRPr lang="en-US" altLang="ko-KR" sz="3600" dirty="0">
              <a:solidFill>
                <a:srgbClr val="0070C0"/>
              </a:solidFill>
            </a:endParaRPr>
          </a:p>
          <a:p>
            <a:r>
              <a:rPr lang="en-US" altLang="ko-KR" sz="3600" dirty="0">
                <a:solidFill>
                  <a:srgbClr val="0070C0"/>
                </a:solidFill>
              </a:rPr>
              <a:t>- “</a:t>
            </a:r>
            <a:r>
              <a:rPr lang="ko-KR" altLang="en-US" sz="3600" dirty="0">
                <a:solidFill>
                  <a:srgbClr val="0070C0"/>
                </a:solidFill>
              </a:rPr>
              <a:t>행복한 사람을 좇으면 행복해질 겁니다</a:t>
            </a:r>
            <a:r>
              <a:rPr lang="en-US" altLang="ko-KR" sz="3600" dirty="0">
                <a:solidFill>
                  <a:srgbClr val="0070C0"/>
                </a:solidFill>
              </a:rPr>
              <a:t>.”</a:t>
            </a:r>
          </a:p>
          <a:p>
            <a:endParaRPr lang="en-US" altLang="ko-KR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856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C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행운의 물건</a:t>
            </a:r>
          </a:p>
        </p:txBody>
      </p:sp>
      <p:pic>
        <p:nvPicPr>
          <p:cNvPr id="27650" name="Picture 2" descr="brown and white cat on white textile">
            <a:extLst>
              <a:ext uri="{FF2B5EF4-FFF2-40B4-BE49-F238E27FC236}">
                <a16:creationId xmlns:a16="http://schemas.microsoft.com/office/drawing/2014/main" id="{58C65AB9-A6DB-40F8-A2D5-7A2190712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2735">
            <a:off x="1225999" y="1769149"/>
            <a:ext cx="3637416" cy="25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9A50AC-DE67-43B7-980B-233820A3977C}"/>
              </a:ext>
            </a:extLst>
          </p:cNvPr>
          <p:cNvSpPr txBox="1"/>
          <p:nvPr/>
        </p:nvSpPr>
        <p:spPr>
          <a:xfrm rot="21324672">
            <a:off x="-678034" y="4417898"/>
            <a:ext cx="78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57C3"/>
                </a:solidFill>
              </a:rPr>
              <a:t>오늘</a:t>
            </a:r>
            <a:r>
              <a:rPr lang="en-US" altLang="ko-KR" sz="3200" dirty="0">
                <a:solidFill>
                  <a:srgbClr val="FF57C3"/>
                </a:solidFill>
              </a:rPr>
              <a:t>, </a:t>
            </a:r>
            <a:r>
              <a:rPr lang="ko-KR" altLang="en-US" sz="3200" dirty="0">
                <a:solidFill>
                  <a:srgbClr val="FF57C3"/>
                </a:solidFill>
              </a:rPr>
              <a:t>행운의 물건은</a:t>
            </a:r>
            <a:endParaRPr lang="en-US" altLang="ko-KR" sz="3200" dirty="0">
              <a:solidFill>
                <a:srgbClr val="FF57C3"/>
              </a:solidFill>
            </a:endParaRPr>
          </a:p>
          <a:p>
            <a:pPr algn="ctr"/>
            <a:r>
              <a:rPr lang="en-US" altLang="ko-KR" sz="3200" dirty="0">
                <a:solidFill>
                  <a:srgbClr val="FF57C3"/>
                </a:solidFill>
              </a:rPr>
              <a:t>“</a:t>
            </a:r>
            <a:r>
              <a:rPr lang="ko-KR" altLang="en-US" sz="3200" dirty="0">
                <a:solidFill>
                  <a:srgbClr val="FF57C3"/>
                </a:solidFill>
              </a:rPr>
              <a:t>고양이</a:t>
            </a:r>
            <a:r>
              <a:rPr lang="en-US" altLang="ko-KR" sz="3200" dirty="0">
                <a:solidFill>
                  <a:srgbClr val="FF57C3"/>
                </a:solidFill>
              </a:rPr>
              <a:t>”</a:t>
            </a:r>
            <a:r>
              <a:rPr lang="ko-KR" altLang="en-US" sz="3200" dirty="0">
                <a:solidFill>
                  <a:srgbClr val="FF57C3"/>
                </a:solidFill>
              </a:rPr>
              <a:t>입니다</a:t>
            </a:r>
            <a:r>
              <a:rPr lang="en-US" altLang="ko-KR" sz="3200" dirty="0">
                <a:solidFill>
                  <a:srgbClr val="FF57C3"/>
                </a:solidFill>
              </a:rPr>
              <a:t>.</a:t>
            </a:r>
          </a:p>
        </p:txBody>
      </p:sp>
      <p:pic>
        <p:nvPicPr>
          <p:cNvPr id="27652" name="Picture 4" descr="pink umbrella">
            <a:extLst>
              <a:ext uri="{FF2B5EF4-FFF2-40B4-BE49-F238E27FC236}">
                <a16:creationId xmlns:a16="http://schemas.microsoft.com/office/drawing/2014/main" id="{9A946EDB-B7A5-4B40-8DA0-784478FC8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7116">
            <a:off x="6834044" y="1764414"/>
            <a:ext cx="3886108" cy="259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53D971-D413-487C-A4CA-D8CC0114D1F0}"/>
              </a:ext>
            </a:extLst>
          </p:cNvPr>
          <p:cNvSpPr txBox="1"/>
          <p:nvPr/>
        </p:nvSpPr>
        <p:spPr>
          <a:xfrm rot="269534">
            <a:off x="6260363" y="4387218"/>
            <a:ext cx="4779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57C3"/>
                </a:solidFill>
              </a:rPr>
              <a:t>오늘</a:t>
            </a:r>
            <a:r>
              <a:rPr lang="en-US" altLang="ko-KR" sz="3200" dirty="0">
                <a:solidFill>
                  <a:srgbClr val="FF57C3"/>
                </a:solidFill>
              </a:rPr>
              <a:t>, </a:t>
            </a:r>
            <a:r>
              <a:rPr lang="ko-KR" altLang="en-US" sz="3200" dirty="0">
                <a:solidFill>
                  <a:srgbClr val="FF57C3"/>
                </a:solidFill>
              </a:rPr>
              <a:t>불운의 물건은</a:t>
            </a:r>
            <a:endParaRPr lang="en-US" altLang="ko-KR" sz="3200" dirty="0">
              <a:solidFill>
                <a:srgbClr val="FF57C3"/>
              </a:solidFill>
            </a:endParaRPr>
          </a:p>
          <a:p>
            <a:pPr algn="ctr"/>
            <a:r>
              <a:rPr lang="en-US" altLang="ko-KR" sz="3200" dirty="0">
                <a:solidFill>
                  <a:srgbClr val="FF57C3"/>
                </a:solidFill>
              </a:rPr>
              <a:t>“</a:t>
            </a:r>
            <a:r>
              <a:rPr lang="ko-KR" altLang="en-US" sz="3200" dirty="0">
                <a:solidFill>
                  <a:srgbClr val="FF57C3"/>
                </a:solidFill>
              </a:rPr>
              <a:t>우산</a:t>
            </a:r>
            <a:r>
              <a:rPr lang="en-US" altLang="ko-KR" sz="3200" dirty="0">
                <a:solidFill>
                  <a:srgbClr val="FF57C3"/>
                </a:solidFill>
              </a:rPr>
              <a:t>”</a:t>
            </a:r>
            <a:r>
              <a:rPr lang="ko-KR" altLang="en-US" sz="3200" dirty="0">
                <a:solidFill>
                  <a:srgbClr val="FF57C3"/>
                </a:solidFill>
              </a:rPr>
              <a:t>입니다</a:t>
            </a:r>
            <a:r>
              <a:rPr lang="en-US" altLang="ko-KR" sz="3200" dirty="0">
                <a:solidFill>
                  <a:srgbClr val="FF57C3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A37AD-5C40-41E8-99C9-AE18D7EC1402}"/>
              </a:ext>
            </a:extLst>
          </p:cNvPr>
          <p:cNvSpPr txBox="1"/>
          <p:nvPr/>
        </p:nvSpPr>
        <p:spPr>
          <a:xfrm>
            <a:off x="0" y="596627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0070C0"/>
                </a:solidFill>
              </a:rPr>
              <a:t>고양이를 가까이하고 우산을 멀리하면 행운이 찾아올지도</a:t>
            </a:r>
            <a:r>
              <a:rPr lang="en-US" altLang="ko-KR" sz="3600" dirty="0">
                <a:solidFill>
                  <a:srgbClr val="0070C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10837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C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운세</a:t>
            </a:r>
          </a:p>
        </p:txBody>
      </p:sp>
      <p:pic>
        <p:nvPicPr>
          <p:cNvPr id="28674" name="Picture 2" descr="https://images.unsplash.com/photo-1559724087-a45f6a7a35d7?ixlib=rb-1.2.1&amp;ixid=eyJhcHBfaWQiOjEyMDd9&amp;auto=format&amp;fit=crop&amp;w=1000&amp;q=80">
            <a:extLst>
              <a:ext uri="{FF2B5EF4-FFF2-40B4-BE49-F238E27FC236}">
                <a16:creationId xmlns:a16="http://schemas.microsoft.com/office/drawing/2014/main" id="{1A7A8C4F-CB6C-4ED5-B588-7025CE7D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84915"/>
            <a:ext cx="5503800" cy="37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B31E90-1412-43FB-8432-728CF9702C6C}"/>
              </a:ext>
            </a:extLst>
          </p:cNvPr>
          <p:cNvSpPr txBox="1"/>
          <p:nvPr/>
        </p:nvSpPr>
        <p:spPr>
          <a:xfrm>
            <a:off x="511117" y="1935163"/>
            <a:ext cx="41847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5">
                    <a:lumMod val="50000"/>
                  </a:schemeClr>
                </a:solidFill>
              </a:rPr>
              <a:t>엄청 좋은 날</a:t>
            </a:r>
            <a:endParaRPr lang="en-US" altLang="ko-KR" sz="36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sz="3600" dirty="0">
                <a:solidFill>
                  <a:schemeClr val="accent5">
                    <a:lumMod val="75000"/>
                  </a:schemeClr>
                </a:solidFill>
              </a:rPr>
              <a:t>운 좋은 날</a:t>
            </a:r>
            <a:endParaRPr lang="en-US" altLang="ko-KR" sz="36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ko-KR" alt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기분 좋은 날</a:t>
            </a:r>
            <a:endParaRPr lang="en-US" altLang="ko-KR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평범한 날</a:t>
            </a:r>
            <a:endParaRPr lang="en-US" altLang="ko-KR" sz="3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불안한 날</a:t>
            </a:r>
            <a:endParaRPr lang="en-US" altLang="ko-KR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00153A-E942-4B5B-8FA7-F6E07209C919}"/>
              </a:ext>
            </a:extLst>
          </p:cNvPr>
          <p:cNvSpPr txBox="1"/>
          <p:nvPr/>
        </p:nvSpPr>
        <p:spPr>
          <a:xfrm>
            <a:off x="511117" y="5014149"/>
            <a:ext cx="4184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F57C3"/>
                </a:solidFill>
              </a:rPr>
              <a:t>오늘 운이 어떤지를 알려준다</a:t>
            </a:r>
            <a:r>
              <a:rPr lang="en-US" altLang="ko-KR" sz="3600" dirty="0">
                <a:solidFill>
                  <a:srgbClr val="FF57C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3387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C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오늘의 운세 프로그램</a:t>
            </a:r>
          </a:p>
        </p:txBody>
      </p:sp>
      <p:pic>
        <p:nvPicPr>
          <p:cNvPr id="29698" name="Picture 2" descr="person wearing watch near laptop">
            <a:extLst>
              <a:ext uri="{FF2B5EF4-FFF2-40B4-BE49-F238E27FC236}">
                <a16:creationId xmlns:a16="http://schemas.microsoft.com/office/drawing/2014/main" id="{F8924E65-2712-4F6E-9A96-9FA8FE9E2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20" y="1258349"/>
            <a:ext cx="8395280" cy="559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B7E1EB-9B15-486D-8D84-7D8F105CDDAF}"/>
              </a:ext>
            </a:extLst>
          </p:cNvPr>
          <p:cNvSpPr/>
          <p:nvPr/>
        </p:nvSpPr>
        <p:spPr>
          <a:xfrm>
            <a:off x="3796720" y="1258349"/>
            <a:ext cx="8166680" cy="559965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A4B8C-B23B-43A4-97B9-689ED69B1F8B}"/>
              </a:ext>
            </a:extLst>
          </p:cNvPr>
          <p:cNvSpPr txBox="1"/>
          <p:nvPr/>
        </p:nvSpPr>
        <p:spPr>
          <a:xfrm>
            <a:off x="504825" y="1668896"/>
            <a:ext cx="669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57C3"/>
                </a:solidFill>
              </a:rPr>
              <a:t>“</a:t>
            </a:r>
            <a:r>
              <a:rPr lang="ko-KR" altLang="en-US" sz="3200" dirty="0">
                <a:solidFill>
                  <a:srgbClr val="FF57C3"/>
                </a:solidFill>
              </a:rPr>
              <a:t>오늘의 운세는 아주 좋음 입니다</a:t>
            </a:r>
            <a:r>
              <a:rPr lang="en-US" altLang="ko-KR" sz="3200" dirty="0">
                <a:solidFill>
                  <a:srgbClr val="FF57C3"/>
                </a:solidFill>
              </a:rPr>
              <a:t>.”</a:t>
            </a:r>
            <a:endParaRPr lang="ko-KR" altLang="en-US" sz="3200" dirty="0">
              <a:solidFill>
                <a:srgbClr val="FF57C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706EC-25CA-4B79-AE83-0031A00354B7}"/>
              </a:ext>
            </a:extLst>
          </p:cNvPr>
          <p:cNvSpPr txBox="1"/>
          <p:nvPr/>
        </p:nvSpPr>
        <p:spPr>
          <a:xfrm>
            <a:off x="2505075" y="2496078"/>
            <a:ext cx="615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</a:rPr>
              <a:t>“</a:t>
            </a:r>
            <a:r>
              <a:rPr lang="ko-KR" altLang="en-US" sz="3200" dirty="0">
                <a:solidFill>
                  <a:srgbClr val="00B0F0"/>
                </a:solidFill>
              </a:rPr>
              <a:t>행운의 숫자는 </a:t>
            </a:r>
            <a:r>
              <a:rPr lang="en-US" altLang="ko-KR" sz="3200" dirty="0">
                <a:solidFill>
                  <a:srgbClr val="00B0F0"/>
                </a:solidFill>
              </a:rPr>
              <a:t>5 </a:t>
            </a:r>
            <a:r>
              <a:rPr lang="ko-KR" altLang="en-US" sz="3200" dirty="0">
                <a:solidFill>
                  <a:srgbClr val="00B0F0"/>
                </a:solidFill>
              </a:rPr>
              <a:t>입니다</a:t>
            </a:r>
            <a:r>
              <a:rPr lang="en-US" altLang="ko-KR" sz="3200" dirty="0">
                <a:solidFill>
                  <a:srgbClr val="00B0F0"/>
                </a:solidFill>
              </a:rPr>
              <a:t>.”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A555E0-F948-4111-88A5-85ED935E124D}"/>
              </a:ext>
            </a:extLst>
          </p:cNvPr>
          <p:cNvSpPr txBox="1"/>
          <p:nvPr/>
        </p:nvSpPr>
        <p:spPr>
          <a:xfrm>
            <a:off x="576262" y="3516072"/>
            <a:ext cx="7090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AAF5C"/>
                </a:solidFill>
              </a:rPr>
              <a:t>“</a:t>
            </a:r>
            <a:r>
              <a:rPr lang="ko-KR" altLang="en-US" sz="3200" dirty="0">
                <a:solidFill>
                  <a:srgbClr val="FAAF5C"/>
                </a:solidFill>
              </a:rPr>
              <a:t>오늘</a:t>
            </a:r>
            <a:r>
              <a:rPr lang="en-US" altLang="ko-KR" sz="3200" dirty="0">
                <a:solidFill>
                  <a:srgbClr val="FAAF5C"/>
                </a:solidFill>
              </a:rPr>
              <a:t>, </a:t>
            </a:r>
            <a:r>
              <a:rPr lang="ko-KR" altLang="en-US" sz="3200" dirty="0">
                <a:solidFill>
                  <a:srgbClr val="FAAF5C"/>
                </a:solidFill>
              </a:rPr>
              <a:t>행운의 물건은 </a:t>
            </a:r>
            <a:r>
              <a:rPr lang="en-US" altLang="ko-KR" sz="3200" dirty="0">
                <a:solidFill>
                  <a:srgbClr val="FAAF5C"/>
                </a:solidFill>
              </a:rPr>
              <a:t>‘</a:t>
            </a:r>
            <a:r>
              <a:rPr lang="ko-KR" altLang="en-US" sz="3200" dirty="0">
                <a:solidFill>
                  <a:srgbClr val="FAAF5C"/>
                </a:solidFill>
              </a:rPr>
              <a:t>시계</a:t>
            </a:r>
            <a:r>
              <a:rPr lang="en-US" altLang="ko-KR" sz="3200" dirty="0">
                <a:solidFill>
                  <a:srgbClr val="FAAF5C"/>
                </a:solidFill>
              </a:rPr>
              <a:t>’</a:t>
            </a:r>
            <a:r>
              <a:rPr lang="ko-KR" altLang="en-US" sz="3200" dirty="0">
                <a:solidFill>
                  <a:srgbClr val="FAAF5C"/>
                </a:solidFill>
              </a:rPr>
              <a:t>입니다</a:t>
            </a:r>
            <a:r>
              <a:rPr lang="en-US" altLang="ko-KR" sz="3200" dirty="0">
                <a:solidFill>
                  <a:srgbClr val="FAAF5C"/>
                </a:solidFill>
              </a:rPr>
              <a:t>.”</a:t>
            </a:r>
            <a:endParaRPr lang="ko-KR" altLang="en-US" sz="3200" dirty="0">
              <a:solidFill>
                <a:srgbClr val="FAAF5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52CBB7-52CB-4CE2-9AB9-677D97A00D55}"/>
              </a:ext>
            </a:extLst>
          </p:cNvPr>
          <p:cNvSpPr txBox="1"/>
          <p:nvPr/>
        </p:nvSpPr>
        <p:spPr>
          <a:xfrm>
            <a:off x="2243391" y="4447424"/>
            <a:ext cx="7090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오늘은 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나뭇잎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</a:rPr>
              <a:t>’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을 조심하세요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</a:rPr>
              <a:t>.”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7E0E21-4E7C-4095-B345-39623FAC355F}"/>
              </a:ext>
            </a:extLst>
          </p:cNvPr>
          <p:cNvSpPr txBox="1"/>
          <p:nvPr/>
        </p:nvSpPr>
        <p:spPr>
          <a:xfrm>
            <a:off x="655347" y="5408179"/>
            <a:ext cx="9169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C357FF"/>
                </a:solidFill>
              </a:rPr>
              <a:t>“</a:t>
            </a:r>
            <a:r>
              <a:rPr lang="ko-KR" altLang="en-US" sz="3200" dirty="0">
                <a:solidFill>
                  <a:srgbClr val="C357FF"/>
                </a:solidFill>
              </a:rPr>
              <a:t>포츈 쿠키에 써있는 내용은 다음과 같습니다</a:t>
            </a:r>
            <a:r>
              <a:rPr lang="en-US" altLang="ko-KR" sz="3200" dirty="0">
                <a:solidFill>
                  <a:srgbClr val="C357FF"/>
                </a:solidFill>
              </a:rPr>
              <a:t>...”</a:t>
            </a:r>
            <a:endParaRPr lang="ko-KR" altLang="en-US" sz="3200" dirty="0">
              <a:solidFill>
                <a:srgbClr val="C35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78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C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오늘의 운세 프로그램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82AA2-D31E-4737-AB07-588F59C0C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24" y="1640398"/>
            <a:ext cx="7447126" cy="32997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FF3EA9-CACD-4A14-857A-1CDB8E6324BA}"/>
              </a:ext>
            </a:extLst>
          </p:cNvPr>
          <p:cNvSpPr txBox="1"/>
          <p:nvPr/>
        </p:nvSpPr>
        <p:spPr>
          <a:xfrm>
            <a:off x="0" y="541382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70C0"/>
                </a:solidFill>
              </a:rPr>
              <a:t>random </a:t>
            </a:r>
            <a:r>
              <a:rPr lang="ko-KR" altLang="en-US" sz="3600" dirty="0">
                <a:solidFill>
                  <a:srgbClr val="0070C0"/>
                </a:solidFill>
              </a:rPr>
              <a:t>모듈을 이용해</a:t>
            </a:r>
            <a:endParaRPr lang="en-US" altLang="ko-KR" sz="3600" dirty="0">
              <a:solidFill>
                <a:srgbClr val="0070C0"/>
              </a:solidFill>
            </a:endParaRPr>
          </a:p>
          <a:p>
            <a:pPr algn="ctr"/>
            <a:r>
              <a:rPr lang="ko-KR" altLang="en-US" sz="3600" dirty="0">
                <a:solidFill>
                  <a:srgbClr val="0070C0"/>
                </a:solidFill>
              </a:rPr>
              <a:t>운세를 말해주는</a:t>
            </a:r>
            <a:r>
              <a:rPr lang="en-US" altLang="ko-KR" sz="3600" dirty="0">
                <a:solidFill>
                  <a:srgbClr val="0070C0"/>
                </a:solidFill>
              </a:rPr>
              <a:t> </a:t>
            </a:r>
            <a:r>
              <a:rPr lang="ko-KR" altLang="en-US" sz="3600" dirty="0">
                <a:solidFill>
                  <a:srgbClr val="0070C0"/>
                </a:solidFill>
              </a:rPr>
              <a:t>프로그램을 만들어보자</a:t>
            </a:r>
            <a:r>
              <a:rPr lang="en-US" altLang="ko-KR" sz="36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2140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C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47ACC-4379-47A4-9AEC-CDFF9F8CC54A}"/>
              </a:ext>
            </a:extLst>
          </p:cNvPr>
          <p:cNvSpPr txBox="1"/>
          <p:nvPr/>
        </p:nvSpPr>
        <p:spPr>
          <a:xfrm>
            <a:off x="465753" y="1662715"/>
            <a:ext cx="10876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</a:rPr>
              <a:t>동물들 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= ["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</a:rPr>
              <a:t>고슴도치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</a:rPr>
              <a:t>달팽이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</a:rPr>
              <a:t>너구리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</a:rPr>
              <a:t>기니피그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</a:rPr>
              <a:t>앵무새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</a:rPr>
              <a:t>장수풍뎅이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</a:rPr>
              <a:t>고양이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</a:rPr>
              <a:t>개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2">
                    <a:lumMod val="75000"/>
                  </a:schemeClr>
                </a:solidFill>
              </a:rPr>
              <a:t>햄스터</a:t>
            </a:r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"]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E94BD-6333-4F96-BE7B-8C92FB93C136}"/>
              </a:ext>
            </a:extLst>
          </p:cNvPr>
          <p:cNvSpPr txBox="1"/>
          <p:nvPr/>
        </p:nvSpPr>
        <p:spPr>
          <a:xfrm>
            <a:off x="465753" y="3015265"/>
            <a:ext cx="1101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C357FF"/>
                </a:solidFill>
              </a:rPr>
              <a:t>꽃들 </a:t>
            </a:r>
            <a:r>
              <a:rPr lang="en-US" altLang="ko-KR" sz="3600" dirty="0">
                <a:solidFill>
                  <a:srgbClr val="C357FF"/>
                </a:solidFill>
              </a:rPr>
              <a:t>= ["</a:t>
            </a:r>
            <a:r>
              <a:rPr lang="ko-KR" altLang="en-US" sz="3600" dirty="0">
                <a:solidFill>
                  <a:srgbClr val="C357FF"/>
                </a:solidFill>
              </a:rPr>
              <a:t>장미</a:t>
            </a:r>
            <a:r>
              <a:rPr lang="en-US" altLang="ko-KR" sz="3600" dirty="0">
                <a:solidFill>
                  <a:srgbClr val="C357FF"/>
                </a:solidFill>
              </a:rPr>
              <a:t>", "</a:t>
            </a:r>
            <a:r>
              <a:rPr lang="ko-KR" altLang="en-US" sz="3600" dirty="0">
                <a:solidFill>
                  <a:srgbClr val="C357FF"/>
                </a:solidFill>
              </a:rPr>
              <a:t>물망초</a:t>
            </a:r>
            <a:r>
              <a:rPr lang="en-US" altLang="ko-KR" sz="3600" dirty="0">
                <a:solidFill>
                  <a:srgbClr val="C357FF"/>
                </a:solidFill>
              </a:rPr>
              <a:t>", "</a:t>
            </a:r>
            <a:r>
              <a:rPr lang="ko-KR" altLang="en-US" sz="3600" dirty="0">
                <a:solidFill>
                  <a:srgbClr val="C357FF"/>
                </a:solidFill>
              </a:rPr>
              <a:t>수국</a:t>
            </a:r>
            <a:r>
              <a:rPr lang="en-US" altLang="ko-KR" sz="3600" dirty="0">
                <a:solidFill>
                  <a:srgbClr val="C357FF"/>
                </a:solidFill>
              </a:rPr>
              <a:t>", "</a:t>
            </a:r>
            <a:r>
              <a:rPr lang="ko-KR" altLang="en-US" sz="3600" dirty="0">
                <a:solidFill>
                  <a:srgbClr val="C357FF"/>
                </a:solidFill>
              </a:rPr>
              <a:t>개망초</a:t>
            </a:r>
            <a:r>
              <a:rPr lang="en-US" altLang="ko-KR" sz="3600" dirty="0">
                <a:solidFill>
                  <a:srgbClr val="C357FF"/>
                </a:solidFill>
              </a:rPr>
              <a:t>", "</a:t>
            </a:r>
            <a:r>
              <a:rPr lang="ko-KR" altLang="en-US" sz="3600" dirty="0">
                <a:solidFill>
                  <a:srgbClr val="C357FF"/>
                </a:solidFill>
              </a:rPr>
              <a:t>꽃잔디</a:t>
            </a:r>
            <a:r>
              <a:rPr lang="en-US" altLang="ko-KR" sz="3600" dirty="0">
                <a:solidFill>
                  <a:srgbClr val="C357FF"/>
                </a:solidFill>
              </a:rPr>
              <a:t>", "</a:t>
            </a:r>
            <a:r>
              <a:rPr lang="ko-KR" altLang="en-US" sz="3600" dirty="0">
                <a:solidFill>
                  <a:srgbClr val="C357FF"/>
                </a:solidFill>
              </a:rPr>
              <a:t>무궁화</a:t>
            </a:r>
            <a:r>
              <a:rPr lang="en-US" altLang="ko-KR" sz="3600" dirty="0">
                <a:solidFill>
                  <a:srgbClr val="C357FF"/>
                </a:solidFill>
              </a:rPr>
              <a:t>", "</a:t>
            </a:r>
            <a:r>
              <a:rPr lang="ko-KR" altLang="en-US" sz="3600" dirty="0">
                <a:solidFill>
                  <a:srgbClr val="C357FF"/>
                </a:solidFill>
              </a:rPr>
              <a:t>동백꽃</a:t>
            </a:r>
            <a:r>
              <a:rPr lang="en-US" altLang="ko-KR" sz="3600" dirty="0">
                <a:solidFill>
                  <a:srgbClr val="C357FF"/>
                </a:solidFill>
              </a:rPr>
              <a:t>", "</a:t>
            </a:r>
            <a:r>
              <a:rPr lang="ko-KR" altLang="en-US" sz="3600" dirty="0">
                <a:solidFill>
                  <a:srgbClr val="C357FF"/>
                </a:solidFill>
              </a:rPr>
              <a:t>민들레</a:t>
            </a:r>
            <a:r>
              <a:rPr lang="en-US" altLang="ko-KR" sz="3600" dirty="0">
                <a:solidFill>
                  <a:srgbClr val="C357FF"/>
                </a:solidFill>
              </a:rPr>
              <a:t>", "</a:t>
            </a:r>
            <a:r>
              <a:rPr lang="ko-KR" altLang="en-US" sz="3600" dirty="0">
                <a:solidFill>
                  <a:srgbClr val="C357FF"/>
                </a:solidFill>
              </a:rPr>
              <a:t>목련</a:t>
            </a:r>
            <a:r>
              <a:rPr lang="en-US" altLang="ko-KR" sz="3600" dirty="0">
                <a:solidFill>
                  <a:srgbClr val="C357FF"/>
                </a:solidFill>
              </a:rPr>
              <a:t>", "</a:t>
            </a:r>
            <a:r>
              <a:rPr lang="ko-KR" altLang="en-US" sz="3600" dirty="0">
                <a:solidFill>
                  <a:srgbClr val="C357FF"/>
                </a:solidFill>
              </a:rPr>
              <a:t>배나무꽃</a:t>
            </a:r>
            <a:r>
              <a:rPr lang="en-US" altLang="ko-KR" sz="3600" dirty="0">
                <a:solidFill>
                  <a:srgbClr val="C357FF"/>
                </a:solidFill>
              </a:rPr>
              <a:t>", "</a:t>
            </a:r>
            <a:r>
              <a:rPr lang="ko-KR" altLang="en-US" sz="3600" dirty="0">
                <a:solidFill>
                  <a:srgbClr val="C357FF"/>
                </a:solidFill>
              </a:rPr>
              <a:t>연꽃</a:t>
            </a:r>
            <a:r>
              <a:rPr lang="en-US" altLang="ko-KR" sz="3600" dirty="0">
                <a:solidFill>
                  <a:srgbClr val="C357FF"/>
                </a:solidFill>
              </a:rPr>
              <a:t>"]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54D11-ECAD-4666-A889-52D3A1FF6432}"/>
              </a:ext>
            </a:extLst>
          </p:cNvPr>
          <p:cNvSpPr txBox="1"/>
          <p:nvPr/>
        </p:nvSpPr>
        <p:spPr>
          <a:xfrm>
            <a:off x="465753" y="4367815"/>
            <a:ext cx="11011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002060"/>
                </a:solidFill>
              </a:rPr>
              <a:t>치킨종류 </a:t>
            </a:r>
            <a:r>
              <a:rPr lang="en-US" altLang="ko-KR" sz="3600" dirty="0">
                <a:solidFill>
                  <a:srgbClr val="002060"/>
                </a:solidFill>
              </a:rPr>
              <a:t>= ["</a:t>
            </a:r>
            <a:r>
              <a:rPr lang="ko-KR" altLang="en-US" sz="3600" dirty="0">
                <a:solidFill>
                  <a:srgbClr val="002060"/>
                </a:solidFill>
              </a:rPr>
              <a:t>간장</a:t>
            </a:r>
            <a:r>
              <a:rPr lang="en-US" altLang="ko-KR" sz="3600" dirty="0">
                <a:solidFill>
                  <a:srgbClr val="002060"/>
                </a:solidFill>
              </a:rPr>
              <a:t>", "</a:t>
            </a:r>
            <a:r>
              <a:rPr lang="ko-KR" altLang="en-US" sz="3600" dirty="0">
                <a:solidFill>
                  <a:srgbClr val="002060"/>
                </a:solidFill>
              </a:rPr>
              <a:t>뿌링클</a:t>
            </a:r>
            <a:r>
              <a:rPr lang="en-US" altLang="ko-KR" sz="3600" dirty="0">
                <a:solidFill>
                  <a:srgbClr val="002060"/>
                </a:solidFill>
              </a:rPr>
              <a:t>", "</a:t>
            </a:r>
            <a:r>
              <a:rPr lang="ko-KR" altLang="en-US" sz="3600" dirty="0">
                <a:solidFill>
                  <a:srgbClr val="002060"/>
                </a:solidFill>
              </a:rPr>
              <a:t>양념</a:t>
            </a:r>
            <a:r>
              <a:rPr lang="en-US" altLang="ko-KR" sz="3600" dirty="0">
                <a:solidFill>
                  <a:srgbClr val="002060"/>
                </a:solidFill>
              </a:rPr>
              <a:t>", "</a:t>
            </a:r>
            <a:r>
              <a:rPr lang="ko-KR" altLang="en-US" sz="3600" dirty="0">
                <a:solidFill>
                  <a:srgbClr val="002060"/>
                </a:solidFill>
              </a:rPr>
              <a:t>후라이드</a:t>
            </a:r>
            <a:r>
              <a:rPr lang="en-US" altLang="ko-KR" sz="3600" dirty="0">
                <a:solidFill>
                  <a:srgbClr val="002060"/>
                </a:solidFill>
              </a:rPr>
              <a:t>", "</a:t>
            </a:r>
            <a:r>
              <a:rPr lang="ko-KR" altLang="en-US" sz="3600" dirty="0">
                <a:solidFill>
                  <a:srgbClr val="002060"/>
                </a:solidFill>
              </a:rPr>
              <a:t>신호등</a:t>
            </a:r>
            <a:r>
              <a:rPr lang="en-US" altLang="ko-KR" sz="3600" dirty="0">
                <a:solidFill>
                  <a:srgbClr val="002060"/>
                </a:solidFill>
              </a:rPr>
              <a:t>", "</a:t>
            </a:r>
            <a:r>
              <a:rPr lang="ko-KR" altLang="en-US" sz="3600" dirty="0">
                <a:solidFill>
                  <a:srgbClr val="002060"/>
                </a:solidFill>
              </a:rPr>
              <a:t>볼케이노</a:t>
            </a:r>
            <a:r>
              <a:rPr lang="en-US" altLang="ko-KR" sz="3600" dirty="0">
                <a:solidFill>
                  <a:srgbClr val="002060"/>
                </a:solidFill>
              </a:rPr>
              <a:t>", "</a:t>
            </a:r>
            <a:r>
              <a:rPr lang="ko-KR" altLang="en-US" sz="3600" dirty="0">
                <a:solidFill>
                  <a:srgbClr val="002060"/>
                </a:solidFill>
              </a:rPr>
              <a:t>스파이시</a:t>
            </a:r>
            <a:r>
              <a:rPr lang="en-US" altLang="ko-KR" sz="3600" dirty="0">
                <a:solidFill>
                  <a:srgbClr val="002060"/>
                </a:solidFill>
              </a:rPr>
              <a:t>", "</a:t>
            </a:r>
            <a:r>
              <a:rPr lang="ko-KR" altLang="en-US" sz="3600" dirty="0">
                <a:solidFill>
                  <a:srgbClr val="002060"/>
                </a:solidFill>
              </a:rPr>
              <a:t>뿌링클</a:t>
            </a:r>
            <a:r>
              <a:rPr lang="en-US" altLang="ko-KR" sz="3600" dirty="0">
                <a:solidFill>
                  <a:srgbClr val="002060"/>
                </a:solidFill>
              </a:rPr>
              <a:t>", "</a:t>
            </a:r>
            <a:r>
              <a:rPr lang="ko-KR" altLang="en-US" sz="3600" dirty="0">
                <a:solidFill>
                  <a:srgbClr val="002060"/>
                </a:solidFill>
              </a:rPr>
              <a:t>갈릭</a:t>
            </a:r>
            <a:r>
              <a:rPr lang="en-US" altLang="ko-KR" sz="3600" dirty="0">
                <a:solidFill>
                  <a:srgbClr val="002060"/>
                </a:solidFill>
              </a:rPr>
              <a:t>", "</a:t>
            </a:r>
            <a:r>
              <a:rPr lang="ko-KR" altLang="en-US" sz="3600" dirty="0">
                <a:solidFill>
                  <a:srgbClr val="002060"/>
                </a:solidFill>
              </a:rPr>
              <a:t>치즈</a:t>
            </a:r>
            <a:r>
              <a:rPr lang="en-US" altLang="ko-KR" sz="3600" dirty="0">
                <a:solidFill>
                  <a:srgbClr val="002060"/>
                </a:solidFill>
              </a:rPr>
              <a:t>", "</a:t>
            </a:r>
            <a:r>
              <a:rPr lang="ko-KR" altLang="en-US" sz="3600" dirty="0">
                <a:solidFill>
                  <a:srgbClr val="002060"/>
                </a:solidFill>
              </a:rPr>
              <a:t>전기구이</a:t>
            </a:r>
            <a:r>
              <a:rPr lang="en-US" altLang="ko-KR" sz="3600" dirty="0">
                <a:solidFill>
                  <a:srgbClr val="002060"/>
                </a:solidFill>
              </a:rPr>
              <a:t>", "</a:t>
            </a:r>
            <a:r>
              <a:rPr lang="ko-KR" altLang="en-US" sz="3600" dirty="0">
                <a:solidFill>
                  <a:srgbClr val="002060"/>
                </a:solidFill>
              </a:rPr>
              <a:t>크리스피</a:t>
            </a:r>
            <a:r>
              <a:rPr lang="en-US" altLang="ko-KR" sz="3600" dirty="0">
                <a:solidFill>
                  <a:srgbClr val="002060"/>
                </a:solidFill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8930542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CD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47ACC-4379-47A4-9AEC-CDFF9F8CC54A}"/>
              </a:ext>
            </a:extLst>
          </p:cNvPr>
          <p:cNvSpPr txBox="1"/>
          <p:nvPr/>
        </p:nvSpPr>
        <p:spPr>
          <a:xfrm>
            <a:off x="465753" y="1662715"/>
            <a:ext cx="10876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물건 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= ["</a:t>
            </a:r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펜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마커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연필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샤프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지우개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노트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꽃병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물컵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시계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컴퓨터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선풍기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에어컨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핸드폰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지갑</a:t>
            </a: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"]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E94BD-6333-4F96-BE7B-8C92FB93C136}"/>
              </a:ext>
            </a:extLst>
          </p:cNvPr>
          <p:cNvSpPr txBox="1"/>
          <p:nvPr/>
        </p:nvSpPr>
        <p:spPr>
          <a:xfrm>
            <a:off x="465753" y="3549353"/>
            <a:ext cx="1101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초콜릿들 </a:t>
            </a: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</a:rPr>
              <a:t>= ["</a:t>
            </a:r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카카오 </a:t>
            </a: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</a:rPr>
              <a:t>99%", "</a:t>
            </a:r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다크 초콜릿</a:t>
            </a: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밀크 초콜릿</a:t>
            </a: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화이트 초콜릿</a:t>
            </a: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</a:rPr>
              <a:t>", "</a:t>
            </a:r>
            <a:r>
              <a:rPr lang="ko-KR" altLang="en-US" sz="3600" dirty="0">
                <a:solidFill>
                  <a:schemeClr val="accent2">
                    <a:lumMod val="50000"/>
                  </a:schemeClr>
                </a:solidFill>
              </a:rPr>
              <a:t>과일 초콜릿</a:t>
            </a:r>
            <a:r>
              <a:rPr lang="en-US" altLang="ko-KR" sz="3600" dirty="0">
                <a:solidFill>
                  <a:schemeClr val="accent2">
                    <a:lumMod val="50000"/>
                  </a:schemeClr>
                </a:solidFill>
              </a:rPr>
              <a:t>"]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54D11-ECAD-4666-A889-52D3A1FF6432}"/>
              </a:ext>
            </a:extLst>
          </p:cNvPr>
          <p:cNvSpPr txBox="1"/>
          <p:nvPr/>
        </p:nvSpPr>
        <p:spPr>
          <a:xfrm>
            <a:off x="397898" y="4881994"/>
            <a:ext cx="11011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57C3"/>
                </a:solidFill>
              </a:rPr>
              <a:t>케이크들 </a:t>
            </a:r>
            <a:r>
              <a:rPr lang="en-US" altLang="ko-KR" sz="3600" dirty="0">
                <a:solidFill>
                  <a:srgbClr val="FF57C3"/>
                </a:solidFill>
              </a:rPr>
              <a:t>= ["</a:t>
            </a:r>
            <a:r>
              <a:rPr lang="ko-KR" altLang="en-US" sz="3600" dirty="0">
                <a:solidFill>
                  <a:srgbClr val="FF57C3"/>
                </a:solidFill>
              </a:rPr>
              <a:t>딸기 케이크</a:t>
            </a:r>
            <a:r>
              <a:rPr lang="en-US" altLang="ko-KR" sz="3600" dirty="0">
                <a:solidFill>
                  <a:srgbClr val="FF57C3"/>
                </a:solidFill>
              </a:rPr>
              <a:t>", "</a:t>
            </a:r>
            <a:r>
              <a:rPr lang="ko-KR" altLang="en-US" sz="3600" dirty="0">
                <a:solidFill>
                  <a:srgbClr val="FF57C3"/>
                </a:solidFill>
              </a:rPr>
              <a:t>초콜릿 케이크</a:t>
            </a:r>
            <a:r>
              <a:rPr lang="en-US" altLang="ko-KR" sz="3600" dirty="0">
                <a:solidFill>
                  <a:srgbClr val="FF57C3"/>
                </a:solidFill>
              </a:rPr>
              <a:t>", "</a:t>
            </a:r>
            <a:r>
              <a:rPr lang="ko-KR" altLang="en-US" sz="3600" dirty="0">
                <a:solidFill>
                  <a:srgbClr val="FF57C3"/>
                </a:solidFill>
              </a:rPr>
              <a:t>생크림 케이크</a:t>
            </a:r>
            <a:r>
              <a:rPr lang="en-US" altLang="ko-KR" sz="3600" dirty="0">
                <a:solidFill>
                  <a:srgbClr val="FF57C3"/>
                </a:solidFill>
              </a:rPr>
              <a:t>", "</a:t>
            </a:r>
            <a:r>
              <a:rPr lang="ko-KR" altLang="en-US" sz="3600" dirty="0">
                <a:solidFill>
                  <a:srgbClr val="FF57C3"/>
                </a:solidFill>
              </a:rPr>
              <a:t>고구마 케이크</a:t>
            </a:r>
            <a:r>
              <a:rPr lang="en-US" altLang="ko-KR" sz="3600" dirty="0">
                <a:solidFill>
                  <a:srgbClr val="FF57C3"/>
                </a:solidFill>
              </a:rPr>
              <a:t>", "</a:t>
            </a:r>
            <a:r>
              <a:rPr lang="ko-KR" altLang="en-US" sz="3600" dirty="0">
                <a:solidFill>
                  <a:srgbClr val="FF57C3"/>
                </a:solidFill>
              </a:rPr>
              <a:t>열대과일 케이크</a:t>
            </a:r>
            <a:r>
              <a:rPr lang="en-US" altLang="ko-KR" sz="3600" dirty="0">
                <a:solidFill>
                  <a:srgbClr val="FF57C3"/>
                </a:solidFill>
              </a:rPr>
              <a:t>", "</a:t>
            </a:r>
            <a:r>
              <a:rPr lang="ko-KR" altLang="en-US" sz="3600" dirty="0">
                <a:solidFill>
                  <a:srgbClr val="FF57C3"/>
                </a:solidFill>
              </a:rPr>
              <a:t>생과일 케이크</a:t>
            </a:r>
            <a:r>
              <a:rPr lang="en-US" altLang="ko-KR" sz="3600" dirty="0">
                <a:solidFill>
                  <a:srgbClr val="FF57C3"/>
                </a:solidFill>
              </a:rPr>
              <a:t>", "</a:t>
            </a:r>
            <a:r>
              <a:rPr lang="ko-KR" altLang="en-US" sz="3600" dirty="0">
                <a:solidFill>
                  <a:srgbClr val="FF57C3"/>
                </a:solidFill>
              </a:rPr>
              <a:t>파인애플 케이크</a:t>
            </a:r>
            <a:r>
              <a:rPr lang="en-US" altLang="ko-KR" sz="3600" dirty="0">
                <a:solidFill>
                  <a:srgbClr val="FF57C3"/>
                </a:solidFill>
              </a:rPr>
              <a:t>", "</a:t>
            </a:r>
            <a:r>
              <a:rPr lang="ko-KR" altLang="en-US" sz="3600" dirty="0">
                <a:solidFill>
                  <a:srgbClr val="FF57C3"/>
                </a:solidFill>
              </a:rPr>
              <a:t>사과 케이크</a:t>
            </a:r>
            <a:r>
              <a:rPr lang="en-US" altLang="ko-KR" sz="3600" dirty="0">
                <a:solidFill>
                  <a:srgbClr val="FF57C3"/>
                </a:solidFill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9113264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044243-0583-46AF-BC2C-1802D414451E}"/>
              </a:ext>
            </a:extLst>
          </p:cNvPr>
          <p:cNvSpPr/>
          <p:nvPr/>
        </p:nvSpPr>
        <p:spPr>
          <a:xfrm>
            <a:off x="0" y="5370285"/>
            <a:ext cx="12192000" cy="1487715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2" y="869694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285558" y="2511301"/>
            <a:ext cx="750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import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구문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random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모듈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오늘의 운세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285558" y="3722020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7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285558" y="1495638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222A3-5341-444D-8C74-834633A02ABB}"/>
              </a:ext>
            </a:extLst>
          </p:cNvPr>
          <p:cNvSpPr txBox="1"/>
          <p:nvPr/>
        </p:nvSpPr>
        <p:spPr>
          <a:xfrm>
            <a:off x="213562" y="5521795"/>
            <a:ext cx="13193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References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왕초보를 위한 </a:t>
            </a:r>
            <a:r>
              <a:rPr lang="en-US" altLang="ko-KR" sz="1200" dirty="0"/>
              <a:t>Python 2.7		</a:t>
            </a:r>
            <a:r>
              <a:rPr lang="en-US" altLang="ko-KR" sz="1200" dirty="0">
                <a:hlinkClick r:id="rId3"/>
              </a:rPr>
              <a:t>https://wikidocs.net/145</a:t>
            </a:r>
            <a:endParaRPr lang="en-US" altLang="ko-KR" sz="1200" dirty="0"/>
          </a:p>
          <a:p>
            <a:r>
              <a:rPr lang="ko-KR" altLang="en-US" sz="1200" dirty="0"/>
              <a:t>뱀 인형 이미지</a:t>
            </a:r>
            <a:r>
              <a:rPr lang="en-US" altLang="ko-KR" sz="1200" dirty="0"/>
              <a:t>		</a:t>
            </a:r>
            <a:r>
              <a:rPr lang="en-US" altLang="ko-KR" sz="1200" dirty="0">
                <a:hlinkClick r:id="rId4"/>
              </a:rPr>
              <a:t>https://bit.ly/2WlNL65</a:t>
            </a:r>
            <a:endParaRPr lang="en-US" altLang="ko-KR" sz="1200" dirty="0"/>
          </a:p>
          <a:p>
            <a:r>
              <a:rPr lang="en-US" altLang="ko-KR" sz="1200" dirty="0"/>
              <a:t>Stock Photos			</a:t>
            </a:r>
            <a:r>
              <a:rPr lang="en-US" altLang="ko-KR" sz="1200" dirty="0">
                <a:hlinkClick r:id="rId5"/>
              </a:rPr>
              <a:t>https://unsplash.com/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381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8E1D00-BBA4-44E9-865E-6C576EE2C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0" y="754667"/>
            <a:ext cx="10926700" cy="2981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90547-1436-4021-964F-964228AEC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50" y="4741025"/>
            <a:ext cx="6509896" cy="165977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5DF2ED37-4E09-4245-AE98-39BD4AE83340}"/>
              </a:ext>
            </a:extLst>
          </p:cNvPr>
          <p:cNvSpPr/>
          <p:nvPr/>
        </p:nvSpPr>
        <p:spPr>
          <a:xfrm>
            <a:off x="5294812" y="3951144"/>
            <a:ext cx="391886" cy="5482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8457F7-049C-41A4-BA9F-3FAE9946EEA2}"/>
              </a:ext>
            </a:extLst>
          </p:cNvPr>
          <p:cNvSpPr/>
          <p:nvPr/>
        </p:nvSpPr>
        <p:spPr>
          <a:xfrm>
            <a:off x="0" y="0"/>
            <a:ext cx="12192000" cy="5399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04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539931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DF2ED37-4E09-4245-AE98-39BD4AE83340}"/>
              </a:ext>
            </a:extLst>
          </p:cNvPr>
          <p:cNvSpPr/>
          <p:nvPr/>
        </p:nvSpPr>
        <p:spPr>
          <a:xfrm>
            <a:off x="5294812" y="3951144"/>
            <a:ext cx="391886" cy="5482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68347B-17D8-4367-9EFF-579440C3B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0" y="737257"/>
            <a:ext cx="10945753" cy="2972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1E2EE8-B9B6-45BA-992D-BB13F6518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" y="4741025"/>
            <a:ext cx="6300475" cy="17468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1DB230-57AD-4227-81E1-D4EB71C9F4AD}"/>
              </a:ext>
            </a:extLst>
          </p:cNvPr>
          <p:cNvSpPr/>
          <p:nvPr/>
        </p:nvSpPr>
        <p:spPr>
          <a:xfrm>
            <a:off x="0" y="0"/>
            <a:ext cx="12192000" cy="5399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97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5" y="138550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return A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함수 안에서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를 뱉고 함수를 끝낸다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32437D-ECB0-46EB-B648-3684A773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65" y="3203591"/>
            <a:ext cx="5752631" cy="12726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067307-1F1E-4E92-B1EE-13B63FEF0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35" y="4816656"/>
            <a:ext cx="5302471" cy="11805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C5179C-9AE2-4FB7-B86A-2E65FE0A19E4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66145-4EA8-424D-A3C5-EA01705FB6C4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05793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044D24-ADC4-48EE-ACB1-86A272CF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70" y="1506503"/>
            <a:ext cx="8447770" cy="2880929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FE14ED47-30E9-4129-B33A-C64061D29AF5}"/>
              </a:ext>
            </a:extLst>
          </p:cNvPr>
          <p:cNvSpPr/>
          <p:nvPr/>
        </p:nvSpPr>
        <p:spPr>
          <a:xfrm>
            <a:off x="5268687" y="4428575"/>
            <a:ext cx="391886" cy="5482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EF4584-D745-4056-B6E2-BB3094ABC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70" y="5223583"/>
            <a:ext cx="5219007" cy="11437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075E67-B656-45EF-971B-D7A0077602E5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BF481-05E2-4B33-A105-37F3123DF836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81518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컴퓨터를 짖게 하는 법</a:t>
            </a:r>
          </a:p>
        </p:txBody>
      </p:sp>
      <p:pic>
        <p:nvPicPr>
          <p:cNvPr id="1028" name="Picture 4" descr="man operating laptop on top of table">
            <a:extLst>
              <a:ext uri="{FF2B5EF4-FFF2-40B4-BE49-F238E27FC236}">
                <a16:creationId xmlns:a16="http://schemas.microsoft.com/office/drawing/2014/main" id="{9033F257-FC8F-4E22-AFE9-455169B38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8" y="2836507"/>
            <a:ext cx="4763828" cy="318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F67320D-D5A8-4717-AFE4-21109C65BEFB}"/>
              </a:ext>
            </a:extLst>
          </p:cNvPr>
          <p:cNvSpPr/>
          <p:nvPr/>
        </p:nvSpPr>
        <p:spPr>
          <a:xfrm rot="545613">
            <a:off x="5522985" y="1439870"/>
            <a:ext cx="3622766" cy="2081349"/>
          </a:xfrm>
          <a:prstGeom prst="cloudCallout">
            <a:avLst>
              <a:gd name="adj1" fmla="val -51918"/>
              <a:gd name="adj2" fmla="val 686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FDAE3-828A-437D-BE7C-2FAAFDD8CFFA}"/>
              </a:ext>
            </a:extLst>
          </p:cNvPr>
          <p:cNvSpPr txBox="1"/>
          <p:nvPr/>
        </p:nvSpPr>
        <p:spPr>
          <a:xfrm>
            <a:off x="5807258" y="1930787"/>
            <a:ext cx="3054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컴퓨터가  멍멍하고</a:t>
            </a:r>
            <a:endParaRPr lang="en-US" altLang="ko-KR" sz="2400" dirty="0"/>
          </a:p>
          <a:p>
            <a:pPr algn="ctr"/>
            <a:r>
              <a:rPr lang="ko-KR" altLang="en-US" sz="2400" dirty="0"/>
              <a:t>짖게하고 싶은데</a:t>
            </a:r>
            <a:r>
              <a:rPr lang="en-US" altLang="ko-KR" sz="2400" dirty="0"/>
              <a:t>....</a:t>
            </a:r>
            <a:endParaRPr lang="ko-KR" altLang="en-US" sz="2400" dirty="0"/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7BD2A7E0-F022-4493-AF89-A3A886D8E31D}"/>
              </a:ext>
            </a:extLst>
          </p:cNvPr>
          <p:cNvSpPr/>
          <p:nvPr/>
        </p:nvSpPr>
        <p:spPr>
          <a:xfrm rot="195277">
            <a:off x="6019430" y="3219487"/>
            <a:ext cx="4564417" cy="2245504"/>
          </a:xfrm>
          <a:prstGeom prst="cloudCallout">
            <a:avLst>
              <a:gd name="adj1" fmla="val -69946"/>
              <a:gd name="adj2" fmla="val -26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A4810-1E90-4FAD-B1D7-E9A2DC79348D}"/>
              </a:ext>
            </a:extLst>
          </p:cNvPr>
          <p:cNvSpPr txBox="1"/>
          <p:nvPr/>
        </p:nvSpPr>
        <p:spPr>
          <a:xfrm>
            <a:off x="6476231" y="3803754"/>
            <a:ext cx="3632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분명 내 친구가 이미 만들었던거라 다시 짜긴 귀찮아</a:t>
            </a:r>
            <a:r>
              <a:rPr lang="en-US" altLang="ko-KR" sz="2400" dirty="0"/>
              <a:t>.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443A6A42-2A50-4B14-B84D-A0D4BB26D9A7}"/>
              </a:ext>
            </a:extLst>
          </p:cNvPr>
          <p:cNvSpPr/>
          <p:nvPr/>
        </p:nvSpPr>
        <p:spPr>
          <a:xfrm rot="195277">
            <a:off x="5857164" y="4912242"/>
            <a:ext cx="5127707" cy="1923049"/>
          </a:xfrm>
          <a:prstGeom prst="cloudCallout">
            <a:avLst>
              <a:gd name="adj1" fmla="val -63647"/>
              <a:gd name="adj2" fmla="val -1168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68FBD-A913-4579-BA0D-D241C553FA63}"/>
              </a:ext>
            </a:extLst>
          </p:cNvPr>
          <p:cNvSpPr/>
          <p:nvPr/>
        </p:nvSpPr>
        <p:spPr>
          <a:xfrm>
            <a:off x="5381275" y="53725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ko-KR" altLang="en-US" sz="2400" dirty="0">
                <a:solidFill>
                  <a:prstClr val="black"/>
                </a:solidFill>
              </a:rPr>
              <a:t>그 코드를</a:t>
            </a:r>
            <a:endParaRPr lang="en-US" altLang="ko-KR" sz="2400" dirty="0">
              <a:solidFill>
                <a:prstClr val="black"/>
              </a:solidFill>
            </a:endParaRPr>
          </a:p>
          <a:p>
            <a:pPr lvl="0" algn="ctr"/>
            <a:r>
              <a:rPr lang="ko-KR" altLang="en-US" sz="2400" dirty="0">
                <a:solidFill>
                  <a:prstClr val="black"/>
                </a:solidFill>
              </a:rPr>
              <a:t>가져다 쓰면 되지 않을까</a:t>
            </a:r>
            <a:r>
              <a:rPr lang="en-US" altLang="ko-KR" sz="2400" dirty="0">
                <a:solidFill>
                  <a:prstClr val="black"/>
                </a:solidFill>
              </a:rPr>
              <a:t>?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4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1137</Words>
  <Application>Microsoft Office PowerPoint</Application>
  <PresentationFormat>Widescreen</PresentationFormat>
  <Paragraphs>227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맑은 고딕</vt:lpstr>
      <vt:lpstr>Nanum Pen Script</vt:lpstr>
      <vt:lpstr>나눔고딕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 Eunseop</dc:creator>
  <cp:lastModifiedBy>Eunseop Shim</cp:lastModifiedBy>
  <cp:revision>137</cp:revision>
  <dcterms:created xsi:type="dcterms:W3CDTF">2019-05-20T11:05:00Z</dcterms:created>
  <dcterms:modified xsi:type="dcterms:W3CDTF">2019-07-05T19:12:29Z</dcterms:modified>
</cp:coreProperties>
</file>