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73" r:id="rId3"/>
    <p:sldId id="275" r:id="rId4"/>
    <p:sldId id="286" r:id="rId5"/>
    <p:sldId id="277" r:id="rId6"/>
    <p:sldId id="281" r:id="rId7"/>
    <p:sldId id="282" r:id="rId8"/>
    <p:sldId id="298" r:id="rId9"/>
    <p:sldId id="299" r:id="rId10"/>
    <p:sldId id="300" r:id="rId11"/>
    <p:sldId id="302" r:id="rId12"/>
    <p:sldId id="306" r:id="rId13"/>
    <p:sldId id="304" r:id="rId14"/>
    <p:sldId id="307" r:id="rId15"/>
    <p:sldId id="308" r:id="rId16"/>
    <p:sldId id="305" r:id="rId17"/>
    <p:sldId id="303" r:id="rId18"/>
    <p:sldId id="310" r:id="rId19"/>
    <p:sldId id="312" r:id="rId20"/>
    <p:sldId id="314" r:id="rId21"/>
    <p:sldId id="311" r:id="rId22"/>
    <p:sldId id="313" r:id="rId23"/>
    <p:sldId id="315" r:id="rId24"/>
    <p:sldId id="316" r:id="rId25"/>
    <p:sldId id="317" r:id="rId26"/>
    <p:sldId id="318" r:id="rId27"/>
    <p:sldId id="320" r:id="rId28"/>
    <p:sldId id="321" r:id="rId29"/>
    <p:sldId id="336" r:id="rId30"/>
    <p:sldId id="337" r:id="rId31"/>
    <p:sldId id="343" r:id="rId32"/>
    <p:sldId id="346" r:id="rId33"/>
    <p:sldId id="340" r:id="rId34"/>
    <p:sldId id="353" r:id="rId35"/>
    <p:sldId id="348" r:id="rId36"/>
    <p:sldId id="349" r:id="rId37"/>
    <p:sldId id="361" r:id="rId38"/>
    <p:sldId id="362" r:id="rId39"/>
    <p:sldId id="383" r:id="rId40"/>
    <p:sldId id="384" r:id="rId41"/>
    <p:sldId id="385" r:id="rId42"/>
    <p:sldId id="391" r:id="rId43"/>
    <p:sldId id="392" r:id="rId44"/>
    <p:sldId id="393" r:id="rId45"/>
    <p:sldId id="394" r:id="rId46"/>
    <p:sldId id="428" r:id="rId47"/>
    <p:sldId id="436" r:id="rId48"/>
    <p:sldId id="453" r:id="rId49"/>
    <p:sldId id="454" r:id="rId50"/>
    <p:sldId id="502" r:id="rId51"/>
    <p:sldId id="508" r:id="rId52"/>
    <p:sldId id="510" r:id="rId53"/>
    <p:sldId id="512" r:id="rId54"/>
    <p:sldId id="511" r:id="rId55"/>
    <p:sldId id="513" r:id="rId56"/>
    <p:sldId id="509" r:id="rId57"/>
    <p:sldId id="514" r:id="rId58"/>
    <p:sldId id="519" r:id="rId59"/>
    <p:sldId id="550" r:id="rId60"/>
    <p:sldId id="564" r:id="rId61"/>
    <p:sldId id="565" r:id="rId62"/>
    <p:sldId id="555" r:id="rId63"/>
    <p:sldId id="559" r:id="rId64"/>
    <p:sldId id="284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FF57C3"/>
    <a:srgbClr val="FDFDFD"/>
    <a:srgbClr val="C357FF"/>
    <a:srgbClr val="A162D0"/>
    <a:srgbClr val="FAAF5C"/>
    <a:srgbClr val="FFC757"/>
    <a:srgbClr val="FF79CF"/>
    <a:srgbClr val="FF85D3"/>
    <a:srgbClr val="CD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53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0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7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50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0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61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1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7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32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3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86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4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5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3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7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68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85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51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22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43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96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86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32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76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83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42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686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75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28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53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5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776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298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49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40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77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65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9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21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4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1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6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1~9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 핵심 정리 및 문제 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3992518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11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A:, else: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만약에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참이면 </a:t>
            </a:r>
            <a:r>
              <a:rPr lang="en-US" altLang="ko-KR" sz="3600" dirty="0">
                <a:solidFill>
                  <a:srgbClr val="AA7C38"/>
                </a:solidFill>
              </a:rPr>
              <a:t>if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US" altLang="ko-KR" sz="3600" dirty="0">
                <a:solidFill>
                  <a:srgbClr val="AA7C38"/>
                </a:solidFill>
              </a:rPr>
              <a:t>else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1B247-3C15-4323-8278-3B4AEE87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0" y="3588798"/>
            <a:ext cx="9807509" cy="23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8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달면 삼키고 쓰면 뱉는다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870011" y="3052397"/>
            <a:ext cx="6853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달면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삼킨다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뱉는다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4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C ..., else:</a:t>
            </a:r>
          </a:p>
          <a:p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B</a:t>
            </a:r>
            <a:r>
              <a:rPr lang="ko-KR" altLang="en-US" sz="4000" dirty="0">
                <a:solidFill>
                  <a:srgbClr val="AA7C38"/>
                </a:solidFill>
              </a:rPr>
              <a:t>를 보고 참이면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를 보고</a:t>
            </a:r>
            <a:r>
              <a:rPr lang="en-US" altLang="ko-KR" sz="4000" dirty="0">
                <a:solidFill>
                  <a:srgbClr val="AA7C38"/>
                </a:solidFill>
              </a:rPr>
              <a:t>...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모두 아니면 </a:t>
            </a:r>
            <a:r>
              <a:rPr lang="en-US" altLang="ko-KR" sz="4000" dirty="0">
                <a:solidFill>
                  <a:srgbClr val="AA7C38"/>
                </a:solidFill>
              </a:rPr>
              <a:t>else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0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간장은 짜고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설탕은 달고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나머지는 </a:t>
            </a:r>
            <a:r>
              <a:rPr lang="ko-KR" altLang="en-US" sz="3600" dirty="0" err="1">
                <a:solidFill>
                  <a:srgbClr val="AA7C38"/>
                </a:solidFill>
              </a:rPr>
              <a:t>모르겠어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506117" y="2413318"/>
            <a:ext cx="6853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모르겠다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607509" y="365002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몇 개가 있던 상관 없고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else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없어도 된다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607509" y="1349627"/>
            <a:ext cx="6853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치킨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맛있어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물감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그걸 왜 먹어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CE79C-BAA8-48B4-A572-659942A48204}"/>
              </a:ext>
            </a:extLst>
          </p:cNvPr>
          <p:cNvSpPr/>
          <p:nvPr/>
        </p:nvSpPr>
        <p:spPr>
          <a:xfrm>
            <a:off x="0" y="0"/>
            <a:ext cx="12192000" cy="21571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0CE79C-BAA8-48B4-A572-659942A48204}"/>
              </a:ext>
            </a:extLst>
          </p:cNvPr>
          <p:cNvSpPr/>
          <p:nvPr/>
        </p:nvSpPr>
        <p:spPr>
          <a:xfrm>
            <a:off x="0" y="0"/>
            <a:ext cx="12192000" cy="21571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57FCA-B57E-4C91-A6C6-6FD0EA03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1" y="509178"/>
            <a:ext cx="7835660" cy="5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091501"/>
            <a:ext cx="11326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  <a:p>
            <a:r>
              <a:rPr lang="en-US" altLang="ko-KR" sz="4000" dirty="0"/>
              <a:t>    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18683" y="1109358"/>
            <a:ext cx="10584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입력 받고 자기 이름이면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로그인 성공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로그인 실패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..”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5D466-2A02-4D94-9888-94CD9C5B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3" y="3429000"/>
            <a:ext cx="3769935" cy="2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255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40995"/>
            <a:ext cx="11326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  <a:p>
            <a:r>
              <a:rPr lang="en-US" altLang="ko-KR" sz="4000" dirty="0"/>
              <a:t>    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60" y="558852"/>
            <a:ext cx="1058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사용자에게 이름을 </a:t>
            </a:r>
            <a:r>
              <a:rPr lang="ko-KR" altLang="en-US" sz="3600" dirty="0" err="1">
                <a:solidFill>
                  <a:prstClr val="black"/>
                </a:solidFill>
              </a:rPr>
              <a:t>입력받고</a:t>
            </a:r>
            <a:r>
              <a:rPr lang="ko-KR" altLang="en-US" sz="3600" dirty="0">
                <a:solidFill>
                  <a:prstClr val="black"/>
                </a:solidFill>
              </a:rPr>
              <a:t> 그 이름의 사람은 몇 살인지 알려주는 프로그램을 만들어보자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단 모르는 사람의 이름이 입력되면 </a:t>
            </a:r>
            <a:r>
              <a:rPr lang="en-US" altLang="ko-KR" sz="3600" dirty="0">
                <a:solidFill>
                  <a:prstClr val="black"/>
                </a:solidFill>
              </a:rPr>
              <a:t>“</a:t>
            </a:r>
            <a:r>
              <a:rPr lang="ko-KR" altLang="en-US" sz="3600" dirty="0">
                <a:solidFill>
                  <a:prstClr val="black"/>
                </a:solidFill>
              </a:rPr>
              <a:t>모르겠다</a:t>
            </a:r>
            <a:r>
              <a:rPr lang="en-US" altLang="ko-KR" sz="3600" dirty="0">
                <a:solidFill>
                  <a:prstClr val="black"/>
                </a:solidFill>
              </a:rPr>
              <a:t>” </a:t>
            </a:r>
            <a:r>
              <a:rPr lang="ko-KR" altLang="en-US" sz="3600" dirty="0">
                <a:solidFill>
                  <a:prstClr val="black"/>
                </a:solidFill>
              </a:rPr>
              <a:t>고 출력하자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E1628-C035-41D0-A6BF-4D79A51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0" y="2475420"/>
            <a:ext cx="5732440" cy="41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C5EE8-0076-4C27-BB14-D24043A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9" y="1538093"/>
            <a:ext cx="10459073" cy="2128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A0715-7476-48C2-8533-67943ECC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9" y="4450528"/>
            <a:ext cx="6689318" cy="194094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0B3C2D-8CE7-4E79-9CD7-DA437F32FBA2}"/>
              </a:ext>
            </a:extLst>
          </p:cNvPr>
          <p:cNvSpPr/>
          <p:nvPr/>
        </p:nvSpPr>
        <p:spPr>
          <a:xfrm>
            <a:off x="5718628" y="3666931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C5EE8-0076-4C27-BB14-D24043A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9" y="1538093"/>
            <a:ext cx="10459073" cy="2128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A0715-7476-48C2-8533-67943ECC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9" y="4450528"/>
            <a:ext cx="6689318" cy="194094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0B3C2D-8CE7-4E79-9CD7-DA437F32FBA2}"/>
              </a:ext>
            </a:extLst>
          </p:cNvPr>
          <p:cNvSpPr/>
          <p:nvPr/>
        </p:nvSpPr>
        <p:spPr>
          <a:xfrm>
            <a:off x="5718628" y="3666931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0C7CA-B52F-4108-8966-3D60F9AE063E}"/>
              </a:ext>
            </a:extLst>
          </p:cNvPr>
          <p:cNvSpPr txBox="1"/>
          <p:nvPr/>
        </p:nvSpPr>
        <p:spPr>
          <a:xfrm>
            <a:off x="7106544" y="5207252"/>
            <a:ext cx="402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뭔가 이상한데</a:t>
            </a:r>
            <a:r>
              <a:rPr lang="en-GB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4F5EF-316D-4A4F-A375-DBFC87A77645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AA7C38"/>
                </a:solidFill>
              </a:rPr>
              <a:t>“</a:t>
            </a:r>
            <a:r>
              <a:rPr lang="ko-KR" altLang="en-US" sz="4000" dirty="0">
                <a:solidFill>
                  <a:srgbClr val="AA7C38"/>
                </a:solidFill>
              </a:rPr>
              <a:t>변하는 수</a:t>
            </a:r>
            <a:r>
              <a:rPr lang="en-US" altLang="ko-KR" sz="4000" dirty="0">
                <a:solidFill>
                  <a:srgbClr val="AA7C38"/>
                </a:solidFill>
              </a:rPr>
              <a:t>” : </a:t>
            </a:r>
            <a:r>
              <a:rPr lang="ko-KR" altLang="en-US" sz="4000" dirty="0">
                <a:solidFill>
                  <a:srgbClr val="AA7C38"/>
                </a:solidFill>
              </a:rPr>
              <a:t>숫자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>
                <a:solidFill>
                  <a:srgbClr val="AA7C38"/>
                </a:solidFill>
              </a:rPr>
              <a:t>문자 등을 담는 주머니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B02E-3E13-4048-9209-88CC7EFD8098}"/>
              </a:ext>
            </a:extLst>
          </p:cNvPr>
          <p:cNvSpPr txBox="1"/>
          <p:nvPr/>
        </p:nvSpPr>
        <p:spPr>
          <a:xfrm>
            <a:off x="1162974" y="2686363"/>
            <a:ext cx="4003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숫자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x = 5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number = -9.5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7DC7C-8C34-4D65-9A95-97279B517087}"/>
              </a:ext>
            </a:extLst>
          </p:cNvPr>
          <p:cNvSpPr txBox="1"/>
          <p:nvPr/>
        </p:nvSpPr>
        <p:spPr>
          <a:xfrm>
            <a:off x="6569476" y="2686363"/>
            <a:ext cx="5362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문자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friend = “</a:t>
            </a:r>
            <a:r>
              <a:rPr lang="ko-KR" altLang="en-US" sz="4400" dirty="0">
                <a:solidFill>
                  <a:srgbClr val="AA7C38"/>
                </a:solidFill>
              </a:rPr>
              <a:t>다람쥐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pet = ‘</a:t>
            </a:r>
            <a:r>
              <a:rPr lang="ko-KR" altLang="en-US" sz="4400" dirty="0">
                <a:solidFill>
                  <a:srgbClr val="AA7C38"/>
                </a:solidFill>
              </a:rPr>
              <a:t>강아지</a:t>
            </a:r>
            <a:r>
              <a:rPr lang="en-US" altLang="ko-KR" sz="4400" dirty="0">
                <a:solidFill>
                  <a:srgbClr val="AA7C38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0191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C5EE8-0076-4C27-BB14-D24043A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9" y="1538093"/>
            <a:ext cx="10459073" cy="2128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45436E-6927-42C4-A41F-AB06BD991219}"/>
              </a:ext>
            </a:extLst>
          </p:cNvPr>
          <p:cNvSpPr txBox="1"/>
          <p:nvPr/>
        </p:nvSpPr>
        <p:spPr>
          <a:xfrm>
            <a:off x="674039" y="3946675"/>
            <a:ext cx="11517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6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GB" altLang="ko-KR" sz="3600" dirty="0">
                <a:solidFill>
                  <a:srgbClr val="AA7C38"/>
                </a:solidFill>
              </a:rPr>
              <a:t>input</a:t>
            </a:r>
            <a:r>
              <a:rPr lang="ko-KR" altLang="en-US" sz="3600" dirty="0">
                <a:solidFill>
                  <a:srgbClr val="AA7C38"/>
                </a:solidFill>
              </a:rPr>
              <a:t>은 문자</a:t>
            </a:r>
            <a:r>
              <a:rPr lang="en-GB" altLang="ko-KR" sz="3600" dirty="0">
                <a:solidFill>
                  <a:srgbClr val="AA7C38"/>
                </a:solidFill>
              </a:rPr>
              <a:t>(</a:t>
            </a:r>
            <a:r>
              <a:rPr lang="ko-KR" altLang="en-US" sz="3600" dirty="0">
                <a:solidFill>
                  <a:srgbClr val="AA7C38"/>
                </a:solidFill>
              </a:rPr>
              <a:t>스트링</a:t>
            </a:r>
            <a:r>
              <a:rPr lang="en-GB" altLang="ko-KR" sz="3600" dirty="0">
                <a:solidFill>
                  <a:srgbClr val="AA7C38"/>
                </a:solidFill>
              </a:rPr>
              <a:t>) </a:t>
            </a:r>
            <a:r>
              <a:rPr lang="ko-KR" altLang="en-US" sz="3600" dirty="0">
                <a:solidFill>
                  <a:srgbClr val="AA7C38"/>
                </a:solidFill>
              </a:rPr>
              <a:t>을 뱉는다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</a:p>
          <a:p>
            <a:r>
              <a:rPr lang="en-GB" altLang="ko-KR" sz="36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sz="3600" dirty="0">
                <a:solidFill>
                  <a:srgbClr val="AA7C38"/>
                </a:solidFill>
              </a:rPr>
              <a:t>즉 </a:t>
            </a:r>
            <a:r>
              <a:rPr lang="en-GB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는 문자이다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</a:p>
          <a:p>
            <a:r>
              <a:rPr lang="en-GB" altLang="ko-KR" sz="36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GB" altLang="ko-KR" sz="3600" dirty="0">
                <a:solidFill>
                  <a:srgbClr val="AA7C38"/>
                </a:solidFill>
              </a:rPr>
              <a:t>a * 2 </a:t>
            </a:r>
            <a:r>
              <a:rPr lang="ko-KR" altLang="en-US" sz="3600" dirty="0">
                <a:solidFill>
                  <a:srgbClr val="AA7C38"/>
                </a:solidFill>
              </a:rPr>
              <a:t>는 </a:t>
            </a:r>
            <a:r>
              <a:rPr lang="en-GB" altLang="ko-KR" sz="3600" dirty="0">
                <a:solidFill>
                  <a:srgbClr val="AA7C38"/>
                </a:solidFill>
              </a:rPr>
              <a:t>‘a</a:t>
            </a:r>
            <a:r>
              <a:rPr lang="ko-KR" altLang="en-US" sz="3600" dirty="0">
                <a:solidFill>
                  <a:srgbClr val="AA7C38"/>
                </a:solidFill>
              </a:rPr>
              <a:t>를 두 번 쓴 문자</a:t>
            </a:r>
            <a:r>
              <a:rPr lang="en-GB" altLang="ko-KR" sz="3600" dirty="0">
                <a:solidFill>
                  <a:srgbClr val="AA7C38"/>
                </a:solidFill>
              </a:rPr>
              <a:t>’</a:t>
            </a:r>
            <a:r>
              <a:rPr lang="ko-KR" altLang="en-US" sz="3600" dirty="0">
                <a:solidFill>
                  <a:srgbClr val="AA7C38"/>
                </a:solidFill>
              </a:rPr>
              <a:t>가 되어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는 문자가 된다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</a:p>
          <a:p>
            <a:r>
              <a:rPr lang="en-GB" altLang="ko-KR" sz="36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sz="3600" dirty="0">
                <a:solidFill>
                  <a:srgbClr val="AA7C38"/>
                </a:solidFill>
              </a:rPr>
              <a:t>즉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는 </a:t>
            </a:r>
            <a:r>
              <a:rPr lang="en-GB" altLang="ko-KR" sz="3600" dirty="0">
                <a:solidFill>
                  <a:srgbClr val="AA7C38"/>
                </a:solidFill>
              </a:rPr>
              <a:t>“55”</a:t>
            </a:r>
            <a:r>
              <a:rPr lang="ko-KR" altLang="en-US" sz="3600" dirty="0">
                <a:solidFill>
                  <a:srgbClr val="AA7C38"/>
                </a:solidFill>
              </a:rPr>
              <a:t>가 된다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2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7B36B4-560B-413E-A287-59AC896EE2F9}"/>
              </a:ext>
            </a:extLst>
          </p:cNvPr>
          <p:cNvSpPr txBox="1"/>
          <p:nvPr/>
        </p:nvSpPr>
        <p:spPr>
          <a:xfrm>
            <a:off x="0" y="474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왜 오류가 날까</a:t>
            </a:r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A32FF8F-C563-41AA-8D93-AEDDC4223B84}"/>
              </a:ext>
            </a:extLst>
          </p:cNvPr>
          <p:cNvSpPr/>
          <p:nvPr/>
        </p:nvSpPr>
        <p:spPr>
          <a:xfrm rot="5400000">
            <a:off x="4085770" y="2385224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DEE12-008C-4A56-9CE2-95C689ECC3C7}"/>
              </a:ext>
            </a:extLst>
          </p:cNvPr>
          <p:cNvSpPr txBox="1"/>
          <p:nvPr/>
        </p:nvSpPr>
        <p:spPr>
          <a:xfrm>
            <a:off x="4786603" y="2292304"/>
            <a:ext cx="6555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오류 발생</a:t>
            </a:r>
            <a:r>
              <a:rPr lang="en-US" altLang="ko-KR" sz="4000" dirty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A32FF8F-C563-41AA-8D93-AEDDC4223B84}"/>
              </a:ext>
            </a:extLst>
          </p:cNvPr>
          <p:cNvSpPr/>
          <p:nvPr/>
        </p:nvSpPr>
        <p:spPr>
          <a:xfrm rot="5400000">
            <a:off x="4085770" y="2385224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DEE12-008C-4A56-9CE2-95C689ECC3C7}"/>
              </a:ext>
            </a:extLst>
          </p:cNvPr>
          <p:cNvSpPr txBox="1"/>
          <p:nvPr/>
        </p:nvSpPr>
        <p:spPr>
          <a:xfrm>
            <a:off x="4786603" y="2292304"/>
            <a:ext cx="6555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오류 발생</a:t>
            </a:r>
            <a:r>
              <a:rPr lang="en-US" altLang="ko-KR" sz="4000" dirty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3D8A2-C978-4986-A8E1-C59B2047B40B}"/>
              </a:ext>
            </a:extLst>
          </p:cNvPr>
          <p:cNvSpPr txBox="1"/>
          <p:nvPr/>
        </p:nvSpPr>
        <p:spPr>
          <a:xfrm>
            <a:off x="0" y="44807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</a:rPr>
              <a:t>문자</a:t>
            </a:r>
            <a:r>
              <a:rPr lang="en-US" altLang="ko-KR" sz="4000" dirty="0">
                <a:solidFill>
                  <a:srgbClr val="AA7C38"/>
                </a:solidFill>
              </a:rPr>
              <a:t>(str)</a:t>
            </a:r>
            <a:r>
              <a:rPr lang="ko-KR" altLang="en-US" sz="4000" dirty="0">
                <a:solidFill>
                  <a:srgbClr val="AA7C38"/>
                </a:solidFill>
              </a:rPr>
              <a:t>와 숫자는 </a:t>
            </a:r>
            <a:r>
              <a:rPr lang="en-US" altLang="ko-KR" sz="4000" dirty="0">
                <a:solidFill>
                  <a:srgbClr val="AA7C38"/>
                </a:solidFill>
              </a:rPr>
              <a:t>+ </a:t>
            </a:r>
            <a:r>
              <a:rPr lang="ko-KR" altLang="en-US" sz="4000" dirty="0">
                <a:solidFill>
                  <a:srgbClr val="AA7C38"/>
                </a:solidFill>
              </a:rPr>
              <a:t>할 수 없다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(</a:t>
            </a:r>
            <a:r>
              <a:rPr lang="ko-KR" altLang="en-US" sz="4000" dirty="0">
                <a:solidFill>
                  <a:srgbClr val="AA7C38"/>
                </a:solidFill>
              </a:rPr>
              <a:t>문자는 문자끼리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>
                <a:solidFill>
                  <a:srgbClr val="AA7C38"/>
                </a:solidFill>
              </a:rPr>
              <a:t>숫자는 </a:t>
            </a:r>
            <a:r>
              <a:rPr lang="ko-KR" altLang="en-US" sz="4000" dirty="0" err="1">
                <a:solidFill>
                  <a:srgbClr val="AA7C38"/>
                </a:solidFill>
              </a:rPr>
              <a:t>숫자끼리만</a:t>
            </a:r>
            <a:r>
              <a:rPr lang="ko-KR" altLang="en-US" sz="4000" dirty="0">
                <a:solidFill>
                  <a:srgbClr val="AA7C38"/>
                </a:solidFill>
              </a:rPr>
              <a:t> 가능하다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3D8A2-C978-4986-A8E1-C59B2047B40B}"/>
              </a:ext>
            </a:extLst>
          </p:cNvPr>
          <p:cNvSpPr txBox="1"/>
          <p:nvPr/>
        </p:nvSpPr>
        <p:spPr>
          <a:xfrm>
            <a:off x="1" y="2427384"/>
            <a:ext cx="1219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즉 타입을 항상 잘 생각해줘야 한다</a:t>
            </a:r>
            <a:r>
              <a:rPr lang="en-GB" altLang="ko-KR" sz="48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endParaRPr lang="en-GB" altLang="ko-KR" sz="4000" dirty="0">
              <a:solidFill>
                <a:srgbClr val="AA7C38"/>
              </a:solidFill>
            </a:endParaRPr>
          </a:p>
          <a:p>
            <a:pPr algn="ctr"/>
            <a:r>
              <a:rPr lang="ko-KR" altLang="en-US" sz="4000" dirty="0">
                <a:solidFill>
                  <a:srgbClr val="AA7C38"/>
                </a:solidFill>
              </a:rPr>
              <a:t>언제 </a:t>
            </a:r>
            <a:r>
              <a:rPr lang="en-GB" altLang="ko-KR" sz="4000" dirty="0">
                <a:solidFill>
                  <a:srgbClr val="AA7C38"/>
                </a:solidFill>
              </a:rPr>
              <a:t>int()</a:t>
            </a:r>
            <a:r>
              <a:rPr lang="ko-KR" altLang="en-US" sz="4000" dirty="0">
                <a:solidFill>
                  <a:srgbClr val="AA7C38"/>
                </a:solidFill>
              </a:rPr>
              <a:t>를 써서 문자를 숫자로 변환해야 할 지</a:t>
            </a:r>
            <a:endParaRPr lang="en-GB" altLang="ko-KR" sz="4000" dirty="0">
              <a:solidFill>
                <a:srgbClr val="AA7C38"/>
              </a:solidFill>
            </a:endParaRPr>
          </a:p>
          <a:p>
            <a:pPr algn="ctr"/>
            <a:r>
              <a:rPr lang="ko-KR" altLang="en-US" sz="4000" dirty="0">
                <a:solidFill>
                  <a:srgbClr val="AA7C38"/>
                </a:solidFill>
              </a:rPr>
              <a:t>잘 생각해보자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5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int(A)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정수로 변환하여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BDB65-5E34-4DE8-9C53-27C6FC57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257063"/>
            <a:ext cx="4029776" cy="2941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490C5-EC6A-4FC3-B7E4-25D044986AF3}"/>
              </a:ext>
            </a:extLst>
          </p:cNvPr>
          <p:cNvSpPr txBox="1"/>
          <p:nvPr/>
        </p:nvSpPr>
        <p:spPr>
          <a:xfrm>
            <a:off x="4646644" y="3262681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문자를 정수로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C768-9747-46E4-927B-821100477834}"/>
              </a:ext>
            </a:extLst>
          </p:cNvPr>
          <p:cNvSpPr txBox="1"/>
          <p:nvPr/>
        </p:nvSpPr>
        <p:spPr>
          <a:xfrm>
            <a:off x="4646643" y="4727669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실수를 정수로 변환</a:t>
            </a:r>
          </a:p>
        </p:txBody>
      </p:sp>
    </p:spTree>
    <p:extLst>
      <p:ext uri="{BB962C8B-B14F-4D97-AF65-F5344CB8AC3E}">
        <p14:creationId xmlns:p14="http://schemas.microsoft.com/office/powerpoint/2010/main" val="413530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0345D-FF33-47EA-8ED6-9A005503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5" y="1333850"/>
            <a:ext cx="9896475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F32A8-1160-4BCB-BF0B-65973357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" y="4696007"/>
            <a:ext cx="6623669" cy="18231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6131BC1-7810-4740-A5E8-526C5695B31C}"/>
              </a:ext>
            </a:extLst>
          </p:cNvPr>
          <p:cNvSpPr/>
          <p:nvPr/>
        </p:nvSpPr>
        <p:spPr>
          <a:xfrm>
            <a:off x="5411032" y="4057265"/>
            <a:ext cx="377372" cy="561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8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18683" y="1193333"/>
            <a:ext cx="10584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와 </a:t>
            </a:r>
            <a:r>
              <a:rPr lang="en-US" altLang="ko-KR" sz="4000" dirty="0">
                <a:solidFill>
                  <a:prstClr val="black"/>
                </a:solidFill>
              </a:rPr>
              <a:t>b</a:t>
            </a:r>
            <a:r>
              <a:rPr lang="ko-KR" altLang="en-US" sz="4000" dirty="0">
                <a:solidFill>
                  <a:prstClr val="black"/>
                </a:solidFill>
              </a:rPr>
              <a:t>를 입력 받으면</a:t>
            </a:r>
            <a:r>
              <a:rPr lang="en-US" altLang="ko-KR" sz="4000" dirty="0">
                <a:solidFill>
                  <a:prstClr val="black"/>
                </a:solidFill>
              </a:rPr>
              <a:t>,</a:t>
            </a:r>
            <a:r>
              <a:rPr lang="ko-KR" altLang="en-US" sz="4000" dirty="0">
                <a:solidFill>
                  <a:prstClr val="black"/>
                </a:solidFill>
              </a:rPr>
              <a:t> 두 수를 더한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뺀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곱한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4BC5D-B068-4D4C-8142-028812AD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9" y="2915491"/>
            <a:ext cx="5817532" cy="3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47868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291" y="74546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37345" y="745465"/>
            <a:ext cx="1058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치킨의 가격을 입력 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만원보다 싸면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치킨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시켜야지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~”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그렇지 않으면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용돈을 더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모아야겠다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...”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65042-9DDD-485E-9766-C6BACC44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3" y="3048400"/>
            <a:ext cx="5562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41F79-4CF7-44F3-9BFE-E55A08A4FB4D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print()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괄호 안의 값을 화면에 출력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F5D1A-8E80-4191-A73A-54657554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0" y="3894191"/>
            <a:ext cx="7100268" cy="16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576C-BE45-47E2-B19D-355DF889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7" y="1561661"/>
            <a:ext cx="11107024" cy="186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AE2EA8-9076-4C51-BB94-28AE651E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7" y="3805237"/>
            <a:ext cx="4762500" cy="26003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>
            <a:off x="2714048" y="326225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백마리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00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좋아하는 음식을 담은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그 리스트에 있는 모든 음식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에 대해 </a:t>
            </a:r>
            <a:r>
              <a:rPr lang="en-US" altLang="ko-KR" sz="4000" dirty="0">
                <a:solidFill>
                  <a:prstClr val="black"/>
                </a:solidFill>
              </a:rPr>
              <a:t>for </a:t>
            </a:r>
            <a:r>
              <a:rPr lang="ko-KR" altLang="en-US" sz="4000" dirty="0">
                <a:solidFill>
                  <a:prstClr val="black"/>
                </a:solidFill>
              </a:rPr>
              <a:t>반복문을 통해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“a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는 맛있다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9884A-E713-473B-9A2E-75D76D6B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563750"/>
            <a:ext cx="5082817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항목을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0AC4-C430-4538-9872-98412CF0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515718"/>
            <a:ext cx="914116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2B19F-D898-4A99-BD37-074F4E05F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1" y="2747329"/>
            <a:ext cx="10125705" cy="34536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7FA7E9-D926-4620-AA10-C36B3484704B}"/>
              </a:ext>
            </a:extLst>
          </p:cNvPr>
          <p:cNvSpPr/>
          <p:nvPr/>
        </p:nvSpPr>
        <p:spPr>
          <a:xfrm>
            <a:off x="3961974" y="3827821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30157-6A8E-41E0-8206-F6C044AB7F56}"/>
              </a:ext>
            </a:extLst>
          </p:cNvPr>
          <p:cNvSpPr/>
          <p:nvPr/>
        </p:nvSpPr>
        <p:spPr>
          <a:xfrm>
            <a:off x="3961974" y="5014398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65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2714441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0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F4705E-A183-49F5-BCA7-69D7F20956D1}"/>
              </a:ext>
            </a:extLst>
          </p:cNvPr>
          <p:cNvSpPr/>
          <p:nvPr/>
        </p:nvSpPr>
        <p:spPr>
          <a:xfrm>
            <a:off x="5271210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1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CFE9F-61CB-4EA4-B7F3-7CEADF8D86C2}"/>
              </a:ext>
            </a:extLst>
          </p:cNvPr>
          <p:cNvSpPr/>
          <p:nvPr/>
        </p:nvSpPr>
        <p:spPr>
          <a:xfrm>
            <a:off x="7677059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C5CD-386A-4472-8CEB-563056205644}"/>
              </a:ext>
            </a:extLst>
          </p:cNvPr>
          <p:cNvSpPr/>
          <p:nvPr/>
        </p:nvSpPr>
        <p:spPr>
          <a:xfrm>
            <a:off x="9835211" y="2747329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3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713E-8F8A-40B1-A70F-C3CC65B2EE44}"/>
              </a:ext>
            </a:extLst>
          </p:cNvPr>
          <p:cNvSpPr/>
          <p:nvPr/>
        </p:nvSpPr>
        <p:spPr>
          <a:xfrm>
            <a:off x="-1" y="4576440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dirty="0">
                <a:solidFill>
                  <a:srgbClr val="AA7C38"/>
                </a:solidFill>
              </a:rPr>
              <a:t>컴퓨터는 숫자를 셀 때 </a:t>
            </a:r>
            <a:r>
              <a:rPr lang="en-GB" altLang="ko-KR" sz="4800" dirty="0">
                <a:solidFill>
                  <a:srgbClr val="AA7C38"/>
                </a:solidFill>
              </a:rPr>
              <a:t>0</a:t>
            </a:r>
            <a:r>
              <a:rPr lang="ko-KR" altLang="en-US" sz="4800" dirty="0">
                <a:solidFill>
                  <a:srgbClr val="AA7C38"/>
                </a:solidFill>
              </a:rPr>
              <a:t>부터 센다</a:t>
            </a:r>
            <a:r>
              <a:rPr lang="en-GB" altLang="ko-KR" sz="4800" dirty="0">
                <a:solidFill>
                  <a:srgbClr val="AA7C38"/>
                </a:solidFill>
              </a:rPr>
              <a:t>!</a:t>
            </a:r>
            <a:endParaRPr lang="en-US" altLang="ko-KR" sz="4800" dirty="0">
              <a:solidFill>
                <a:srgbClr val="AA7C38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32047-5934-4BEF-AEAE-0DF2C9873F5B}"/>
              </a:ext>
            </a:extLst>
          </p:cNvPr>
          <p:cNvSpPr/>
          <p:nvPr/>
        </p:nvSpPr>
        <p:spPr>
          <a:xfrm rot="10800000">
            <a:off x="3475597" y="2212313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7E5F39-CEB2-4A88-86A9-8A2D25C1D81D}"/>
              </a:ext>
            </a:extLst>
          </p:cNvPr>
          <p:cNvSpPr/>
          <p:nvPr/>
        </p:nvSpPr>
        <p:spPr>
          <a:xfrm rot="10800000">
            <a:off x="6032366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B11279E-6C39-4DB8-880F-004DAD29E372}"/>
              </a:ext>
            </a:extLst>
          </p:cNvPr>
          <p:cNvSpPr/>
          <p:nvPr/>
        </p:nvSpPr>
        <p:spPr>
          <a:xfrm rot="10800000">
            <a:off x="8438215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65DA47-8055-4D1F-9F8C-7552B04E68A1}"/>
              </a:ext>
            </a:extLst>
          </p:cNvPr>
          <p:cNvSpPr/>
          <p:nvPr/>
        </p:nvSpPr>
        <p:spPr>
          <a:xfrm rot="10800000">
            <a:off x="10596367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1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0466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0466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자신만의 음식점 메뉴를 담은 리스트를 만들자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사용자에게 몇 번째 메뉴를 시킬 건지 숫자 </a:t>
            </a:r>
            <a:r>
              <a:rPr lang="en-GB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를 입력 받고</a:t>
            </a:r>
            <a:r>
              <a:rPr lang="en-GB" altLang="ko-KR" sz="4000" dirty="0">
                <a:solidFill>
                  <a:prstClr val="black"/>
                </a:solidFill>
              </a:rPr>
              <a:t> a</a:t>
            </a:r>
            <a:r>
              <a:rPr lang="ko-KR" altLang="en-US" sz="4000" dirty="0">
                <a:solidFill>
                  <a:prstClr val="black"/>
                </a:solidFill>
              </a:rPr>
              <a:t>번째 메뉴의 이름을 출력하자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036EC-5100-4D37-B553-2E9232DE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132325"/>
            <a:ext cx="7639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and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모두 참일 때만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 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636FD-4A26-4E86-9FFB-53A6CA8C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655656"/>
            <a:ext cx="628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2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B7ACB-CECE-4F6F-8CD0-975AAE29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03" y="1884782"/>
            <a:ext cx="10932393" cy="41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AFBC00-468E-42CC-9830-3DEB6B32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33" y="2516126"/>
            <a:ext cx="7483188" cy="1479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E65AF3-7446-47B4-BBE1-6C11FEB1F90E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AA7C38"/>
                </a:solidFill>
              </a:rPr>
              <a:t>여러 변수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>
                <a:solidFill>
                  <a:srgbClr val="AA7C38"/>
                </a:solidFill>
              </a:rPr>
              <a:t>값을 이어서 출력하기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1E2E-2BB5-4D98-ACE0-A24700C0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33" y="4341874"/>
            <a:ext cx="8805961" cy="19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or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하나라도 참이면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</a:t>
            </a:r>
            <a:r>
              <a:rPr lang="en-GB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F53EB-C6DE-4B24-8361-40166C74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5" y="3520264"/>
            <a:ext cx="6469766" cy="26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9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스핑크스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D8EBF-3027-4A79-8430-9545834BEB06}"/>
              </a:ext>
            </a:extLst>
          </p:cNvPr>
          <p:cNvSpPr/>
          <p:nvPr/>
        </p:nvSpPr>
        <p:spPr>
          <a:xfrm>
            <a:off x="496188" y="1619796"/>
            <a:ext cx="10845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스핑크스의 복수답안 인정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C5BC4-CC8C-4407-97A7-19EA4470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8" y="2750684"/>
            <a:ext cx="10364645" cy="34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6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altLang="ko-KR" sz="60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안에 </a:t>
            </a:r>
            <a:r>
              <a:rPr lang="en-GB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있으면 </a:t>
            </a:r>
            <a:r>
              <a:rPr lang="en-GB" altLang="ko-KR" sz="3600" dirty="0">
                <a:solidFill>
                  <a:srgbClr val="AA7C38"/>
                </a:solidFill>
              </a:rPr>
              <a:t>True, </a:t>
            </a:r>
            <a:r>
              <a:rPr lang="ko-KR" altLang="en-US" sz="3600" dirty="0">
                <a:solidFill>
                  <a:srgbClr val="AA7C38"/>
                </a:solidFill>
              </a:rPr>
              <a:t>없으면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를 뱉는다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519B1-D72D-4D96-A708-7C5E221E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4" y="3480318"/>
            <a:ext cx="8016588" cy="25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03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63894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C19FB-EF2C-43C0-AC70-B775103F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1" y="539179"/>
            <a:ext cx="9228849" cy="2516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21C38-D82F-4BD5-A29E-E76920CA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1" y="3801862"/>
            <a:ext cx="7670637" cy="28412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B9791-9289-49AA-8FB1-D32F34B48F25}"/>
              </a:ext>
            </a:extLst>
          </p:cNvPr>
          <p:cNvSpPr/>
          <p:nvPr/>
        </p:nvSpPr>
        <p:spPr>
          <a:xfrm>
            <a:off x="4753509" y="3163077"/>
            <a:ext cx="466532" cy="5318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39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정수를 입력 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정수가 </a:t>
            </a:r>
            <a:r>
              <a:rPr lang="en-GB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나누어지고 </a:t>
            </a:r>
            <a:r>
              <a:rPr lang="en-GB" altLang="ko-KR" sz="4000" dirty="0">
                <a:solidFill>
                  <a:prstClr val="black"/>
                </a:solidFill>
              </a:rPr>
              <a:t>3</a:t>
            </a:r>
            <a:r>
              <a:rPr lang="ko-KR" altLang="en-US" sz="4000" dirty="0">
                <a:solidFill>
                  <a:prstClr val="black"/>
                </a:solidFill>
              </a:rPr>
              <a:t>으로 나누어지면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“6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으로도 나누어집니다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“6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 나누어지지 않습니다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20DB-0072-46A0-A1F6-754619988462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54C5-54EE-40A6-B612-5FE4BCC5E299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348B6-2116-468C-8971-45864A92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8" y="4303025"/>
            <a:ext cx="7095702" cy="17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6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음식 이름을 </a:t>
            </a:r>
            <a:r>
              <a:rPr lang="ko-KR" altLang="en-US" sz="4000" dirty="0" err="1">
                <a:solidFill>
                  <a:prstClr val="black"/>
                </a:solidFill>
              </a:rPr>
              <a:t>입력받자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음식 이름에 </a:t>
            </a:r>
            <a:r>
              <a:rPr lang="en-GB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감자</a:t>
            </a:r>
            <a:r>
              <a:rPr lang="en-GB" altLang="ko-KR" sz="4000" dirty="0">
                <a:solidFill>
                  <a:prstClr val="black"/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가 들어있으면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감자가 들어가는 음식이군요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감자가 들어가지 않는 음식인가요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?”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20DB-0072-46A0-A1F6-754619988462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54C5-54EE-40A6-B612-5FE4BCC5E299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F7415-8DCD-4C01-9112-1382020E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7" y="4331639"/>
            <a:ext cx="8656039" cy="17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3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의 길이를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7F860-103D-42E0-9803-287462B1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562586"/>
            <a:ext cx="6264023" cy="26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7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sum(A)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안의 모든 값의 합을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E97E6-63FD-4CD3-A36E-9AF3B9BC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480744"/>
            <a:ext cx="8362441" cy="27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0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2448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24484"/>
            <a:ext cx="10569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이름을 입력받자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이름의 글자 수가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글자 이상</a:t>
            </a:r>
            <a:r>
              <a:rPr lang="en-US" altLang="ko-KR" sz="4000" dirty="0">
                <a:solidFill>
                  <a:prstClr val="black"/>
                </a:solidFill>
              </a:rPr>
              <a:t>, 4</a:t>
            </a:r>
            <a:r>
              <a:rPr lang="ko-KR" altLang="en-US" sz="4000" dirty="0">
                <a:solidFill>
                  <a:prstClr val="black"/>
                </a:solidFill>
              </a:rPr>
              <a:t>글자 이하이면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회원가입이 완료되었습니다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그렇지 않으면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이름은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2~4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글자여야 합니다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 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2027D-C067-4334-8F08-162D0679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4302130"/>
            <a:ext cx="6415951" cy="1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4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66202" y="115031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255" y="115031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숫자를 입력받자</a:t>
            </a:r>
            <a:r>
              <a:rPr lang="en-US" altLang="ko-KR" sz="4000" dirty="0">
                <a:solidFill>
                  <a:prstClr val="black"/>
                </a:solidFill>
              </a:rPr>
              <a:t>. 1</a:t>
            </a:r>
            <a:r>
              <a:rPr lang="ko-KR" altLang="en-US" sz="4000" dirty="0">
                <a:solidFill>
                  <a:prstClr val="black"/>
                </a:solidFill>
              </a:rPr>
              <a:t>부터 그 숫자까지의 합을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예를 들어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“5”</a:t>
            </a:r>
            <a:r>
              <a:rPr lang="ko-KR" altLang="en-US" sz="4000" dirty="0">
                <a:solidFill>
                  <a:prstClr val="black"/>
                </a:solidFill>
              </a:rPr>
              <a:t>를 입력받으면 </a:t>
            </a:r>
            <a:r>
              <a:rPr lang="en-US" altLang="ko-KR" sz="4000" dirty="0">
                <a:solidFill>
                  <a:prstClr val="black"/>
                </a:solidFill>
              </a:rPr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 이상 </a:t>
            </a:r>
            <a:r>
              <a:rPr lang="en-US" altLang="ko-KR" sz="4000" dirty="0">
                <a:solidFill>
                  <a:prstClr val="black"/>
                </a:solidFill>
              </a:rPr>
              <a:t>6 </a:t>
            </a:r>
            <a:r>
              <a:rPr lang="ko-KR" altLang="en-US" sz="4000" dirty="0">
                <a:solidFill>
                  <a:prstClr val="black"/>
                </a:solidFill>
              </a:rPr>
              <a:t>미만의 모든 수의 합을 출력한다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8767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F5B34-5909-45C1-BF0A-B4DCA8F13472}"/>
              </a:ext>
            </a:extLst>
          </p:cNvPr>
          <p:cNvSpPr txBox="1"/>
          <p:nvPr/>
        </p:nvSpPr>
        <p:spPr>
          <a:xfrm>
            <a:off x="1108255" y="3120083"/>
            <a:ext cx="1092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int(), range(), sum()</a:t>
            </a:r>
            <a:r>
              <a:rPr lang="ko-KR" altLang="en-US" sz="3200" dirty="0">
                <a:solidFill>
                  <a:srgbClr val="AA7C38"/>
                </a:solidFill>
              </a:rPr>
              <a:t>을 잘 활용해보자</a:t>
            </a:r>
            <a:r>
              <a:rPr lang="en-US" altLang="ko-KR" sz="3200" dirty="0">
                <a:solidFill>
                  <a:srgbClr val="AA7C38"/>
                </a:solidFill>
              </a:rPr>
              <a:t>. 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A826-2FD9-446F-8456-703B12FB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" y="4297976"/>
            <a:ext cx="5230311" cy="1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input()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86D3-E115-4748-A572-75BC2CC45BEC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input()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사용자에게 무언가를 질문함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B5E2D-0A85-4D2D-9336-EB7F4048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0" y="3985963"/>
            <a:ext cx="8380936" cy="14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4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685741" y="493465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사전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단어와 뜻이 짝을 지어있다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1026" name="Picture 2" descr="focus dictionary index page">
            <a:extLst>
              <a:ext uri="{FF2B5EF4-FFF2-40B4-BE49-F238E27FC236}">
                <a16:creationId xmlns:a16="http://schemas.microsoft.com/office/drawing/2014/main" id="{630C9405-D0D0-4475-8E52-3C8F0F7A9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0" t="13213" r="18509" b="17335"/>
          <a:stretch/>
        </p:blipFill>
        <p:spPr bwMode="auto">
          <a:xfrm>
            <a:off x="3901440" y="1560307"/>
            <a:ext cx="4389120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07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389649" y="1586433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apple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1AE2B-D48B-4722-9217-145B9A576605}"/>
              </a:ext>
            </a:extLst>
          </p:cNvPr>
          <p:cNvSpPr/>
          <p:nvPr/>
        </p:nvSpPr>
        <p:spPr>
          <a:xfrm>
            <a:off x="6588824" y="1766846"/>
            <a:ext cx="463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사과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사과나무의 열매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4CAA9-544C-4D3D-B3CA-1F5318575E20}"/>
              </a:ext>
            </a:extLst>
          </p:cNvPr>
          <p:cNvSpPr txBox="1"/>
          <p:nvPr/>
        </p:nvSpPr>
        <p:spPr>
          <a:xfrm>
            <a:off x="389649" y="2602096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80004-A065-40B3-A406-925FCE1358E8}"/>
              </a:ext>
            </a:extLst>
          </p:cNvPr>
          <p:cNvSpPr/>
          <p:nvPr/>
        </p:nvSpPr>
        <p:spPr>
          <a:xfrm>
            <a:off x="6089489" y="2784644"/>
            <a:ext cx="5631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곰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갈색의 털북숭이 포유류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4FCF4-12B4-4419-93D6-4C26FA1C5C80}"/>
              </a:ext>
            </a:extLst>
          </p:cNvPr>
          <p:cNvSpPr txBox="1"/>
          <p:nvPr/>
        </p:nvSpPr>
        <p:spPr>
          <a:xfrm>
            <a:off x="389649" y="3617777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A82CB-F5C5-4508-9CC8-F2FCD0911ED2}"/>
              </a:ext>
            </a:extLst>
          </p:cNvPr>
          <p:cNvSpPr/>
          <p:nvPr/>
        </p:nvSpPr>
        <p:spPr>
          <a:xfrm>
            <a:off x="5872282" y="3802442"/>
            <a:ext cx="6066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자동차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바퀴가 달린 이동수단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A3C68-9854-4113-AB9D-2DE84240A2FA}"/>
              </a:ext>
            </a:extLst>
          </p:cNvPr>
          <p:cNvCxnSpPr>
            <a:cxnSpLocks/>
          </p:cNvCxnSpPr>
          <p:nvPr/>
        </p:nvCxnSpPr>
        <p:spPr>
          <a:xfrm>
            <a:off x="3143794" y="2107474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73E29-AEC9-4195-A9AB-D0D160EFDEEF}"/>
              </a:ext>
            </a:extLst>
          </p:cNvPr>
          <p:cNvCxnSpPr>
            <a:cxnSpLocks/>
          </p:cNvCxnSpPr>
          <p:nvPr/>
        </p:nvCxnSpPr>
        <p:spPr>
          <a:xfrm>
            <a:off x="3115802" y="3133842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89B06-E1A5-4076-A7AA-D9B5854256C8}"/>
              </a:ext>
            </a:extLst>
          </p:cNvPr>
          <p:cNvCxnSpPr>
            <a:cxnSpLocks/>
          </p:cNvCxnSpPr>
          <p:nvPr/>
        </p:nvCxnSpPr>
        <p:spPr>
          <a:xfrm>
            <a:off x="3022495" y="4160209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71F888-5097-4EE2-8411-A9E5965F392F}"/>
              </a:ext>
            </a:extLst>
          </p:cNvPr>
          <p:cNvSpPr txBox="1"/>
          <p:nvPr/>
        </p:nvSpPr>
        <p:spPr>
          <a:xfrm>
            <a:off x="787629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</a:rPr>
              <a:t>key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열쇠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D55AD-66A7-4637-9085-86CBD2D58F2E}"/>
              </a:ext>
            </a:extLst>
          </p:cNvPr>
          <p:cNvSpPr txBox="1"/>
          <p:nvPr/>
        </p:nvSpPr>
        <p:spPr>
          <a:xfrm>
            <a:off x="7982280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</a:p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값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4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>
            <a:off x="1539551" y="2798196"/>
            <a:ext cx="317241" cy="10230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9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에 해당하는 값을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4C5E1-1BAF-4388-A96C-2DF4451C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9" y="3215307"/>
            <a:ext cx="7175610" cy="33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4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7ED7EF-4D26-46AA-8DC1-55D2E3E58176}"/>
              </a:ext>
            </a:extLst>
          </p:cNvPr>
          <p:cNvSpPr txBox="1"/>
          <p:nvPr/>
        </p:nvSpPr>
        <p:spPr>
          <a:xfrm>
            <a:off x="9486122" y="4401970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동현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 flipV="1">
            <a:off x="5937379" y="3072226"/>
            <a:ext cx="2581470" cy="14030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251CA-B839-47AB-BE6A-4928586EAB78}"/>
              </a:ext>
            </a:extLst>
          </p:cNvPr>
          <p:cNvCxnSpPr>
            <a:cxnSpLocks/>
          </p:cNvCxnSpPr>
          <p:nvPr/>
        </p:nvCxnSpPr>
        <p:spPr>
          <a:xfrm flipV="1">
            <a:off x="7878147" y="4849619"/>
            <a:ext cx="1734424" cy="6979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CA721-4538-44FF-99A4-A1E5DAF72E2B}"/>
              </a:ext>
            </a:extLst>
          </p:cNvPr>
          <p:cNvSpPr/>
          <p:nvPr/>
        </p:nvSpPr>
        <p:spPr>
          <a:xfrm>
            <a:off x="4994986" y="4221881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CABE-F1E3-4223-8315-B696D2D05623}"/>
              </a:ext>
            </a:extLst>
          </p:cNvPr>
          <p:cNvSpPr/>
          <p:nvPr/>
        </p:nvSpPr>
        <p:spPr>
          <a:xfrm>
            <a:off x="6906693" y="5257627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AF5F5-252E-4159-B92E-2FAB9577134C}"/>
              </a:ext>
            </a:extLst>
          </p:cNvPr>
          <p:cNvSpPr txBox="1"/>
          <p:nvPr/>
        </p:nvSpPr>
        <p:spPr>
          <a:xfrm>
            <a:off x="8518849" y="2450967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선생님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2982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 = B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55884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 =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의 값을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로 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6CD1D-A4F0-468B-9049-942C023E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" y="3429000"/>
            <a:ext cx="9354893" cy="27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3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영어사전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C662-9131-4D68-A4A8-D12D9152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1" y="1642747"/>
            <a:ext cx="9219128" cy="4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0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영어사전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E789F-4B43-4DF3-88E2-FC24C54F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7" y="1258349"/>
            <a:ext cx="8674214" cy="2399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137401-BD92-496C-BD9A-C21EF3D5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17" y="4600438"/>
            <a:ext cx="7501543" cy="17000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AF48C-DAC0-4769-8558-F367936DD0F6}"/>
              </a:ext>
            </a:extLst>
          </p:cNvPr>
          <p:cNvCxnSpPr>
            <a:cxnSpLocks/>
          </p:cNvCxnSpPr>
          <p:nvPr/>
        </p:nvCxnSpPr>
        <p:spPr>
          <a:xfrm>
            <a:off x="5737549" y="3733800"/>
            <a:ext cx="0" cy="671927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96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0210" y="82035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2263" y="820351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음식을 열쇠로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가격을 값으로 가지고 있는 </a:t>
            </a:r>
            <a:r>
              <a:rPr lang="en-US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메뉴</a:t>
            </a:r>
            <a:r>
              <a:rPr lang="en-US" altLang="ko-KR" sz="4000" dirty="0">
                <a:solidFill>
                  <a:prstClr val="black"/>
                </a:solidFill>
              </a:rPr>
              <a:t>” </a:t>
            </a:r>
            <a:r>
              <a:rPr lang="ko-KR" altLang="en-US" sz="4000" dirty="0">
                <a:solidFill>
                  <a:prstClr val="black"/>
                </a:solidFill>
              </a:rPr>
              <a:t>사전을 만들고 음식을 여러 개 주문하면 총 가격이 얼마인지 알려주는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0004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62262" y="284075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</a:rPr>
              <a:t>(</a:t>
            </a:r>
            <a:r>
              <a:rPr lang="ko-KR" altLang="en-US" sz="3200" dirty="0">
                <a:solidFill>
                  <a:srgbClr val="AA7C38"/>
                </a:solidFill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</a:rPr>
              <a:t>),</a:t>
            </a:r>
            <a:r>
              <a:rPr lang="ko-KR" altLang="en-US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>
                <a:solidFill>
                  <a:srgbClr val="AA7C38"/>
                </a:solidFill>
              </a:rPr>
              <a:t>input </a:t>
            </a:r>
            <a:r>
              <a:rPr lang="ko-KR" altLang="en-US" sz="3200" dirty="0">
                <a:solidFill>
                  <a:srgbClr val="AA7C38"/>
                </a:solidFill>
              </a:rPr>
              <a:t>함수</a:t>
            </a:r>
            <a:r>
              <a:rPr lang="en-US" altLang="ko-KR" sz="3200" dirty="0">
                <a:solidFill>
                  <a:srgbClr val="AA7C38"/>
                </a:solidFill>
              </a:rPr>
              <a:t>, int </a:t>
            </a:r>
            <a:r>
              <a:rPr lang="ko-KR" altLang="en-US" sz="3200" dirty="0">
                <a:solidFill>
                  <a:srgbClr val="AA7C38"/>
                </a:solidFill>
              </a:rPr>
              <a:t>변환을 잘 활용해보자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F2910-171D-4B2B-A7CD-42B23F64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2" y="3847924"/>
            <a:ext cx="6910163" cy="23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5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치킨을 다 먹는 법</a:t>
            </a:r>
          </a:p>
        </p:txBody>
      </p:sp>
      <p:pic>
        <p:nvPicPr>
          <p:cNvPr id="6146" name="Picture 2" descr="fried chicken on brown paper bag">
            <a:extLst>
              <a:ext uri="{FF2B5EF4-FFF2-40B4-BE49-F238E27FC236}">
                <a16:creationId xmlns:a16="http://schemas.microsoft.com/office/drawing/2014/main" id="{51EF1F34-FA8B-4610-AC65-96984AB9D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1347"/>
          <a:stretch/>
        </p:blipFill>
        <p:spPr bwMode="auto">
          <a:xfrm>
            <a:off x="152400" y="1391000"/>
            <a:ext cx="3771900" cy="5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2858-068F-4765-9BF8-871D604E49B0}"/>
              </a:ext>
            </a:extLst>
          </p:cNvPr>
          <p:cNvSpPr txBox="1"/>
          <p:nvPr/>
        </p:nvSpPr>
        <p:spPr>
          <a:xfrm>
            <a:off x="4222751" y="2599509"/>
            <a:ext cx="752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8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input()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84E323-AF97-44DA-A7B2-F479E821898A}"/>
              </a:ext>
            </a:extLst>
          </p:cNvPr>
          <p:cNvSpPr/>
          <p:nvPr/>
        </p:nvSpPr>
        <p:spPr>
          <a:xfrm>
            <a:off x="5476788" y="3589048"/>
            <a:ext cx="375724" cy="6538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3545-822A-40E2-846F-823ECACA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7" y="1538812"/>
            <a:ext cx="10401626" cy="1890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3EB4-0B08-4333-90BA-FBFE0201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7" y="4402938"/>
            <a:ext cx="8279393" cy="17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2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치킨을 다 먹는 법</a:t>
            </a:r>
          </a:p>
        </p:txBody>
      </p:sp>
      <p:pic>
        <p:nvPicPr>
          <p:cNvPr id="6146" name="Picture 2" descr="fried chicken on brown paper bag">
            <a:extLst>
              <a:ext uri="{FF2B5EF4-FFF2-40B4-BE49-F238E27FC236}">
                <a16:creationId xmlns:a16="http://schemas.microsoft.com/office/drawing/2014/main" id="{51EF1F34-FA8B-4610-AC65-96984AB9D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1347"/>
          <a:stretch/>
        </p:blipFill>
        <p:spPr bwMode="auto">
          <a:xfrm>
            <a:off x="152400" y="1391000"/>
            <a:ext cx="3771900" cy="5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2858-068F-4765-9BF8-871D604E49B0}"/>
              </a:ext>
            </a:extLst>
          </p:cNvPr>
          <p:cNvSpPr txBox="1"/>
          <p:nvPr/>
        </p:nvSpPr>
        <p:spPr>
          <a:xfrm>
            <a:off x="4222751" y="2599509"/>
            <a:ext cx="7524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E70FEF-F8CC-442C-8338-101B495C0021}"/>
              </a:ext>
            </a:extLst>
          </p:cNvPr>
          <p:cNvCxnSpPr>
            <a:cxnSpLocks/>
          </p:cNvCxnSpPr>
          <p:nvPr/>
        </p:nvCxnSpPr>
        <p:spPr>
          <a:xfrm>
            <a:off x="7978776" y="4534730"/>
            <a:ext cx="1" cy="505546"/>
          </a:xfrm>
          <a:prstGeom prst="straightConnector1">
            <a:avLst/>
          </a:prstGeom>
          <a:ln w="952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94A90-82BD-45A1-8156-1EDFBFCD3277}"/>
              </a:ext>
            </a:extLst>
          </p:cNvPr>
          <p:cNvSpPr txBox="1"/>
          <p:nvPr/>
        </p:nvSpPr>
        <p:spPr>
          <a:xfrm>
            <a:off x="4213225" y="5159615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 조각이 남아있는 동안</a:t>
            </a:r>
            <a:r>
              <a:rPr lang="en-US" altLang="ko-KR" sz="3600" dirty="0">
                <a:solidFill>
                  <a:srgbClr val="AA7C38"/>
                </a:solidFill>
              </a:rPr>
              <a:t>:</a:t>
            </a:r>
            <a:br>
              <a:rPr lang="en-US" altLang="ko-KR" sz="3600" dirty="0">
                <a:solidFill>
                  <a:srgbClr val="AA7C38"/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52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while A: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A(</a:t>
            </a:r>
            <a:r>
              <a:rPr lang="ko-KR" altLang="en-US" sz="4000" dirty="0">
                <a:solidFill>
                  <a:srgbClr val="AA7C38"/>
                </a:solidFill>
              </a:rPr>
              <a:t>조건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가 참인 동안 블록을 반복한다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E2330-5FCB-4B77-A1C3-CE46CC58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7411484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6E8CF-2DA0-4F87-BE49-E36D537D6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76"/>
          <a:stretch/>
        </p:blipFill>
        <p:spPr>
          <a:xfrm>
            <a:off x="652185" y="4935141"/>
            <a:ext cx="3972479" cy="1922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332EB-9DFD-42A7-AB16-EA3A0C32B2A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F8406-A2AC-48E2-BDB0-1244B32EAA2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1DEA2-A7C3-4CF3-BB00-CF58B9696B9C}"/>
              </a:ext>
            </a:extLst>
          </p:cNvPr>
          <p:cNvSpPr txBox="1"/>
          <p:nvPr/>
        </p:nvSpPr>
        <p:spPr>
          <a:xfrm>
            <a:off x="2140330" y="5481071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76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반복문 예제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3796292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8AEC8D-8B55-464B-9C37-959FB054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1" y="1575689"/>
            <a:ext cx="5234824" cy="222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9DE08-9368-441C-9DB2-D4A9372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4514524"/>
            <a:ext cx="5453899" cy="19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40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8444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8444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b="1" dirty="0">
                <a:solidFill>
                  <a:srgbClr val="0070C0"/>
                </a:solidFill>
              </a:rPr>
              <a:t>a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으로 두자</a:t>
            </a:r>
            <a:r>
              <a:rPr lang="en-US" altLang="ko-KR" sz="4000" dirty="0">
                <a:solidFill>
                  <a:prstClr val="black"/>
                </a:solidFill>
              </a:rPr>
              <a:t>. a</a:t>
            </a:r>
            <a:r>
              <a:rPr lang="ko-KR" altLang="en-US" sz="4000" dirty="0">
                <a:solidFill>
                  <a:prstClr val="black"/>
                </a:solidFill>
              </a:rPr>
              <a:t>가 </a:t>
            </a:r>
            <a:r>
              <a:rPr lang="en-US" altLang="ko-KR" sz="4000" dirty="0"/>
              <a:t>0</a:t>
            </a:r>
            <a:r>
              <a:rPr lang="ko-KR" altLang="en-US" sz="4000" dirty="0">
                <a:solidFill>
                  <a:prstClr val="black"/>
                </a:solidFill>
              </a:rPr>
              <a:t>보다 큰 동안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를 출력하고 </a:t>
            </a:r>
            <a:r>
              <a:rPr lang="en-US" altLang="ko-KR" sz="4000" dirty="0"/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씩 빼자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마지막엔 발사를 출력</a:t>
            </a:r>
            <a:r>
              <a:rPr lang="en-GB" altLang="ko-KR" sz="4000" dirty="0">
                <a:solidFill>
                  <a:prstClr val="black"/>
                </a:solidFill>
              </a:rPr>
              <a:t>! </a:t>
            </a:r>
            <a:r>
              <a:rPr lang="ko-KR" altLang="en-US" sz="4000" dirty="0">
                <a:solidFill>
                  <a:prstClr val="black"/>
                </a:solidFill>
              </a:rPr>
              <a:t>이를 통해 로켓 카운트다운을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86532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2906112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while </a:t>
            </a:r>
            <a:r>
              <a:rPr lang="ko-KR" altLang="en-US" sz="2800" dirty="0">
                <a:solidFill>
                  <a:srgbClr val="AA7C38"/>
                </a:solidFill>
              </a:rPr>
              <a:t>반복문을 이용하자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D511-D407-471D-9E77-6B07AB05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3537798"/>
            <a:ext cx="5348063" cy="150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F1649-60F8-4760-A56A-13FB9028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7" y="5266714"/>
            <a:ext cx="2585813" cy="133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47975" y="4925740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1630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00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1~9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 핵심 정리 및 문제 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52696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11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79CD1-7AC8-4209-9D93-AF1904C82E07}"/>
              </a:ext>
            </a:extLst>
          </p:cNvPr>
          <p:cNvSpPr txBox="1"/>
          <p:nvPr/>
        </p:nvSpPr>
        <p:spPr>
          <a:xfrm>
            <a:off x="346943" y="3896170"/>
            <a:ext cx="1126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아래와 같이 동작하는 프로그램을 만들어보자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51922-CB98-4097-A52D-D60717E8946D}"/>
              </a:ext>
            </a:extLst>
          </p:cNvPr>
          <p:cNvSpPr txBox="1"/>
          <p:nvPr/>
        </p:nvSpPr>
        <p:spPr>
          <a:xfrm>
            <a:off x="346943" y="1212102"/>
            <a:ext cx="11566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자신이 태어난 년도를 </a:t>
            </a:r>
            <a:r>
              <a:rPr lang="en-US" altLang="ko-KR" sz="3600" dirty="0"/>
              <a:t>year </a:t>
            </a:r>
            <a:r>
              <a:rPr lang="ko-KR" altLang="en-US" sz="3600" dirty="0"/>
              <a:t>변수에 넣어라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    이 </a:t>
            </a:r>
            <a:r>
              <a:rPr lang="en-US" altLang="ko-KR" sz="3600" dirty="0"/>
              <a:t>year</a:t>
            </a:r>
            <a:r>
              <a:rPr lang="ko-KR" altLang="en-US" sz="3600" dirty="0"/>
              <a:t>를 이용해 자신의 나이를 계산해 </a:t>
            </a:r>
            <a:r>
              <a:rPr lang="en-US" altLang="ko-KR" sz="3600" dirty="0"/>
              <a:t>age </a:t>
            </a:r>
            <a:r>
              <a:rPr lang="ko-KR" altLang="en-US" sz="3600" dirty="0"/>
              <a:t>변수에 </a:t>
            </a:r>
            <a:r>
              <a:rPr lang="ko-KR" altLang="en-US" sz="3600" dirty="0" err="1"/>
              <a:t>넣</a:t>
            </a:r>
            <a:endParaRPr lang="en-GB" altLang="ko-KR" sz="3600" dirty="0"/>
          </a:p>
          <a:p>
            <a:r>
              <a:rPr lang="ko-KR" altLang="en-US" sz="3600" dirty="0"/>
              <a:t>    어라</a:t>
            </a:r>
            <a:r>
              <a:rPr lang="en-US" altLang="ko-KR" sz="3600" dirty="0"/>
              <a:t>. print</a:t>
            </a:r>
            <a:r>
              <a:rPr lang="ko-KR" altLang="en-US" sz="3600" dirty="0"/>
              <a:t>를 이용해 </a:t>
            </a:r>
            <a:r>
              <a:rPr lang="en-US" altLang="ko-KR" sz="3600" dirty="0"/>
              <a:t>age</a:t>
            </a:r>
            <a:r>
              <a:rPr lang="ko-KR" altLang="en-US" sz="3600" dirty="0"/>
              <a:t>를 출력해보자</a:t>
            </a:r>
            <a:r>
              <a:rPr lang="en-US" altLang="ko-KR" sz="36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74C155-B98E-4116-B114-1F844EEB3811}"/>
              </a:ext>
            </a:extLst>
          </p:cNvPr>
          <p:cNvSpPr/>
          <p:nvPr/>
        </p:nvSpPr>
        <p:spPr>
          <a:xfrm>
            <a:off x="876333" y="2971913"/>
            <a:ext cx="10865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힌트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: 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자신의 나이는 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“2020-(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태어난 년도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)”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로 계산할 수 있다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7D1288-E967-4902-AB8A-8A62BA26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1" y="4737161"/>
            <a:ext cx="6233426" cy="18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if A: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C050C-88B3-4429-A829-A0024063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968327"/>
            <a:ext cx="8427770" cy="21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A5EC71-751B-4D63-9C05-1F8F88C5CBDD}"/>
              </a:ext>
            </a:extLst>
          </p:cNvPr>
          <p:cNvSpPr txBox="1"/>
          <p:nvPr/>
        </p:nvSpPr>
        <p:spPr>
          <a:xfrm>
            <a:off x="8814615" y="4140859"/>
            <a:ext cx="20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블록</a:t>
            </a:r>
            <a:r>
              <a:rPr lang="en-US" altLang="ko-KR" sz="4000" dirty="0">
                <a:solidFill>
                  <a:srgbClr val="FF0000"/>
                </a:solidFill>
              </a:rPr>
              <a:t>2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6BB6CB-6ACD-4704-9EF4-60462E47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8" y="453984"/>
            <a:ext cx="7883525" cy="5950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452433-E93A-4903-9223-0EB1C6DADE9D}"/>
              </a:ext>
            </a:extLst>
          </p:cNvPr>
          <p:cNvSpPr/>
          <p:nvPr/>
        </p:nvSpPr>
        <p:spPr>
          <a:xfrm>
            <a:off x="1458141" y="1770789"/>
            <a:ext cx="6377759" cy="1455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7FDF3-B4B4-4D4D-BFC1-F54679C62144}"/>
              </a:ext>
            </a:extLst>
          </p:cNvPr>
          <p:cNvSpPr/>
          <p:nvPr/>
        </p:nvSpPr>
        <p:spPr>
          <a:xfrm>
            <a:off x="1458141" y="3990783"/>
            <a:ext cx="7104062" cy="1008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08E14-65FA-418F-8D42-12C168535F7E}"/>
              </a:ext>
            </a:extLst>
          </p:cNvPr>
          <p:cNvSpPr txBox="1"/>
          <p:nvPr/>
        </p:nvSpPr>
        <p:spPr>
          <a:xfrm>
            <a:off x="8103415" y="2077919"/>
            <a:ext cx="20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블록</a:t>
            </a:r>
            <a:r>
              <a:rPr lang="en-US" altLang="ko-KR" sz="4000" dirty="0">
                <a:solidFill>
                  <a:srgbClr val="FF0000"/>
                </a:solidFill>
              </a:rPr>
              <a:t>1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1194</Words>
  <Application>Microsoft Office PowerPoint</Application>
  <PresentationFormat>Widescreen</PresentationFormat>
  <Paragraphs>286</Paragraphs>
  <Slides>64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나눔고딕</vt:lpstr>
      <vt:lpstr>나눔손글씨 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213</cp:revision>
  <dcterms:created xsi:type="dcterms:W3CDTF">2019-05-20T11:05:00Z</dcterms:created>
  <dcterms:modified xsi:type="dcterms:W3CDTF">2019-08-08T16:29:52Z</dcterms:modified>
</cp:coreProperties>
</file>