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77" r:id="rId3"/>
    <p:sldId id="688" r:id="rId4"/>
    <p:sldId id="689" r:id="rId5"/>
    <p:sldId id="691" r:id="rId6"/>
    <p:sldId id="692" r:id="rId7"/>
    <p:sldId id="693" r:id="rId8"/>
    <p:sldId id="694" r:id="rId9"/>
    <p:sldId id="710" r:id="rId10"/>
    <p:sldId id="695" r:id="rId11"/>
    <p:sldId id="711" r:id="rId12"/>
    <p:sldId id="712" r:id="rId13"/>
    <p:sldId id="713" r:id="rId14"/>
    <p:sldId id="714" r:id="rId15"/>
    <p:sldId id="715" r:id="rId16"/>
    <p:sldId id="716" r:id="rId17"/>
    <p:sldId id="717" r:id="rId18"/>
    <p:sldId id="718" r:id="rId19"/>
    <p:sldId id="719" r:id="rId20"/>
    <p:sldId id="720" r:id="rId21"/>
    <p:sldId id="721" r:id="rId22"/>
    <p:sldId id="724" r:id="rId23"/>
    <p:sldId id="725" r:id="rId24"/>
    <p:sldId id="728" r:id="rId25"/>
    <p:sldId id="726" r:id="rId26"/>
    <p:sldId id="743" r:id="rId27"/>
    <p:sldId id="518" r:id="rId28"/>
    <p:sldId id="742" r:id="rId29"/>
    <p:sldId id="626" r:id="rId30"/>
    <p:sldId id="638" r:id="rId31"/>
    <p:sldId id="643" r:id="rId32"/>
    <p:sldId id="645" r:id="rId33"/>
    <p:sldId id="646" r:id="rId34"/>
    <p:sldId id="648" r:id="rId35"/>
    <p:sldId id="647" r:id="rId36"/>
    <p:sldId id="651" r:id="rId37"/>
    <p:sldId id="595" r:id="rId38"/>
    <p:sldId id="615" r:id="rId39"/>
    <p:sldId id="631" r:id="rId40"/>
    <p:sldId id="630" r:id="rId41"/>
    <p:sldId id="632" r:id="rId42"/>
    <p:sldId id="674" r:id="rId43"/>
    <p:sldId id="637" r:id="rId44"/>
    <p:sldId id="636" r:id="rId45"/>
    <p:sldId id="732" r:id="rId46"/>
    <p:sldId id="736" r:id="rId47"/>
    <p:sldId id="735" r:id="rId48"/>
    <p:sldId id="737" r:id="rId49"/>
    <p:sldId id="734" r:id="rId50"/>
    <p:sldId id="733" r:id="rId51"/>
    <p:sldId id="738" r:id="rId52"/>
    <p:sldId id="739" r:id="rId53"/>
    <p:sldId id="740" r:id="rId54"/>
    <p:sldId id="741" r:id="rId55"/>
    <p:sldId id="284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2FF"/>
    <a:srgbClr val="0076C6"/>
    <a:srgbClr val="BC0000"/>
    <a:srgbClr val="FFD9D9"/>
    <a:srgbClr val="FFBDBD"/>
    <a:srgbClr val="760000"/>
    <a:srgbClr val="AA7C38"/>
    <a:srgbClr val="FF57C3"/>
    <a:srgbClr val="FDFDFD"/>
    <a:srgbClr val="C3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64" autoAdjust="0"/>
  </p:normalViewPr>
  <p:slideViewPr>
    <p:cSldViewPr snapToGrid="0">
      <p:cViewPr varScale="1">
        <p:scale>
          <a:sx n="107" d="100"/>
          <a:sy n="107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6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0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06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0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3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2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6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57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88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1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81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0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7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80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0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4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38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7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2019-08-17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time_continue=36&amp;v=c5i6SxSAY4Q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0hCTyj2Kc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Kmyj5iV98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&amp;v=ZdoQzmzg2X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dataisbeautiful/comments/7p14gg/how_to_visualize_traffic_flow_with_dynamic_2d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dataisbeautiful/comments/7ub3he/wrote_a_python_script_to_map_out_everywhere_i_had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dataisbeautiful/comments/cjb7up/oc_the_air_we_breathe_tracking_my_co2_emissions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7" y="3133266"/>
            <a:ext cx="6430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뱉는다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반환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개념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10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 복습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세계 속 파이썬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12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22330-32F9-4E78-812D-18C56FC8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1973055"/>
            <a:ext cx="10414209" cy="13716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97937-3949-4B8D-A750-BADBDC64674E}"/>
              </a:ext>
            </a:extLst>
          </p:cNvPr>
          <p:cNvCxnSpPr>
            <a:cxnSpLocks/>
          </p:cNvCxnSpPr>
          <p:nvPr/>
        </p:nvCxnSpPr>
        <p:spPr>
          <a:xfrm>
            <a:off x="234892" y="2363267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D98D2A4-5B2D-48B7-9797-EDEC925F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98" y="3905110"/>
            <a:ext cx="5112854" cy="124220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BE45F-7D16-420C-ACE9-F05DBB0B5EA7}"/>
              </a:ext>
            </a:extLst>
          </p:cNvPr>
          <p:cNvSpPr/>
          <p:nvPr/>
        </p:nvSpPr>
        <p:spPr>
          <a:xfrm rot="5400000">
            <a:off x="5824604" y="3348045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1AE04D-936E-4BF6-AC33-8C1DA9BCB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98" y="1963446"/>
            <a:ext cx="10414209" cy="133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5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22330-32F9-4E78-812D-18C56FC8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1973055"/>
            <a:ext cx="10414209" cy="13716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97937-3949-4B8D-A750-BADBDC64674E}"/>
              </a:ext>
            </a:extLst>
          </p:cNvPr>
          <p:cNvCxnSpPr>
            <a:cxnSpLocks/>
          </p:cNvCxnSpPr>
          <p:nvPr/>
        </p:nvCxnSpPr>
        <p:spPr>
          <a:xfrm>
            <a:off x="234892" y="2363267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452364-362F-4B0A-A30F-5D770F00E9AF}"/>
              </a:ext>
            </a:extLst>
          </p:cNvPr>
          <p:cNvSpPr txBox="1"/>
          <p:nvPr/>
        </p:nvSpPr>
        <p:spPr>
          <a:xfrm>
            <a:off x="495415" y="5242217"/>
            <a:ext cx="1104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입력 후 엔터를 치는 순간 </a:t>
            </a:r>
            <a:r>
              <a:rPr lang="en-US" altLang="ko-KR" sz="3200" dirty="0">
                <a:solidFill>
                  <a:srgbClr val="FF0000"/>
                </a:solidFill>
              </a:rPr>
              <a:t>input() </a:t>
            </a:r>
            <a:r>
              <a:rPr lang="ko-KR" altLang="en-US" sz="3200" dirty="0">
                <a:solidFill>
                  <a:srgbClr val="FF0000"/>
                </a:solidFill>
              </a:rPr>
              <a:t>이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우주최강염소</a:t>
            </a:r>
            <a:r>
              <a:rPr lang="en-US" altLang="ko-KR" sz="3200" dirty="0">
                <a:solidFill>
                  <a:srgbClr val="FF0000"/>
                </a:solidFill>
              </a:rPr>
              <a:t>”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BE45F-7D16-420C-ACE9-F05DBB0B5EA7}"/>
              </a:ext>
            </a:extLst>
          </p:cNvPr>
          <p:cNvSpPr/>
          <p:nvPr/>
        </p:nvSpPr>
        <p:spPr>
          <a:xfrm rot="5400000">
            <a:off x="5824604" y="3348045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8F442-EA7E-416B-A6E3-A79053D3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98" y="3959621"/>
            <a:ext cx="7313288" cy="1104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D72FD-5256-47DB-9D53-65C83DD9F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92" y="1979479"/>
            <a:ext cx="10427459" cy="13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14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22330-32F9-4E78-812D-18C56FC8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1973055"/>
            <a:ext cx="10414209" cy="13716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97937-3949-4B8D-A750-BADBDC64674E}"/>
              </a:ext>
            </a:extLst>
          </p:cNvPr>
          <p:cNvCxnSpPr>
            <a:cxnSpLocks/>
          </p:cNvCxnSpPr>
          <p:nvPr/>
        </p:nvCxnSpPr>
        <p:spPr>
          <a:xfrm>
            <a:off x="234892" y="2972867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452364-362F-4B0A-A30F-5D770F00E9AF}"/>
              </a:ext>
            </a:extLst>
          </p:cNvPr>
          <p:cNvSpPr txBox="1"/>
          <p:nvPr/>
        </p:nvSpPr>
        <p:spPr>
          <a:xfrm>
            <a:off x="495415" y="5242217"/>
            <a:ext cx="11043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입력 후 엔터를 치는 순간 </a:t>
            </a:r>
            <a:r>
              <a:rPr lang="en-US" altLang="ko-KR" sz="3200" dirty="0">
                <a:solidFill>
                  <a:srgbClr val="FF0000"/>
                </a:solidFill>
              </a:rPr>
              <a:t>input() </a:t>
            </a:r>
            <a:r>
              <a:rPr lang="ko-KR" altLang="en-US" sz="3200" dirty="0">
                <a:solidFill>
                  <a:srgbClr val="FF0000"/>
                </a:solidFill>
              </a:rPr>
              <a:t>이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우주최강염소</a:t>
            </a:r>
            <a:r>
              <a:rPr lang="en-US" altLang="ko-KR" sz="3200" dirty="0">
                <a:solidFill>
                  <a:srgbClr val="FF0000"/>
                </a:solidFill>
              </a:rPr>
              <a:t>”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우주최강염소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BE45F-7D16-420C-ACE9-F05DBB0B5EA7}"/>
              </a:ext>
            </a:extLst>
          </p:cNvPr>
          <p:cNvSpPr/>
          <p:nvPr/>
        </p:nvSpPr>
        <p:spPr>
          <a:xfrm rot="5400000">
            <a:off x="5824604" y="3348045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8F442-EA7E-416B-A6E3-A79053D3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98" y="3959621"/>
            <a:ext cx="7313288" cy="1104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D72FD-5256-47DB-9D53-65C83DD9F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92" y="1979479"/>
            <a:ext cx="10427459" cy="13354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8F83A8-7BCD-43C2-B98B-6352D5C48C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164" r="11270"/>
          <a:stretch/>
        </p:blipFill>
        <p:spPr>
          <a:xfrm>
            <a:off x="1111605" y="2583543"/>
            <a:ext cx="11080395" cy="8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8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422330-32F9-4E78-812D-18C56FC8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2" y="1973055"/>
            <a:ext cx="10414209" cy="137162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25BE45F-7D16-420C-ACE9-F05DBB0B5EA7}"/>
              </a:ext>
            </a:extLst>
          </p:cNvPr>
          <p:cNvSpPr/>
          <p:nvPr/>
        </p:nvSpPr>
        <p:spPr>
          <a:xfrm rot="5400000">
            <a:off x="5824604" y="3348045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8F442-EA7E-416B-A6E3-A79053D3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98" y="3959621"/>
            <a:ext cx="7313288" cy="1104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D72FD-5256-47DB-9D53-65C83DD9F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92" y="1979479"/>
            <a:ext cx="10427459" cy="13354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8F83A8-7BCD-43C2-B98B-6352D5C48C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164" r="11270"/>
          <a:stretch/>
        </p:blipFill>
        <p:spPr>
          <a:xfrm>
            <a:off x="1111605" y="2583543"/>
            <a:ext cx="11080395" cy="805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64C31-99D5-43FE-B27C-1F67D4B92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092" y="3977775"/>
            <a:ext cx="8279137" cy="16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20F63-3E1E-4444-99E0-B77712F01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4" y="1740218"/>
            <a:ext cx="10668001" cy="117387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D2F54A-ED70-48B4-8AE6-CB843A60D522}"/>
              </a:ext>
            </a:extLst>
          </p:cNvPr>
          <p:cNvCxnSpPr>
            <a:cxnSpLocks/>
          </p:cNvCxnSpPr>
          <p:nvPr/>
        </p:nvCxnSpPr>
        <p:spPr>
          <a:xfrm>
            <a:off x="351007" y="2058467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FFF71A8-4E37-459B-86FD-D66625A7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4" y="3576246"/>
            <a:ext cx="4882083" cy="111193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1B15C0-761B-4636-988D-03C206EC49BE}"/>
              </a:ext>
            </a:extLst>
          </p:cNvPr>
          <p:cNvSpPr/>
          <p:nvPr/>
        </p:nvSpPr>
        <p:spPr>
          <a:xfrm rot="5400000">
            <a:off x="5902717" y="3004604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198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20F63-3E1E-4444-99E0-B77712F01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98"/>
          <a:stretch/>
        </p:blipFill>
        <p:spPr>
          <a:xfrm>
            <a:off x="1233714" y="2293096"/>
            <a:ext cx="10668001" cy="6209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D2F54A-ED70-48B4-8AE6-CB843A60D522}"/>
              </a:ext>
            </a:extLst>
          </p:cNvPr>
          <p:cNvCxnSpPr>
            <a:cxnSpLocks/>
          </p:cNvCxnSpPr>
          <p:nvPr/>
        </p:nvCxnSpPr>
        <p:spPr>
          <a:xfrm>
            <a:off x="351007" y="2058467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05D51B-8D22-4F2C-BA83-ED77F42C5611}"/>
              </a:ext>
            </a:extLst>
          </p:cNvPr>
          <p:cNvSpPr txBox="1"/>
          <p:nvPr/>
        </p:nvSpPr>
        <p:spPr>
          <a:xfrm>
            <a:off x="814094" y="4966069"/>
            <a:ext cx="11043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엔터를 치는 순간 </a:t>
            </a:r>
            <a:r>
              <a:rPr lang="en-US" altLang="ko-KR" sz="3200" dirty="0">
                <a:solidFill>
                  <a:srgbClr val="FF0000"/>
                </a:solidFill>
              </a:rPr>
              <a:t>input() </a:t>
            </a:r>
            <a:r>
              <a:rPr lang="ko-KR" altLang="en-US" sz="3200" dirty="0">
                <a:solidFill>
                  <a:srgbClr val="FF0000"/>
                </a:solidFill>
              </a:rPr>
              <a:t>함수가 </a:t>
            </a:r>
            <a:r>
              <a:rPr lang="en-US" altLang="ko-KR" sz="3200" dirty="0">
                <a:solidFill>
                  <a:srgbClr val="FF0000"/>
                </a:solidFill>
              </a:rPr>
              <a:t>“5”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F71A8-4E37-459B-86FD-D66625A7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4" y="3576246"/>
            <a:ext cx="4882083" cy="111193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1B15C0-761B-4636-988D-03C206EC49BE}"/>
              </a:ext>
            </a:extLst>
          </p:cNvPr>
          <p:cNvSpPr/>
          <p:nvPr/>
        </p:nvSpPr>
        <p:spPr>
          <a:xfrm rot="5400000">
            <a:off x="5902717" y="3004604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5B3E4-38A8-4091-9D84-400D4CFB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457" y="4244324"/>
            <a:ext cx="352474" cy="419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E38C5-C7EF-4FC2-BD6B-88314A217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714" y="1772746"/>
            <a:ext cx="1770743" cy="52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1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20F63-3E1E-4444-99E0-B77712F01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98"/>
          <a:stretch/>
        </p:blipFill>
        <p:spPr>
          <a:xfrm>
            <a:off x="1233714" y="2293096"/>
            <a:ext cx="10668001" cy="6209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D2F54A-ED70-48B4-8AE6-CB843A60D522}"/>
              </a:ext>
            </a:extLst>
          </p:cNvPr>
          <p:cNvCxnSpPr>
            <a:cxnSpLocks/>
          </p:cNvCxnSpPr>
          <p:nvPr/>
        </p:nvCxnSpPr>
        <p:spPr>
          <a:xfrm>
            <a:off x="439387" y="2624524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05D51B-8D22-4F2C-BA83-ED77F42C5611}"/>
              </a:ext>
            </a:extLst>
          </p:cNvPr>
          <p:cNvSpPr txBox="1"/>
          <p:nvPr/>
        </p:nvSpPr>
        <p:spPr>
          <a:xfrm>
            <a:off x="814094" y="4966069"/>
            <a:ext cx="11043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엔터를 치는 순간 </a:t>
            </a:r>
            <a:r>
              <a:rPr lang="en-US" altLang="ko-KR" sz="3200" dirty="0">
                <a:solidFill>
                  <a:srgbClr val="FF0000"/>
                </a:solidFill>
              </a:rPr>
              <a:t>input() </a:t>
            </a:r>
            <a:r>
              <a:rPr lang="ko-KR" altLang="en-US" sz="3200" dirty="0">
                <a:solidFill>
                  <a:srgbClr val="FF0000"/>
                </a:solidFill>
              </a:rPr>
              <a:t>함수가 </a:t>
            </a:r>
            <a:r>
              <a:rPr lang="en-US" altLang="ko-KR" sz="3200" dirty="0">
                <a:solidFill>
                  <a:srgbClr val="FF0000"/>
                </a:solidFill>
              </a:rPr>
              <a:t>“5”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</a:rPr>
              <a:t>“5”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F71A8-4E37-459B-86FD-D66625A7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4" y="3576246"/>
            <a:ext cx="4882083" cy="111193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1B15C0-761B-4636-988D-03C206EC49BE}"/>
              </a:ext>
            </a:extLst>
          </p:cNvPr>
          <p:cNvSpPr/>
          <p:nvPr/>
        </p:nvSpPr>
        <p:spPr>
          <a:xfrm rot="5400000">
            <a:off x="5902717" y="3004604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5B3E4-38A8-4091-9D84-400D4CFB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457" y="4244324"/>
            <a:ext cx="352474" cy="419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E38C5-C7EF-4FC2-BD6B-88314A217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714" y="1772746"/>
            <a:ext cx="1770743" cy="520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BE4839-3BF0-4ABD-A344-C64E3DAD0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714" y="2272310"/>
            <a:ext cx="10856686" cy="639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B6030-ED6A-4338-8231-E0F594101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1812896"/>
            <a:ext cx="10840145" cy="11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7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20F63-3E1E-4444-99E0-B77712F01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98"/>
          <a:stretch/>
        </p:blipFill>
        <p:spPr>
          <a:xfrm>
            <a:off x="1233714" y="2293096"/>
            <a:ext cx="10668001" cy="6209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D2F54A-ED70-48B4-8AE6-CB843A60D522}"/>
              </a:ext>
            </a:extLst>
          </p:cNvPr>
          <p:cNvCxnSpPr>
            <a:cxnSpLocks/>
          </p:cNvCxnSpPr>
          <p:nvPr/>
        </p:nvCxnSpPr>
        <p:spPr>
          <a:xfrm>
            <a:off x="439387" y="2624524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05D51B-8D22-4F2C-BA83-ED77F42C5611}"/>
              </a:ext>
            </a:extLst>
          </p:cNvPr>
          <p:cNvSpPr txBox="1"/>
          <p:nvPr/>
        </p:nvSpPr>
        <p:spPr>
          <a:xfrm>
            <a:off x="814094" y="4966069"/>
            <a:ext cx="11043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엔터를 치는 순간 </a:t>
            </a:r>
            <a:r>
              <a:rPr lang="en-US" altLang="ko-KR" sz="3200" dirty="0">
                <a:solidFill>
                  <a:srgbClr val="FF0000"/>
                </a:solidFill>
              </a:rPr>
              <a:t>input() </a:t>
            </a:r>
            <a:r>
              <a:rPr lang="ko-KR" altLang="en-US" sz="3200" dirty="0">
                <a:solidFill>
                  <a:srgbClr val="FF0000"/>
                </a:solidFill>
              </a:rPr>
              <a:t>함수가 </a:t>
            </a:r>
            <a:r>
              <a:rPr lang="en-US" altLang="ko-KR" sz="3200" dirty="0">
                <a:solidFill>
                  <a:srgbClr val="FF0000"/>
                </a:solidFill>
              </a:rPr>
              <a:t>“5”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</a:rPr>
              <a:t>“5”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F71A8-4E37-459B-86FD-D66625A7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4" y="3576246"/>
            <a:ext cx="4882083" cy="111193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1B15C0-761B-4636-988D-03C206EC49BE}"/>
              </a:ext>
            </a:extLst>
          </p:cNvPr>
          <p:cNvSpPr/>
          <p:nvPr/>
        </p:nvSpPr>
        <p:spPr>
          <a:xfrm rot="5400000">
            <a:off x="5902717" y="3004604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5B3E4-38A8-4091-9D84-400D4CFB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457" y="4244324"/>
            <a:ext cx="352474" cy="419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E38C5-C7EF-4FC2-BD6B-88314A217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714" y="1772746"/>
            <a:ext cx="1770743" cy="520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BE4839-3BF0-4ABD-A344-C64E3DAD0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714" y="2272310"/>
            <a:ext cx="10856686" cy="639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B6030-ED6A-4338-8231-E0F594101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1812896"/>
            <a:ext cx="10840145" cy="1120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090D4A-41BB-47DF-96FF-FD7F706B23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2335907"/>
            <a:ext cx="11379201" cy="57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D2F54A-ED70-48B4-8AE6-CB843A60D522}"/>
              </a:ext>
            </a:extLst>
          </p:cNvPr>
          <p:cNvCxnSpPr>
            <a:cxnSpLocks/>
          </p:cNvCxnSpPr>
          <p:nvPr/>
        </p:nvCxnSpPr>
        <p:spPr>
          <a:xfrm>
            <a:off x="439387" y="2624524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05D51B-8D22-4F2C-BA83-ED77F42C5611}"/>
              </a:ext>
            </a:extLst>
          </p:cNvPr>
          <p:cNvSpPr txBox="1"/>
          <p:nvPr/>
        </p:nvSpPr>
        <p:spPr>
          <a:xfrm>
            <a:off x="814094" y="4966069"/>
            <a:ext cx="110436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엔터를 치는 순간 </a:t>
            </a:r>
            <a:r>
              <a:rPr lang="en-US" altLang="ko-KR" sz="3200" dirty="0">
                <a:solidFill>
                  <a:srgbClr val="FF0000"/>
                </a:solidFill>
              </a:rPr>
              <a:t>input() </a:t>
            </a:r>
            <a:r>
              <a:rPr lang="ko-KR" altLang="en-US" sz="3200" dirty="0">
                <a:solidFill>
                  <a:srgbClr val="FF0000"/>
                </a:solidFill>
              </a:rPr>
              <a:t>함수가 </a:t>
            </a:r>
            <a:r>
              <a:rPr lang="en-US" altLang="ko-KR" sz="3200" dirty="0">
                <a:solidFill>
                  <a:srgbClr val="FF0000"/>
                </a:solidFill>
              </a:rPr>
              <a:t>“5”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</a:rPr>
              <a:t>“5”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 int(“5”)</a:t>
            </a:r>
            <a:r>
              <a:rPr lang="ko-KR" altLang="en-US" sz="3200" dirty="0">
                <a:solidFill>
                  <a:srgbClr val="FF0000"/>
                </a:solidFill>
              </a:rPr>
              <a:t> 는 </a:t>
            </a:r>
            <a:r>
              <a:rPr lang="en-US" altLang="ko-KR" sz="3200" dirty="0">
                <a:solidFill>
                  <a:srgbClr val="FF0000"/>
                </a:solidFill>
              </a:rPr>
              <a:t>5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F71A8-4E37-459B-86FD-D66625A7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4" y="3576246"/>
            <a:ext cx="4882083" cy="111193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1B15C0-761B-4636-988D-03C206EC49BE}"/>
              </a:ext>
            </a:extLst>
          </p:cNvPr>
          <p:cNvSpPr/>
          <p:nvPr/>
        </p:nvSpPr>
        <p:spPr>
          <a:xfrm rot="5400000">
            <a:off x="5902717" y="3004604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5B3E4-38A8-4091-9D84-400D4CFB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57" y="4244324"/>
            <a:ext cx="352474" cy="419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E38C5-C7EF-4FC2-BD6B-88314A217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4" y="1772746"/>
            <a:ext cx="1770743" cy="520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B6030-ED6A-4338-8231-E0F5941011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936"/>
          <a:stretch/>
        </p:blipFill>
        <p:spPr>
          <a:xfrm>
            <a:off x="1219199" y="1812896"/>
            <a:ext cx="5969001" cy="1120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B8C2B-B109-43CE-86E3-7C0972378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99" y="2370863"/>
            <a:ext cx="12221030" cy="52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7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D2F54A-ED70-48B4-8AE6-CB843A60D522}"/>
              </a:ext>
            </a:extLst>
          </p:cNvPr>
          <p:cNvCxnSpPr>
            <a:cxnSpLocks/>
          </p:cNvCxnSpPr>
          <p:nvPr/>
        </p:nvCxnSpPr>
        <p:spPr>
          <a:xfrm>
            <a:off x="439387" y="2624524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05D51B-8D22-4F2C-BA83-ED77F42C5611}"/>
              </a:ext>
            </a:extLst>
          </p:cNvPr>
          <p:cNvSpPr txBox="1"/>
          <p:nvPr/>
        </p:nvSpPr>
        <p:spPr>
          <a:xfrm>
            <a:off x="814094" y="4966069"/>
            <a:ext cx="11043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엔터를 치는 순간 </a:t>
            </a:r>
            <a:r>
              <a:rPr lang="en-US" altLang="ko-KR" sz="3200" dirty="0">
                <a:solidFill>
                  <a:srgbClr val="FF0000"/>
                </a:solidFill>
              </a:rPr>
              <a:t>input() </a:t>
            </a:r>
            <a:r>
              <a:rPr lang="ko-KR" altLang="en-US" sz="3200" dirty="0">
                <a:solidFill>
                  <a:srgbClr val="FF0000"/>
                </a:solidFill>
              </a:rPr>
              <a:t>함수가 </a:t>
            </a:r>
            <a:r>
              <a:rPr lang="en-US" altLang="ko-KR" sz="3200" dirty="0">
                <a:solidFill>
                  <a:srgbClr val="FF0000"/>
                </a:solidFill>
              </a:rPr>
              <a:t>“5”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</a:rPr>
              <a:t>“5”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 int(“5”)</a:t>
            </a:r>
            <a:r>
              <a:rPr lang="ko-KR" altLang="en-US" sz="3200" dirty="0">
                <a:solidFill>
                  <a:srgbClr val="FF0000"/>
                </a:solidFill>
              </a:rPr>
              <a:t> 는 </a:t>
            </a:r>
            <a:r>
              <a:rPr lang="en-US" altLang="ko-KR" sz="3200" dirty="0">
                <a:solidFill>
                  <a:srgbClr val="FF0000"/>
                </a:solidFill>
              </a:rPr>
              <a:t>5 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5*2 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US" altLang="ko-KR" sz="3200" dirty="0">
                <a:solidFill>
                  <a:srgbClr val="FF0000"/>
                </a:solidFill>
              </a:rPr>
              <a:t>10 </a:t>
            </a:r>
            <a:r>
              <a:rPr lang="ko-KR" altLang="en-US" sz="3200" dirty="0">
                <a:solidFill>
                  <a:srgbClr val="FF0000"/>
                </a:solidFill>
              </a:rPr>
              <a:t>을 뱉는다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FF71A8-4E37-459B-86FD-D66625A7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14" y="3576246"/>
            <a:ext cx="4882083" cy="111193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1B15C0-761B-4636-988D-03C206EC49BE}"/>
              </a:ext>
            </a:extLst>
          </p:cNvPr>
          <p:cNvSpPr/>
          <p:nvPr/>
        </p:nvSpPr>
        <p:spPr>
          <a:xfrm rot="5400000">
            <a:off x="5902717" y="3004604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5B3E4-38A8-4091-9D84-400D4CFB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57" y="4244324"/>
            <a:ext cx="352474" cy="419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E38C5-C7EF-4FC2-BD6B-88314A217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14" y="1772746"/>
            <a:ext cx="1770743" cy="520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B6030-ED6A-4338-8231-E0F5941011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936"/>
          <a:stretch/>
        </p:blipFill>
        <p:spPr>
          <a:xfrm>
            <a:off x="1219199" y="1812896"/>
            <a:ext cx="5969001" cy="1120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B8C2B-B109-43CE-86E3-7C0972378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99" y="2370863"/>
            <a:ext cx="12221030" cy="521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DC3C3E-3F59-4650-AF7B-04B30E223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229" y="2311163"/>
            <a:ext cx="10609539" cy="6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8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퉤">
            <a:extLst>
              <a:ext uri="{FF2B5EF4-FFF2-40B4-BE49-F238E27FC236}">
                <a16:creationId xmlns:a16="http://schemas.microsoft.com/office/drawing/2014/main" id="{077E6E82-5BFE-4C33-8AAD-700F0898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273" y="1655837"/>
            <a:ext cx="5066179" cy="35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5078A-891C-43A6-84DC-6161F4DD1EA6}"/>
              </a:ext>
            </a:extLst>
          </p:cNvPr>
          <p:cNvSpPr txBox="1"/>
          <p:nvPr/>
        </p:nvSpPr>
        <p:spPr>
          <a:xfrm>
            <a:off x="0" y="55996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input() </a:t>
            </a:r>
            <a:r>
              <a:rPr lang="ko-KR" altLang="en-US" sz="4000" dirty="0">
                <a:solidFill>
                  <a:srgbClr val="AA7C38"/>
                </a:solidFill>
              </a:rPr>
              <a:t>함수는 사용자의 입력을 </a:t>
            </a:r>
            <a:r>
              <a:rPr lang="en-GB" altLang="ko-KR" sz="4000" dirty="0">
                <a:solidFill>
                  <a:srgbClr val="AA7C38"/>
                </a:solidFill>
              </a:rPr>
              <a:t>“</a:t>
            </a:r>
            <a:r>
              <a:rPr lang="ko-KR" altLang="en-US" sz="4000" dirty="0">
                <a:solidFill>
                  <a:srgbClr val="AA7C38"/>
                </a:solidFill>
              </a:rPr>
              <a:t>뱉는다</a:t>
            </a:r>
            <a:r>
              <a:rPr lang="en-GB" altLang="ko-KR" sz="4000" dirty="0">
                <a:solidFill>
                  <a:srgbClr val="AA7C38"/>
                </a:solidFill>
              </a:rPr>
              <a:t>”.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6D5AF8-A7C5-4FAE-A753-750669ADB1C6}"/>
              </a:ext>
            </a:extLst>
          </p:cNvPr>
          <p:cNvCxnSpPr>
            <a:cxnSpLocks/>
          </p:cNvCxnSpPr>
          <p:nvPr/>
        </p:nvCxnSpPr>
        <p:spPr>
          <a:xfrm flipH="1">
            <a:off x="7994688" y="2669105"/>
            <a:ext cx="682781" cy="28174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38671C-8F49-4B39-9EA1-744B2BF2E116}"/>
              </a:ext>
            </a:extLst>
          </p:cNvPr>
          <p:cNvSpPr txBox="1"/>
          <p:nvPr/>
        </p:nvSpPr>
        <p:spPr>
          <a:xfrm>
            <a:off x="8770775" y="2225203"/>
            <a:ext cx="246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input() </a:t>
            </a:r>
            <a:r>
              <a:rPr lang="ko-KR" altLang="en-US" sz="3200" dirty="0">
                <a:solidFill>
                  <a:srgbClr val="FF0000"/>
                </a:solidFill>
              </a:rPr>
              <a:t>함수</a:t>
            </a:r>
            <a:endParaRPr lang="en-GB" sz="32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CC5B90-D875-4FAA-8CA9-D5647BE48F82}"/>
              </a:ext>
            </a:extLst>
          </p:cNvPr>
          <p:cNvCxnSpPr>
            <a:cxnSpLocks/>
          </p:cNvCxnSpPr>
          <p:nvPr/>
        </p:nvCxnSpPr>
        <p:spPr>
          <a:xfrm flipV="1">
            <a:off x="3395273" y="4478327"/>
            <a:ext cx="892732" cy="23406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10D547-3A42-4E6E-B23F-3A8466BE19E3}"/>
              </a:ext>
            </a:extLst>
          </p:cNvPr>
          <p:cNvSpPr txBox="1"/>
          <p:nvPr/>
        </p:nvSpPr>
        <p:spPr>
          <a:xfrm>
            <a:off x="1033215" y="4566453"/>
            <a:ext cx="2223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사용자 입력</a:t>
            </a:r>
            <a:endParaRPr lang="en-GB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14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41B15C0-761B-4636-988D-03C206EC49BE}"/>
              </a:ext>
            </a:extLst>
          </p:cNvPr>
          <p:cNvSpPr/>
          <p:nvPr/>
        </p:nvSpPr>
        <p:spPr>
          <a:xfrm rot="5400000">
            <a:off x="5902717" y="3004604"/>
            <a:ext cx="385296" cy="4811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5B3E4-38A8-4091-9D84-400D4CFB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57" y="4244324"/>
            <a:ext cx="352474" cy="419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E38C5-C7EF-4FC2-BD6B-88314A21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14" y="1772746"/>
            <a:ext cx="1770743" cy="520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B6030-ED6A-4338-8231-E0F594101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936"/>
          <a:stretch/>
        </p:blipFill>
        <p:spPr>
          <a:xfrm>
            <a:off x="1219199" y="1812896"/>
            <a:ext cx="5969001" cy="1120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DB8C2B-B109-43CE-86E3-7C0972378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" y="2370863"/>
            <a:ext cx="12221030" cy="521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DC3C3E-3F59-4650-AF7B-04B30E2236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229" y="2311163"/>
            <a:ext cx="10609539" cy="645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B8480A-850D-43A1-8B60-D062A4A9D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814" y="3635244"/>
            <a:ext cx="5548086" cy="156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4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뱉기와 출력은 다른 것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078A-891C-43A6-84DC-6161F4DD1EA6}"/>
              </a:ext>
            </a:extLst>
          </p:cNvPr>
          <p:cNvSpPr txBox="1"/>
          <p:nvPr/>
        </p:nvSpPr>
        <p:spPr>
          <a:xfrm>
            <a:off x="711200" y="21403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input(“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질문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ko-KR" altLang="en-US" sz="4000" b="1" dirty="0">
                <a:solidFill>
                  <a:schemeClr val="accent2">
                    <a:lumMod val="75000"/>
                  </a:schemeClr>
                </a:solidFill>
              </a:rPr>
              <a:t>사용자의 입력</a:t>
            </a:r>
            <a:r>
              <a:rPr lang="ko-KR" altLang="en-US" sz="4000" dirty="0">
                <a:solidFill>
                  <a:srgbClr val="AA7C38"/>
                </a:solidFill>
              </a:rPr>
              <a:t>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12D9B-A068-44C2-869A-431A1ECA2453}"/>
              </a:ext>
            </a:extLst>
          </p:cNvPr>
          <p:cNvSpPr txBox="1"/>
          <p:nvPr/>
        </p:nvSpPr>
        <p:spPr>
          <a:xfrm>
            <a:off x="711200" y="36558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print(A)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en-GB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출력한다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80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뱉기와 출력은 다른 것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078A-891C-43A6-84DC-6161F4DD1EA6}"/>
              </a:ext>
            </a:extLst>
          </p:cNvPr>
          <p:cNvSpPr txBox="1"/>
          <p:nvPr/>
        </p:nvSpPr>
        <p:spPr>
          <a:xfrm>
            <a:off x="711200" y="21403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input(“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질문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ko-KR" altLang="en-US" sz="4000" b="1" dirty="0">
                <a:solidFill>
                  <a:schemeClr val="accent2">
                    <a:lumMod val="75000"/>
                  </a:schemeClr>
                </a:solidFill>
              </a:rPr>
              <a:t>사용자의 입력</a:t>
            </a:r>
            <a:r>
              <a:rPr lang="ko-KR" altLang="en-US" sz="4000" dirty="0">
                <a:solidFill>
                  <a:srgbClr val="AA7C38"/>
                </a:solidFill>
              </a:rPr>
              <a:t>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12D9B-A068-44C2-869A-431A1ECA2453}"/>
              </a:ext>
            </a:extLst>
          </p:cNvPr>
          <p:cNvSpPr txBox="1"/>
          <p:nvPr/>
        </p:nvSpPr>
        <p:spPr>
          <a:xfrm>
            <a:off x="711200" y="36558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print(A)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en-GB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출력한다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193A01-6456-453E-945C-8B7020D27E54}"/>
              </a:ext>
            </a:extLst>
          </p:cNvPr>
          <p:cNvCxnSpPr>
            <a:cxnSpLocks/>
          </p:cNvCxnSpPr>
          <p:nvPr/>
        </p:nvCxnSpPr>
        <p:spPr>
          <a:xfrm>
            <a:off x="909287" y="3145224"/>
            <a:ext cx="51311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D266B1-86CB-4F50-9ADE-35913079634B}"/>
              </a:ext>
            </a:extLst>
          </p:cNvPr>
          <p:cNvSpPr txBox="1"/>
          <p:nvPr/>
        </p:nvSpPr>
        <p:spPr>
          <a:xfrm>
            <a:off x="1531587" y="2914391"/>
            <a:ext cx="736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질문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출력하지 사용자의 입력은 출력하지 않음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1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뱉기와 출력은 다른 것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078A-891C-43A6-84DC-6161F4DD1EA6}"/>
              </a:ext>
            </a:extLst>
          </p:cNvPr>
          <p:cNvSpPr txBox="1"/>
          <p:nvPr/>
        </p:nvSpPr>
        <p:spPr>
          <a:xfrm>
            <a:off x="711200" y="21403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input(“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질문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ko-KR" altLang="en-US" sz="4000" b="1" dirty="0">
                <a:solidFill>
                  <a:schemeClr val="accent2">
                    <a:lumMod val="75000"/>
                  </a:schemeClr>
                </a:solidFill>
              </a:rPr>
              <a:t>사용자의 입력</a:t>
            </a:r>
            <a:r>
              <a:rPr lang="ko-KR" altLang="en-US" sz="4000" dirty="0">
                <a:solidFill>
                  <a:srgbClr val="AA7C38"/>
                </a:solidFill>
              </a:rPr>
              <a:t>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12D9B-A068-44C2-869A-431A1ECA2453}"/>
              </a:ext>
            </a:extLst>
          </p:cNvPr>
          <p:cNvSpPr txBox="1"/>
          <p:nvPr/>
        </p:nvSpPr>
        <p:spPr>
          <a:xfrm>
            <a:off x="711200" y="36558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print(A)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en-GB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출력한다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193A01-6456-453E-945C-8B7020D27E54}"/>
              </a:ext>
            </a:extLst>
          </p:cNvPr>
          <p:cNvCxnSpPr>
            <a:cxnSpLocks/>
          </p:cNvCxnSpPr>
          <p:nvPr/>
        </p:nvCxnSpPr>
        <p:spPr>
          <a:xfrm>
            <a:off x="909287" y="3145224"/>
            <a:ext cx="51311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D266B1-86CB-4F50-9ADE-35913079634B}"/>
              </a:ext>
            </a:extLst>
          </p:cNvPr>
          <p:cNvSpPr txBox="1"/>
          <p:nvPr/>
        </p:nvSpPr>
        <p:spPr>
          <a:xfrm>
            <a:off x="1531587" y="2914391"/>
            <a:ext cx="736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질문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출력하지 사용자의 입력은 출력하지 않음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D9CED-FB8F-4490-A4DC-64C048654D20}"/>
              </a:ext>
            </a:extLst>
          </p:cNvPr>
          <p:cNvCxnSpPr>
            <a:cxnSpLocks/>
          </p:cNvCxnSpPr>
          <p:nvPr/>
        </p:nvCxnSpPr>
        <p:spPr>
          <a:xfrm>
            <a:off x="909287" y="4643522"/>
            <a:ext cx="51311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FE845-A3D9-41C8-9056-53BFB6312E16}"/>
              </a:ext>
            </a:extLst>
          </p:cNvPr>
          <p:cNvSpPr txBox="1"/>
          <p:nvPr/>
        </p:nvSpPr>
        <p:spPr>
          <a:xfrm>
            <a:off x="1531587" y="4412689"/>
            <a:ext cx="736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</a:t>
            </a:r>
            <a:r>
              <a:rPr lang="ko-KR" altLang="en-US" sz="2400" b="1" dirty="0">
                <a:solidFill>
                  <a:srgbClr val="FF0000"/>
                </a:solidFill>
              </a:rPr>
              <a:t>를 출력하지만 아무것도 뱉지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않음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299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뱉기와 출력은 다른 것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078A-891C-43A6-84DC-6161F4DD1EA6}"/>
              </a:ext>
            </a:extLst>
          </p:cNvPr>
          <p:cNvSpPr txBox="1"/>
          <p:nvPr/>
        </p:nvSpPr>
        <p:spPr>
          <a:xfrm>
            <a:off x="711200" y="21403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input(“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질문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ko-KR" altLang="en-US" sz="4000" b="1" dirty="0">
                <a:solidFill>
                  <a:schemeClr val="accent2">
                    <a:lumMod val="75000"/>
                  </a:schemeClr>
                </a:solidFill>
              </a:rPr>
              <a:t>사용자의 입력</a:t>
            </a:r>
            <a:r>
              <a:rPr lang="ko-KR" altLang="en-US" sz="4000" dirty="0">
                <a:solidFill>
                  <a:srgbClr val="AA7C38"/>
                </a:solidFill>
              </a:rPr>
              <a:t>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12D9B-A068-44C2-869A-431A1ECA2453}"/>
              </a:ext>
            </a:extLst>
          </p:cNvPr>
          <p:cNvSpPr txBox="1"/>
          <p:nvPr/>
        </p:nvSpPr>
        <p:spPr>
          <a:xfrm>
            <a:off x="711200" y="36558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print(A)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en-GB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출력한다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193A01-6456-453E-945C-8B7020D27E54}"/>
              </a:ext>
            </a:extLst>
          </p:cNvPr>
          <p:cNvCxnSpPr>
            <a:cxnSpLocks/>
          </p:cNvCxnSpPr>
          <p:nvPr/>
        </p:nvCxnSpPr>
        <p:spPr>
          <a:xfrm>
            <a:off x="909287" y="3145224"/>
            <a:ext cx="51311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D266B1-86CB-4F50-9ADE-35913079634B}"/>
              </a:ext>
            </a:extLst>
          </p:cNvPr>
          <p:cNvSpPr txBox="1"/>
          <p:nvPr/>
        </p:nvSpPr>
        <p:spPr>
          <a:xfrm>
            <a:off x="1531587" y="2914391"/>
            <a:ext cx="736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질문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출력하지 사용자의 입력은 출력하지 않음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D9CED-FB8F-4490-A4DC-64C048654D20}"/>
              </a:ext>
            </a:extLst>
          </p:cNvPr>
          <p:cNvCxnSpPr>
            <a:cxnSpLocks/>
          </p:cNvCxnSpPr>
          <p:nvPr/>
        </p:nvCxnSpPr>
        <p:spPr>
          <a:xfrm>
            <a:off x="909287" y="4643522"/>
            <a:ext cx="51311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FE845-A3D9-41C8-9056-53BFB6312E16}"/>
              </a:ext>
            </a:extLst>
          </p:cNvPr>
          <p:cNvSpPr txBox="1"/>
          <p:nvPr/>
        </p:nvSpPr>
        <p:spPr>
          <a:xfrm>
            <a:off x="1531586" y="4412689"/>
            <a:ext cx="9810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</a:t>
            </a:r>
            <a:r>
              <a:rPr lang="ko-KR" altLang="en-US" sz="2400" b="1" dirty="0">
                <a:solidFill>
                  <a:srgbClr val="FF0000"/>
                </a:solidFill>
              </a:rPr>
              <a:t>를 출력하지만 아무것도 뱉지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않음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a = print(“</a:t>
            </a:r>
            <a:r>
              <a:rPr lang="ko-KR" altLang="en-US" sz="2400" b="1" dirty="0">
                <a:solidFill>
                  <a:srgbClr val="FF0000"/>
                </a:solidFill>
              </a:rPr>
              <a:t>안녕하세요</a:t>
            </a:r>
            <a:r>
              <a:rPr lang="en-US" altLang="ko-KR" sz="2400" b="1" dirty="0">
                <a:solidFill>
                  <a:srgbClr val="FF0000"/>
                </a:solidFill>
              </a:rPr>
              <a:t>!”)</a:t>
            </a:r>
            <a:r>
              <a:rPr lang="ko-KR" altLang="en-US" sz="2400" b="1" dirty="0">
                <a:solidFill>
                  <a:srgbClr val="FF0000"/>
                </a:solidFill>
              </a:rPr>
              <a:t> 를 하면 </a:t>
            </a:r>
            <a:r>
              <a:rPr lang="en-US" altLang="ko-KR" sz="2400" b="1" dirty="0">
                <a:solidFill>
                  <a:srgbClr val="FF0000"/>
                </a:solidFill>
              </a:rPr>
              <a:t>a</a:t>
            </a:r>
            <a:r>
              <a:rPr lang="ko-KR" altLang="en-US" sz="2400" b="1" dirty="0">
                <a:solidFill>
                  <a:srgbClr val="FF0000"/>
                </a:solidFill>
              </a:rPr>
              <a:t>에 아무것도 들어가지 않는다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뱉기와 출력은 다른 것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078A-891C-43A6-84DC-6161F4DD1EA6}"/>
              </a:ext>
            </a:extLst>
          </p:cNvPr>
          <p:cNvSpPr txBox="1"/>
          <p:nvPr/>
        </p:nvSpPr>
        <p:spPr>
          <a:xfrm>
            <a:off x="711200" y="21403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input(“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질문</a:t>
            </a:r>
            <a:r>
              <a:rPr lang="en-US" altLang="ko-KR" sz="4000" b="1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ko-KR" altLang="en-US" sz="4000" b="1" dirty="0">
                <a:solidFill>
                  <a:schemeClr val="accent2">
                    <a:lumMod val="75000"/>
                  </a:schemeClr>
                </a:solidFill>
              </a:rPr>
              <a:t>사용자의 입력</a:t>
            </a:r>
            <a:r>
              <a:rPr lang="ko-KR" altLang="en-US" sz="4000" dirty="0">
                <a:solidFill>
                  <a:srgbClr val="AA7C38"/>
                </a:solidFill>
              </a:rPr>
              <a:t>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12D9B-A068-44C2-869A-431A1ECA2453}"/>
              </a:ext>
            </a:extLst>
          </p:cNvPr>
          <p:cNvSpPr txBox="1"/>
          <p:nvPr/>
        </p:nvSpPr>
        <p:spPr>
          <a:xfrm>
            <a:off x="711200" y="36558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print(A)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en-GB" altLang="ko-KR" sz="40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출력한다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193A01-6456-453E-945C-8B7020D27E54}"/>
              </a:ext>
            </a:extLst>
          </p:cNvPr>
          <p:cNvCxnSpPr>
            <a:cxnSpLocks/>
          </p:cNvCxnSpPr>
          <p:nvPr/>
        </p:nvCxnSpPr>
        <p:spPr>
          <a:xfrm>
            <a:off x="909287" y="3145224"/>
            <a:ext cx="51311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D266B1-86CB-4F50-9ADE-35913079634B}"/>
              </a:ext>
            </a:extLst>
          </p:cNvPr>
          <p:cNvSpPr txBox="1"/>
          <p:nvPr/>
        </p:nvSpPr>
        <p:spPr>
          <a:xfrm>
            <a:off x="1531587" y="2914391"/>
            <a:ext cx="736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</a:rPr>
              <a:t>질문</a:t>
            </a:r>
            <a:r>
              <a:rPr lang="en-US" altLang="ko-KR" sz="2400" b="1" dirty="0">
                <a:solidFill>
                  <a:srgbClr val="FF0000"/>
                </a:solidFill>
              </a:rPr>
              <a:t>”</a:t>
            </a:r>
            <a:r>
              <a:rPr lang="ko-KR" altLang="en-US" sz="2400" b="1" dirty="0">
                <a:solidFill>
                  <a:srgbClr val="FF0000"/>
                </a:solidFill>
              </a:rPr>
              <a:t>을 출력하지 사용자의 입력은 출력하지 않음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4D9CED-FB8F-4490-A4DC-64C048654D20}"/>
              </a:ext>
            </a:extLst>
          </p:cNvPr>
          <p:cNvCxnSpPr>
            <a:cxnSpLocks/>
          </p:cNvCxnSpPr>
          <p:nvPr/>
        </p:nvCxnSpPr>
        <p:spPr>
          <a:xfrm>
            <a:off x="909287" y="4643522"/>
            <a:ext cx="513113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1FE845-A3D9-41C8-9056-53BFB6312E16}"/>
              </a:ext>
            </a:extLst>
          </p:cNvPr>
          <p:cNvSpPr txBox="1"/>
          <p:nvPr/>
        </p:nvSpPr>
        <p:spPr>
          <a:xfrm>
            <a:off x="1531586" y="4412689"/>
            <a:ext cx="8844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</a:t>
            </a:r>
            <a:r>
              <a:rPr lang="ko-KR" altLang="en-US" sz="2400" b="1" dirty="0">
                <a:solidFill>
                  <a:srgbClr val="FF0000"/>
                </a:solidFill>
              </a:rPr>
              <a:t>를 출력하지만 아무것도 뱉지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않음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a = print(“</a:t>
            </a:r>
            <a:r>
              <a:rPr lang="ko-KR" altLang="en-US" sz="2400" b="1" dirty="0">
                <a:solidFill>
                  <a:srgbClr val="FF0000"/>
                </a:solidFill>
              </a:rPr>
              <a:t>안녕하세요</a:t>
            </a:r>
            <a:r>
              <a:rPr lang="en-US" altLang="ko-KR" sz="2400" b="1" dirty="0">
                <a:solidFill>
                  <a:srgbClr val="FF0000"/>
                </a:solidFill>
              </a:rPr>
              <a:t>!”)</a:t>
            </a:r>
            <a:r>
              <a:rPr lang="ko-KR" altLang="en-US" sz="2400" b="1" dirty="0">
                <a:solidFill>
                  <a:srgbClr val="FF0000"/>
                </a:solidFill>
              </a:rPr>
              <a:t> 를 하면 </a:t>
            </a:r>
            <a:r>
              <a:rPr lang="en-US" altLang="ko-KR" sz="2400" b="1" dirty="0">
                <a:solidFill>
                  <a:srgbClr val="FF0000"/>
                </a:solidFill>
              </a:rPr>
              <a:t>a</a:t>
            </a:r>
            <a:r>
              <a:rPr lang="ko-KR" altLang="en-US" sz="2400" b="1" dirty="0">
                <a:solidFill>
                  <a:srgbClr val="FF0000"/>
                </a:solidFill>
              </a:rPr>
              <a:t>에 아무것도 들어가지 않는다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71E59-3D34-4D8F-8F4E-1FEDE9B76006}"/>
              </a:ext>
            </a:extLst>
          </p:cNvPr>
          <p:cNvSpPr txBox="1"/>
          <p:nvPr/>
        </p:nvSpPr>
        <p:spPr>
          <a:xfrm>
            <a:off x="0" y="542187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뱉기 </a:t>
            </a:r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</a:rPr>
              <a:t>=/= </a:t>
            </a:r>
            <a:r>
              <a:rPr lang="ko-KR" altLang="en-US" sz="5400" dirty="0">
                <a:solidFill>
                  <a:schemeClr val="accent6">
                    <a:lumMod val="50000"/>
                  </a:schemeClr>
                </a:solidFill>
              </a:rPr>
              <a:t>출력</a:t>
            </a:r>
            <a:endParaRPr lang="en-US" altLang="ko-KR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9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412284" y="1674674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54337" y="1674674"/>
            <a:ext cx="10569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ko-KR" sz="3600" b="1" dirty="0">
                <a:solidFill>
                  <a:prstClr val="black"/>
                </a:solidFill>
              </a:rPr>
              <a:t>(</a:t>
            </a:r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</a:rPr>
              <a:t>안녕</a:t>
            </a:r>
            <a:r>
              <a:rPr lang="en-US" altLang="ko-KR" sz="3600" b="1" dirty="0">
                <a:solidFill>
                  <a:schemeClr val="accent6">
                    <a:lumMod val="50000"/>
                  </a:schemeClr>
                </a:solidFill>
              </a:rPr>
              <a:t>?”</a:t>
            </a:r>
            <a:r>
              <a:rPr lang="en-US" altLang="ko-KR" sz="3600" b="1" dirty="0">
                <a:solidFill>
                  <a:prstClr val="black"/>
                </a:solidFill>
              </a:rPr>
              <a:t>)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함수를 불러서 뱉는 값을 </a:t>
            </a:r>
            <a:r>
              <a:rPr lang="en-US" altLang="ko-KR" sz="3600" dirty="0">
                <a:solidFill>
                  <a:prstClr val="black"/>
                </a:solidFill>
              </a:rPr>
              <a:t>a</a:t>
            </a:r>
            <a:r>
              <a:rPr lang="ko-KR" altLang="en-US" sz="3600" dirty="0">
                <a:solidFill>
                  <a:prstClr val="black"/>
                </a:solidFill>
              </a:rPr>
              <a:t>에 넣어보자</a:t>
            </a:r>
            <a:r>
              <a:rPr lang="en-US" altLang="ko-KR" sz="3600" dirty="0">
                <a:solidFill>
                  <a:prstClr val="black"/>
                </a:solidFill>
              </a:rPr>
              <a:t>. a</a:t>
            </a:r>
            <a:r>
              <a:rPr lang="ko-KR" altLang="en-US" sz="3600" dirty="0">
                <a:solidFill>
                  <a:prstClr val="black"/>
                </a:solidFill>
              </a:rPr>
              <a:t>를 출력해 무슨 값이 들어있는지 알아보자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함수는 값을 뱉는가</a:t>
            </a:r>
            <a:r>
              <a:rPr lang="en-US" altLang="ko-KR" sz="3600" dirty="0">
                <a:solidFill>
                  <a:prstClr val="black"/>
                </a:solidFill>
              </a:rPr>
              <a:t>?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print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함수는 값을 출력하는가</a:t>
            </a:r>
            <a:r>
              <a:rPr lang="en-US" altLang="ko-KR" sz="3600" dirty="0">
                <a:solidFill>
                  <a:prstClr val="black"/>
                </a:solidFill>
              </a:rPr>
              <a:t>?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05FDB6-A5D5-4BDA-B3FB-956B5535EDDD}"/>
              </a:ext>
            </a:extLst>
          </p:cNvPr>
          <p:cNvSpPr txBox="1"/>
          <p:nvPr/>
        </p:nvSpPr>
        <p:spPr>
          <a:xfrm>
            <a:off x="412284" y="3990405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C75F77-5EA2-4401-A872-5A79CB35E8AF}"/>
              </a:ext>
            </a:extLst>
          </p:cNvPr>
          <p:cNvSpPr/>
          <p:nvPr/>
        </p:nvSpPr>
        <p:spPr>
          <a:xfrm>
            <a:off x="1154337" y="3990405"/>
            <a:ext cx="10569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 sz="3600" b="1" dirty="0">
                <a:solidFill>
                  <a:prstClr val="black"/>
                </a:solidFill>
              </a:rPr>
              <a:t>()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함수를 불러서 뱉는 값을 </a:t>
            </a:r>
            <a:r>
              <a:rPr lang="en-US" altLang="ko-KR" sz="3600" dirty="0">
                <a:solidFill>
                  <a:prstClr val="black"/>
                </a:solidFill>
              </a:rPr>
              <a:t>a</a:t>
            </a:r>
            <a:r>
              <a:rPr lang="ko-KR" altLang="en-US" sz="3600" dirty="0">
                <a:solidFill>
                  <a:prstClr val="black"/>
                </a:solidFill>
              </a:rPr>
              <a:t>에 넣어보자</a:t>
            </a:r>
            <a:r>
              <a:rPr lang="en-US" altLang="ko-KR" sz="3600" dirty="0">
                <a:solidFill>
                  <a:prstClr val="black"/>
                </a:solidFill>
              </a:rPr>
              <a:t>.a</a:t>
            </a:r>
            <a:r>
              <a:rPr lang="ko-KR" altLang="en-US" sz="3600" dirty="0">
                <a:solidFill>
                  <a:prstClr val="black"/>
                </a:solidFill>
              </a:rPr>
              <a:t>를 출력해 무슨 값이 들어있는지 알아보자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 sz="3600" b="1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함수는 값을 뱉는가</a:t>
            </a:r>
            <a:r>
              <a:rPr lang="en-US" altLang="ko-KR" sz="3600" dirty="0">
                <a:solidFill>
                  <a:prstClr val="black"/>
                </a:solidFill>
              </a:rPr>
              <a:t>?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함수는 값을 출력하는가</a:t>
            </a:r>
            <a:r>
              <a:rPr lang="en-US" altLang="ko-KR" sz="3600" dirty="0">
                <a:solidFill>
                  <a:prstClr val="black"/>
                </a:solidFill>
              </a:rPr>
              <a:t>?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F9726-A08F-4B75-819A-81E0D3FDB153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526E1-6719-48A2-8265-28ABB70C2D45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</p:spTree>
    <p:extLst>
      <p:ext uri="{BB962C8B-B14F-4D97-AF65-F5344CB8AC3E}">
        <p14:creationId xmlns:p14="http://schemas.microsoft.com/office/powerpoint/2010/main" val="830416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89798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89798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아래와 같이 단어를 알려주는 한→영 사전을 만들어보자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만든 후에 뱉기의 의미를 잘 생각하며 코드를 한 줄로 줄여보자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3410199"/>
            <a:ext cx="10569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딕셔내리</a:t>
            </a:r>
            <a:r>
              <a:rPr lang="en-US" altLang="ko-KR" sz="3200" dirty="0">
                <a:solidFill>
                  <a:srgbClr val="AA7C38"/>
                </a:solidFill>
              </a:rPr>
              <a:t>(</a:t>
            </a:r>
            <a:r>
              <a:rPr lang="ko-KR" altLang="en-US" sz="3200" dirty="0">
                <a:solidFill>
                  <a:srgbClr val="AA7C38"/>
                </a:solidFill>
              </a:rPr>
              <a:t>사전</a:t>
            </a:r>
            <a:r>
              <a:rPr lang="en-US" altLang="ko-KR" sz="3200" dirty="0">
                <a:solidFill>
                  <a:srgbClr val="AA7C38"/>
                </a:solidFill>
              </a:rPr>
              <a:t>)</a:t>
            </a:r>
            <a:r>
              <a:rPr lang="ko-KR" altLang="en-US" sz="3200" dirty="0">
                <a:solidFill>
                  <a:srgbClr val="AA7C38"/>
                </a:solidFill>
              </a:rPr>
              <a:t>과 </a:t>
            </a:r>
            <a:r>
              <a:rPr lang="en-US" altLang="ko-KR" sz="3200" dirty="0">
                <a:solidFill>
                  <a:srgbClr val="AA7C38"/>
                </a:solidFill>
              </a:rPr>
              <a:t>input </a:t>
            </a:r>
            <a:r>
              <a:rPr lang="ko-KR" altLang="en-US" sz="3200" dirty="0">
                <a:solidFill>
                  <a:srgbClr val="AA7C38"/>
                </a:solidFill>
              </a:rPr>
              <a:t>함수를 이용해 사전을 만들자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7BC06A-60C7-4DE0-8E27-EE1EED55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4400418"/>
            <a:ext cx="833553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8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 복습</a:t>
            </a:r>
          </a:p>
        </p:txBody>
      </p:sp>
      <p:pic>
        <p:nvPicPr>
          <p:cNvPr id="1026" name="Picture 2" descr="round black and white analog alarm clock">
            <a:extLst>
              <a:ext uri="{FF2B5EF4-FFF2-40B4-BE49-F238E27FC236}">
                <a16:creationId xmlns:a16="http://schemas.microsoft.com/office/drawing/2014/main" id="{5C28DAF9-3E08-449E-BD09-80376818F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5" t="11840" r="29164" b="9399"/>
          <a:stretch/>
        </p:blipFill>
        <p:spPr bwMode="auto">
          <a:xfrm>
            <a:off x="234892" y="3048393"/>
            <a:ext cx="2769326" cy="35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C86B08-ADE2-43B0-A666-99A8B164F39E}"/>
              </a:ext>
            </a:extLst>
          </p:cNvPr>
          <p:cNvSpPr txBox="1"/>
          <p:nvPr/>
        </p:nvSpPr>
        <p:spPr>
          <a:xfrm>
            <a:off x="3714748" y="3045681"/>
            <a:ext cx="3869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지금이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몇시 몇분 몇초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E3997-1280-4A25-9F91-B3EE3F2043DF}"/>
              </a:ext>
            </a:extLst>
          </p:cNvPr>
          <p:cNvSpPr txBox="1"/>
          <p:nvPr/>
        </p:nvSpPr>
        <p:spPr>
          <a:xfrm>
            <a:off x="7365818" y="4424266"/>
            <a:ext cx="38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5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초 기다리기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C072D-0DE2-41B8-A07D-26233C79E2C8}"/>
              </a:ext>
            </a:extLst>
          </p:cNvPr>
          <p:cNvSpPr txBox="1"/>
          <p:nvPr/>
        </p:nvSpPr>
        <p:spPr>
          <a:xfrm>
            <a:off x="3948993" y="5453283"/>
            <a:ext cx="429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오늘의 날짜는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207B47-C4A2-42EB-AAA8-05C7F8C2D2B0}"/>
              </a:ext>
            </a:extLst>
          </p:cNvPr>
          <p:cNvGrpSpPr/>
          <p:nvPr/>
        </p:nvGrpSpPr>
        <p:grpSpPr>
          <a:xfrm>
            <a:off x="234892" y="1424032"/>
            <a:ext cx="1539144" cy="1325981"/>
            <a:chOff x="1660193" y="3856677"/>
            <a:chExt cx="2491274" cy="1843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E6D695-A703-47F4-9ADC-96A2891E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A02699-4F87-4795-93B9-060775EB94F8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42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time.py</a:t>
              </a:r>
              <a:endParaRPr lang="ko-KR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EA1D8D-823C-4074-9E13-9314694087F0}"/>
              </a:ext>
            </a:extLst>
          </p:cNvPr>
          <p:cNvSpPr txBox="1"/>
          <p:nvPr/>
        </p:nvSpPr>
        <p:spPr>
          <a:xfrm>
            <a:off x="1774036" y="1772983"/>
            <a:ext cx="6119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Calibri" panose="020F0502020204030204" pitchFamily="34" charset="0"/>
              </a:rPr>
              <a:t>“</a:t>
            </a:r>
            <a:r>
              <a:rPr lang="ko-KR" altLang="en-US" sz="3200" dirty="0">
                <a:latin typeface="+mj-lt"/>
                <a:cs typeface="Calibri" panose="020F0502020204030204" pitchFamily="34" charset="0"/>
              </a:rPr>
              <a:t>시간</a:t>
            </a:r>
            <a:r>
              <a:rPr lang="en-US" altLang="ko-KR" sz="3200" dirty="0">
                <a:latin typeface="+mj-lt"/>
                <a:cs typeface="Calibri" panose="020F0502020204030204" pitchFamily="34" charset="0"/>
              </a:rPr>
              <a:t>”</a:t>
            </a:r>
            <a:r>
              <a:rPr lang="ko-KR" altLang="en-US" sz="3200" dirty="0">
                <a:latin typeface="+mj-lt"/>
                <a:cs typeface="Calibri" panose="020F0502020204030204" pitchFamily="34" charset="0"/>
              </a:rPr>
              <a:t>에 관련된 일을 해주는 모듈</a:t>
            </a:r>
          </a:p>
        </p:txBody>
      </p:sp>
    </p:spTree>
    <p:extLst>
      <p:ext uri="{BB962C8B-B14F-4D97-AF65-F5344CB8AC3E}">
        <p14:creationId xmlns:p14="http://schemas.microsoft.com/office/powerpoint/2010/main" val="18059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 불러오기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1C7548-76A2-4103-B13E-4AF42D49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77" y="2295424"/>
            <a:ext cx="8739824" cy="138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AB7D73-1961-4E7B-81AE-4FED2D288009}"/>
              </a:ext>
            </a:extLst>
          </p:cNvPr>
          <p:cNvSpPr txBox="1"/>
          <p:nvPr/>
        </p:nvSpPr>
        <p:spPr>
          <a:xfrm>
            <a:off x="797304" y="3921911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여느 모듈처럼 </a:t>
            </a:r>
            <a:r>
              <a:rPr lang="en-US" altLang="ko-KR" sz="3600" dirty="0">
                <a:solidFill>
                  <a:srgbClr val="AA7C38"/>
                </a:solidFill>
              </a:rPr>
              <a:t>import </a:t>
            </a:r>
            <a:r>
              <a:rPr lang="ko-KR" altLang="en-US" sz="3600" dirty="0">
                <a:solidFill>
                  <a:srgbClr val="AA7C38"/>
                </a:solidFill>
              </a:rPr>
              <a:t>를 이용해 불러와주면 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3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”?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5078A-891C-43A6-84DC-6161F4DD1EA6}"/>
              </a:ext>
            </a:extLst>
          </p:cNvPr>
          <p:cNvSpPr txBox="1"/>
          <p:nvPr/>
        </p:nvSpPr>
        <p:spPr>
          <a:xfrm>
            <a:off x="0" y="156882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input() </a:t>
            </a:r>
            <a:r>
              <a:rPr lang="ko-KR" altLang="en-US" sz="4000" dirty="0">
                <a:solidFill>
                  <a:srgbClr val="AA7C38"/>
                </a:solidFill>
              </a:rPr>
              <a:t>함수는 </a:t>
            </a:r>
            <a:r>
              <a:rPr lang="ko-KR" altLang="en-US" sz="4000" b="1" dirty="0">
                <a:solidFill>
                  <a:schemeClr val="accent2">
                    <a:lumMod val="75000"/>
                  </a:schemeClr>
                </a:solidFill>
              </a:rPr>
              <a:t>사용자의 입력</a:t>
            </a:r>
            <a:r>
              <a:rPr lang="ko-KR" altLang="en-US" sz="4000" dirty="0">
                <a:solidFill>
                  <a:srgbClr val="AA7C38"/>
                </a:solidFill>
              </a:rPr>
              <a:t>을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12D9B-A068-44C2-869A-431A1ECA2453}"/>
              </a:ext>
            </a:extLst>
          </p:cNvPr>
          <p:cNvSpPr txBox="1"/>
          <p:nvPr/>
        </p:nvSpPr>
        <p:spPr>
          <a:xfrm>
            <a:off x="0" y="270883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1 + 1 </a:t>
            </a:r>
            <a:r>
              <a:rPr lang="ko-KR" altLang="en-US" sz="4000" dirty="0">
                <a:solidFill>
                  <a:srgbClr val="AA7C38"/>
                </a:solidFill>
              </a:rPr>
              <a:t>은 </a:t>
            </a:r>
            <a:r>
              <a:rPr lang="en-GB" altLang="ko-KR" sz="4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4000" dirty="0">
                <a:solidFill>
                  <a:srgbClr val="AA7C38"/>
                </a:solidFill>
              </a:rPr>
              <a:t>를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97CCD-080C-42D5-9F61-005F2A4E0EC0}"/>
              </a:ext>
            </a:extLst>
          </p:cNvPr>
          <p:cNvSpPr txBox="1"/>
          <p:nvPr/>
        </p:nvSpPr>
        <p:spPr>
          <a:xfrm>
            <a:off x="0" y="384883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ko-KR" altLang="en-US" sz="4000" b="1" dirty="0">
                <a:solidFill>
                  <a:schemeClr val="accent6">
                    <a:lumMod val="50000"/>
                  </a:schemeClr>
                </a:solidFill>
              </a:rPr>
              <a:t>안녕하세요</a:t>
            </a:r>
            <a:r>
              <a:rPr lang="en-GB" altLang="ko-KR" sz="4000" b="1" dirty="0">
                <a:solidFill>
                  <a:schemeClr val="accent6">
                    <a:lumMod val="50000"/>
                  </a:schemeClr>
                </a:solidFill>
              </a:rPr>
              <a:t>?”[1] </a:t>
            </a:r>
            <a:r>
              <a:rPr lang="ko-KR" altLang="en-US" sz="4000" dirty="0">
                <a:solidFill>
                  <a:srgbClr val="AA7C38"/>
                </a:solidFill>
              </a:rPr>
              <a:t>은 </a:t>
            </a:r>
            <a:r>
              <a:rPr lang="en-GB" altLang="ko-KR" sz="4000" b="1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ko-KR" altLang="en-US" sz="4000" b="1" dirty="0" err="1">
                <a:solidFill>
                  <a:schemeClr val="accent2">
                    <a:lumMod val="75000"/>
                  </a:schemeClr>
                </a:solidFill>
              </a:rPr>
              <a:t>녕</a:t>
            </a:r>
            <a:r>
              <a:rPr lang="en-GB" altLang="ko-KR" sz="4000" b="1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를 뱉는다</a:t>
            </a:r>
            <a:r>
              <a:rPr lang="en-GB" altLang="ko-KR" sz="4000" dirty="0">
                <a:solidFill>
                  <a:srgbClr val="AA7C38"/>
                </a:solidFill>
              </a:rPr>
              <a:t>.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B966B-FEA8-4CC9-B18A-8EF8DF9E71D5}"/>
              </a:ext>
            </a:extLst>
          </p:cNvPr>
          <p:cNvSpPr txBox="1"/>
          <p:nvPr/>
        </p:nvSpPr>
        <p:spPr>
          <a:xfrm>
            <a:off x="0" y="528917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4800" dirty="0">
                <a:solidFill>
                  <a:srgbClr val="FF0000"/>
                </a:solidFill>
              </a:rPr>
              <a:t>“</a:t>
            </a:r>
            <a:r>
              <a:rPr lang="ko-KR" altLang="en-US" sz="4800" dirty="0">
                <a:solidFill>
                  <a:srgbClr val="FF0000"/>
                </a:solidFill>
              </a:rPr>
              <a:t>뱉는다</a:t>
            </a:r>
            <a:r>
              <a:rPr lang="en-GB" altLang="ko-KR" sz="4800" dirty="0">
                <a:solidFill>
                  <a:srgbClr val="FF0000"/>
                </a:solidFill>
              </a:rPr>
              <a:t>”</a:t>
            </a:r>
            <a:r>
              <a:rPr lang="ko-KR" altLang="en-US" sz="4800" dirty="0">
                <a:solidFill>
                  <a:srgbClr val="FF0000"/>
                </a:solidFill>
              </a:rPr>
              <a:t>라는 개념은 매우 중요</a:t>
            </a:r>
            <a:r>
              <a:rPr lang="en-GB" altLang="ko-KR" sz="4800" dirty="0">
                <a:solidFill>
                  <a:srgbClr val="FF0000"/>
                </a:solidFill>
              </a:rPr>
              <a:t>!</a:t>
            </a:r>
            <a:endParaRPr lang="en-US" altLang="ko-KR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48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87655" y="1705451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time.sleep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 </a:t>
            </a:r>
            <a:r>
              <a:rPr lang="ko-KR" altLang="en-US" sz="4000" dirty="0">
                <a:solidFill>
                  <a:srgbClr val="AA7C38"/>
                </a:solidFill>
              </a:rPr>
              <a:t>초 만큼 기다린다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A2AA9-F084-46EB-89B0-EF55CE63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5" y="3896062"/>
            <a:ext cx="6201640" cy="2048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0C9FF7-1947-41E2-A512-BE0FB66B9F96}"/>
              </a:ext>
            </a:extLst>
          </p:cNvPr>
          <p:cNvSpPr txBox="1"/>
          <p:nvPr/>
        </p:nvSpPr>
        <p:spPr>
          <a:xfrm>
            <a:off x="7121904" y="4527229"/>
            <a:ext cx="334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A7C38"/>
                </a:solidFill>
              </a:rPr>
              <a:t>(5</a:t>
            </a:r>
            <a:r>
              <a:rPr lang="ko-KR" altLang="en-US" sz="3600" dirty="0">
                <a:solidFill>
                  <a:srgbClr val="AA7C38"/>
                </a:solidFill>
              </a:rPr>
              <a:t>초간 멈춘다</a:t>
            </a:r>
            <a:r>
              <a:rPr lang="en-US" altLang="ko-KR" sz="3600" dirty="0">
                <a:solidFill>
                  <a:srgbClr val="AA7C38"/>
                </a:solidFill>
              </a:rPr>
              <a:t>.)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1CC39-EE8E-4D36-9E38-C5E7DB78A8F7}"/>
              </a:ext>
            </a:extLst>
          </p:cNvPr>
          <p:cNvSpPr txBox="1"/>
          <p:nvPr/>
        </p:nvSpPr>
        <p:spPr>
          <a:xfrm>
            <a:off x="7121903" y="5211660"/>
            <a:ext cx="398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A7C38"/>
                </a:solidFill>
              </a:rPr>
              <a:t>(0.3</a:t>
            </a:r>
            <a:r>
              <a:rPr lang="ko-KR" altLang="en-US" sz="3600" dirty="0">
                <a:solidFill>
                  <a:srgbClr val="AA7C38"/>
                </a:solidFill>
              </a:rPr>
              <a:t>초간 멈춘다</a:t>
            </a:r>
            <a:r>
              <a:rPr lang="en-US" altLang="ko-KR" sz="3600" dirty="0">
                <a:solidFill>
                  <a:srgbClr val="AA7C38"/>
                </a:solidFill>
              </a:rPr>
              <a:t>.)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91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6C806-F2C3-4FD2-844C-C37B8895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5" y="1583927"/>
            <a:ext cx="5973185" cy="22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52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6C806-F2C3-4FD2-844C-C37B8895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5" y="1583927"/>
            <a:ext cx="5973185" cy="2271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13B8F-1B40-42B2-A20D-BB987960A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728"/>
          <a:stretch/>
        </p:blipFill>
        <p:spPr>
          <a:xfrm>
            <a:off x="599065" y="4138382"/>
            <a:ext cx="6049219" cy="2719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9E5BDB-89EF-4B2E-ACA3-746998AC956E}"/>
              </a:ext>
            </a:extLst>
          </p:cNvPr>
          <p:cNvSpPr/>
          <p:nvPr/>
        </p:nvSpPr>
        <p:spPr>
          <a:xfrm>
            <a:off x="599065" y="5886451"/>
            <a:ext cx="8080432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C2C4F-D074-4ED4-9394-D858767F06E1}"/>
              </a:ext>
            </a:extLst>
          </p:cNvPr>
          <p:cNvSpPr txBox="1"/>
          <p:nvPr/>
        </p:nvSpPr>
        <p:spPr>
          <a:xfrm>
            <a:off x="4782109" y="5064770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1</a:t>
            </a:r>
            <a:r>
              <a:rPr lang="ko-KR" altLang="en-US" sz="3200" dirty="0">
                <a:solidFill>
                  <a:srgbClr val="FF0000"/>
                </a:solidFill>
              </a:rPr>
              <a:t>부터 </a:t>
            </a:r>
            <a:r>
              <a:rPr lang="en-US" altLang="ko-KR" sz="3200" dirty="0">
                <a:solidFill>
                  <a:srgbClr val="FF0000"/>
                </a:solidFill>
              </a:rPr>
              <a:t>10</a:t>
            </a:r>
            <a:r>
              <a:rPr lang="ko-KR" altLang="en-US" sz="3200" dirty="0">
                <a:solidFill>
                  <a:srgbClr val="FF0000"/>
                </a:solidFill>
              </a:rPr>
              <a:t>까지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천천히 센다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EE317B-198F-4BB9-BBFE-57EB6F2AB143}"/>
              </a:ext>
            </a:extLst>
          </p:cNvPr>
          <p:cNvSpPr/>
          <p:nvPr/>
        </p:nvSpPr>
        <p:spPr>
          <a:xfrm>
            <a:off x="3370234" y="4864508"/>
            <a:ext cx="2286000" cy="738870"/>
          </a:xfrm>
          <a:custGeom>
            <a:avLst/>
            <a:gdLst>
              <a:gd name="connsiteX0" fmla="*/ 2962408 w 2962408"/>
              <a:gd name="connsiteY0" fmla="*/ 586802 h 796352"/>
              <a:gd name="connsiteX1" fmla="*/ 2857633 w 2962408"/>
              <a:gd name="connsiteY1" fmla="*/ 520127 h 796352"/>
              <a:gd name="connsiteX2" fmla="*/ 2771908 w 2962408"/>
              <a:gd name="connsiteY2" fmla="*/ 453452 h 796352"/>
              <a:gd name="connsiteX3" fmla="*/ 2648083 w 2962408"/>
              <a:gd name="connsiteY3" fmla="*/ 358202 h 796352"/>
              <a:gd name="connsiteX4" fmla="*/ 2505208 w 2962408"/>
              <a:gd name="connsiteY4" fmla="*/ 262952 h 796352"/>
              <a:gd name="connsiteX5" fmla="*/ 2362333 w 2962408"/>
              <a:gd name="connsiteY5" fmla="*/ 177227 h 796352"/>
              <a:gd name="connsiteX6" fmla="*/ 2333758 w 2962408"/>
              <a:gd name="connsiteY6" fmla="*/ 167702 h 796352"/>
              <a:gd name="connsiteX7" fmla="*/ 2305183 w 2962408"/>
              <a:gd name="connsiteY7" fmla="*/ 148652 h 796352"/>
              <a:gd name="connsiteX8" fmla="*/ 2152783 w 2962408"/>
              <a:gd name="connsiteY8" fmla="*/ 91502 h 796352"/>
              <a:gd name="connsiteX9" fmla="*/ 2086108 w 2962408"/>
              <a:gd name="connsiteY9" fmla="*/ 72452 h 796352"/>
              <a:gd name="connsiteX10" fmla="*/ 1733683 w 2962408"/>
              <a:gd name="connsiteY10" fmla="*/ 5777 h 796352"/>
              <a:gd name="connsiteX11" fmla="*/ 1219333 w 2962408"/>
              <a:gd name="connsiteY11" fmla="*/ 91502 h 796352"/>
              <a:gd name="connsiteX12" fmla="*/ 1190758 w 2962408"/>
              <a:gd name="connsiteY12" fmla="*/ 110552 h 796352"/>
              <a:gd name="connsiteX13" fmla="*/ 1143133 w 2962408"/>
              <a:gd name="connsiteY13" fmla="*/ 205802 h 796352"/>
              <a:gd name="connsiteX14" fmla="*/ 1124083 w 2962408"/>
              <a:gd name="connsiteY14" fmla="*/ 253427 h 796352"/>
              <a:gd name="connsiteX15" fmla="*/ 1114558 w 2962408"/>
              <a:gd name="connsiteY15" fmla="*/ 358202 h 796352"/>
              <a:gd name="connsiteX16" fmla="*/ 1133608 w 2962408"/>
              <a:gd name="connsiteY16" fmla="*/ 520127 h 796352"/>
              <a:gd name="connsiteX17" fmla="*/ 1152658 w 2962408"/>
              <a:gd name="connsiteY17" fmla="*/ 558227 h 796352"/>
              <a:gd name="connsiteX18" fmla="*/ 1200283 w 2962408"/>
              <a:gd name="connsiteY18" fmla="*/ 663002 h 796352"/>
              <a:gd name="connsiteX19" fmla="*/ 1266958 w 2962408"/>
              <a:gd name="connsiteY19" fmla="*/ 729677 h 796352"/>
              <a:gd name="connsiteX20" fmla="*/ 1276483 w 2962408"/>
              <a:gd name="connsiteY20" fmla="*/ 758252 h 796352"/>
              <a:gd name="connsiteX21" fmla="*/ 1381258 w 2962408"/>
              <a:gd name="connsiteY21" fmla="*/ 796352 h 796352"/>
              <a:gd name="connsiteX22" fmla="*/ 1409833 w 2962408"/>
              <a:gd name="connsiteY22" fmla="*/ 786827 h 796352"/>
              <a:gd name="connsiteX23" fmla="*/ 1409833 w 2962408"/>
              <a:gd name="connsiteY23" fmla="*/ 605852 h 796352"/>
              <a:gd name="connsiteX24" fmla="*/ 1381258 w 2962408"/>
              <a:gd name="connsiteY24" fmla="*/ 491552 h 796352"/>
              <a:gd name="connsiteX25" fmla="*/ 1286008 w 2962408"/>
              <a:gd name="connsiteY25" fmla="*/ 348677 h 796352"/>
              <a:gd name="connsiteX26" fmla="*/ 1200283 w 2962408"/>
              <a:gd name="connsiteY26" fmla="*/ 262952 h 796352"/>
              <a:gd name="connsiteX27" fmla="*/ 1133608 w 2962408"/>
              <a:gd name="connsiteY27" fmla="*/ 224852 h 796352"/>
              <a:gd name="connsiteX28" fmla="*/ 1095508 w 2962408"/>
              <a:gd name="connsiteY28" fmla="*/ 205802 h 796352"/>
              <a:gd name="connsiteX29" fmla="*/ 943108 w 2962408"/>
              <a:gd name="connsiteY29" fmla="*/ 186752 h 796352"/>
              <a:gd name="connsiteX30" fmla="*/ 590683 w 2962408"/>
              <a:gd name="connsiteY30" fmla="*/ 196277 h 796352"/>
              <a:gd name="connsiteX31" fmla="*/ 400183 w 2962408"/>
              <a:gd name="connsiteY31" fmla="*/ 243902 h 796352"/>
              <a:gd name="connsiteX32" fmla="*/ 314458 w 2962408"/>
              <a:gd name="connsiteY32" fmla="*/ 262952 h 796352"/>
              <a:gd name="connsiteX33" fmla="*/ 209683 w 2962408"/>
              <a:gd name="connsiteY33" fmla="*/ 301052 h 796352"/>
              <a:gd name="connsiteX34" fmla="*/ 162058 w 2962408"/>
              <a:gd name="connsiteY34" fmla="*/ 320102 h 796352"/>
              <a:gd name="connsiteX35" fmla="*/ 95383 w 2962408"/>
              <a:gd name="connsiteY35" fmla="*/ 367727 h 796352"/>
              <a:gd name="connsiteX36" fmla="*/ 47758 w 2962408"/>
              <a:gd name="connsiteY36" fmla="*/ 434402 h 796352"/>
              <a:gd name="connsiteX37" fmla="*/ 9658 w 2962408"/>
              <a:gd name="connsiteY37" fmla="*/ 472502 h 796352"/>
              <a:gd name="connsiteX38" fmla="*/ 133 w 2962408"/>
              <a:gd name="connsiteY38" fmla="*/ 520127 h 7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962408" h="796352">
                <a:moveTo>
                  <a:pt x="2962408" y="586802"/>
                </a:moveTo>
                <a:cubicBezTo>
                  <a:pt x="2920843" y="563050"/>
                  <a:pt x="2892091" y="550278"/>
                  <a:pt x="2857633" y="520127"/>
                </a:cubicBezTo>
                <a:cubicBezTo>
                  <a:pt x="2783174" y="454975"/>
                  <a:pt x="2858919" y="505658"/>
                  <a:pt x="2771908" y="453452"/>
                </a:cubicBezTo>
                <a:cubicBezTo>
                  <a:pt x="2723699" y="381138"/>
                  <a:pt x="2784922" y="464633"/>
                  <a:pt x="2648083" y="358202"/>
                </a:cubicBezTo>
                <a:cubicBezTo>
                  <a:pt x="2492872" y="237482"/>
                  <a:pt x="2625728" y="331820"/>
                  <a:pt x="2505208" y="262952"/>
                </a:cubicBezTo>
                <a:cubicBezTo>
                  <a:pt x="2456986" y="235397"/>
                  <a:pt x="2410884" y="204200"/>
                  <a:pt x="2362333" y="177227"/>
                </a:cubicBezTo>
                <a:cubicBezTo>
                  <a:pt x="2353556" y="172351"/>
                  <a:pt x="2342738" y="172192"/>
                  <a:pt x="2333758" y="167702"/>
                </a:cubicBezTo>
                <a:cubicBezTo>
                  <a:pt x="2323519" y="162582"/>
                  <a:pt x="2315734" y="153094"/>
                  <a:pt x="2305183" y="148652"/>
                </a:cubicBezTo>
                <a:cubicBezTo>
                  <a:pt x="2255180" y="127598"/>
                  <a:pt x="2203692" y="110258"/>
                  <a:pt x="2152783" y="91502"/>
                </a:cubicBezTo>
                <a:cubicBezTo>
                  <a:pt x="2131708" y="83738"/>
                  <a:pt x="2107977" y="76719"/>
                  <a:pt x="2086108" y="72452"/>
                </a:cubicBezTo>
                <a:lnTo>
                  <a:pt x="1733683" y="5777"/>
                </a:lnTo>
                <a:cubicBezTo>
                  <a:pt x="1319545" y="16130"/>
                  <a:pt x="1455714" y="-47546"/>
                  <a:pt x="1219333" y="91502"/>
                </a:cubicBezTo>
                <a:cubicBezTo>
                  <a:pt x="1209466" y="97306"/>
                  <a:pt x="1200283" y="104202"/>
                  <a:pt x="1190758" y="110552"/>
                </a:cubicBezTo>
                <a:cubicBezTo>
                  <a:pt x="1174883" y="142302"/>
                  <a:pt x="1158144" y="173635"/>
                  <a:pt x="1143133" y="205802"/>
                </a:cubicBezTo>
                <a:cubicBezTo>
                  <a:pt x="1135903" y="221296"/>
                  <a:pt x="1127234" y="236622"/>
                  <a:pt x="1124083" y="253427"/>
                </a:cubicBezTo>
                <a:cubicBezTo>
                  <a:pt x="1117620" y="287895"/>
                  <a:pt x="1117733" y="323277"/>
                  <a:pt x="1114558" y="358202"/>
                </a:cubicBezTo>
                <a:cubicBezTo>
                  <a:pt x="1120908" y="412177"/>
                  <a:pt x="1123439" y="466740"/>
                  <a:pt x="1133608" y="520127"/>
                </a:cubicBezTo>
                <a:cubicBezTo>
                  <a:pt x="1136265" y="534075"/>
                  <a:pt x="1146653" y="545360"/>
                  <a:pt x="1152658" y="558227"/>
                </a:cubicBezTo>
                <a:cubicBezTo>
                  <a:pt x="1168881" y="592992"/>
                  <a:pt x="1179003" y="631081"/>
                  <a:pt x="1200283" y="663002"/>
                </a:cubicBezTo>
                <a:cubicBezTo>
                  <a:pt x="1217718" y="689154"/>
                  <a:pt x="1244733" y="707452"/>
                  <a:pt x="1266958" y="729677"/>
                </a:cubicBezTo>
                <a:cubicBezTo>
                  <a:pt x="1270133" y="739202"/>
                  <a:pt x="1268860" y="751718"/>
                  <a:pt x="1276483" y="758252"/>
                </a:cubicBezTo>
                <a:cubicBezTo>
                  <a:pt x="1309184" y="786281"/>
                  <a:pt x="1342339" y="788568"/>
                  <a:pt x="1381258" y="796352"/>
                </a:cubicBezTo>
                <a:cubicBezTo>
                  <a:pt x="1390783" y="793177"/>
                  <a:pt x="1405343" y="795807"/>
                  <a:pt x="1409833" y="786827"/>
                </a:cubicBezTo>
                <a:cubicBezTo>
                  <a:pt x="1429081" y="748331"/>
                  <a:pt x="1413872" y="630086"/>
                  <a:pt x="1409833" y="605852"/>
                </a:cubicBezTo>
                <a:cubicBezTo>
                  <a:pt x="1403377" y="567114"/>
                  <a:pt x="1392972" y="529037"/>
                  <a:pt x="1381258" y="491552"/>
                </a:cubicBezTo>
                <a:cubicBezTo>
                  <a:pt x="1368559" y="450915"/>
                  <a:pt x="1292506" y="355175"/>
                  <a:pt x="1286008" y="348677"/>
                </a:cubicBezTo>
                <a:cubicBezTo>
                  <a:pt x="1257433" y="320102"/>
                  <a:pt x="1235370" y="283002"/>
                  <a:pt x="1200283" y="262952"/>
                </a:cubicBezTo>
                <a:cubicBezTo>
                  <a:pt x="1178058" y="250252"/>
                  <a:pt x="1156080" y="237109"/>
                  <a:pt x="1133608" y="224852"/>
                </a:cubicBezTo>
                <a:cubicBezTo>
                  <a:pt x="1121143" y="218053"/>
                  <a:pt x="1109431" y="208587"/>
                  <a:pt x="1095508" y="205802"/>
                </a:cubicBezTo>
                <a:cubicBezTo>
                  <a:pt x="1045307" y="195762"/>
                  <a:pt x="943108" y="186752"/>
                  <a:pt x="943108" y="186752"/>
                </a:cubicBezTo>
                <a:cubicBezTo>
                  <a:pt x="825633" y="189927"/>
                  <a:pt x="707952" y="188629"/>
                  <a:pt x="590683" y="196277"/>
                </a:cubicBezTo>
                <a:cubicBezTo>
                  <a:pt x="559255" y="198327"/>
                  <a:pt x="422347" y="238361"/>
                  <a:pt x="400183" y="243902"/>
                </a:cubicBezTo>
                <a:cubicBezTo>
                  <a:pt x="369986" y="251451"/>
                  <a:pt x="343792" y="253174"/>
                  <a:pt x="314458" y="262952"/>
                </a:cubicBezTo>
                <a:cubicBezTo>
                  <a:pt x="279203" y="274704"/>
                  <a:pt x="244479" y="288003"/>
                  <a:pt x="209683" y="301052"/>
                </a:cubicBezTo>
                <a:cubicBezTo>
                  <a:pt x="193674" y="307055"/>
                  <a:pt x="176827" y="311487"/>
                  <a:pt x="162058" y="320102"/>
                </a:cubicBezTo>
                <a:cubicBezTo>
                  <a:pt x="138466" y="333864"/>
                  <a:pt x="117608" y="351852"/>
                  <a:pt x="95383" y="367727"/>
                </a:cubicBezTo>
                <a:cubicBezTo>
                  <a:pt x="81158" y="389064"/>
                  <a:pt x="64298" y="415499"/>
                  <a:pt x="47758" y="434402"/>
                </a:cubicBezTo>
                <a:cubicBezTo>
                  <a:pt x="35931" y="447919"/>
                  <a:pt x="22358" y="459802"/>
                  <a:pt x="9658" y="472502"/>
                </a:cubicBezTo>
                <a:cubicBezTo>
                  <a:pt x="-1875" y="507101"/>
                  <a:pt x="133" y="491037"/>
                  <a:pt x="133" y="520127"/>
                </a:cubicBezTo>
              </a:path>
            </a:pathLst>
          </a:custGeom>
          <a:noFill/>
          <a:ln w="539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201A9A-C3DE-4718-A6CE-C5B56B09DD41}"/>
              </a:ext>
            </a:extLst>
          </p:cNvPr>
          <p:cNvCxnSpPr>
            <a:cxnSpLocks/>
          </p:cNvCxnSpPr>
          <p:nvPr/>
        </p:nvCxnSpPr>
        <p:spPr>
          <a:xfrm>
            <a:off x="4428295" y="3855309"/>
            <a:ext cx="0" cy="529204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79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87654" y="1705451"/>
            <a:ext cx="106542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time.time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1970</a:t>
            </a:r>
            <a:r>
              <a:rPr lang="ko-KR" altLang="en-US" sz="4000" dirty="0">
                <a:solidFill>
                  <a:srgbClr val="AA7C38"/>
                </a:solidFill>
              </a:rPr>
              <a:t>년 </a:t>
            </a:r>
            <a:r>
              <a:rPr lang="en-US" altLang="ko-KR" sz="4000" dirty="0">
                <a:solidFill>
                  <a:srgbClr val="AA7C38"/>
                </a:solidFill>
              </a:rPr>
              <a:t>1</a:t>
            </a:r>
            <a:r>
              <a:rPr lang="ko-KR" altLang="en-US" sz="4000" dirty="0">
                <a:solidFill>
                  <a:srgbClr val="AA7C38"/>
                </a:solidFill>
              </a:rPr>
              <a:t>월 </a:t>
            </a:r>
            <a:r>
              <a:rPr lang="en-US" altLang="ko-KR" sz="4000" dirty="0">
                <a:solidFill>
                  <a:srgbClr val="AA7C38"/>
                </a:solidFill>
              </a:rPr>
              <a:t>1</a:t>
            </a:r>
            <a:r>
              <a:rPr lang="ko-KR" altLang="en-US" sz="4000" dirty="0">
                <a:solidFill>
                  <a:srgbClr val="AA7C38"/>
                </a:solidFill>
              </a:rPr>
              <a:t>일부터 지금까지 지난 초를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308E-3447-4124-AA97-09890997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4" y="3762283"/>
            <a:ext cx="728764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06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308E-3447-4124-AA97-09890997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4" y="1876333"/>
            <a:ext cx="7287642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95D4B-B126-4580-8BD3-CA7D1ED6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393" y="3476741"/>
            <a:ext cx="2207084" cy="664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7E304-4149-4455-8AD5-BA1FD4D0D578}"/>
              </a:ext>
            </a:extLst>
          </p:cNvPr>
          <p:cNvSpPr txBox="1"/>
          <p:nvPr/>
        </p:nvSpPr>
        <p:spPr>
          <a:xfrm>
            <a:off x="0" y="4141158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AA7C38"/>
                </a:solidFill>
              </a:rPr>
              <a:t>1970</a:t>
            </a:r>
            <a:r>
              <a:rPr lang="ko-KR" altLang="en-US" sz="3600" dirty="0">
                <a:solidFill>
                  <a:srgbClr val="AA7C38"/>
                </a:solidFill>
              </a:rPr>
              <a:t>년 </a:t>
            </a:r>
            <a:r>
              <a:rPr lang="en-US" altLang="ko-KR" sz="3600" dirty="0">
                <a:solidFill>
                  <a:srgbClr val="AA7C38"/>
                </a:solidFill>
              </a:rPr>
              <a:t>1</a:t>
            </a:r>
            <a:r>
              <a:rPr lang="ko-KR" altLang="en-US" sz="3600" dirty="0">
                <a:solidFill>
                  <a:srgbClr val="AA7C38"/>
                </a:solidFill>
              </a:rPr>
              <a:t>월 </a:t>
            </a:r>
            <a:r>
              <a:rPr lang="en-US" altLang="ko-KR" sz="3600" dirty="0">
                <a:solidFill>
                  <a:srgbClr val="AA7C38"/>
                </a:solidFill>
              </a:rPr>
              <a:t>1</a:t>
            </a:r>
            <a:r>
              <a:rPr lang="ko-KR" altLang="en-US" sz="3600" dirty="0">
                <a:solidFill>
                  <a:srgbClr val="AA7C38"/>
                </a:solidFill>
              </a:rPr>
              <a:t>일부터 선생님이 이 함수를 부른 순간까지</a:t>
            </a:r>
            <a:endParaRPr lang="en-US" altLang="ko-KR" sz="3600" dirty="0">
              <a:solidFill>
                <a:srgbClr val="AA7C38"/>
              </a:solidFill>
            </a:endParaRPr>
          </a:p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  <a:t>억 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6415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  <a:t>만 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6507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  <a:t>초가 지났다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70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87655" y="1705451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time.localtime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현재 시간을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time.localtime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137C0-5582-4271-992A-B2E13F68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5" y="4062271"/>
            <a:ext cx="779253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5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time.localtime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71E2A-05C1-4933-99D8-A73BE5C4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8" y="1485700"/>
            <a:ext cx="8754217" cy="2368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28C71-65AF-4464-A715-D54BF75B1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58" y="4892735"/>
            <a:ext cx="5525242" cy="12258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E1E39-9526-4B15-A33B-2C2A6133C105}"/>
              </a:ext>
            </a:extLst>
          </p:cNvPr>
          <p:cNvCxnSpPr>
            <a:cxnSpLocks/>
          </p:cNvCxnSpPr>
          <p:nvPr/>
        </p:nvCxnSpPr>
        <p:spPr>
          <a:xfrm>
            <a:off x="5495095" y="4004696"/>
            <a:ext cx="0" cy="691129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957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b, c)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</a:t>
            </a:r>
            <a:r>
              <a:rPr lang="ko-KR" altLang="en-US" sz="4000" dirty="0">
                <a:solidFill>
                  <a:srgbClr val="AA7C38"/>
                </a:solidFill>
              </a:rPr>
              <a:t>부터 </a:t>
            </a:r>
            <a:r>
              <a:rPr lang="en-US" altLang="ko-KR" sz="4000" dirty="0">
                <a:solidFill>
                  <a:srgbClr val="AA7C38"/>
                </a:solidFill>
              </a:rPr>
              <a:t>b</a:t>
            </a:r>
            <a:r>
              <a:rPr lang="ko-KR" altLang="en-US" sz="4000" dirty="0">
                <a:solidFill>
                  <a:srgbClr val="AA7C38"/>
                </a:solidFill>
              </a:rPr>
              <a:t>까지 </a:t>
            </a:r>
            <a:r>
              <a:rPr lang="en-US" altLang="ko-KR" sz="4000" dirty="0">
                <a:solidFill>
                  <a:srgbClr val="AA7C38"/>
                </a:solidFill>
              </a:rPr>
              <a:t>c</a:t>
            </a:r>
            <a:r>
              <a:rPr lang="ko-KR" altLang="en-US" sz="4000" dirty="0">
                <a:solidFill>
                  <a:srgbClr val="AA7C38"/>
                </a:solidFill>
              </a:rPr>
              <a:t> 간격으로 뛰어 세는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c</a:t>
            </a:r>
            <a:r>
              <a:rPr lang="ko-KR" altLang="en-US" sz="4000" dirty="0">
                <a:solidFill>
                  <a:srgbClr val="AA7C38"/>
                </a:solidFill>
              </a:rPr>
              <a:t>는 쓰지 않으면 기본적으로 </a:t>
            </a:r>
            <a:r>
              <a:rPr lang="en-US" altLang="ko-KR" sz="4000" dirty="0">
                <a:solidFill>
                  <a:srgbClr val="AA7C38"/>
                </a:solidFill>
              </a:rPr>
              <a:t>1</a:t>
            </a:r>
            <a:r>
              <a:rPr lang="ko-KR" altLang="en-US" sz="4000" dirty="0">
                <a:solidFill>
                  <a:srgbClr val="AA7C38"/>
                </a:solidFill>
              </a:rPr>
              <a:t>이다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51E3-6A62-438F-940F-091BCE0ED110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757FFC-69E9-4C9F-947C-3A5AB2C6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4455708"/>
            <a:ext cx="942154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53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F9E054-FA44-452D-B069-4913A1A297D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E2CA-D2CC-4F3C-9741-9F09CFC1545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67D90-37FE-425C-8ABF-D5FF2464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2" y="1767564"/>
            <a:ext cx="824027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4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F9E054-FA44-452D-B069-4913A1A297D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E2CA-D2CC-4F3C-9741-9F09CFC1545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67D90-37FE-425C-8ABF-D5FF2464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2" y="1767564"/>
            <a:ext cx="8240275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8F8F2B-E9F1-4039-9DB6-DEC10060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2" y="3592052"/>
            <a:ext cx="4583558" cy="28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5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CF29C-C7D5-4ACB-83DA-DA6B8547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48" y="1893759"/>
            <a:ext cx="4210638" cy="2305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EBA56B-961A-460A-A627-D7864203E826}"/>
              </a:ext>
            </a:extLst>
          </p:cNvPr>
          <p:cNvCxnSpPr>
            <a:cxnSpLocks/>
          </p:cNvCxnSpPr>
          <p:nvPr/>
        </p:nvCxnSpPr>
        <p:spPr>
          <a:xfrm>
            <a:off x="234892" y="3742124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FEEC23-8184-4AE2-834F-E9C2CE36271D}"/>
              </a:ext>
            </a:extLst>
          </p:cNvPr>
          <p:cNvSpPr txBox="1"/>
          <p:nvPr/>
        </p:nvSpPr>
        <p:spPr>
          <a:xfrm>
            <a:off x="1110342" y="4199131"/>
            <a:ext cx="5542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이 줄이 어떻게 바뀌는지 보자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F9E054-FA44-452D-B069-4913A1A297D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E2CA-D2CC-4F3C-9741-9F09CFC1545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55BC2-FEB5-48C2-AF0E-D98EE934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2" y="1720256"/>
            <a:ext cx="822122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88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F9E054-FA44-452D-B069-4913A1A297D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E2CA-D2CC-4F3C-9741-9F09CFC1545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55BC2-FEB5-48C2-AF0E-D98EE934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2" y="1720256"/>
            <a:ext cx="8221222" cy="1352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CFF94F-E93F-405F-84C6-463FA28E8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2" y="3328749"/>
            <a:ext cx="4862893" cy="31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51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1113269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1113269"/>
            <a:ext cx="1056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현재 시간을 출력하는 프로그램을 만들자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6" y="1821155"/>
            <a:ext cx="10901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</a:t>
            </a:r>
            <a:r>
              <a:rPr lang="en-US" altLang="ko-KR" sz="2800" dirty="0" err="1">
                <a:solidFill>
                  <a:srgbClr val="AA7C38"/>
                </a:solidFill>
              </a:rPr>
              <a:t>time.localtime</a:t>
            </a:r>
            <a:r>
              <a:rPr lang="en-US" altLang="ko-KR" sz="2800" dirty="0">
                <a:solidFill>
                  <a:srgbClr val="AA7C38"/>
                </a:solidFill>
              </a:rPr>
              <a:t>() </a:t>
            </a:r>
            <a:r>
              <a:rPr lang="ko-KR" altLang="en-US" sz="2800" dirty="0">
                <a:solidFill>
                  <a:srgbClr val="AA7C38"/>
                </a:solidFill>
              </a:rPr>
              <a:t>과 그 속의 변수들을 이용하자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63BDA-465B-4775-B76E-575AAD495673}"/>
              </a:ext>
            </a:extLst>
          </p:cNvPr>
          <p:cNvSpPr/>
          <p:nvPr/>
        </p:nvSpPr>
        <p:spPr>
          <a:xfrm>
            <a:off x="7634874" y="4313571"/>
            <a:ext cx="4025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2000" dirty="0"/>
              <a:t>참고</a:t>
            </a:r>
            <a:endParaRPr lang="en-US" alt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5BE87-B971-431C-9F9A-A429A956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6" y="2739442"/>
            <a:ext cx="8948723" cy="11414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43C83-0085-4237-AEA2-52F3676382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59700" y="4810058"/>
          <a:ext cx="4025900" cy="171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498">
                  <a:extLst>
                    <a:ext uri="{9D8B030D-6E8A-4147-A177-3AD203B41FA5}">
                      <a16:colId xmlns:a16="http://schemas.microsoft.com/office/drawing/2014/main" val="3989782678"/>
                    </a:ext>
                  </a:extLst>
                </a:gridCol>
                <a:gridCol w="2574402">
                  <a:extLst>
                    <a:ext uri="{9D8B030D-6E8A-4147-A177-3AD203B41FA5}">
                      <a16:colId xmlns:a16="http://schemas.microsoft.com/office/drawing/2014/main" val="1704156177"/>
                    </a:ext>
                  </a:extLst>
                </a:gridCol>
              </a:tblGrid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tm_hour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시가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43611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tm_min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분이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71595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tm_sec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초가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765392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tm_wday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요일</a:t>
                      </a:r>
                      <a:r>
                        <a:rPr lang="en-US" altLang="ko-KR" sz="1800" dirty="0"/>
                        <a:t>(0~6)</a:t>
                      </a:r>
                      <a:r>
                        <a:rPr lang="ko-KR" altLang="en-US" sz="1800" dirty="0"/>
                        <a:t>이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52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679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9622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96221"/>
            <a:ext cx="105699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로켓 카운트다운을 만들어보자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ko-KR" altLang="en-US" sz="3600" dirty="0">
                <a:solidFill>
                  <a:prstClr val="black"/>
                </a:solidFill>
              </a:rPr>
              <a:t>부터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3600" dirty="0">
                <a:solidFill>
                  <a:prstClr val="black"/>
                </a:solidFill>
              </a:rPr>
              <a:t>까지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ko-KR" altLang="en-US" sz="3600" dirty="0">
                <a:solidFill>
                  <a:prstClr val="black"/>
                </a:solidFill>
              </a:rPr>
              <a:t>의</a:t>
            </a:r>
            <a:endParaRPr lang="en-US" altLang="ko-KR" sz="3600" dirty="0">
              <a:solidFill>
                <a:prstClr val="black"/>
              </a:solidFill>
            </a:endParaRPr>
          </a:p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간격으로 세다가 마지막에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발사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!” </a:t>
            </a:r>
            <a:r>
              <a:rPr lang="ko-KR" altLang="en-US" sz="3600" dirty="0">
                <a:solidFill>
                  <a:prstClr val="black"/>
                </a:solidFill>
              </a:rPr>
              <a:t>를 출력하자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단 </a:t>
            </a:r>
            <a:r>
              <a:rPr lang="en-US" altLang="ko-KR" sz="3600" dirty="0">
                <a:solidFill>
                  <a:prstClr val="black"/>
                </a:solidFill>
              </a:rPr>
              <a:t>1</a:t>
            </a:r>
            <a:r>
              <a:rPr lang="ko-KR" altLang="en-US" sz="3600" dirty="0">
                <a:solidFill>
                  <a:prstClr val="black"/>
                </a:solidFill>
              </a:rPr>
              <a:t>초 간격으로 천천히 세야한다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6" y="2795994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for</a:t>
            </a:r>
            <a:r>
              <a:rPr lang="ko-KR" altLang="en-US" sz="2800" dirty="0">
                <a:solidFill>
                  <a:srgbClr val="AA7C38"/>
                </a:solidFill>
              </a:rPr>
              <a:t>문과 </a:t>
            </a:r>
            <a:r>
              <a:rPr lang="en-US" altLang="ko-KR" sz="2800" dirty="0">
                <a:solidFill>
                  <a:srgbClr val="AA7C38"/>
                </a:solidFill>
              </a:rPr>
              <a:t>range(a, b, c), </a:t>
            </a:r>
            <a:r>
              <a:rPr lang="en-US" altLang="ko-KR" sz="2800" dirty="0" err="1">
                <a:solidFill>
                  <a:srgbClr val="AA7C38"/>
                </a:solidFill>
              </a:rPr>
              <a:t>time.sleep</a:t>
            </a:r>
            <a:r>
              <a:rPr lang="en-US" altLang="ko-KR" sz="2800" dirty="0">
                <a:solidFill>
                  <a:srgbClr val="AA7C38"/>
                </a:solidFill>
              </a:rPr>
              <a:t>() </a:t>
            </a:r>
            <a:r>
              <a:rPr lang="ko-KR" altLang="en-US" sz="2800" dirty="0">
                <a:solidFill>
                  <a:srgbClr val="AA7C38"/>
                </a:solidFill>
              </a:rPr>
              <a:t>함수를 사용하자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1D511-D407-471D-9E77-6B07AB05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6" y="3429000"/>
            <a:ext cx="5348063" cy="1508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F1649-60F8-4760-A56A-13FB9028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6" y="5157916"/>
            <a:ext cx="2585813" cy="1333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582F6-0413-4034-AB49-52F142C93F70}"/>
              </a:ext>
            </a:extLst>
          </p:cNvPr>
          <p:cNvSpPr txBox="1"/>
          <p:nvPr/>
        </p:nvSpPr>
        <p:spPr>
          <a:xfrm>
            <a:off x="2847974" y="4816942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생략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91407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9622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96221"/>
            <a:ext cx="1056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3600" dirty="0">
                <a:solidFill>
                  <a:prstClr val="black"/>
                </a:solidFill>
              </a:rPr>
              <a:t>부터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99</a:t>
            </a:r>
            <a:r>
              <a:rPr lang="ko-KR" altLang="en-US" sz="3600" dirty="0">
                <a:solidFill>
                  <a:prstClr val="black"/>
                </a:solidFill>
              </a:rPr>
              <a:t>까지</a:t>
            </a:r>
            <a:r>
              <a:rPr lang="en-US" altLang="ko-KR" sz="3600" dirty="0">
                <a:solidFill>
                  <a:prstClr val="black"/>
                </a:solidFill>
              </a:rPr>
              <a:t> 3</a:t>
            </a:r>
            <a:r>
              <a:rPr lang="ko-KR" altLang="en-US" sz="3600" dirty="0">
                <a:solidFill>
                  <a:prstClr val="black"/>
                </a:solidFill>
              </a:rPr>
              <a:t>의 배수를 모두 출력해보자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1704107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for</a:t>
            </a:r>
            <a:r>
              <a:rPr lang="ko-KR" altLang="en-US" sz="2800" dirty="0">
                <a:solidFill>
                  <a:srgbClr val="AA7C38"/>
                </a:solidFill>
              </a:rPr>
              <a:t>문과 </a:t>
            </a:r>
            <a:r>
              <a:rPr lang="en-US" altLang="ko-KR" sz="2800" dirty="0">
                <a:solidFill>
                  <a:srgbClr val="AA7C38"/>
                </a:solidFill>
              </a:rPr>
              <a:t>range(a, b, c) </a:t>
            </a:r>
            <a:r>
              <a:rPr lang="ko-KR" altLang="en-US" sz="2800" dirty="0">
                <a:solidFill>
                  <a:srgbClr val="AA7C38"/>
                </a:solidFill>
              </a:rPr>
              <a:t>함수를 사용하자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D0430-F6B6-4329-B927-9A1850A75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98"/>
          <a:stretch/>
        </p:blipFill>
        <p:spPr>
          <a:xfrm>
            <a:off x="1090837" y="2624653"/>
            <a:ext cx="6389463" cy="42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926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속 파이썬</a:t>
            </a:r>
          </a:p>
        </p:txBody>
      </p:sp>
      <p:pic>
        <p:nvPicPr>
          <p:cNvPr id="1026" name="Picture 2" descr="Image result for cute snakes">
            <a:extLst>
              <a:ext uri="{FF2B5EF4-FFF2-40B4-BE49-F238E27FC236}">
                <a16:creationId xmlns:a16="http://schemas.microsoft.com/office/drawing/2014/main" id="{1A43AC23-91A4-48FC-88FA-DB7EABFC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84" y="1680267"/>
            <a:ext cx="4902200" cy="360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ute snakes">
            <a:extLst>
              <a:ext uri="{FF2B5EF4-FFF2-40B4-BE49-F238E27FC236}">
                <a16:creationId xmlns:a16="http://schemas.microsoft.com/office/drawing/2014/main" id="{CACECB47-7737-4725-8FA3-D8A41D03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44" y="2933055"/>
            <a:ext cx="3607183" cy="27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te snakes">
            <a:extLst>
              <a:ext uri="{FF2B5EF4-FFF2-40B4-BE49-F238E27FC236}">
                <a16:creationId xmlns:a16="http://schemas.microsoft.com/office/drawing/2014/main" id="{14F14560-85EA-4DC3-8608-13CCEDE9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" y="2555338"/>
            <a:ext cx="4356847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6EFCC7-D56F-4E03-A6FA-49377FCD0806}"/>
              </a:ext>
            </a:extLst>
          </p:cNvPr>
          <p:cNvSpPr txBox="1"/>
          <p:nvPr/>
        </p:nvSpPr>
        <p:spPr>
          <a:xfrm>
            <a:off x="0" y="587212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파이썬이 쓰인 게임들엔 뭐가 있을까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88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Frets on Fire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23BDA-07A3-4E4C-8DB1-E195B8D5BB48}"/>
              </a:ext>
            </a:extLst>
          </p:cNvPr>
          <p:cNvSpPr/>
          <p:nvPr/>
        </p:nvSpPr>
        <p:spPr>
          <a:xfrm>
            <a:off x="444500" y="2071813"/>
            <a:ext cx="9935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https://www.youtube.com/watch?v=c5i6SxSAY4Q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8A6B-802A-4181-961B-3DEF9516FA67}"/>
              </a:ext>
            </a:extLst>
          </p:cNvPr>
          <p:cNvSpPr txBox="1"/>
          <p:nvPr/>
        </p:nvSpPr>
        <p:spPr>
          <a:xfrm>
            <a:off x="444500" y="1626609"/>
            <a:ext cx="745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“Music Video” 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299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Sims 4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23BDA-07A3-4E4C-8DB1-E195B8D5BB48}"/>
              </a:ext>
            </a:extLst>
          </p:cNvPr>
          <p:cNvSpPr/>
          <p:nvPr/>
        </p:nvSpPr>
        <p:spPr>
          <a:xfrm>
            <a:off x="444500" y="2071813"/>
            <a:ext cx="9653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https://www.youtube.com/watch?v=tn0hCTyj2Kc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8A6B-802A-4181-961B-3DEF9516FA67}"/>
              </a:ext>
            </a:extLst>
          </p:cNvPr>
          <p:cNvSpPr txBox="1"/>
          <p:nvPr/>
        </p:nvSpPr>
        <p:spPr>
          <a:xfrm>
            <a:off x="444500" y="1626609"/>
            <a:ext cx="745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Modding</a:t>
            </a:r>
            <a:r>
              <a:rPr lang="en-US" altLang="ko-KR" dirty="0"/>
              <a:t> is done with Python to modify game mechanics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254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The Sims 4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4253A-4A9A-4289-9B66-A66EEE17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652587"/>
            <a:ext cx="4710922" cy="2757613"/>
          </a:xfrm>
          <a:prstGeom prst="rect">
            <a:avLst/>
          </a:prstGeom>
        </p:spPr>
      </p:pic>
      <p:pic>
        <p:nvPicPr>
          <p:cNvPr id="2050" name="Picture 2" descr="The Cup Ramen Mod is listed (or ranked) 8 on the list NSFW Mods in The Sims You Won't Believe Exist">
            <a:extLst>
              <a:ext uri="{FF2B5EF4-FFF2-40B4-BE49-F238E27FC236}">
                <a16:creationId xmlns:a16="http://schemas.microsoft.com/office/drawing/2014/main" id="{04E3AD90-E821-482C-9CE7-224041A2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20" y="1927026"/>
            <a:ext cx="5349496" cy="30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Expanded Head Size Range M is listed (or ranked) 19 on the list NSFW Mods in The Sims You Won&amp;#39;t Believe Exist">
            <a:extLst>
              <a:ext uri="{FF2B5EF4-FFF2-40B4-BE49-F238E27FC236}">
                <a16:creationId xmlns:a16="http://schemas.microsoft.com/office/drawing/2014/main" id="{DEA2592C-A2F0-4530-A7ED-4E4078F2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13" y="2364843"/>
            <a:ext cx="2843614" cy="409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461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World of Tanks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23BDA-07A3-4E4C-8DB1-E195B8D5BB48}"/>
              </a:ext>
            </a:extLst>
          </p:cNvPr>
          <p:cNvSpPr/>
          <p:nvPr/>
        </p:nvSpPr>
        <p:spPr>
          <a:xfrm>
            <a:off x="444500" y="2071813"/>
            <a:ext cx="9871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https://www.youtube.com/watch?v=4Kmyj5iV98U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8A6B-802A-4181-961B-3DEF9516FA67}"/>
              </a:ext>
            </a:extLst>
          </p:cNvPr>
          <p:cNvSpPr txBox="1"/>
          <p:nvPr/>
        </p:nvSpPr>
        <p:spPr>
          <a:xfrm>
            <a:off x="444500" y="1626609"/>
            <a:ext cx="565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Scripting Language for Game Logics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40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CF29C-C7D5-4ACB-83DA-DA6B8547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48" y="1893759"/>
            <a:ext cx="4210638" cy="2305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EBA56B-961A-460A-A627-D7864203E826}"/>
              </a:ext>
            </a:extLst>
          </p:cNvPr>
          <p:cNvCxnSpPr>
            <a:cxnSpLocks/>
          </p:cNvCxnSpPr>
          <p:nvPr/>
        </p:nvCxnSpPr>
        <p:spPr>
          <a:xfrm>
            <a:off x="234892" y="3742124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FEEC23-8184-4AE2-834F-E9C2CE36271D}"/>
              </a:ext>
            </a:extLst>
          </p:cNvPr>
          <p:cNvSpPr txBox="1"/>
          <p:nvPr/>
        </p:nvSpPr>
        <p:spPr>
          <a:xfrm>
            <a:off x="1110342" y="4199131"/>
            <a:ext cx="5542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이 줄이 어떻게 바뀌는지 보자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 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GB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치킨</a:t>
            </a:r>
            <a:r>
              <a:rPr lang="en-GB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을 뱉는다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B16E6-5BC0-45CB-A457-8D351104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80" y="3326556"/>
            <a:ext cx="567583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84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EVE Online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623BDA-07A3-4E4C-8DB1-E195B8D5BB48}"/>
              </a:ext>
            </a:extLst>
          </p:cNvPr>
          <p:cNvSpPr/>
          <p:nvPr/>
        </p:nvSpPr>
        <p:spPr>
          <a:xfrm>
            <a:off x="444500" y="2549939"/>
            <a:ext cx="101264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hlinkClick r:id="rId2"/>
              </a:rPr>
              <a:t>https://www.youtube.com/watch?v=ZdoQzmzg2XY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8A6B-802A-4181-961B-3DEF9516FA67}"/>
              </a:ext>
            </a:extLst>
          </p:cNvPr>
          <p:cNvSpPr txBox="1"/>
          <p:nvPr/>
        </p:nvSpPr>
        <p:spPr>
          <a:xfrm>
            <a:off x="444500" y="1626609"/>
            <a:ext cx="745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Both Server and Client made with Python</a:t>
            </a:r>
          </a:p>
          <a:p>
            <a:r>
              <a:rPr lang="en-US" altLang="ko-KR" dirty="0" err="1"/>
              <a:t>Stackless</a:t>
            </a:r>
            <a:r>
              <a:rPr lang="en-US" altLang="ko-KR" dirty="0"/>
              <a:t> Python – Excels in Bulk Operations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311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세계 속 파이썬</a:t>
            </a:r>
          </a:p>
        </p:txBody>
      </p:sp>
      <p:pic>
        <p:nvPicPr>
          <p:cNvPr id="1028" name="Picture 4" descr="Image result for cute snakes">
            <a:extLst>
              <a:ext uri="{FF2B5EF4-FFF2-40B4-BE49-F238E27FC236}">
                <a16:creationId xmlns:a16="http://schemas.microsoft.com/office/drawing/2014/main" id="{CACECB47-7737-4725-8FA3-D8A41D03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82" y="3402614"/>
            <a:ext cx="2933700" cy="220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6EFCC7-D56F-4E03-A6FA-49377FCD0806}"/>
              </a:ext>
            </a:extLst>
          </p:cNvPr>
          <p:cNvSpPr txBox="1"/>
          <p:nvPr/>
        </p:nvSpPr>
        <p:spPr>
          <a:xfrm>
            <a:off x="0" y="577251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데이터 분석 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&amp;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시각화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0511A2C0-38F9-4E6E-98A1-E54DF4364D82}"/>
              </a:ext>
            </a:extLst>
          </p:cNvPr>
          <p:cNvSpPr/>
          <p:nvPr/>
        </p:nvSpPr>
        <p:spPr>
          <a:xfrm rot="348257">
            <a:off x="990070" y="1472405"/>
            <a:ext cx="6410740" cy="4081919"/>
          </a:xfrm>
          <a:prstGeom prst="cloudCallout">
            <a:avLst>
              <a:gd name="adj1" fmla="val 74047"/>
              <a:gd name="adj2" fmla="val 1357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monitor screengrab">
            <a:extLst>
              <a:ext uri="{FF2B5EF4-FFF2-40B4-BE49-F238E27FC236}">
                <a16:creationId xmlns:a16="http://schemas.microsoft.com/office/drawing/2014/main" id="{2E25D92E-C5EF-48C7-B0CC-0A565EE4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68" y="2180561"/>
            <a:ext cx="4037232" cy="246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277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61373-997D-4114-BF62-DA0622BA5F68}"/>
              </a:ext>
            </a:extLst>
          </p:cNvPr>
          <p:cNvSpPr txBox="1"/>
          <p:nvPr/>
        </p:nvSpPr>
        <p:spPr>
          <a:xfrm>
            <a:off x="654808" y="2598003"/>
            <a:ext cx="1064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2"/>
              </a:rPr>
              <a:t>https://www.reddit.com/r/dataisbeautiful/comments/7p14gg/how_to_visualize_traffic_flow_with_dynamic_2d/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204CB-EBC1-4301-B6DF-90AE11E91B6C}"/>
              </a:ext>
            </a:extLst>
          </p:cNvPr>
          <p:cNvSpPr txBox="1"/>
          <p:nvPr/>
        </p:nvSpPr>
        <p:spPr>
          <a:xfrm>
            <a:off x="654808" y="1881595"/>
            <a:ext cx="1111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미국 몬트리얼 도시의 교통 흐름을 </a:t>
            </a:r>
            <a:r>
              <a:rPr lang="en-US" altLang="ko-KR" sz="3200" dirty="0"/>
              <a:t>2D </a:t>
            </a:r>
            <a:r>
              <a:rPr lang="ko-KR" altLang="en-US" sz="3200" dirty="0"/>
              <a:t>히스토그램으로 시각화</a:t>
            </a:r>
          </a:p>
        </p:txBody>
      </p:sp>
    </p:spTree>
    <p:extLst>
      <p:ext uri="{BB962C8B-B14F-4D97-AF65-F5344CB8AC3E}">
        <p14:creationId xmlns:p14="http://schemas.microsoft.com/office/powerpoint/2010/main" val="1112297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61373-997D-4114-BF62-DA0622BA5F68}"/>
              </a:ext>
            </a:extLst>
          </p:cNvPr>
          <p:cNvSpPr txBox="1"/>
          <p:nvPr/>
        </p:nvSpPr>
        <p:spPr>
          <a:xfrm>
            <a:off x="654808" y="2598003"/>
            <a:ext cx="1064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2"/>
              </a:rPr>
              <a:t>https://www.reddit.com/r/dataisbeautiful/comments/7ub3he/wrote_a_python_script_to_map_out_everywhere_i_had/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204CB-EBC1-4301-B6DF-90AE11E91B6C}"/>
              </a:ext>
            </a:extLst>
          </p:cNvPr>
          <p:cNvSpPr txBox="1"/>
          <p:nvPr/>
        </p:nvSpPr>
        <p:spPr>
          <a:xfrm>
            <a:off x="654808" y="1881595"/>
            <a:ext cx="1111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년간 자신의 모든 이동 경로를 동영상으로 제작</a:t>
            </a:r>
          </a:p>
        </p:txBody>
      </p:sp>
    </p:spTree>
    <p:extLst>
      <p:ext uri="{BB962C8B-B14F-4D97-AF65-F5344CB8AC3E}">
        <p14:creationId xmlns:p14="http://schemas.microsoft.com/office/powerpoint/2010/main" val="4093342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61373-997D-4114-BF62-DA0622BA5F68}"/>
              </a:ext>
            </a:extLst>
          </p:cNvPr>
          <p:cNvSpPr txBox="1"/>
          <p:nvPr/>
        </p:nvSpPr>
        <p:spPr>
          <a:xfrm>
            <a:off x="654808" y="2674117"/>
            <a:ext cx="1064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2"/>
              </a:rPr>
              <a:t>https://www.reddit.com/r/dataisbeautiful/comments/cjb7up/oc_the_air_we_breathe_tracking_my_co2_emissions/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204CB-EBC1-4301-B6DF-90AE11E91B6C}"/>
              </a:ext>
            </a:extLst>
          </p:cNvPr>
          <p:cNvSpPr txBox="1"/>
          <p:nvPr/>
        </p:nvSpPr>
        <p:spPr>
          <a:xfrm>
            <a:off x="654808" y="1881595"/>
            <a:ext cx="11118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자신이 </a:t>
            </a:r>
            <a:r>
              <a:rPr lang="en-US" altLang="ko-KR" sz="3200" dirty="0"/>
              <a:t>1</a:t>
            </a:r>
            <a:r>
              <a:rPr lang="ko-KR" altLang="en-US" sz="3200" dirty="0"/>
              <a:t>년간 내뿜은 </a:t>
            </a:r>
            <a:r>
              <a:rPr lang="en-US" altLang="ko-KR" sz="3200" dirty="0"/>
              <a:t>CO2</a:t>
            </a:r>
            <a:r>
              <a:rPr lang="ko-KR" altLang="en-US" sz="3200" dirty="0"/>
              <a:t>의 양과 이동을 시각화</a:t>
            </a:r>
          </a:p>
        </p:txBody>
      </p:sp>
    </p:spTree>
    <p:extLst>
      <p:ext uri="{BB962C8B-B14F-4D97-AF65-F5344CB8AC3E}">
        <p14:creationId xmlns:p14="http://schemas.microsoft.com/office/powerpoint/2010/main" val="9989275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64807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뱉는다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반환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개념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10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 복습</a:t>
            </a:r>
            <a:r>
              <a:rPr lang="en-US" altLang="ko-KR" sz="320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세계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속 파이썬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12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CF29C-C7D5-4ACB-83DA-DA6B8547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48" y="1893759"/>
            <a:ext cx="4210638" cy="2305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EBA56B-961A-460A-A627-D7864203E826}"/>
              </a:ext>
            </a:extLst>
          </p:cNvPr>
          <p:cNvCxnSpPr>
            <a:cxnSpLocks/>
          </p:cNvCxnSpPr>
          <p:nvPr/>
        </p:nvCxnSpPr>
        <p:spPr>
          <a:xfrm>
            <a:off x="234892" y="3742124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FEEC23-8184-4AE2-834F-E9C2CE36271D}"/>
              </a:ext>
            </a:extLst>
          </p:cNvPr>
          <p:cNvSpPr txBox="1"/>
          <p:nvPr/>
        </p:nvSpPr>
        <p:spPr>
          <a:xfrm>
            <a:off x="1110342" y="4199131"/>
            <a:ext cx="55423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이 줄이 어떻게 바뀌는지 보자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 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GB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치킨</a:t>
            </a:r>
            <a:r>
              <a:rPr lang="en-GB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을 뱉는다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altLang="ko-KR" sz="3200" dirty="0">
                <a:solidFill>
                  <a:srgbClr val="FF0000"/>
                </a:solidFill>
              </a:rPr>
              <a:t>b 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GB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피자</a:t>
            </a:r>
            <a:r>
              <a:rPr lang="en-GB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B16E6-5BC0-45CB-A457-8D3511045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480" y="3326556"/>
            <a:ext cx="5675836" cy="752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1C3C17-5B01-4A3A-AFBD-8AD70B85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818" y="3347172"/>
            <a:ext cx="723404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CF29C-C7D5-4ACB-83DA-DA6B8547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48" y="1893759"/>
            <a:ext cx="4210638" cy="2305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EBA56B-961A-460A-A627-D7864203E826}"/>
              </a:ext>
            </a:extLst>
          </p:cNvPr>
          <p:cNvCxnSpPr>
            <a:cxnSpLocks/>
          </p:cNvCxnSpPr>
          <p:nvPr/>
        </p:nvCxnSpPr>
        <p:spPr>
          <a:xfrm>
            <a:off x="234892" y="3742124"/>
            <a:ext cx="636697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FEEC23-8184-4AE2-834F-E9C2CE36271D}"/>
              </a:ext>
            </a:extLst>
          </p:cNvPr>
          <p:cNvSpPr txBox="1"/>
          <p:nvPr/>
        </p:nvSpPr>
        <p:spPr>
          <a:xfrm>
            <a:off x="1110342" y="4199131"/>
            <a:ext cx="8332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이 줄이 어떻게 바뀌는지 보자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sz="3200" dirty="0">
                <a:solidFill>
                  <a:srgbClr val="FF0000"/>
                </a:solidFill>
              </a:rPr>
              <a:t>a 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GB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치킨</a:t>
            </a:r>
            <a:r>
              <a:rPr lang="en-GB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을 뱉는다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altLang="ko-KR" sz="3200" dirty="0">
                <a:solidFill>
                  <a:srgbClr val="FF0000"/>
                </a:solidFill>
              </a:rPr>
              <a:t>b </a:t>
            </a:r>
            <a:r>
              <a:rPr lang="ko-KR" altLang="en-US" sz="3200" dirty="0">
                <a:solidFill>
                  <a:srgbClr val="FF0000"/>
                </a:solidFill>
              </a:rPr>
              <a:t>는 </a:t>
            </a:r>
            <a:r>
              <a:rPr lang="en-GB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피자</a:t>
            </a:r>
            <a:r>
              <a:rPr lang="en-GB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r>
              <a:rPr lang="en-GB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치킨</a:t>
            </a:r>
            <a:r>
              <a:rPr lang="en-GB" altLang="ko-KR" sz="3200" dirty="0">
                <a:solidFill>
                  <a:srgbClr val="FF0000"/>
                </a:solidFill>
              </a:rPr>
              <a:t>” + “</a:t>
            </a:r>
            <a:r>
              <a:rPr lang="ko-KR" altLang="en-US" sz="3200" dirty="0">
                <a:solidFill>
                  <a:srgbClr val="FF0000"/>
                </a:solidFill>
              </a:rPr>
              <a:t>피자</a:t>
            </a:r>
            <a:r>
              <a:rPr lang="en-GB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 는 </a:t>
            </a:r>
            <a:r>
              <a:rPr lang="en-GB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치킨피자</a:t>
            </a:r>
            <a:r>
              <a:rPr lang="en-GB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를 뱉는다</a:t>
            </a:r>
            <a:r>
              <a:rPr lang="en-GB" altLang="ko-KR" sz="3200" dirty="0">
                <a:solidFill>
                  <a:srgbClr val="FF0000"/>
                </a:solidFill>
              </a:rPr>
              <a:t>.</a:t>
            </a:r>
          </a:p>
          <a:p>
            <a:endParaRPr lang="en-GB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F5236-85AE-4502-B90D-BFC98CEB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43" y="3359015"/>
            <a:ext cx="549573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5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CF29C-C7D5-4ACB-83DA-DA6B8547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5" y="1506183"/>
            <a:ext cx="3384105" cy="1852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FEEC23-8184-4AE2-834F-E9C2CE36271D}"/>
              </a:ext>
            </a:extLst>
          </p:cNvPr>
          <p:cNvSpPr txBox="1"/>
          <p:nvPr/>
        </p:nvSpPr>
        <p:spPr>
          <a:xfrm>
            <a:off x="3859762" y="3320413"/>
            <a:ext cx="8332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A7C38"/>
                </a:solidFill>
              </a:rPr>
              <a:t>print() </a:t>
            </a:r>
            <a:r>
              <a:rPr lang="ko-KR" altLang="en-US" sz="3200" dirty="0">
                <a:solidFill>
                  <a:srgbClr val="AA7C38"/>
                </a:solidFill>
              </a:rPr>
              <a:t>함수 안에 쓴</a:t>
            </a:r>
            <a:r>
              <a:rPr lang="en-GB" sz="3200" dirty="0">
                <a:solidFill>
                  <a:srgbClr val="AA7C38"/>
                </a:solidFill>
              </a:rPr>
              <a:t> </a:t>
            </a:r>
            <a:r>
              <a:rPr lang="ko-KR" altLang="en-US" sz="3200" dirty="0">
                <a:solidFill>
                  <a:srgbClr val="AA7C38"/>
                </a:solidFill>
              </a:rPr>
              <a:t>것은 </a:t>
            </a:r>
            <a:r>
              <a:rPr lang="en-GB" altLang="ko-KR" sz="3200" dirty="0">
                <a:solidFill>
                  <a:srgbClr val="AA7C38"/>
                </a:solidFill>
              </a:rPr>
              <a:t>a + b </a:t>
            </a:r>
            <a:r>
              <a:rPr lang="ko-KR" altLang="en-US" sz="3200" dirty="0">
                <a:solidFill>
                  <a:srgbClr val="AA7C38"/>
                </a:solidFill>
              </a:rPr>
              <a:t>이지만</a:t>
            </a:r>
            <a:endParaRPr lang="en-GB" altLang="ko-KR" sz="3200" dirty="0">
              <a:solidFill>
                <a:srgbClr val="AA7C38"/>
              </a:solidFill>
            </a:endParaRPr>
          </a:p>
          <a:p>
            <a:r>
              <a:rPr lang="ko-KR" altLang="en-US" sz="3200" dirty="0">
                <a:solidFill>
                  <a:srgbClr val="AA7C38"/>
                </a:solidFill>
              </a:rPr>
              <a:t>실제로 함수에게 전달된 것은 </a:t>
            </a:r>
            <a:r>
              <a:rPr lang="en-GB" altLang="ko-KR" sz="3200" dirty="0">
                <a:solidFill>
                  <a:srgbClr val="AA7C38"/>
                </a:solidFill>
              </a:rPr>
              <a:t>“</a:t>
            </a:r>
            <a:r>
              <a:rPr lang="ko-KR" altLang="en-US" sz="3200" dirty="0">
                <a:solidFill>
                  <a:srgbClr val="AA7C38"/>
                </a:solidFill>
              </a:rPr>
              <a:t>치킨피자</a:t>
            </a:r>
            <a:r>
              <a:rPr lang="en-GB" altLang="ko-KR" sz="3200" dirty="0">
                <a:solidFill>
                  <a:srgbClr val="AA7C38"/>
                </a:solidFill>
              </a:rPr>
              <a:t>”</a:t>
            </a:r>
            <a:r>
              <a:rPr lang="ko-KR" altLang="en-US" sz="3200" dirty="0">
                <a:solidFill>
                  <a:srgbClr val="AA7C38"/>
                </a:solidFill>
              </a:rPr>
              <a:t>이다</a:t>
            </a:r>
            <a:r>
              <a:rPr lang="en-GB" altLang="ko-KR" sz="3200" dirty="0">
                <a:solidFill>
                  <a:srgbClr val="AA7C38"/>
                </a:solidFill>
              </a:rPr>
              <a:t>.</a:t>
            </a:r>
            <a:endParaRPr lang="en-GB" sz="32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25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뱉는다의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개념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 </a:t>
            </a:r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CF29C-C7D5-4ACB-83DA-DA6B8547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5" y="1506183"/>
            <a:ext cx="3384105" cy="185283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EBA56B-961A-460A-A627-D7864203E826}"/>
              </a:ext>
            </a:extLst>
          </p:cNvPr>
          <p:cNvCxnSpPr>
            <a:cxnSpLocks/>
          </p:cNvCxnSpPr>
          <p:nvPr/>
        </p:nvCxnSpPr>
        <p:spPr>
          <a:xfrm>
            <a:off x="2651521" y="3555512"/>
            <a:ext cx="0" cy="643619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FEEC23-8184-4AE2-834F-E9C2CE36271D}"/>
              </a:ext>
            </a:extLst>
          </p:cNvPr>
          <p:cNvSpPr txBox="1"/>
          <p:nvPr/>
        </p:nvSpPr>
        <p:spPr>
          <a:xfrm>
            <a:off x="3859762" y="3320413"/>
            <a:ext cx="8332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AA7C38"/>
                </a:solidFill>
              </a:rPr>
              <a:t>print() </a:t>
            </a:r>
            <a:r>
              <a:rPr lang="ko-KR" altLang="en-US" sz="3200" dirty="0">
                <a:solidFill>
                  <a:srgbClr val="AA7C38"/>
                </a:solidFill>
              </a:rPr>
              <a:t>함수 안에 쓴</a:t>
            </a:r>
            <a:r>
              <a:rPr lang="en-GB" sz="3200" dirty="0">
                <a:solidFill>
                  <a:srgbClr val="AA7C38"/>
                </a:solidFill>
              </a:rPr>
              <a:t> </a:t>
            </a:r>
            <a:r>
              <a:rPr lang="ko-KR" altLang="en-US" sz="3200" dirty="0">
                <a:solidFill>
                  <a:srgbClr val="AA7C38"/>
                </a:solidFill>
              </a:rPr>
              <a:t>것은 </a:t>
            </a:r>
            <a:r>
              <a:rPr lang="en-GB" altLang="ko-KR" sz="3200" dirty="0">
                <a:solidFill>
                  <a:srgbClr val="AA7C38"/>
                </a:solidFill>
              </a:rPr>
              <a:t>a + b </a:t>
            </a:r>
            <a:r>
              <a:rPr lang="ko-KR" altLang="en-US" sz="3200" dirty="0">
                <a:solidFill>
                  <a:srgbClr val="AA7C38"/>
                </a:solidFill>
              </a:rPr>
              <a:t>이지만</a:t>
            </a:r>
            <a:endParaRPr lang="en-GB" altLang="ko-KR" sz="3200" dirty="0">
              <a:solidFill>
                <a:srgbClr val="AA7C38"/>
              </a:solidFill>
            </a:endParaRPr>
          </a:p>
          <a:p>
            <a:r>
              <a:rPr lang="ko-KR" altLang="en-US" sz="3200" dirty="0">
                <a:solidFill>
                  <a:srgbClr val="AA7C38"/>
                </a:solidFill>
              </a:rPr>
              <a:t>실제로 함수에게 전달된 것은 </a:t>
            </a:r>
            <a:r>
              <a:rPr lang="en-GB" altLang="ko-KR" sz="3200" dirty="0">
                <a:solidFill>
                  <a:srgbClr val="AA7C38"/>
                </a:solidFill>
              </a:rPr>
              <a:t>“</a:t>
            </a:r>
            <a:r>
              <a:rPr lang="ko-KR" altLang="en-US" sz="3200" dirty="0">
                <a:solidFill>
                  <a:srgbClr val="AA7C38"/>
                </a:solidFill>
              </a:rPr>
              <a:t>치킨피자</a:t>
            </a:r>
            <a:r>
              <a:rPr lang="en-GB" altLang="ko-KR" sz="3200" dirty="0">
                <a:solidFill>
                  <a:srgbClr val="AA7C38"/>
                </a:solidFill>
              </a:rPr>
              <a:t>”</a:t>
            </a:r>
            <a:r>
              <a:rPr lang="ko-KR" altLang="en-US" sz="3200" dirty="0">
                <a:solidFill>
                  <a:srgbClr val="AA7C38"/>
                </a:solidFill>
              </a:rPr>
              <a:t>이다</a:t>
            </a:r>
            <a:r>
              <a:rPr lang="en-GB" altLang="ko-KR" sz="3200" dirty="0">
                <a:solidFill>
                  <a:srgbClr val="AA7C38"/>
                </a:solidFill>
              </a:rPr>
              <a:t>.</a:t>
            </a:r>
            <a:endParaRPr lang="en-GB" sz="3200" dirty="0">
              <a:solidFill>
                <a:srgbClr val="AA7C3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C6130E-1014-4790-9476-CB0562B567B2}"/>
              </a:ext>
            </a:extLst>
          </p:cNvPr>
          <p:cNvSpPr txBox="1"/>
          <p:nvPr/>
        </p:nvSpPr>
        <p:spPr>
          <a:xfrm>
            <a:off x="2417017" y="5874920"/>
            <a:ext cx="9101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즉 </a:t>
            </a:r>
            <a:r>
              <a:rPr lang="en-GB" altLang="ko-KR" sz="3200" dirty="0">
                <a:solidFill>
                  <a:srgbClr val="AA7C38"/>
                </a:solidFill>
              </a:rPr>
              <a:t>print()</a:t>
            </a:r>
            <a:r>
              <a:rPr lang="ko-KR" altLang="en-US" sz="3200" dirty="0">
                <a:solidFill>
                  <a:srgbClr val="AA7C38"/>
                </a:solidFill>
              </a:rPr>
              <a:t> 함수는 </a:t>
            </a:r>
            <a:r>
              <a:rPr lang="en-US" altLang="ko-KR" sz="3200" dirty="0">
                <a:solidFill>
                  <a:srgbClr val="AA7C38"/>
                </a:solidFill>
              </a:rPr>
              <a:t>“a + b”</a:t>
            </a:r>
            <a:r>
              <a:rPr lang="ko-KR" altLang="en-US" sz="3200" dirty="0">
                <a:solidFill>
                  <a:srgbClr val="AA7C38"/>
                </a:solidFill>
              </a:rPr>
              <a:t>가 아닌 </a:t>
            </a:r>
            <a:r>
              <a:rPr lang="en-US" altLang="ko-KR" sz="3200" dirty="0">
                <a:solidFill>
                  <a:srgbClr val="AA7C38"/>
                </a:solidFill>
              </a:rPr>
              <a:t>“</a:t>
            </a:r>
            <a:r>
              <a:rPr lang="ko-KR" altLang="en-US" sz="3200" dirty="0">
                <a:solidFill>
                  <a:srgbClr val="AA7C38"/>
                </a:solidFill>
              </a:rPr>
              <a:t>치킨피자</a:t>
            </a:r>
            <a:r>
              <a:rPr lang="en-US" altLang="ko-KR" sz="3200" dirty="0">
                <a:solidFill>
                  <a:srgbClr val="AA7C38"/>
                </a:solidFill>
              </a:rPr>
              <a:t>”</a:t>
            </a:r>
            <a:r>
              <a:rPr lang="ko-KR" altLang="en-US" sz="3200" dirty="0">
                <a:solidFill>
                  <a:srgbClr val="AA7C38"/>
                </a:solidFill>
              </a:rPr>
              <a:t>를 출력</a:t>
            </a:r>
            <a:r>
              <a:rPr lang="en-GB" altLang="ko-KR" sz="3200" dirty="0">
                <a:solidFill>
                  <a:srgbClr val="AA7C38"/>
                </a:solidFill>
              </a:rPr>
              <a:t>.</a:t>
            </a:r>
            <a:endParaRPr lang="en-GB" sz="3200" dirty="0">
              <a:solidFill>
                <a:srgbClr val="AA7C3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93C78-5178-4E3A-9072-8B6A1126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66" y="4507569"/>
            <a:ext cx="4490846" cy="11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1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1357</Words>
  <Application>Microsoft Office PowerPoint</Application>
  <PresentationFormat>Widescreen</PresentationFormat>
  <Paragraphs>205</Paragraphs>
  <Slides>55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맑은 고딕</vt:lpstr>
      <vt:lpstr>나눔고딕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237</cp:revision>
  <dcterms:created xsi:type="dcterms:W3CDTF">2019-05-20T11:05:00Z</dcterms:created>
  <dcterms:modified xsi:type="dcterms:W3CDTF">2019-08-16T22:30:45Z</dcterms:modified>
</cp:coreProperties>
</file>