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765" r:id="rId3"/>
    <p:sldId id="786" r:id="rId4"/>
    <p:sldId id="787" r:id="rId5"/>
    <p:sldId id="788" r:id="rId6"/>
    <p:sldId id="790" r:id="rId7"/>
    <p:sldId id="454" r:id="rId8"/>
    <p:sldId id="791" r:id="rId9"/>
    <p:sldId id="792" r:id="rId10"/>
    <p:sldId id="794" r:id="rId11"/>
    <p:sldId id="795" r:id="rId12"/>
    <p:sldId id="819" r:id="rId13"/>
    <p:sldId id="796" r:id="rId14"/>
    <p:sldId id="797" r:id="rId15"/>
    <p:sldId id="798" r:id="rId16"/>
    <p:sldId id="462" r:id="rId17"/>
    <p:sldId id="799" r:id="rId18"/>
    <p:sldId id="800" r:id="rId19"/>
    <p:sldId id="770" r:id="rId20"/>
    <p:sldId id="772" r:id="rId21"/>
    <p:sldId id="760" r:id="rId22"/>
    <p:sldId id="779" r:id="rId23"/>
    <p:sldId id="774" r:id="rId24"/>
    <p:sldId id="781" r:id="rId25"/>
    <p:sldId id="802" r:id="rId26"/>
    <p:sldId id="803" r:id="rId27"/>
    <p:sldId id="804" r:id="rId28"/>
    <p:sldId id="805" r:id="rId29"/>
    <p:sldId id="806" r:id="rId30"/>
    <p:sldId id="807" r:id="rId31"/>
    <p:sldId id="801" r:id="rId32"/>
    <p:sldId id="808" r:id="rId33"/>
    <p:sldId id="809" r:id="rId34"/>
    <p:sldId id="810" r:id="rId35"/>
    <p:sldId id="811" r:id="rId36"/>
    <p:sldId id="812" r:id="rId37"/>
    <p:sldId id="813" r:id="rId38"/>
    <p:sldId id="814" r:id="rId39"/>
    <p:sldId id="815" r:id="rId40"/>
    <p:sldId id="816" r:id="rId41"/>
    <p:sldId id="817" r:id="rId42"/>
    <p:sldId id="818" r:id="rId43"/>
    <p:sldId id="820" r:id="rId44"/>
    <p:sldId id="821" r:id="rId45"/>
    <p:sldId id="822" r:id="rId46"/>
    <p:sldId id="823" r:id="rId47"/>
    <p:sldId id="824" r:id="rId48"/>
    <p:sldId id="825" r:id="rId49"/>
    <p:sldId id="826" r:id="rId50"/>
    <p:sldId id="827" r:id="rId51"/>
    <p:sldId id="828" r:id="rId52"/>
    <p:sldId id="829" r:id="rId53"/>
    <p:sldId id="830" r:id="rId54"/>
    <p:sldId id="831" r:id="rId55"/>
    <p:sldId id="336" r:id="rId56"/>
    <p:sldId id="556" r:id="rId57"/>
    <p:sldId id="557" r:id="rId58"/>
    <p:sldId id="469" r:id="rId59"/>
    <p:sldId id="470" r:id="rId60"/>
    <p:sldId id="471" r:id="rId61"/>
    <p:sldId id="472" r:id="rId62"/>
    <p:sldId id="277" r:id="rId63"/>
    <p:sldId id="744" r:id="rId64"/>
    <p:sldId id="745" r:id="rId65"/>
    <p:sldId id="746" r:id="rId66"/>
    <p:sldId id="747" r:id="rId67"/>
    <p:sldId id="284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 Eunseop" initials="SE" lastIdx="3" clrIdx="0">
    <p:extLst>
      <p:ext uri="{19B8F6BF-5375-455C-9EA6-DF929625EA0E}">
        <p15:presenceInfo xmlns:p15="http://schemas.microsoft.com/office/powerpoint/2012/main" userId="062f39167d0e5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C38"/>
    <a:srgbClr val="760000"/>
    <a:srgbClr val="FBC9FF"/>
    <a:srgbClr val="F9AFFF"/>
    <a:srgbClr val="19A2FF"/>
    <a:srgbClr val="0076C6"/>
    <a:srgbClr val="BC0000"/>
    <a:srgbClr val="FFD9D9"/>
    <a:srgbClr val="FFBDBD"/>
    <a:srgbClr val="FF5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64" autoAdjust="0"/>
  </p:normalViewPr>
  <p:slideViewPr>
    <p:cSldViewPr snapToGrid="0">
      <p:cViewPr>
        <p:scale>
          <a:sx n="100" d="100"/>
          <a:sy n="100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3A95-F7CF-4BF3-BC51-557BD731DEBB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4A79-3080-407A-BCED-8BCC14A5F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34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18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14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58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15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79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32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64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692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71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9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54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59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54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20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00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28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93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77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39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071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2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405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087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02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554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083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49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63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077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686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36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2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8363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09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35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938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4638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9960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558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875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7355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2203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4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0813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049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849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279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073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235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288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571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412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076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3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686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210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562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303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56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64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2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2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879-4257-404D-8E6D-DA304202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9133E-7359-4F9C-B752-3022AD98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F5A-36FE-48CA-A905-39FF2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B6B7-9A06-4DEA-9379-E0D82E88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09E5-6BC8-4C3D-876D-E6B9D2B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B69-5609-4AF5-9291-2DA03CD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185E-2D49-4E08-9D1D-143FD0F1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BB28-889B-427A-981D-76E1BF7D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20B4-8169-411E-B634-C534D8B1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F12-2FB9-4D00-A385-B9CCBC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6D76-222F-4195-8604-17FDB40E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6032-78AB-4709-9059-B86C0BCF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7501-71EB-422F-8346-92E7DA38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758-41E7-41B0-A310-9942E45C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C6D5-8688-4F31-A3E6-28A03EE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38BD-9E36-4F14-807C-AA4FE86A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32EA-FCB4-46AC-84E0-313BF06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423B-D489-4E9E-A2CE-C899CF1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E9D9-340D-41C0-B337-C197A480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E776-64BA-4169-863A-F454AEDA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33F-AEB1-4B9B-82A9-98E91F02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4C1B-6E7C-4800-8645-DEA62572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E652-8F25-4517-998B-65D525A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6E1-39F4-483D-87EC-FBE303F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341-9314-4B99-9E29-3880D35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5974-4D46-4281-8AF3-B6E27D7C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2061-D36B-4550-A865-250402858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88E28-3865-4E34-BC3C-5C184A96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4234-67D1-4322-A0C7-D363FB83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93F8-4037-4F66-9F14-3639FA6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4BBD-E91C-41B5-BDF6-E7CF3B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A016-B709-4AD0-A526-16A8E69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297A-29F3-42B8-A2C1-E45936E7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4F27-B4C2-413B-B48A-3D18698E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0CAF-91AC-4621-91B6-763F28F8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D7EF-6591-418A-AC9D-2FCFEE4F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DD38-1C57-4AC7-9E2C-61C54E5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DB338-CF5E-4893-9CAE-F4AD732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A13C-C929-4CB8-9CE1-3E6913E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F26-25E0-4FE9-9D8F-CD30E1F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38AE-4F91-4EFB-BF56-1F3735B1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E5A-AA17-489F-9FF4-61F496C6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08AC-509A-4D68-9064-44265B72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1331-69C7-419D-99EA-42CEFFCF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845AB-73B7-49B6-9DDE-652C2DB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EDFD-5394-4980-A4BF-61C56705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C61-9A36-48C7-8F2F-9A42A05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6706-558E-41B5-970E-D6350244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520E1-8112-4999-B817-0A81702D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1E6C-F4C2-476E-BD7C-CA7CA197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1AC9-9F83-4933-934F-BDC33BE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ECD-C9AC-4577-8FD5-449DA03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17AF-3C38-4F2D-838A-AC05224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292A-3FC3-47B9-9E99-CDC6CC73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B8C3-A803-423F-AF76-CD171EFB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B8AA-4172-4D98-B11D-6B0B14D4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93DB-6CB8-4572-91A1-FE0E095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C065-E6A6-4932-98B0-A3FE8B9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6948-CD0F-4FE6-AC18-3D40AFFD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98FA-EC65-4CA7-9CD1-D94051A5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56BD-EBF5-4CD9-859E-DE0E9C0D5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F3F6-AD40-482B-B8CA-58DD99CA9F08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D38-110D-4F32-836B-20746233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4E73-4A1A-4B86-9206-C00FE809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splash.com/" TargetMode="External"/><Relationship Id="rId4" Type="http://schemas.openxmlformats.org/officeDocument/2006/relationships/hyperlink" Target="https://bit.ly/2WlNL6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3" y="1491658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361395" y="3133266"/>
            <a:ext cx="820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split(), </a:t>
            </a:r>
            <a:r>
              <a:rPr lang="en-US" altLang="ko-KR" sz="3200" dirty="0" err="1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readlines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(),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데이터 분석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추측 게임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358129" y="4343984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14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358129" y="2117602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9B70-7FAD-48B2-9B0A-6073DDC6EED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8687E-4FEE-427C-9AAE-EA555E21C091}"/>
              </a:ext>
            </a:extLst>
          </p:cNvPr>
          <p:cNvSpPr/>
          <p:nvPr/>
        </p:nvSpPr>
        <p:spPr>
          <a:xfrm>
            <a:off x="0" y="5599651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66164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508381-C3A6-49F9-B4C3-78DF51EC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22" y="1535237"/>
            <a:ext cx="9851044" cy="30965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CCE6AD-004C-4A57-82FD-FFEC30C86DD7}"/>
              </a:ext>
            </a:extLst>
          </p:cNvPr>
          <p:cNvSpPr/>
          <p:nvPr/>
        </p:nvSpPr>
        <p:spPr>
          <a:xfrm>
            <a:off x="0" y="2841811"/>
            <a:ext cx="12192000" cy="248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BD7AEB-9F30-4BAD-8BAC-828891A5908B}"/>
              </a:ext>
            </a:extLst>
          </p:cNvPr>
          <p:cNvSpPr txBox="1"/>
          <p:nvPr/>
        </p:nvSpPr>
        <p:spPr>
          <a:xfrm>
            <a:off x="825922" y="4222131"/>
            <a:ext cx="4993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“1”</a:t>
            </a:r>
            <a:r>
              <a:rPr lang="en-US" altLang="ko-KR" sz="4000" b="1" dirty="0"/>
              <a:t>, 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“3”</a:t>
            </a:r>
            <a:r>
              <a:rPr lang="en-US" altLang="ko-KR" sz="4000" b="1" dirty="0"/>
              <a:t>, 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“2”</a:t>
            </a:r>
            <a:r>
              <a:rPr lang="en-US" altLang="ko-KR" sz="4000" b="1" dirty="0"/>
              <a:t>, 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“10”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A5FB537-F7EF-499D-9546-99E61463EC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3676" y="2889428"/>
            <a:ext cx="1242716" cy="1048870"/>
          </a:xfrm>
          <a:prstGeom prst="bentConnector3">
            <a:avLst>
              <a:gd name="adj1" fmla="val 50000"/>
            </a:avLst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03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66164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508381-C3A6-49F9-B4C3-78DF51EC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22" y="1535237"/>
            <a:ext cx="9851044" cy="30965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CCE6AD-004C-4A57-82FD-FFEC30C86DD7}"/>
              </a:ext>
            </a:extLst>
          </p:cNvPr>
          <p:cNvSpPr/>
          <p:nvPr/>
        </p:nvSpPr>
        <p:spPr>
          <a:xfrm>
            <a:off x="0" y="3429000"/>
            <a:ext cx="12192000" cy="189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A914B-74B7-409E-B13A-50E02224C9A2}"/>
              </a:ext>
            </a:extLst>
          </p:cNvPr>
          <p:cNvSpPr txBox="1"/>
          <p:nvPr/>
        </p:nvSpPr>
        <p:spPr>
          <a:xfrm>
            <a:off x="6686549" y="4038740"/>
            <a:ext cx="3133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맞을까</a:t>
            </a:r>
            <a:r>
              <a:rPr lang="en-US" altLang="ko-KR" sz="4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?</a:t>
            </a:r>
            <a:endParaRPr lang="ko-KR" altLang="en-US" sz="48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67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66164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508381-C3A6-49F9-B4C3-78DF51EC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22" y="1535237"/>
            <a:ext cx="9851044" cy="30965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CCE6AD-004C-4A57-82FD-FFEC30C86DD7}"/>
              </a:ext>
            </a:extLst>
          </p:cNvPr>
          <p:cNvSpPr/>
          <p:nvPr/>
        </p:nvSpPr>
        <p:spPr>
          <a:xfrm>
            <a:off x="0" y="3429000"/>
            <a:ext cx="12192000" cy="189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A914B-74B7-409E-B13A-50E02224C9A2}"/>
              </a:ext>
            </a:extLst>
          </p:cNvPr>
          <p:cNvSpPr txBox="1"/>
          <p:nvPr/>
        </p:nvSpPr>
        <p:spPr>
          <a:xfrm>
            <a:off x="6686549" y="4038740"/>
            <a:ext cx="3133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맞을까</a:t>
            </a:r>
            <a:r>
              <a:rPr lang="en-US" altLang="ko-KR" sz="4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?</a:t>
            </a:r>
            <a:endParaRPr lang="ko-KR" altLang="en-US" sz="48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A5A7C-3846-4BB8-9663-3DDF84AA9BB4}"/>
              </a:ext>
            </a:extLst>
          </p:cNvPr>
          <p:cNvSpPr txBox="1"/>
          <p:nvPr/>
        </p:nvSpPr>
        <p:spPr>
          <a:xfrm>
            <a:off x="1780617" y="4869737"/>
            <a:ext cx="8896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a</a:t>
            </a:r>
            <a:r>
              <a:rPr lang="ko-KR" altLang="en-US" sz="4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는 스트링</a:t>
            </a:r>
            <a:r>
              <a:rPr lang="en-US" altLang="ko-KR" sz="4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(</a:t>
            </a:r>
            <a:r>
              <a:rPr lang="ko-KR" altLang="en-US" sz="4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문자</a:t>
            </a:r>
            <a:r>
              <a:rPr lang="en-US" altLang="ko-KR" sz="4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), b</a:t>
            </a:r>
            <a:r>
              <a:rPr lang="ko-KR" altLang="en-US" sz="4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는 스트링</a:t>
            </a:r>
            <a:r>
              <a:rPr lang="en-US" altLang="ko-KR" sz="4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(</a:t>
            </a:r>
            <a:r>
              <a:rPr lang="ko-KR" altLang="en-US" sz="4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문자</a:t>
            </a:r>
            <a:r>
              <a:rPr lang="en-US" altLang="ko-KR" sz="4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)</a:t>
            </a:r>
            <a:r>
              <a:rPr lang="ko-KR" altLang="en-US" sz="4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들로 이루어진 리스트</a:t>
            </a:r>
          </a:p>
        </p:txBody>
      </p:sp>
    </p:spTree>
    <p:extLst>
      <p:ext uri="{BB962C8B-B14F-4D97-AF65-F5344CB8AC3E}">
        <p14:creationId xmlns:p14="http://schemas.microsoft.com/office/powerpoint/2010/main" val="83795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66164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B99B0D-8D07-4C41-BC74-79DA3785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45" y="1563610"/>
            <a:ext cx="9379167" cy="34935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CCE6AD-004C-4A57-82FD-FFEC30C86DD7}"/>
              </a:ext>
            </a:extLst>
          </p:cNvPr>
          <p:cNvSpPr/>
          <p:nvPr/>
        </p:nvSpPr>
        <p:spPr>
          <a:xfrm>
            <a:off x="0" y="4256393"/>
            <a:ext cx="12192000" cy="189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3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66164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B99B0D-8D07-4C41-BC74-79DA3785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45" y="1563610"/>
            <a:ext cx="9379167" cy="349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7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66164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B99B0D-8D07-4C41-BC74-79DA3785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75" y="929128"/>
            <a:ext cx="9379167" cy="3493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36F20E-80C3-4A38-AE68-C2F8027B7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75" y="4969649"/>
            <a:ext cx="7969915" cy="1676039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579EC7AD-B0ED-4DB6-98EA-ED392C067CCA}"/>
              </a:ext>
            </a:extLst>
          </p:cNvPr>
          <p:cNvSpPr/>
          <p:nvPr/>
        </p:nvSpPr>
        <p:spPr>
          <a:xfrm>
            <a:off x="5276805" y="4545014"/>
            <a:ext cx="367553" cy="34065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28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429342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429342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b="1" dirty="0">
                <a:solidFill>
                  <a:prstClr val="black"/>
                </a:solidFill>
              </a:rPr>
              <a:t>a = 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</a:rPr>
              <a:t>우주 최강 염소 우주를 정복한다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에서 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</a:rPr>
              <a:t>최강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이라는 단어만을 가져와 출력해보자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단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split</a:t>
            </a:r>
            <a:r>
              <a:rPr lang="en-US" altLang="ko-KR" sz="4000" b="1" dirty="0">
                <a:solidFill>
                  <a:prstClr val="black"/>
                </a:solidFill>
              </a:rPr>
              <a:t>()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을 사용한다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85190-8CCE-46EE-8641-DEAB177205B3}"/>
              </a:ext>
            </a:extLst>
          </p:cNvPr>
          <p:cNvSpPr/>
          <p:nvPr/>
        </p:nvSpPr>
        <p:spPr>
          <a:xfrm>
            <a:off x="1174814" y="3361117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a </a:t>
            </a:r>
            <a:r>
              <a:rPr lang="ko-KR" altLang="en-US" sz="3200" dirty="0">
                <a:solidFill>
                  <a:srgbClr val="AA7C38"/>
                </a:solidFill>
              </a:rPr>
              <a:t>에서 </a:t>
            </a:r>
            <a:r>
              <a:rPr lang="en-US" altLang="ko-KR" sz="3200" dirty="0">
                <a:solidFill>
                  <a:srgbClr val="AA7C38"/>
                </a:solidFill>
              </a:rPr>
              <a:t>“</a:t>
            </a:r>
            <a:r>
              <a:rPr lang="ko-KR" altLang="en-US" sz="3200" dirty="0">
                <a:solidFill>
                  <a:srgbClr val="AA7C38"/>
                </a:solidFill>
              </a:rPr>
              <a:t>최강</a:t>
            </a:r>
            <a:r>
              <a:rPr lang="en-US" altLang="ko-KR" sz="3200" dirty="0">
                <a:solidFill>
                  <a:srgbClr val="AA7C38"/>
                </a:solidFill>
              </a:rPr>
              <a:t>”</a:t>
            </a:r>
            <a:r>
              <a:rPr lang="ko-KR" altLang="en-US" sz="3200" dirty="0">
                <a:solidFill>
                  <a:srgbClr val="AA7C38"/>
                </a:solidFill>
              </a:rPr>
              <a:t>이 몇 번째 단어인지 생각해보자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4D6C58-38A6-4BA5-8002-3EDE1E919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4" y="4531999"/>
            <a:ext cx="6068272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28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95438" y="97214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37491" y="972143"/>
            <a:ext cx="105699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한 단어와 숫자를 같이 받아 그 단어를 숫자만큼 반복해 출력하는 프로그램을 만들자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</a:rPr>
              <a:t>별과자 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3” </a:t>
            </a:r>
            <a:r>
              <a:rPr lang="ko-KR" altLang="en-US" sz="4000" dirty="0">
                <a:solidFill>
                  <a:prstClr val="black"/>
                </a:solidFill>
              </a:rPr>
              <a:t>을 입력받으면 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</a:rPr>
              <a:t>별과자별과자별과자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를 출력해야한다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457199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85190-8CCE-46EE-8641-DEAB177205B3}"/>
              </a:ext>
            </a:extLst>
          </p:cNvPr>
          <p:cNvSpPr/>
          <p:nvPr/>
        </p:nvSpPr>
        <p:spPr>
          <a:xfrm>
            <a:off x="1137491" y="3526688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ko-KR" altLang="en-US" sz="3200" dirty="0">
                <a:solidFill>
                  <a:srgbClr val="AA7C38"/>
                </a:solidFill>
              </a:rPr>
              <a:t>문자에 숫자를 곱하면 숫자만큼 문자가 반복된다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B255F6-87D3-48CA-8E67-6A4A0FA55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91" y="4586261"/>
            <a:ext cx="9331456" cy="174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7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95438" y="785531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37491" y="785531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숫자를 </a:t>
            </a:r>
            <a:r>
              <a:rPr lang="en-US" altLang="ko-KR" sz="4000" dirty="0">
                <a:solidFill>
                  <a:prstClr val="black"/>
                </a:solidFill>
              </a:rPr>
              <a:t>1</a:t>
            </a:r>
            <a:r>
              <a:rPr lang="ko-KR" altLang="en-US" sz="4000" dirty="0">
                <a:solidFill>
                  <a:prstClr val="black"/>
                </a:solidFill>
              </a:rPr>
              <a:t>개 이상 </a:t>
            </a:r>
            <a:r>
              <a:rPr lang="en-US" altLang="ko-KR" sz="4000" dirty="0">
                <a:solidFill>
                  <a:prstClr val="black"/>
                </a:solidFill>
              </a:rPr>
              <a:t>(</a:t>
            </a:r>
            <a:r>
              <a:rPr lang="ko-KR" altLang="en-US" sz="4000" dirty="0">
                <a:solidFill>
                  <a:prstClr val="black"/>
                </a:solidFill>
              </a:rPr>
              <a:t>몇개던</a:t>
            </a:r>
            <a:r>
              <a:rPr lang="en-US" altLang="ko-KR" sz="4000" dirty="0">
                <a:solidFill>
                  <a:prstClr val="black"/>
                </a:solidFill>
              </a:rPr>
              <a:t>) </a:t>
            </a:r>
            <a:r>
              <a:rPr lang="ko-KR" altLang="en-US" sz="4000" dirty="0">
                <a:solidFill>
                  <a:prstClr val="black"/>
                </a:solidFill>
              </a:rPr>
              <a:t>입력하면 그 숫자들을 모두 합쳐서 출력하는 프로그램을 만들자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457199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85190-8CCE-46EE-8641-DEAB177205B3}"/>
              </a:ext>
            </a:extLst>
          </p:cNvPr>
          <p:cNvSpPr/>
          <p:nvPr/>
        </p:nvSpPr>
        <p:spPr>
          <a:xfrm>
            <a:off x="1137491" y="2108970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ko-KR" altLang="en-US" sz="3200" dirty="0">
                <a:solidFill>
                  <a:srgbClr val="AA7C38"/>
                </a:solidFill>
              </a:rPr>
              <a:t>합 </a:t>
            </a:r>
            <a:r>
              <a:rPr lang="en-US" altLang="ko-KR" sz="3200" dirty="0">
                <a:solidFill>
                  <a:srgbClr val="AA7C38"/>
                </a:solidFill>
              </a:rPr>
              <a:t>= 0 </a:t>
            </a:r>
            <a:r>
              <a:rPr lang="ko-KR" altLang="en-US" sz="3200" dirty="0">
                <a:solidFill>
                  <a:srgbClr val="AA7C38"/>
                </a:solidFill>
              </a:rPr>
              <a:t>으로 두고 </a:t>
            </a:r>
            <a:r>
              <a:rPr lang="en-US" altLang="ko-KR" sz="3200" dirty="0">
                <a:solidFill>
                  <a:srgbClr val="AA7C38"/>
                </a:solidFill>
              </a:rPr>
              <a:t>for</a:t>
            </a:r>
            <a:r>
              <a:rPr lang="ko-KR" altLang="en-US" sz="3200" dirty="0">
                <a:solidFill>
                  <a:srgbClr val="AA7C38"/>
                </a:solidFill>
              </a:rPr>
              <a:t>문과 </a:t>
            </a:r>
            <a:r>
              <a:rPr lang="en-US" altLang="ko-KR" sz="3200" dirty="0">
                <a:solidFill>
                  <a:srgbClr val="AA7C38"/>
                </a:solidFill>
              </a:rPr>
              <a:t>int() </a:t>
            </a:r>
            <a:r>
              <a:rPr lang="ko-KR" altLang="en-US" sz="3200" dirty="0">
                <a:solidFill>
                  <a:srgbClr val="AA7C38"/>
                </a:solidFill>
              </a:rPr>
              <a:t>를 이용해보자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900861-59DB-4584-BD37-9618AEB2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88" y="2984699"/>
            <a:ext cx="8844382" cy="31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2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open(“test.txt”, “r”)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5840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open(“test.txt”, “r”)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test.txt </a:t>
            </a:r>
            <a:r>
              <a:rPr lang="ko-KR" altLang="en-US" sz="3600" dirty="0">
                <a:solidFill>
                  <a:srgbClr val="AA7C38"/>
                </a:solidFill>
              </a:rPr>
              <a:t>파일을 읽기</a:t>
            </a:r>
            <a:r>
              <a:rPr lang="en-US" altLang="ko-KR" sz="3600" dirty="0">
                <a:solidFill>
                  <a:srgbClr val="AA7C38"/>
                </a:solidFill>
              </a:rPr>
              <a:t>(r)</a:t>
            </a:r>
            <a:r>
              <a:rPr lang="ko-KR" altLang="en-US" sz="3600" dirty="0">
                <a:solidFill>
                  <a:srgbClr val="AA7C38"/>
                </a:solidFill>
              </a:rPr>
              <a:t>를 위해 연다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5CEE0-6104-429A-8F1F-6D0770742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2" y="3429000"/>
            <a:ext cx="11253348" cy="28309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FB1675-6110-4A08-B5D0-0718EFDB9D1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530B1-4AD2-4B33-B7F6-01CD4D6EAF47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8141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A.split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6602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A.split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를 띄어쓰기</a:t>
            </a:r>
            <a:r>
              <a:rPr lang="en-US" altLang="ko-KR" sz="3600" dirty="0">
                <a:solidFill>
                  <a:srgbClr val="AA7C38"/>
                </a:solidFill>
              </a:rPr>
              <a:t>(</a:t>
            </a:r>
            <a:r>
              <a:rPr lang="ko-KR" altLang="en-US" sz="3600" dirty="0">
                <a:solidFill>
                  <a:srgbClr val="AA7C38"/>
                </a:solidFill>
              </a:rPr>
              <a:t>공백</a:t>
            </a:r>
            <a:r>
              <a:rPr lang="en-US" altLang="ko-KR" sz="3600" dirty="0">
                <a:solidFill>
                  <a:srgbClr val="AA7C38"/>
                </a:solidFill>
              </a:rPr>
              <a:t>)</a:t>
            </a:r>
            <a:r>
              <a:rPr lang="ko-KR" altLang="en-US" sz="3600" dirty="0">
                <a:solidFill>
                  <a:srgbClr val="AA7C38"/>
                </a:solidFill>
              </a:rPr>
              <a:t>을 기준으로 나눠 리스트를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88B2E-81CF-4D31-8479-C716EE559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99" y="3708796"/>
            <a:ext cx="7392432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07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.read()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6602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파일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.read()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해당 파일을 읽어 내용을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2C978-5D57-4122-A700-75D826733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4" y="3628115"/>
            <a:ext cx="10688542" cy="25340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BFD73A-86C6-4088-B38C-D31824B08987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D80D8-EA62-4BB7-9523-54F40692CAF4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801546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.close()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6602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파일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.close()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파일을 닫는다</a:t>
            </a:r>
            <a:r>
              <a:rPr lang="en-US" altLang="ko-KR" sz="3600" dirty="0">
                <a:solidFill>
                  <a:srgbClr val="AA7C38"/>
                </a:solidFill>
              </a:rPr>
              <a:t>. (</a:t>
            </a:r>
            <a:r>
              <a:rPr lang="ko-KR" altLang="en-US" sz="3600" dirty="0">
                <a:solidFill>
                  <a:srgbClr val="AA7C38"/>
                </a:solidFill>
              </a:rPr>
              <a:t>필수</a:t>
            </a:r>
            <a:r>
              <a:rPr lang="en-US" altLang="ko-KR" sz="3600" dirty="0">
                <a:solidFill>
                  <a:srgbClr val="AA7C38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10E22-B053-4C8A-AE2B-ED4F2ED5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99" y="3628115"/>
            <a:ext cx="8891895" cy="23930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90899B-A69A-45E2-AF8D-B1F1F81DC10B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03E9B-F936-41DD-996F-9391A6B6BB48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065374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0" y="296832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accent6">
                    <a:lumMod val="50000"/>
                  </a:schemeClr>
                </a:solidFill>
              </a:rPr>
              <a:t>연다 </a:t>
            </a:r>
            <a:r>
              <a:rPr lang="ko-KR" altLang="en-US" sz="7200" dirty="0">
                <a:solidFill>
                  <a:srgbClr val="FF0000"/>
                </a:solidFill>
              </a:rPr>
              <a:t>→</a:t>
            </a:r>
            <a:r>
              <a:rPr lang="ko-KR" altLang="en-US" sz="7200" dirty="0">
                <a:solidFill>
                  <a:schemeClr val="accent6">
                    <a:lumMod val="50000"/>
                  </a:schemeClr>
                </a:solidFill>
              </a:rPr>
              <a:t> 읽는다 </a:t>
            </a:r>
            <a:r>
              <a:rPr lang="ko-KR" altLang="en-US" sz="7200" dirty="0">
                <a:solidFill>
                  <a:srgbClr val="FF0000"/>
                </a:solidFill>
              </a:rPr>
              <a:t>→</a:t>
            </a:r>
            <a:r>
              <a:rPr lang="ko-KR" altLang="en-US" sz="7200" dirty="0">
                <a:solidFill>
                  <a:schemeClr val="accent6">
                    <a:lumMod val="50000"/>
                  </a:schemeClr>
                </a:solidFill>
              </a:rPr>
              <a:t> 닫는다</a:t>
            </a:r>
            <a:endParaRPr lang="en-US" altLang="ko-KR" sz="4400" dirty="0">
              <a:solidFill>
                <a:srgbClr val="AA7C38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B1984-8133-4107-99B9-7126383F8A4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C7448-C97A-4A60-B382-9372386E0621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161100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읽기 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FC474-240C-48C7-8EB4-EB4F44D3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" y="1578501"/>
            <a:ext cx="4963928" cy="2339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DCC39-D9DE-4C14-80F7-B198E55B4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87" y="4238629"/>
            <a:ext cx="7892424" cy="19543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BD7218-09B4-486E-9E3A-B82F971DBB47}"/>
              </a:ext>
            </a:extLst>
          </p:cNvPr>
          <p:cNvSpPr/>
          <p:nvPr/>
        </p:nvSpPr>
        <p:spPr>
          <a:xfrm>
            <a:off x="649287" y="5359400"/>
            <a:ext cx="4862513" cy="833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B72F7-7D6B-465B-89A0-ED90E51157EA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E66D2-A3AC-4FB4-8960-9213D16A0D15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318006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읽기 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FC474-240C-48C7-8EB4-EB4F44D3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" y="1578501"/>
            <a:ext cx="4963928" cy="2339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DCC39-D9DE-4C14-80F7-B198E55B4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87" y="4238629"/>
            <a:ext cx="7892424" cy="19543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1C7F36-F2E6-4E21-A624-301B0840B0CE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2087F-BB97-4A24-ADCF-BF861A75F224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485789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readlines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6602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파일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readlines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해당 파일을 읽어 줄로 나뉘어진 리스트를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50FE4-311E-41CE-8941-DB9ADE3D1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2" y="3512784"/>
            <a:ext cx="8723161" cy="25427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9E07CD-6D25-4157-B3F6-72803EC7A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604" y="4308702"/>
            <a:ext cx="26003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97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readlines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7AB58-D401-4C84-BED6-FF3D8944A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3" y="1703157"/>
            <a:ext cx="7576922" cy="44083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4331E7-A54E-45D4-BFA0-6AE104C780C5}"/>
              </a:ext>
            </a:extLst>
          </p:cNvPr>
          <p:cNvSpPr/>
          <p:nvPr/>
        </p:nvSpPr>
        <p:spPr>
          <a:xfrm>
            <a:off x="234892" y="2248678"/>
            <a:ext cx="10459712" cy="4208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BF01A6-68F4-458A-B45F-D079F5495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612" y="4232208"/>
            <a:ext cx="26003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68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readlines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7AB58-D401-4C84-BED6-FF3D8944A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3" y="1703157"/>
            <a:ext cx="7576922" cy="44083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4331E7-A54E-45D4-BFA0-6AE104C780C5}"/>
              </a:ext>
            </a:extLst>
          </p:cNvPr>
          <p:cNvSpPr/>
          <p:nvPr/>
        </p:nvSpPr>
        <p:spPr>
          <a:xfrm>
            <a:off x="234892" y="2771192"/>
            <a:ext cx="10459712" cy="3685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BF01A6-68F4-458A-B45F-D079F5495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612" y="4232208"/>
            <a:ext cx="26003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39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readlines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7AB58-D401-4C84-BED6-FF3D8944A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3" y="1703157"/>
            <a:ext cx="7576922" cy="44083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4331E7-A54E-45D4-BFA0-6AE104C780C5}"/>
              </a:ext>
            </a:extLst>
          </p:cNvPr>
          <p:cNvSpPr/>
          <p:nvPr/>
        </p:nvSpPr>
        <p:spPr>
          <a:xfrm>
            <a:off x="234892" y="3844212"/>
            <a:ext cx="10459712" cy="2612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BF01A6-68F4-458A-B45F-D079F5495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612" y="4232208"/>
            <a:ext cx="26003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45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readlines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7AB58-D401-4C84-BED6-FF3D8944A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3" y="1703157"/>
            <a:ext cx="7576922" cy="44083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4331E7-A54E-45D4-BFA0-6AE104C780C5}"/>
              </a:ext>
            </a:extLst>
          </p:cNvPr>
          <p:cNvSpPr/>
          <p:nvPr/>
        </p:nvSpPr>
        <p:spPr>
          <a:xfrm>
            <a:off x="234892" y="5085184"/>
            <a:ext cx="10459712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BF01A6-68F4-458A-B45F-D079F5495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612" y="4232208"/>
            <a:ext cx="26003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9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81211-DF90-456E-A1B6-E05A70A1B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8" y="1646061"/>
            <a:ext cx="9402555" cy="27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79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readlines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7AB58-D401-4C84-BED6-FF3D8944A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3" y="1703157"/>
            <a:ext cx="7576922" cy="44083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BF01A6-68F4-458A-B45F-D079F5495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612" y="4232208"/>
            <a:ext cx="26003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0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A.strip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84627" y="1493041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A.strip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문자</a:t>
            </a:r>
            <a:r>
              <a:rPr lang="en-US" altLang="ko-KR" sz="3600" dirty="0">
                <a:solidFill>
                  <a:srgbClr val="AA7C38"/>
                </a:solidFill>
              </a:rPr>
              <a:t>(</a:t>
            </a:r>
            <a:r>
              <a:rPr lang="ko-KR" altLang="en-US" sz="3600" dirty="0">
                <a:solidFill>
                  <a:srgbClr val="AA7C38"/>
                </a:solidFill>
              </a:rPr>
              <a:t>스트링</a:t>
            </a:r>
            <a:r>
              <a:rPr lang="en-US" altLang="ko-KR" sz="3600" dirty="0">
                <a:solidFill>
                  <a:srgbClr val="AA7C38"/>
                </a:solidFill>
              </a:rPr>
              <a:t>) A</a:t>
            </a:r>
            <a:r>
              <a:rPr lang="ko-KR" altLang="en-US" sz="3600" dirty="0">
                <a:solidFill>
                  <a:srgbClr val="AA7C38"/>
                </a:solidFill>
              </a:rPr>
              <a:t>에서 쓸데없는 공백을 제거해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DDCCF-2BAC-4D77-A7E7-3DB37037F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02" y="3153686"/>
            <a:ext cx="7110851" cy="32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30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readlines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3F6F94-936B-4280-A2BD-6C08E84F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3" y="1628201"/>
            <a:ext cx="7832927" cy="45486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4331E7-A54E-45D4-BFA0-6AE104C780C5}"/>
              </a:ext>
            </a:extLst>
          </p:cNvPr>
          <p:cNvSpPr/>
          <p:nvPr/>
        </p:nvSpPr>
        <p:spPr>
          <a:xfrm>
            <a:off x="234892" y="2705878"/>
            <a:ext cx="10459712" cy="3750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BF01A6-68F4-458A-B45F-D079F5495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612" y="4232208"/>
            <a:ext cx="26003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69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readlines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3F6F94-936B-4280-A2BD-6C08E84F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3" y="1628201"/>
            <a:ext cx="7832927" cy="45486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4331E7-A54E-45D4-BFA0-6AE104C780C5}"/>
              </a:ext>
            </a:extLst>
          </p:cNvPr>
          <p:cNvSpPr/>
          <p:nvPr/>
        </p:nvSpPr>
        <p:spPr>
          <a:xfrm>
            <a:off x="234892" y="3890865"/>
            <a:ext cx="10459712" cy="2565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BF01A6-68F4-458A-B45F-D079F5495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612" y="4232208"/>
            <a:ext cx="26003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50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readlines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3F6F94-936B-4280-A2BD-6C08E84F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3" y="1628201"/>
            <a:ext cx="7832927" cy="45486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4331E7-A54E-45D4-BFA0-6AE104C780C5}"/>
              </a:ext>
            </a:extLst>
          </p:cNvPr>
          <p:cNvSpPr/>
          <p:nvPr/>
        </p:nvSpPr>
        <p:spPr>
          <a:xfrm>
            <a:off x="234892" y="5066521"/>
            <a:ext cx="10459712" cy="1390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BF01A6-68F4-458A-B45F-D079F5495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612" y="4232208"/>
            <a:ext cx="26003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48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readlines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3F6F94-936B-4280-A2BD-6C08E84F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3" y="1628201"/>
            <a:ext cx="7832927" cy="4548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BF01A6-68F4-458A-B45F-D079F5495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612" y="4232208"/>
            <a:ext cx="26003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3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74020" y="164541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95767" y="1649068"/>
            <a:ext cx="10935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다음 프로그램을 만들어보자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2B21F-93AD-4F0A-8C36-47BF09308DD2}"/>
              </a:ext>
            </a:extLst>
          </p:cNvPr>
          <p:cNvSpPr/>
          <p:nvPr/>
        </p:nvSpPr>
        <p:spPr>
          <a:xfrm>
            <a:off x="995766" y="2295399"/>
            <a:ext cx="75291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/>
              <a:t>test.txt </a:t>
            </a:r>
            <a:r>
              <a:rPr lang="ko-KR" altLang="en-US" sz="3600" dirty="0"/>
              <a:t>의 메뉴 정보를 읽어 메뉴 이름만을 모두 출력하는 프로그램을 만들자</a:t>
            </a:r>
            <a:r>
              <a:rPr lang="en-US" altLang="ko-KR" sz="3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EB4BF-BAA6-4783-8EE8-FADF1B1EB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253" y="1962150"/>
            <a:ext cx="2927871" cy="1995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01AD33-4F07-45D2-B0EB-C18D0DE6F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251" y="4300384"/>
            <a:ext cx="5101049" cy="1903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48E1B3-9CC0-4C41-B618-A21E3DD8A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251" y="4300384"/>
            <a:ext cx="5915851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02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D82C2-32CE-4D3C-BD3C-215DF41BF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57" y="1047452"/>
            <a:ext cx="8135485" cy="42677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4AF899-E92F-4A1B-86A4-CFBCB9C0FD14}"/>
              </a:ext>
            </a:extLst>
          </p:cNvPr>
          <p:cNvSpPr/>
          <p:nvPr/>
        </p:nvSpPr>
        <p:spPr>
          <a:xfrm>
            <a:off x="0" y="1866900"/>
            <a:ext cx="12192000" cy="4991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D82C2-32CE-4D3C-BD3C-215DF41BF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57" y="1047452"/>
            <a:ext cx="8135485" cy="42677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4AF899-E92F-4A1B-86A4-CFBCB9C0FD14}"/>
              </a:ext>
            </a:extLst>
          </p:cNvPr>
          <p:cNvSpPr/>
          <p:nvPr/>
        </p:nvSpPr>
        <p:spPr>
          <a:xfrm>
            <a:off x="0" y="2486025"/>
            <a:ext cx="12192000" cy="4371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53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D82C2-32CE-4D3C-BD3C-215DF41BF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57" y="1047452"/>
            <a:ext cx="8135485" cy="42677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4AF899-E92F-4A1B-86A4-CFBCB9C0FD14}"/>
              </a:ext>
            </a:extLst>
          </p:cNvPr>
          <p:cNvSpPr/>
          <p:nvPr/>
        </p:nvSpPr>
        <p:spPr>
          <a:xfrm>
            <a:off x="0" y="3133725"/>
            <a:ext cx="12192000" cy="3724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2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81211-DF90-456E-A1B6-E05A70A1B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8" y="1646061"/>
            <a:ext cx="9402555" cy="2751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D18FFB-FD19-421A-BE4E-00CBFC2D1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98" y="5115402"/>
            <a:ext cx="6381449" cy="1034379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F0D826A0-6CB5-420C-BB01-5D6EF84C2E3D}"/>
              </a:ext>
            </a:extLst>
          </p:cNvPr>
          <p:cNvSpPr/>
          <p:nvPr/>
        </p:nvSpPr>
        <p:spPr>
          <a:xfrm>
            <a:off x="5267475" y="4615228"/>
            <a:ext cx="367553" cy="34065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766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D82C2-32CE-4D3C-BD3C-215DF41BF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57" y="1047452"/>
            <a:ext cx="8135485" cy="42677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4AF899-E92F-4A1B-86A4-CFBCB9C0FD14}"/>
              </a:ext>
            </a:extLst>
          </p:cNvPr>
          <p:cNvSpPr/>
          <p:nvPr/>
        </p:nvSpPr>
        <p:spPr>
          <a:xfrm>
            <a:off x="0" y="3867149"/>
            <a:ext cx="12192000" cy="299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14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D82C2-32CE-4D3C-BD3C-215DF41BF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57" y="1047452"/>
            <a:ext cx="8135485" cy="42677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4AF899-E92F-4A1B-86A4-CFBCB9C0FD14}"/>
              </a:ext>
            </a:extLst>
          </p:cNvPr>
          <p:cNvSpPr/>
          <p:nvPr/>
        </p:nvSpPr>
        <p:spPr>
          <a:xfrm>
            <a:off x="0" y="4524375"/>
            <a:ext cx="12192000" cy="2333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18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D82C2-32CE-4D3C-BD3C-215DF41BF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57" y="1047452"/>
            <a:ext cx="8135485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84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D82C2-32CE-4D3C-BD3C-215DF41BF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58" y="818852"/>
            <a:ext cx="6429942" cy="33730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C4CEA5-4F4B-4827-AD8F-50B31EEC9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58" y="4695825"/>
            <a:ext cx="4858317" cy="188543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863EDFE6-33E2-4C57-AB9E-D7F83008537A}"/>
              </a:ext>
            </a:extLst>
          </p:cNvPr>
          <p:cNvSpPr/>
          <p:nvPr/>
        </p:nvSpPr>
        <p:spPr>
          <a:xfrm>
            <a:off x="3764052" y="4277519"/>
            <a:ext cx="367553" cy="33272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108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D82C2-32CE-4D3C-BD3C-215DF41BF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58" y="818852"/>
            <a:ext cx="6429942" cy="33730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6AFB78-6529-4F7A-B379-EB2AD4ADA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58" y="843258"/>
            <a:ext cx="6429942" cy="332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36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D82C2-32CE-4D3C-BD3C-215DF41BF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58" y="818852"/>
            <a:ext cx="6429942" cy="33730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C4CEA5-4F4B-4827-AD8F-50B31EEC9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58" y="4695825"/>
            <a:ext cx="4858317" cy="188543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863EDFE6-33E2-4C57-AB9E-D7F83008537A}"/>
              </a:ext>
            </a:extLst>
          </p:cNvPr>
          <p:cNvSpPr/>
          <p:nvPr/>
        </p:nvSpPr>
        <p:spPr>
          <a:xfrm>
            <a:off x="3764052" y="4277519"/>
            <a:ext cx="367553" cy="33272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AFB78-6529-4F7A-B379-EB2AD4ADA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58" y="843258"/>
            <a:ext cx="6429942" cy="3324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4511D7-1B6B-47F4-B26A-3DBBCF0AB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858" y="4695824"/>
            <a:ext cx="4843748" cy="18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17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74020" y="164541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95767" y="1649068"/>
            <a:ext cx="10935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다음 프로그램을 만들어보자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2B21F-93AD-4F0A-8C36-47BF09308DD2}"/>
              </a:ext>
            </a:extLst>
          </p:cNvPr>
          <p:cNvSpPr/>
          <p:nvPr/>
        </p:nvSpPr>
        <p:spPr>
          <a:xfrm>
            <a:off x="995766" y="2295399"/>
            <a:ext cx="75291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/>
              <a:t>test.txt </a:t>
            </a:r>
            <a:r>
              <a:rPr lang="ko-KR" altLang="en-US" sz="3600" dirty="0"/>
              <a:t>의 메뉴 정보를 읽어 메뉴의 가격들을 모두 합쳐 출력하는 프로그램을 만들자</a:t>
            </a:r>
            <a:r>
              <a:rPr lang="en-US" altLang="ko-KR" sz="3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EB4BF-BAA6-4783-8EE8-FADF1B1EB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253" y="1962150"/>
            <a:ext cx="2927871" cy="19950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E07447-8AF3-4A08-8DF5-5620F0C4A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66" y="4486195"/>
            <a:ext cx="5915851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30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FCCCE-5D22-480E-967C-8E924A64D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91" y="937918"/>
            <a:ext cx="8183117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35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FCCCE-5D22-480E-967C-8E924A64D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91" y="937918"/>
            <a:ext cx="8183117" cy="4220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97B254-E53B-4152-9685-91E064375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90" y="937918"/>
            <a:ext cx="8456317" cy="49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43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FCCCE-5D22-480E-967C-8E924A64D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91" y="937918"/>
            <a:ext cx="8183117" cy="4220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97B254-E53B-4152-9685-91E064375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90" y="937918"/>
            <a:ext cx="8456317" cy="4982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E7D577-021F-4D77-87FD-9F1B87180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489" y="937918"/>
            <a:ext cx="8175117" cy="48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5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44263E-F116-471B-A2F9-DB78A72F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32" y="1615891"/>
            <a:ext cx="9289951" cy="268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128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FCCCE-5D22-480E-967C-8E924A64D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91" y="937918"/>
            <a:ext cx="8183117" cy="4220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97B254-E53B-4152-9685-91E064375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90" y="937918"/>
            <a:ext cx="8456317" cy="4982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E7D577-021F-4D77-87FD-9F1B87180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489" y="937918"/>
            <a:ext cx="8175117" cy="4834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5439B-5A22-415E-8E6A-8D4D3363A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541" y="937918"/>
            <a:ext cx="814501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037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FCCCE-5D22-480E-967C-8E924A64D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91" y="937918"/>
            <a:ext cx="8183117" cy="4220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97B254-E53B-4152-9685-91E064375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90" y="937918"/>
            <a:ext cx="8456317" cy="4982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E7D577-021F-4D77-87FD-9F1B87180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489" y="937918"/>
            <a:ext cx="8175117" cy="4834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5439B-5A22-415E-8E6A-8D4D3363A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541" y="937918"/>
            <a:ext cx="8145012" cy="4829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776305-FC83-4408-953E-8ED8C612D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487" y="937918"/>
            <a:ext cx="8125959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13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76305-FC83-4408-953E-8ED8C612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3" y="518819"/>
            <a:ext cx="6665000" cy="4586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92BA4E-E812-4029-96BB-3131DDD24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3" y="5400595"/>
            <a:ext cx="5915851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82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429342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9" y="1429342"/>
            <a:ext cx="78626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학생들의 이름과 시험 점수가 들어있는 </a:t>
            </a:r>
            <a:r>
              <a:rPr lang="en-US" altLang="ko-KR" sz="4000" dirty="0">
                <a:solidFill>
                  <a:prstClr val="black"/>
                </a:solidFill>
              </a:rPr>
              <a:t>test.txt </a:t>
            </a:r>
            <a:r>
              <a:rPr lang="ko-KR" altLang="en-US" sz="4000" dirty="0">
                <a:solidFill>
                  <a:prstClr val="black"/>
                </a:solidFill>
              </a:rPr>
              <a:t>파일에서 점수만을 모두 합쳐 합을 출력해보자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85190-8CCE-46EE-8641-DEAB177205B3}"/>
              </a:ext>
            </a:extLst>
          </p:cNvPr>
          <p:cNvSpPr/>
          <p:nvPr/>
        </p:nvSpPr>
        <p:spPr>
          <a:xfrm>
            <a:off x="1174814" y="3401094"/>
            <a:ext cx="76548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en-US" altLang="ko-KR" sz="3200" dirty="0" err="1">
                <a:solidFill>
                  <a:srgbClr val="AA7C38"/>
                </a:solidFill>
              </a:rPr>
              <a:t>readlines</a:t>
            </a:r>
            <a:r>
              <a:rPr lang="en-US" altLang="ko-KR" sz="3200" dirty="0">
                <a:solidFill>
                  <a:srgbClr val="AA7C38"/>
                </a:solidFill>
              </a:rPr>
              <a:t>(), for</a:t>
            </a:r>
            <a:r>
              <a:rPr lang="ko-KR" altLang="en-US" sz="3200" dirty="0">
                <a:solidFill>
                  <a:srgbClr val="AA7C38"/>
                </a:solidFill>
              </a:rPr>
              <a:t>문</a:t>
            </a:r>
            <a:r>
              <a:rPr lang="en-US" altLang="ko-KR" sz="3200" dirty="0">
                <a:solidFill>
                  <a:srgbClr val="AA7C38"/>
                </a:solidFill>
              </a:rPr>
              <a:t>, int() </a:t>
            </a:r>
            <a:r>
              <a:rPr lang="ko-KR" altLang="en-US" sz="3200" dirty="0">
                <a:solidFill>
                  <a:srgbClr val="AA7C38"/>
                </a:solidFill>
              </a:rPr>
              <a:t>등을 이용해</a:t>
            </a:r>
            <a:endParaRPr lang="en-US" altLang="ko-KR" sz="3200" dirty="0">
              <a:solidFill>
                <a:srgbClr val="AA7C38"/>
              </a:solidFill>
            </a:endParaRPr>
          </a:p>
          <a:p>
            <a:pPr lvl="0" algn="just"/>
            <a:r>
              <a:rPr lang="en-US" altLang="ko-KR" sz="3200" dirty="0">
                <a:solidFill>
                  <a:srgbClr val="AA7C38"/>
                </a:solidFill>
              </a:rPr>
              <a:t>         </a:t>
            </a:r>
            <a:r>
              <a:rPr lang="ko-KR" altLang="en-US" sz="3200" dirty="0">
                <a:solidFill>
                  <a:srgbClr val="AA7C38"/>
                </a:solidFill>
              </a:rPr>
              <a:t>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78026-806D-4632-A7B2-1A3AF8086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437" y="1341149"/>
            <a:ext cx="2790825" cy="359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9FCFAD-5F1F-4072-97A3-A49ABEFFD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814" y="4847552"/>
            <a:ext cx="596348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420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429342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9" y="1429342"/>
            <a:ext cx="78626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합을 총 갯수로 나누면 평균이 된다</a:t>
            </a:r>
            <a:r>
              <a:rPr lang="en-US" altLang="ko-KR" sz="4000" dirty="0">
                <a:solidFill>
                  <a:prstClr val="black"/>
                </a:solidFill>
              </a:rPr>
              <a:t>. 1</a:t>
            </a:r>
            <a:r>
              <a:rPr lang="ko-KR" altLang="en-US" sz="4000" dirty="0">
                <a:solidFill>
                  <a:prstClr val="black"/>
                </a:solidFill>
              </a:rPr>
              <a:t>번 문제의 코드를 이용해 학생들 점수의 평균을 구해보자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85190-8CCE-46EE-8641-DEAB177205B3}"/>
              </a:ext>
            </a:extLst>
          </p:cNvPr>
          <p:cNvSpPr/>
          <p:nvPr/>
        </p:nvSpPr>
        <p:spPr>
          <a:xfrm>
            <a:off x="1174814" y="3401094"/>
            <a:ext cx="77024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ko-KR" altLang="en-US" sz="3200" dirty="0">
                <a:solidFill>
                  <a:srgbClr val="AA7C38"/>
                </a:solidFill>
              </a:rPr>
              <a:t>어떻게 하면 학생들의 총 명수를 구할</a:t>
            </a:r>
            <a:endParaRPr lang="en-US" altLang="ko-KR" sz="3200" dirty="0">
              <a:solidFill>
                <a:srgbClr val="AA7C38"/>
              </a:solidFill>
            </a:endParaRPr>
          </a:p>
          <a:p>
            <a:pPr lvl="0" algn="just"/>
            <a:r>
              <a:rPr lang="en-US" altLang="ko-KR" sz="3200" dirty="0">
                <a:solidFill>
                  <a:srgbClr val="AA7C38"/>
                </a:solidFill>
              </a:rPr>
              <a:t>        </a:t>
            </a:r>
            <a:r>
              <a:rPr lang="ko-KR" altLang="en-US" sz="3200" dirty="0">
                <a:solidFill>
                  <a:srgbClr val="AA7C38"/>
                </a:solidFill>
              </a:rPr>
              <a:t> 수 있을까</a:t>
            </a:r>
            <a:r>
              <a:rPr lang="en-US" altLang="ko-KR" sz="3200" dirty="0">
                <a:solidFill>
                  <a:srgbClr val="AA7C38"/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78026-806D-4632-A7B2-1A3AF8086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437" y="1341149"/>
            <a:ext cx="2790825" cy="3590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88E6EB-E62C-42A9-A527-CB47F4C94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889" y="4828499"/>
            <a:ext cx="5887272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754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6" y="1525259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while A: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A(</a:t>
            </a:r>
            <a:r>
              <a:rPr lang="ko-KR" altLang="en-US" sz="4000" dirty="0">
                <a:solidFill>
                  <a:srgbClr val="AA7C38"/>
                </a:solidFill>
              </a:rPr>
              <a:t>조건</a:t>
            </a:r>
            <a:r>
              <a:rPr lang="en-US" altLang="ko-KR" sz="4000" dirty="0">
                <a:solidFill>
                  <a:srgbClr val="AA7C38"/>
                </a:solidFill>
              </a:rPr>
              <a:t>)</a:t>
            </a:r>
            <a:r>
              <a:rPr lang="ko-KR" altLang="en-US" sz="4000" dirty="0">
                <a:solidFill>
                  <a:srgbClr val="AA7C38"/>
                </a:solidFill>
              </a:rPr>
              <a:t>가 참인 동안 블록을 반복한다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E2330-5FCB-4B77-A1C3-CE46CC58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" y="3515718"/>
            <a:ext cx="7411484" cy="1419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16E8CF-2DA0-4F87-BE49-E36D537D6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176"/>
          <a:stretch/>
        </p:blipFill>
        <p:spPr>
          <a:xfrm>
            <a:off x="652185" y="4935141"/>
            <a:ext cx="3972479" cy="19228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0332EB-9DFD-42A7-AB16-EA3A0C32B2AE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F8406-A2AC-48E2-BDB0-1244B32EAA29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while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1DEA2-A7C3-4CF3-BB00-CF58B9696B9C}"/>
              </a:ext>
            </a:extLst>
          </p:cNvPr>
          <p:cNvSpPr txBox="1"/>
          <p:nvPr/>
        </p:nvSpPr>
        <p:spPr>
          <a:xfrm>
            <a:off x="2140330" y="5481071"/>
            <a:ext cx="3686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무한반복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9BF27-AB52-426A-A7EE-2803AC554F35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D3B80-93CC-4995-9027-F75180FDE423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4059720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536616" y="1448849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break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반복문을 탈출한다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4DFF8-C332-408F-83A7-E0B26215D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65" y="3352589"/>
            <a:ext cx="7432225" cy="2477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42978-A90D-4ABC-9787-F33A5400C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65" y="5643886"/>
            <a:ext cx="1704551" cy="871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C67BE5-8CB1-447F-BADB-93C5F59C8D26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59479-38AD-417B-8BC3-124DD76E5B2E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break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AA3E84-ABF3-4610-A4F5-120D2D52E8A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79F68-90C2-4DEF-A564-830B6BEF2EA2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9232660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8C67BE5-8CB1-447F-BADB-93C5F59C8D26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59479-38AD-417B-8BC3-124DD76E5B2E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break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B2A3A1-4070-4D64-916D-D782397EC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71" y="1545788"/>
            <a:ext cx="4529504" cy="3575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A62F9F-BE9E-496B-BB07-57D6EA70F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71" y="5555813"/>
            <a:ext cx="5796329" cy="10139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B93639-2ADD-4FAD-BE67-6D29298B4A2D}"/>
              </a:ext>
            </a:extLst>
          </p:cNvPr>
          <p:cNvCxnSpPr>
            <a:cxnSpLocks/>
          </p:cNvCxnSpPr>
          <p:nvPr/>
        </p:nvCxnSpPr>
        <p:spPr>
          <a:xfrm>
            <a:off x="3324225" y="5029200"/>
            <a:ext cx="0" cy="442199"/>
          </a:xfrm>
          <a:prstGeom prst="straightConnector1">
            <a:avLst/>
          </a:prstGeom>
          <a:ln w="889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E118FD4-161C-478B-9863-D192D4C8769C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4E2F9-57B6-44B8-8E0F-E6B6B3A56715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6507516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random.random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6602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random.random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0~1 </a:t>
            </a:r>
            <a:r>
              <a:rPr lang="ko-KR" altLang="en-US" sz="3600" dirty="0">
                <a:solidFill>
                  <a:srgbClr val="AA7C38"/>
                </a:solidFill>
              </a:rPr>
              <a:t>사이의 랜덤한 수를 하나 뽑아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8B3AD-09F4-4EFE-947C-E860E409E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3" y="3618356"/>
            <a:ext cx="5249008" cy="24577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211A67-5F23-48AF-BF3D-8FE4095C71D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655C2-550D-4B09-AC1A-D6915E677FF8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770380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random.random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47363D-1F0B-4964-B3D2-3415352E0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6" y="1963252"/>
            <a:ext cx="10336067" cy="3715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F16FF1-CD06-42CD-80E0-24EFAAA799D6}"/>
              </a:ext>
            </a:extLst>
          </p:cNvPr>
          <p:cNvSpPr txBox="1"/>
          <p:nvPr/>
        </p:nvSpPr>
        <p:spPr>
          <a:xfrm>
            <a:off x="7697271" y="2934124"/>
            <a:ext cx="241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Calibri" panose="020F0502020204030204" pitchFamily="34" charset="0"/>
              </a:rPr>
              <a:t>0~0.3 </a:t>
            </a:r>
            <a:r>
              <a:rPr lang="ko-KR" altLang="en-US" sz="4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Calibri" panose="020F0502020204030204" pitchFamily="34" charset="0"/>
              </a:rPr>
              <a:t>일때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FFE9C-0D75-4C89-86C8-7BB15A4A684C}"/>
              </a:ext>
            </a:extLst>
          </p:cNvPr>
          <p:cNvSpPr txBox="1"/>
          <p:nvPr/>
        </p:nvSpPr>
        <p:spPr>
          <a:xfrm>
            <a:off x="2136226" y="4277733"/>
            <a:ext cx="241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Calibri" panose="020F0502020204030204" pitchFamily="34" charset="0"/>
              </a:rPr>
              <a:t>0.3~1 </a:t>
            </a:r>
            <a:r>
              <a:rPr lang="ko-KR" altLang="en-US" sz="4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Calibri" panose="020F0502020204030204" pitchFamily="34" charset="0"/>
              </a:rPr>
              <a:t>일때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BC2C8-587F-4962-A1E7-80B8DD0E560F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52F2EF-1D57-4B4D-9FA7-DB1060186AA1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27402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44263E-F116-471B-A2F9-DB78A72F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32" y="1615891"/>
            <a:ext cx="9289951" cy="2689197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B9D38A4-246B-49E7-B8DB-FAF3E1B4383B}"/>
              </a:ext>
            </a:extLst>
          </p:cNvPr>
          <p:cNvSpPr/>
          <p:nvPr/>
        </p:nvSpPr>
        <p:spPr>
          <a:xfrm>
            <a:off x="5267475" y="4615228"/>
            <a:ext cx="367553" cy="34065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CC9A7D-B346-4622-83E0-3AB631FE1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32" y="5110077"/>
            <a:ext cx="7183244" cy="10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127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random.randrange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6602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random.randrange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(a, b)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 </a:t>
            </a:r>
            <a:r>
              <a:rPr lang="ko-KR" altLang="en-US" sz="3600" dirty="0">
                <a:solidFill>
                  <a:srgbClr val="AA7C38"/>
                </a:solidFill>
              </a:rPr>
              <a:t>이상 </a:t>
            </a:r>
            <a:r>
              <a:rPr lang="en-US" altLang="ko-KR" sz="3600" dirty="0">
                <a:solidFill>
                  <a:srgbClr val="AA7C38"/>
                </a:solidFill>
              </a:rPr>
              <a:t>b </a:t>
            </a:r>
            <a:r>
              <a:rPr lang="ko-KR" altLang="en-US" sz="3600" dirty="0">
                <a:solidFill>
                  <a:srgbClr val="AA7C38"/>
                </a:solidFill>
              </a:rPr>
              <a:t>미만의 랜덤한 정수를 하나 뽑아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3A29DD-A73C-488C-A59B-F2344C26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2" y="3628115"/>
            <a:ext cx="7535327" cy="2391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CE9364-1D88-4107-BD5B-A1B6178D212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D1278-EB86-4044-8A0F-C8FEB04156FF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6193731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random.randrange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5B739-1C37-4BD7-AE4F-56C4D74E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08" y="1928603"/>
            <a:ext cx="11174384" cy="30007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12918B-0320-45C3-A8A3-433EDB32060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0C78-FDBB-45E6-B79C-2B76B4396545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928407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  <a:solidFill>
            <a:srgbClr val="FB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추측 게임</a:t>
            </a:r>
          </a:p>
        </p:txBody>
      </p:sp>
      <p:pic>
        <p:nvPicPr>
          <p:cNvPr id="2" name="Picture 2" descr="close up photo of two brown camels in front body of water">
            <a:extLst>
              <a:ext uri="{FF2B5EF4-FFF2-40B4-BE49-F238E27FC236}">
                <a16:creationId xmlns:a16="http://schemas.microsoft.com/office/drawing/2014/main" id="{ED65546A-E9DF-4578-ADD3-FE65956B3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5" b="19260"/>
          <a:stretch/>
        </p:blipFill>
        <p:spPr bwMode="auto">
          <a:xfrm>
            <a:off x="4284726" y="4946904"/>
            <a:ext cx="3512820" cy="162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5D3AB20-D16D-414F-A9DF-28F9980FA0D4}"/>
              </a:ext>
            </a:extLst>
          </p:cNvPr>
          <p:cNvSpPr/>
          <p:nvPr/>
        </p:nvSpPr>
        <p:spPr>
          <a:xfrm>
            <a:off x="2971800" y="4302252"/>
            <a:ext cx="1312926" cy="960120"/>
          </a:xfrm>
          <a:prstGeom prst="wedgeEllipseCallout">
            <a:avLst>
              <a:gd name="adj1" fmla="val 43241"/>
              <a:gd name="adj2" fmla="val 65357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7030A0"/>
                </a:solidFill>
              </a:rPr>
              <a:t>13!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DE8369A1-551C-4B43-8CDA-C3DDC6B1683F}"/>
              </a:ext>
            </a:extLst>
          </p:cNvPr>
          <p:cNvSpPr/>
          <p:nvPr/>
        </p:nvSpPr>
        <p:spPr>
          <a:xfrm>
            <a:off x="6766560" y="3879983"/>
            <a:ext cx="1696974" cy="960120"/>
          </a:xfrm>
          <a:prstGeom prst="wedgeEllipseCallout">
            <a:avLst>
              <a:gd name="adj1" fmla="val -43120"/>
              <a:gd name="adj2" fmla="val 75833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030A0"/>
                </a:solidFill>
              </a:rPr>
              <a:t>너무 낮아</a:t>
            </a:r>
            <a:r>
              <a:rPr lang="en-US" altLang="ko-KR" dirty="0">
                <a:solidFill>
                  <a:srgbClr val="7030A0"/>
                </a:solidFill>
              </a:rPr>
              <a:t>!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AFE45532-1FE2-4C3E-9FBF-33276E1E1957}"/>
              </a:ext>
            </a:extLst>
          </p:cNvPr>
          <p:cNvSpPr/>
          <p:nvPr/>
        </p:nvSpPr>
        <p:spPr>
          <a:xfrm>
            <a:off x="2971800" y="3184398"/>
            <a:ext cx="1312926" cy="960120"/>
          </a:xfrm>
          <a:prstGeom prst="wedgeEllipseCallout">
            <a:avLst>
              <a:gd name="adj1" fmla="val 43241"/>
              <a:gd name="adj2" fmla="val 65357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7030A0"/>
                </a:solidFill>
              </a:rPr>
              <a:t>80!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10FCF8EA-D43D-4B7A-9EFB-A46B69A8D679}"/>
              </a:ext>
            </a:extLst>
          </p:cNvPr>
          <p:cNvSpPr/>
          <p:nvPr/>
        </p:nvSpPr>
        <p:spPr>
          <a:xfrm>
            <a:off x="6766560" y="2614437"/>
            <a:ext cx="1696974" cy="960120"/>
          </a:xfrm>
          <a:prstGeom prst="wedgeEllipseCallout">
            <a:avLst>
              <a:gd name="adj1" fmla="val -43120"/>
              <a:gd name="adj2" fmla="val 75833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030A0"/>
                </a:solidFill>
              </a:rPr>
              <a:t>너무 높아</a:t>
            </a:r>
            <a:r>
              <a:rPr lang="en-US" altLang="ko-KR" dirty="0">
                <a:solidFill>
                  <a:srgbClr val="7030A0"/>
                </a:solidFill>
              </a:rPr>
              <a:t>!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86D12B1F-B83F-4D1D-9C18-EFFDBED84CC0}"/>
              </a:ext>
            </a:extLst>
          </p:cNvPr>
          <p:cNvSpPr/>
          <p:nvPr/>
        </p:nvSpPr>
        <p:spPr>
          <a:xfrm>
            <a:off x="2971800" y="2027682"/>
            <a:ext cx="1312926" cy="960120"/>
          </a:xfrm>
          <a:prstGeom prst="wedgeEllipseCallout">
            <a:avLst>
              <a:gd name="adj1" fmla="val 43241"/>
              <a:gd name="adj2" fmla="val 65357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7030A0"/>
                </a:solidFill>
              </a:rPr>
              <a:t>50!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80E56869-EBB0-4339-87C8-C696F1FC176C}"/>
              </a:ext>
            </a:extLst>
          </p:cNvPr>
          <p:cNvSpPr/>
          <p:nvPr/>
        </p:nvSpPr>
        <p:spPr>
          <a:xfrm>
            <a:off x="6766560" y="1371197"/>
            <a:ext cx="1696974" cy="960120"/>
          </a:xfrm>
          <a:prstGeom prst="wedgeEllipseCallout">
            <a:avLst>
              <a:gd name="adj1" fmla="val -43120"/>
              <a:gd name="adj2" fmla="val 75833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7030A0"/>
                </a:solidFill>
              </a:rPr>
              <a:t>정답</a:t>
            </a:r>
            <a:r>
              <a:rPr lang="en-US" altLang="ko-KR" sz="2400" dirty="0">
                <a:solidFill>
                  <a:srgbClr val="7030A0"/>
                </a:solidFill>
              </a:rPr>
              <a:t>!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462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  <a:solidFill>
            <a:srgbClr val="FB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62324" y="108936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추측 게임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6C74A-803A-44C2-A6FF-3927936FEF44}"/>
              </a:ext>
            </a:extLst>
          </p:cNvPr>
          <p:cNvSpPr txBox="1"/>
          <p:nvPr/>
        </p:nvSpPr>
        <p:spPr>
          <a:xfrm>
            <a:off x="3776472" y="2493804"/>
            <a:ext cx="7357110" cy="324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30000"/>
              <a:buAutoNum type="arabicPeriod"/>
            </a:pPr>
            <a:r>
              <a:rPr lang="ko-KR" altLang="en-US" sz="2800" dirty="0">
                <a:solidFill>
                  <a:srgbClr val="7030A0"/>
                </a:solidFill>
              </a:rPr>
              <a:t> 정답 숫자</a:t>
            </a:r>
            <a:r>
              <a:rPr lang="en-US" altLang="ko-KR" sz="2800" dirty="0">
                <a:solidFill>
                  <a:srgbClr val="7030A0"/>
                </a:solidFill>
              </a:rPr>
              <a:t>(0~100)</a:t>
            </a:r>
            <a:r>
              <a:rPr lang="ko-KR" altLang="en-US" sz="2800" dirty="0">
                <a:solidFill>
                  <a:srgbClr val="7030A0"/>
                </a:solidFill>
              </a:rPr>
              <a:t>를 하나 생각함</a:t>
            </a:r>
            <a:endParaRPr lang="en-US" altLang="ko-KR" sz="2800" dirty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SzPct val="130000"/>
              <a:buAutoNum type="arabicPeriod"/>
            </a:pPr>
            <a:r>
              <a:rPr lang="ko-KR" altLang="en-US" sz="2800" dirty="0">
                <a:solidFill>
                  <a:srgbClr val="7030A0"/>
                </a:solidFill>
              </a:rPr>
              <a:t> 숫자를 물어봄</a:t>
            </a:r>
            <a:endParaRPr lang="en-US" altLang="ko-KR" sz="2800" dirty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SzPct val="130000"/>
              <a:buAutoNum type="arabicPeriod"/>
            </a:pPr>
            <a:r>
              <a:rPr lang="ko-KR" altLang="en-US" sz="2800" dirty="0">
                <a:solidFill>
                  <a:srgbClr val="7030A0"/>
                </a:solidFill>
              </a:rPr>
              <a:t> 그 숫자가 낮은지 적은지 정답인지 알려줌</a:t>
            </a:r>
            <a:endParaRPr lang="en-US" altLang="ko-KR" sz="2800" dirty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SzPct val="130000"/>
              <a:buAutoNum type="arabicPeriod"/>
            </a:pPr>
            <a:r>
              <a:rPr lang="en-US" altLang="ko-KR" sz="2800" dirty="0">
                <a:solidFill>
                  <a:srgbClr val="7030A0"/>
                </a:solidFill>
              </a:rPr>
              <a:t> 10</a:t>
            </a:r>
            <a:r>
              <a:rPr lang="ko-KR" altLang="en-US" sz="2800" dirty="0">
                <a:solidFill>
                  <a:srgbClr val="7030A0"/>
                </a:solidFill>
              </a:rPr>
              <a:t>번의 질문 안에 맞추지 못하면 패배</a:t>
            </a:r>
            <a:r>
              <a:rPr lang="en-US" altLang="ko-KR" sz="2800" dirty="0">
                <a:solidFill>
                  <a:srgbClr val="7030A0"/>
                </a:solidFill>
              </a:rPr>
              <a:t>!</a:t>
            </a:r>
          </a:p>
          <a:p>
            <a:pPr marL="342900" indent="-342900">
              <a:lnSpc>
                <a:spcPct val="150000"/>
              </a:lnSpc>
              <a:buSzPct val="130000"/>
              <a:buAutoNum type="arabicPeriod"/>
            </a:pPr>
            <a:endParaRPr lang="ko-KR" altLang="en-US" sz="2800" dirty="0">
              <a:solidFill>
                <a:srgbClr val="7030A0"/>
              </a:solidFill>
            </a:endParaRPr>
          </a:p>
        </p:txBody>
      </p:sp>
      <p:pic>
        <p:nvPicPr>
          <p:cNvPr id="2050" name="Picture 2" descr="18 text overlay">
            <a:extLst>
              <a:ext uri="{FF2B5EF4-FFF2-40B4-BE49-F238E27FC236}">
                <a16:creationId xmlns:a16="http://schemas.microsoft.com/office/drawing/2014/main" id="{032B55E8-9142-48BA-9E0A-F98FF7572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5" y="4620044"/>
            <a:ext cx="2287524" cy="152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ber 34 wall print">
            <a:extLst>
              <a:ext uri="{FF2B5EF4-FFF2-40B4-BE49-F238E27FC236}">
                <a16:creationId xmlns:a16="http://schemas.microsoft.com/office/drawing/2014/main" id="{D7810B7B-0A03-4716-A726-4E346D10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4" y="3094264"/>
            <a:ext cx="2287524" cy="152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erson standing beside 31 painted gray concrete road at daytime">
            <a:extLst>
              <a:ext uri="{FF2B5EF4-FFF2-40B4-BE49-F238E27FC236}">
                <a16:creationId xmlns:a16="http://schemas.microsoft.com/office/drawing/2014/main" id="{3B8B403E-97AE-4535-873F-74F3B6F6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4" y="1568485"/>
            <a:ext cx="2287524" cy="152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7989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  <a:solidFill>
            <a:srgbClr val="FB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62324" y="108936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추측 게임 </a:t>
            </a:r>
            <a:r>
              <a:rPr lang="en-US" altLang="ko-KR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1</a:t>
            </a:r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7BDA22-957C-4EAA-97F8-DD5ACF523F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7575" y="2237380"/>
            <a:ext cx="7552331" cy="3885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102804-23D5-4E6A-BBB8-FA7568898844}"/>
              </a:ext>
            </a:extLst>
          </p:cNvPr>
          <p:cNvSpPr txBox="1"/>
          <p:nvPr/>
        </p:nvSpPr>
        <p:spPr>
          <a:xfrm>
            <a:off x="426257" y="1370464"/>
            <a:ext cx="10004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</a:rPr>
              <a:t>1.</a:t>
            </a:r>
            <a:r>
              <a:rPr lang="ko-KR" altLang="en-US" sz="2800" dirty="0">
                <a:solidFill>
                  <a:srgbClr val="7030A0"/>
                </a:solidFill>
              </a:rPr>
              <a:t> 숫자를 하나 정하고 계속 입력받아 높은 지 작은 지 알려주자</a:t>
            </a:r>
            <a:r>
              <a:rPr lang="en-US" altLang="ko-KR" sz="2800" dirty="0">
                <a:solidFill>
                  <a:srgbClr val="7030A0"/>
                </a:solidFill>
              </a:rPr>
              <a:t>.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5122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  <a:solidFill>
            <a:srgbClr val="FB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62324" y="108936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추측 게임 </a:t>
            </a:r>
            <a:r>
              <a:rPr lang="en-US" altLang="ko-KR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2</a:t>
            </a:r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02804-23D5-4E6A-BBB8-FA7568898844}"/>
              </a:ext>
            </a:extLst>
          </p:cNvPr>
          <p:cNvSpPr txBox="1"/>
          <p:nvPr/>
        </p:nvSpPr>
        <p:spPr>
          <a:xfrm>
            <a:off x="426257" y="1370464"/>
            <a:ext cx="10004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</a:rPr>
              <a:t>2.</a:t>
            </a:r>
            <a:r>
              <a:rPr lang="ko-KR" altLang="en-US" sz="2800" dirty="0">
                <a:solidFill>
                  <a:srgbClr val="7030A0"/>
                </a:solidFill>
              </a:rPr>
              <a:t> 정답을 맞추면 승리해서 </a:t>
            </a:r>
            <a:r>
              <a:rPr lang="en-US" altLang="ko-KR" sz="2800" dirty="0">
                <a:solidFill>
                  <a:srgbClr val="7030A0"/>
                </a:solidFill>
              </a:rPr>
              <a:t>while </a:t>
            </a:r>
            <a:r>
              <a:rPr lang="ko-KR" altLang="en-US" sz="2800" dirty="0">
                <a:solidFill>
                  <a:srgbClr val="7030A0"/>
                </a:solidFill>
              </a:rPr>
              <a:t>반복문이 종료되게 하자</a:t>
            </a:r>
            <a:r>
              <a:rPr lang="en-US" altLang="ko-KR" sz="2800" dirty="0">
                <a:solidFill>
                  <a:srgbClr val="7030A0"/>
                </a:solidFill>
              </a:rPr>
              <a:t>.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4B671-93DA-4BD5-85F7-51E78CE118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1774" y="2220587"/>
            <a:ext cx="6947496" cy="44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283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  <a:solidFill>
            <a:srgbClr val="FB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62324" y="108936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추측 게임 </a:t>
            </a:r>
            <a:r>
              <a:rPr lang="en-US" altLang="ko-KR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3</a:t>
            </a:r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02804-23D5-4E6A-BBB8-FA7568898844}"/>
              </a:ext>
            </a:extLst>
          </p:cNvPr>
          <p:cNvSpPr txBox="1"/>
          <p:nvPr/>
        </p:nvSpPr>
        <p:spPr>
          <a:xfrm>
            <a:off x="426257" y="1157807"/>
            <a:ext cx="10004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</a:rPr>
              <a:t>3.</a:t>
            </a:r>
            <a:r>
              <a:rPr lang="ko-KR" altLang="en-US" sz="2800" dirty="0">
                <a:solidFill>
                  <a:srgbClr val="7030A0"/>
                </a:solidFill>
              </a:rPr>
              <a:t> </a:t>
            </a:r>
            <a:r>
              <a:rPr lang="en-US" altLang="ko-KR" sz="2800" dirty="0">
                <a:solidFill>
                  <a:srgbClr val="7030A0"/>
                </a:solidFill>
              </a:rPr>
              <a:t>10</a:t>
            </a:r>
            <a:r>
              <a:rPr lang="ko-KR" altLang="en-US" sz="2800" dirty="0">
                <a:solidFill>
                  <a:srgbClr val="7030A0"/>
                </a:solidFill>
              </a:rPr>
              <a:t>번 틀리면 패배하도록 하자</a:t>
            </a:r>
            <a:r>
              <a:rPr lang="en-US" altLang="ko-KR" sz="2800" dirty="0">
                <a:solidFill>
                  <a:srgbClr val="7030A0"/>
                </a:solidFill>
              </a:rPr>
              <a:t>.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9548B-947C-4D1B-896D-30055FCBA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48"/>
          <a:stretch/>
        </p:blipFill>
        <p:spPr>
          <a:xfrm>
            <a:off x="1160800" y="2007932"/>
            <a:ext cx="6437317" cy="21923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66D89E-6BDA-4CD3-8062-EE270A7E0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88"/>
          <a:stretch/>
        </p:blipFill>
        <p:spPr>
          <a:xfrm>
            <a:off x="1250140" y="4679577"/>
            <a:ext cx="3910190" cy="1717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3F619A-5BD7-4AE7-873B-737D0BEE7199}"/>
              </a:ext>
            </a:extLst>
          </p:cNvPr>
          <p:cNvSpPr txBox="1"/>
          <p:nvPr/>
        </p:nvSpPr>
        <p:spPr>
          <a:xfrm>
            <a:off x="1250140" y="4050173"/>
            <a:ext cx="301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...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00045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044243-0583-46AF-BC2C-1802D414451E}"/>
              </a:ext>
            </a:extLst>
          </p:cNvPr>
          <p:cNvSpPr/>
          <p:nvPr/>
        </p:nvSpPr>
        <p:spPr>
          <a:xfrm>
            <a:off x="0" y="5370285"/>
            <a:ext cx="12192000" cy="1487715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2" y="869694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285558" y="2511301"/>
            <a:ext cx="8398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split(), </a:t>
            </a:r>
            <a:r>
              <a:rPr lang="en-US" altLang="ko-KR" sz="3200" dirty="0" err="1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readlines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(),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데이터 분석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추측 게임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285558" y="3722020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14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285558" y="1495638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222A3-5341-444D-8C74-834633A02ABB}"/>
              </a:ext>
            </a:extLst>
          </p:cNvPr>
          <p:cNvSpPr txBox="1"/>
          <p:nvPr/>
        </p:nvSpPr>
        <p:spPr>
          <a:xfrm>
            <a:off x="213562" y="5521795"/>
            <a:ext cx="13193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References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왕초보를 위한 </a:t>
            </a:r>
            <a:r>
              <a:rPr lang="en-US" altLang="ko-KR" sz="1200" dirty="0"/>
              <a:t>Python 2.7		</a:t>
            </a:r>
            <a:r>
              <a:rPr lang="en-US" altLang="ko-KR" sz="1200" dirty="0">
                <a:hlinkClick r:id="rId3"/>
              </a:rPr>
              <a:t>https://wikidocs.net/145</a:t>
            </a:r>
            <a:endParaRPr lang="en-US" altLang="ko-KR" sz="1200" dirty="0"/>
          </a:p>
          <a:p>
            <a:r>
              <a:rPr lang="ko-KR" altLang="en-US" sz="1200" dirty="0"/>
              <a:t>뱀 인형 이미지</a:t>
            </a:r>
            <a:r>
              <a:rPr lang="en-US" altLang="ko-KR" sz="1200" dirty="0"/>
              <a:t>		</a:t>
            </a:r>
            <a:r>
              <a:rPr lang="en-US" altLang="ko-KR" sz="1200" dirty="0">
                <a:hlinkClick r:id="rId4"/>
              </a:rPr>
              <a:t>https://bit.ly/2WlNL65</a:t>
            </a:r>
            <a:endParaRPr lang="en-US" altLang="ko-KR" sz="1200" dirty="0"/>
          </a:p>
          <a:p>
            <a:r>
              <a:rPr lang="en-US" altLang="ko-KR" sz="1200" dirty="0"/>
              <a:t>Stock Photos			</a:t>
            </a:r>
            <a:r>
              <a:rPr lang="en-US" altLang="ko-KR" sz="1200" dirty="0">
                <a:hlinkClick r:id="rId5"/>
              </a:rPr>
              <a:t>https://unsplash.com/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7381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159720" y="164541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881467" y="1649068"/>
            <a:ext cx="10935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다음 프로그램을 만들어보자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2B21F-93AD-4F0A-8C36-47BF09308DD2}"/>
              </a:ext>
            </a:extLst>
          </p:cNvPr>
          <p:cNvSpPr/>
          <p:nvPr/>
        </p:nvSpPr>
        <p:spPr>
          <a:xfrm>
            <a:off x="881466" y="2295399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/>
              <a:t>띄어쓰기로 구분된 숫자 </a:t>
            </a:r>
            <a:r>
              <a:rPr lang="en-US" altLang="ko-KR" sz="3600" dirty="0"/>
              <a:t>4</a:t>
            </a:r>
            <a:r>
              <a:rPr lang="ko-KR" altLang="en-US" sz="3600" dirty="0"/>
              <a:t>개를 입력받고 이 합을 구해 출력하는 프로그램을 만들어보자</a:t>
            </a:r>
            <a:r>
              <a:rPr lang="en-US" altLang="ko-KR" sz="36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A01FC-EAD8-4725-B4B8-638B8C29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67" y="4125140"/>
            <a:ext cx="10638181" cy="14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1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66164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508381-C3A6-49F9-B4C3-78DF51EC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22" y="1535237"/>
            <a:ext cx="9851044" cy="30965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E023F2-71B2-442C-9E23-D99885EC8FE3}"/>
              </a:ext>
            </a:extLst>
          </p:cNvPr>
          <p:cNvSpPr/>
          <p:nvPr/>
        </p:nvSpPr>
        <p:spPr>
          <a:xfrm>
            <a:off x="0" y="2173941"/>
            <a:ext cx="12192000" cy="3153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1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66164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508381-C3A6-49F9-B4C3-78DF51EC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22" y="1535237"/>
            <a:ext cx="9851044" cy="30965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CCE6AD-004C-4A57-82FD-FFEC30C86DD7}"/>
              </a:ext>
            </a:extLst>
          </p:cNvPr>
          <p:cNvSpPr/>
          <p:nvPr/>
        </p:nvSpPr>
        <p:spPr>
          <a:xfrm>
            <a:off x="0" y="2841811"/>
            <a:ext cx="12192000" cy="248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4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762</Words>
  <Application>Microsoft Office PowerPoint</Application>
  <PresentationFormat>Widescreen</PresentationFormat>
  <Paragraphs>195</Paragraphs>
  <Slides>67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맑은 고딕</vt:lpstr>
      <vt:lpstr>Nanum Pen Script</vt:lpstr>
      <vt:lpstr>나눔고딕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 Eunseop</dc:creator>
  <cp:lastModifiedBy>Eunseop Shim</cp:lastModifiedBy>
  <cp:revision>261</cp:revision>
  <dcterms:created xsi:type="dcterms:W3CDTF">2019-05-20T11:05:00Z</dcterms:created>
  <dcterms:modified xsi:type="dcterms:W3CDTF">2019-08-30T22:48:13Z</dcterms:modified>
</cp:coreProperties>
</file>