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756" r:id="rId3"/>
    <p:sldId id="764" r:id="rId4"/>
    <p:sldId id="765" r:id="rId5"/>
    <p:sldId id="766" r:id="rId6"/>
    <p:sldId id="767" r:id="rId7"/>
    <p:sldId id="768" r:id="rId8"/>
    <p:sldId id="763" r:id="rId9"/>
    <p:sldId id="758" r:id="rId10"/>
    <p:sldId id="777" r:id="rId11"/>
    <p:sldId id="759" r:id="rId12"/>
    <p:sldId id="760" r:id="rId13"/>
    <p:sldId id="778" r:id="rId14"/>
    <p:sldId id="761" r:id="rId15"/>
    <p:sldId id="782" r:id="rId16"/>
    <p:sldId id="762" r:id="rId17"/>
    <p:sldId id="783" r:id="rId18"/>
    <p:sldId id="784" r:id="rId19"/>
    <p:sldId id="769" r:id="rId20"/>
    <p:sldId id="785" r:id="rId21"/>
    <p:sldId id="770" r:id="rId22"/>
    <p:sldId id="772" r:id="rId23"/>
    <p:sldId id="779" r:id="rId24"/>
    <p:sldId id="774" r:id="rId25"/>
    <p:sldId id="781" r:id="rId26"/>
    <p:sldId id="775" r:id="rId27"/>
    <p:sldId id="780" r:id="rId28"/>
    <p:sldId id="786" r:id="rId29"/>
    <p:sldId id="787" r:id="rId30"/>
    <p:sldId id="475" r:id="rId31"/>
    <p:sldId id="477" r:id="rId32"/>
    <p:sldId id="748" r:id="rId33"/>
    <p:sldId id="751" r:id="rId34"/>
    <p:sldId id="749" r:id="rId35"/>
    <p:sldId id="750" r:id="rId36"/>
    <p:sldId id="752" r:id="rId37"/>
    <p:sldId id="753" r:id="rId38"/>
    <p:sldId id="755" r:id="rId39"/>
    <p:sldId id="754" r:id="rId40"/>
    <p:sldId id="336" r:id="rId41"/>
    <p:sldId id="556" r:id="rId42"/>
    <p:sldId id="557" r:id="rId43"/>
    <p:sldId id="469" r:id="rId44"/>
    <p:sldId id="470" r:id="rId45"/>
    <p:sldId id="471" r:id="rId46"/>
    <p:sldId id="472" r:id="rId47"/>
    <p:sldId id="277" r:id="rId48"/>
    <p:sldId id="744" r:id="rId49"/>
    <p:sldId id="745" r:id="rId50"/>
    <p:sldId id="746" r:id="rId51"/>
    <p:sldId id="747" r:id="rId52"/>
    <p:sldId id="284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760000"/>
    <a:srgbClr val="FBC9FF"/>
    <a:srgbClr val="F9AFFF"/>
    <a:srgbClr val="19A2FF"/>
    <a:srgbClr val="0076C6"/>
    <a:srgbClr val="BC0000"/>
    <a:srgbClr val="FFD9D9"/>
    <a:srgbClr val="FFBDBD"/>
    <a:srgbClr val="FF5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64" autoAdjust="0"/>
  </p:normalViewPr>
  <p:slideViewPr>
    <p:cSldViewPr snapToGrid="0">
      <p:cViewPr>
        <p:scale>
          <a:sx n="75" d="100"/>
          <a:sy n="75" d="100"/>
        </p:scale>
        <p:origin x="1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6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54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5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4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3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0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1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4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33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78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44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2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50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64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57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54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84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6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0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3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6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92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74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59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74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61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98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9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5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62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3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46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98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6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17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79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530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2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3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9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0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7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5" y="3133266"/>
            <a:ext cx="820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이스케이프 캐릭터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파일 입출력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게임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13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open(“test.txt”, “w”)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43705-71F0-4919-8DD0-05BC2A5B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4" y="1620270"/>
            <a:ext cx="9647122" cy="1189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F8AF-5A2B-4EBD-AB1D-4038FD78B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4" y="3559745"/>
            <a:ext cx="7887801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761D9-B62A-4083-998E-28228CDE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360" y="4155140"/>
            <a:ext cx="1371791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5EBB2-6F77-4E4F-B0F1-D75AEDA1AF8A}"/>
              </a:ext>
            </a:extLst>
          </p:cNvPr>
          <p:cNvSpPr txBox="1"/>
          <p:nvPr/>
        </p:nvSpPr>
        <p:spPr>
          <a:xfrm>
            <a:off x="8946775" y="5936564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(a.txt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파일이 생겨있다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0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.write(A)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.write(A)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해당 파일에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4A2A3-CEB8-43E2-8707-2E58FCFB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2" y="3509449"/>
            <a:ext cx="7567485" cy="24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5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.close()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.close()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파일을 닫는다</a:t>
            </a:r>
            <a:r>
              <a:rPr lang="en-US" altLang="ko-KR" sz="3600" dirty="0">
                <a:solidFill>
                  <a:srgbClr val="AA7C38"/>
                </a:solidFill>
              </a:rPr>
              <a:t>. (</a:t>
            </a:r>
            <a:r>
              <a:rPr lang="ko-KR" altLang="en-US" sz="3600" dirty="0">
                <a:solidFill>
                  <a:srgbClr val="AA7C38"/>
                </a:solidFill>
              </a:rPr>
              <a:t>필수</a:t>
            </a:r>
            <a:r>
              <a:rPr lang="en-US" altLang="ko-KR" sz="3600" dirty="0">
                <a:solidFill>
                  <a:srgbClr val="AA7C38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0E22-B053-4C8A-AE2B-ED4F2ED5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9" y="3628115"/>
            <a:ext cx="8891895" cy="23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0" y="29683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연다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쓴다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닫는다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0E22-B053-4C8A-AE2B-ED4F2ED5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5" y="1727598"/>
            <a:ext cx="8891895" cy="23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0E22-B053-4C8A-AE2B-ED4F2ED5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5" y="1727598"/>
            <a:ext cx="8891895" cy="2393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69FBE9-7BCE-42ED-BA4D-4F712BEB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16" y="3638977"/>
            <a:ext cx="3699364" cy="23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142A6-448D-41D5-AF1B-01633DF7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1" y="1593608"/>
            <a:ext cx="6904579" cy="30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2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142A6-448D-41D5-AF1B-01633DF7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1" y="1593608"/>
            <a:ext cx="6904579" cy="308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61D0C-2B4E-4087-BA12-83C93B53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74" y="2931363"/>
            <a:ext cx="364473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142A6-448D-41D5-AF1B-01633DF7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1" y="1593608"/>
            <a:ext cx="6904579" cy="308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61D0C-2B4E-4087-BA12-83C93B53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74" y="2931363"/>
            <a:ext cx="3644737" cy="234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C2513-F837-4B2E-8FB9-D08459F7BE96}"/>
              </a:ext>
            </a:extLst>
          </p:cNvPr>
          <p:cNvSpPr txBox="1"/>
          <p:nvPr/>
        </p:nvSpPr>
        <p:spPr>
          <a:xfrm>
            <a:off x="793750" y="5753100"/>
            <a:ext cx="1060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AA7C38"/>
                </a:solidFill>
              </a:rPr>
              <a:t>각각 다른 줄에 출력하려면 어떻게 해야할까</a:t>
            </a:r>
            <a:r>
              <a:rPr lang="en-US" altLang="ko-KR" sz="4400" dirty="0">
                <a:solidFill>
                  <a:srgbClr val="AA7C38"/>
                </a:solidFill>
              </a:rPr>
              <a:t>?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51AEF-6A85-4D9E-8B2A-61053141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1" y="1719024"/>
            <a:ext cx="7981950" cy="299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7AA8E-D82B-41B7-9F7C-4A905456EC8F}"/>
              </a:ext>
            </a:extLst>
          </p:cNvPr>
          <p:cNvSpPr txBox="1"/>
          <p:nvPr/>
        </p:nvSpPr>
        <p:spPr>
          <a:xfrm>
            <a:off x="793750" y="5530715"/>
            <a:ext cx="1060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\n</a:t>
            </a:r>
            <a:r>
              <a:rPr lang="ko-KR" altLang="en-US" sz="4400" dirty="0">
                <a:solidFill>
                  <a:srgbClr val="AA7C38"/>
                </a:solidFill>
              </a:rPr>
              <a:t>을 사용하자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86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62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줄의 글자를 어떻게 표현하지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94DA3-62BF-4C79-B7F5-4E1EF79AD89F}"/>
              </a:ext>
            </a:extLst>
          </p:cNvPr>
          <p:cNvSpPr txBox="1"/>
          <p:nvPr/>
        </p:nvSpPr>
        <p:spPr>
          <a:xfrm>
            <a:off x="1587500" y="2397949"/>
            <a:ext cx="280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AA7C38"/>
                </a:solidFill>
              </a:rPr>
              <a:t>변수</a:t>
            </a:r>
            <a:endParaRPr lang="en-US" altLang="ko-KR" sz="3200" dirty="0">
              <a:solidFill>
                <a:srgbClr val="AA7C38"/>
              </a:solidFill>
            </a:endParaRPr>
          </a:p>
          <a:p>
            <a:pPr algn="ctr"/>
            <a:r>
              <a:rPr lang="en-US" altLang="ko-KR" sz="72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ko-KR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B619D-37D8-43E4-A97A-3C8187CE7EC1}"/>
              </a:ext>
            </a:extLst>
          </p:cNvPr>
          <p:cNvSpPr txBox="1"/>
          <p:nvPr/>
        </p:nvSpPr>
        <p:spPr>
          <a:xfrm>
            <a:off x="5826096" y="3429000"/>
            <a:ext cx="3813204" cy="1323439"/>
          </a:xfrm>
          <a:prstGeom prst="rect">
            <a:avLst/>
          </a:prstGeom>
          <a:noFill/>
          <a:ln w="34925">
            <a:solidFill>
              <a:schemeClr val="accent2">
                <a:lumMod val="75000"/>
                <a:alpha val="9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안녕하세요</a:t>
            </a:r>
            <a:endParaRPr lang="en-US" altLang="ko-KR" sz="4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좋은아침이에요</a:t>
            </a:r>
            <a:endParaRPr lang="ko-KR" altLang="en-US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BE285A-089D-4122-B615-2ECE4976CEE1}"/>
              </a:ext>
            </a:extLst>
          </p:cNvPr>
          <p:cNvSpPr/>
          <p:nvPr/>
        </p:nvSpPr>
        <p:spPr>
          <a:xfrm rot="11246491">
            <a:off x="3589822" y="3724699"/>
            <a:ext cx="1958482" cy="240206"/>
          </a:xfrm>
          <a:prstGeom prst="rightArrow">
            <a:avLst>
              <a:gd name="adj1" fmla="val 25297"/>
              <a:gd name="adj2" fmla="val 1364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A8B17-8B3D-4B26-B977-F6C467368246}"/>
              </a:ext>
            </a:extLst>
          </p:cNvPr>
          <p:cNvSpPr txBox="1"/>
          <p:nvPr/>
        </p:nvSpPr>
        <p:spPr>
          <a:xfrm rot="451305">
            <a:off x="3972779" y="3044279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how?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2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51AEF-6A85-4D9E-8B2A-61053141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1" y="1719024"/>
            <a:ext cx="7981950" cy="299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096E3-F965-4112-AD73-9DE4D702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1" y="4210317"/>
            <a:ext cx="2961897" cy="2218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7AA8E-D82B-41B7-9F7C-4A905456EC8F}"/>
              </a:ext>
            </a:extLst>
          </p:cNvPr>
          <p:cNvSpPr txBox="1"/>
          <p:nvPr/>
        </p:nvSpPr>
        <p:spPr>
          <a:xfrm>
            <a:off x="793750" y="5530715"/>
            <a:ext cx="1060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\n</a:t>
            </a:r>
            <a:r>
              <a:rPr lang="ko-KR" altLang="en-US" sz="4400" dirty="0">
                <a:solidFill>
                  <a:srgbClr val="AA7C38"/>
                </a:solidFill>
              </a:rPr>
              <a:t>을 사용하자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337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open(“test.txt”, “r”)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5840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open(“test.txt”, “r”)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test.txt </a:t>
            </a:r>
            <a:r>
              <a:rPr lang="ko-KR" altLang="en-US" sz="3600" dirty="0">
                <a:solidFill>
                  <a:srgbClr val="AA7C38"/>
                </a:solidFill>
              </a:rPr>
              <a:t>파일을 읽기</a:t>
            </a:r>
            <a:r>
              <a:rPr lang="en-US" altLang="ko-KR" sz="3600" dirty="0">
                <a:solidFill>
                  <a:srgbClr val="AA7C38"/>
                </a:solidFill>
              </a:rPr>
              <a:t>(r)</a:t>
            </a:r>
            <a:r>
              <a:rPr lang="ko-KR" altLang="en-US" sz="3600" dirty="0">
                <a:solidFill>
                  <a:srgbClr val="AA7C38"/>
                </a:solidFill>
              </a:rPr>
              <a:t>를 위해 연다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5CEE0-6104-429A-8F1F-6D077074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429000"/>
            <a:ext cx="11253348" cy="28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.read()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.read()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해당 파일을 읽어 내용을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2C978-5D57-4122-A700-75D82673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4" y="3628115"/>
            <a:ext cx="1068854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0" y="29683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연다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읽는다 </a:t>
            </a:r>
            <a:r>
              <a:rPr lang="ko-KR" altLang="en-US" sz="7200" dirty="0">
                <a:solidFill>
                  <a:srgbClr val="FF0000"/>
                </a:solidFill>
              </a:rPr>
              <a:t>→</a:t>
            </a:r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</a:rPr>
              <a:t> 닫는다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3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C474-240C-48C7-8EB4-EB4F44D3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1578501"/>
            <a:ext cx="4963928" cy="233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CC39-D9DE-4C14-80F7-B198E55B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" y="4238629"/>
            <a:ext cx="7892424" cy="19543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D7218-09B4-486E-9E3A-B82F971DBB47}"/>
              </a:ext>
            </a:extLst>
          </p:cNvPr>
          <p:cNvSpPr/>
          <p:nvPr/>
        </p:nvSpPr>
        <p:spPr>
          <a:xfrm>
            <a:off x="649287" y="5359400"/>
            <a:ext cx="4862513" cy="833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7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C474-240C-48C7-8EB4-EB4F44D3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1578501"/>
            <a:ext cx="4963928" cy="233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CC39-D9DE-4C14-80F7-B198E55B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" y="4238629"/>
            <a:ext cx="7892424" cy="1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378F58-C734-4B12-8862-D7CE7664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0" y="1799344"/>
            <a:ext cx="2871322" cy="1645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97285-0723-4EF9-A5F0-0D885459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7" y="1629231"/>
            <a:ext cx="7838144" cy="23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 예제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378F58-C734-4B12-8862-D7CE7664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0" y="1799344"/>
            <a:ext cx="2871322" cy="1645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97285-0723-4EF9-A5F0-0D885459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7" y="1629231"/>
            <a:ext cx="7838144" cy="2342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0448B-D78C-42DF-9D9D-62179E5C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57" y="4336655"/>
            <a:ext cx="4917143" cy="21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1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63838" y="1389798"/>
            <a:ext cx="106947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받아 그 이름을 파일에 저장하는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963838" y="2713237"/>
            <a:ext cx="10605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input(), open(), </a:t>
            </a:r>
            <a:r>
              <a:rPr lang="en-US" altLang="ko-KR" sz="3200" dirty="0" err="1">
                <a:solidFill>
                  <a:srgbClr val="AA7C38"/>
                </a:solidFill>
              </a:rPr>
              <a:t>f.write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를</a:t>
            </a:r>
            <a:r>
              <a:rPr lang="en-US" altLang="ko-KR" sz="3200" dirty="0">
                <a:solidFill>
                  <a:srgbClr val="AA7C38"/>
                </a:solidFill>
              </a:rPr>
              <a:t>	</a:t>
            </a:r>
            <a:r>
              <a:rPr lang="ko-KR" altLang="en-US" sz="3200" dirty="0">
                <a:solidFill>
                  <a:srgbClr val="AA7C38"/>
                </a:solidFill>
              </a:rPr>
              <a:t>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AFED1-CF8F-4488-914F-3E7A2B56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8" y="3827593"/>
            <a:ext cx="5582429" cy="1771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3F84B-D79B-4862-AF9D-F602CBAAB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37" y="3913565"/>
            <a:ext cx="3355642" cy="19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21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63838" y="1389798"/>
            <a:ext cx="8180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다음과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같이 </a:t>
            </a:r>
            <a:r>
              <a:rPr lang="en-US" altLang="ko-KR" sz="4000" dirty="0">
                <a:solidFill>
                  <a:prstClr val="black"/>
                </a:solidFill>
              </a:rPr>
              <a:t>1~100 </a:t>
            </a:r>
            <a:r>
              <a:rPr lang="ko-KR" altLang="en-US" sz="4000" dirty="0">
                <a:solidFill>
                  <a:prstClr val="black"/>
                </a:solidFill>
              </a:rPr>
              <a:t>까지의 모든 숫자가 들어간 텍스트 파일을 만드는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963838" y="3428148"/>
            <a:ext cx="7849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문과 </a:t>
            </a:r>
            <a:r>
              <a:rPr lang="en-US" altLang="ko-KR" sz="3200" dirty="0">
                <a:solidFill>
                  <a:srgbClr val="AA7C38"/>
                </a:solidFill>
              </a:rPr>
              <a:t>range(), open(), </a:t>
            </a:r>
            <a:r>
              <a:rPr lang="en-US" altLang="ko-KR" sz="3200" dirty="0" err="1">
                <a:solidFill>
                  <a:srgbClr val="AA7C38"/>
                </a:solidFill>
              </a:rPr>
              <a:t>f.write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를</a:t>
            </a:r>
            <a:r>
              <a:rPr lang="en-US" altLang="ko-KR" sz="3200" dirty="0">
                <a:solidFill>
                  <a:srgbClr val="AA7C38"/>
                </a:solidFill>
              </a:rPr>
              <a:t>	</a:t>
            </a:r>
            <a:r>
              <a:rPr lang="ko-KR" altLang="en-US" sz="3200" dirty="0">
                <a:solidFill>
                  <a:srgbClr val="AA7C38"/>
                </a:solidFill>
              </a:rPr>
              <a:t>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AB53-4EC6-4B8B-A111-61D5533B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90" y="1389798"/>
            <a:ext cx="2181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62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틀린 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094AC-478D-4B1F-89B7-BFA414A3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25" y="1747169"/>
            <a:ext cx="5622076" cy="133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CEA65-F693-4AF6-A8E8-19165A50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4" y="3601830"/>
            <a:ext cx="8758976" cy="2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52234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리스트 안의 것을 랜덤하게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575D8-9907-4BB3-A656-CA5C2844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501533"/>
            <a:ext cx="8659179" cy="2874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22249-CC8A-49F0-877F-00A253D7FB1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BA9C5-BF8D-47F1-B271-F0ECC81A6E73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24203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EE6A8-3B00-404D-A0F6-4A7E1230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97" y="1838364"/>
            <a:ext cx="9049430" cy="3676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6865AC-83B9-44C0-86C5-2523DB9B09E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FBCB3-E1C2-4C9D-935E-A7377186E504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87251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</a:t>
            </a:r>
          </a:p>
        </p:txBody>
      </p:sp>
      <p:pic>
        <p:nvPicPr>
          <p:cNvPr id="2" name="Picture 2" descr="close up photo of two brown camels in front body of water">
            <a:extLst>
              <a:ext uri="{FF2B5EF4-FFF2-40B4-BE49-F238E27FC236}">
                <a16:creationId xmlns:a16="http://schemas.microsoft.com/office/drawing/2014/main" id="{ED65546A-E9DF-4578-ADD3-FE65956B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5" b="19260"/>
          <a:stretch/>
        </p:blipFill>
        <p:spPr bwMode="auto">
          <a:xfrm>
            <a:off x="4472984" y="3789225"/>
            <a:ext cx="3512820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5D3AB20-D16D-414F-A9DF-28F9980FA0D4}"/>
              </a:ext>
            </a:extLst>
          </p:cNvPr>
          <p:cNvSpPr/>
          <p:nvPr/>
        </p:nvSpPr>
        <p:spPr>
          <a:xfrm>
            <a:off x="3160058" y="3144573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030A0"/>
                </a:solidFill>
              </a:rPr>
              <a:t>가위</a:t>
            </a:r>
            <a:r>
              <a:rPr lang="en-US" altLang="ko-KR" sz="2400" dirty="0">
                <a:solidFill>
                  <a:srgbClr val="7030A0"/>
                </a:solidFill>
              </a:rPr>
              <a:t>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E8369A1-551C-4B43-8CDA-C3DDC6B1683F}"/>
              </a:ext>
            </a:extLst>
          </p:cNvPr>
          <p:cNvSpPr/>
          <p:nvPr/>
        </p:nvSpPr>
        <p:spPr>
          <a:xfrm>
            <a:off x="6954818" y="2722304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7030A0"/>
                </a:solidFill>
              </a:rPr>
              <a:t>보</a:t>
            </a:r>
            <a:r>
              <a:rPr lang="en-US" altLang="ko-KR" sz="3200" dirty="0">
                <a:solidFill>
                  <a:srgbClr val="7030A0"/>
                </a:solidFill>
              </a:rPr>
              <a:t>!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22AA-274A-4E3A-96B7-311975994478}"/>
              </a:ext>
            </a:extLst>
          </p:cNvPr>
          <p:cNvSpPr txBox="1"/>
          <p:nvPr/>
        </p:nvSpPr>
        <p:spPr>
          <a:xfrm>
            <a:off x="0" y="14700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</a:rPr>
              <a:t>- </a:t>
            </a:r>
            <a:r>
              <a:rPr lang="ko-KR" altLang="en-US" sz="4800" dirty="0">
                <a:solidFill>
                  <a:srgbClr val="7030A0"/>
                </a:solidFill>
              </a:rPr>
              <a:t>타조 승</a:t>
            </a:r>
            <a:r>
              <a:rPr lang="en-US" altLang="ko-KR" sz="4800" dirty="0">
                <a:solidFill>
                  <a:srgbClr val="7030A0"/>
                </a:solidFill>
              </a:rPr>
              <a:t>, </a:t>
            </a:r>
            <a:r>
              <a:rPr lang="ko-KR" altLang="en-US" sz="4800" dirty="0">
                <a:solidFill>
                  <a:srgbClr val="7030A0"/>
                </a:solidFill>
              </a:rPr>
              <a:t>낙타 패 </a:t>
            </a:r>
            <a:r>
              <a:rPr lang="en-US" altLang="ko-KR" sz="4800" dirty="0">
                <a:solidFill>
                  <a:srgbClr val="7030A0"/>
                </a:solidFill>
              </a:rPr>
              <a:t>-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3A3BF-BB40-4BB9-B746-E1E149FA2E86}"/>
              </a:ext>
            </a:extLst>
          </p:cNvPr>
          <p:cNvSpPr txBox="1"/>
          <p:nvPr/>
        </p:nvSpPr>
        <p:spPr>
          <a:xfrm>
            <a:off x="4112004" y="5452726"/>
            <a:ext cx="15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</a:rPr>
              <a:t>(</a:t>
            </a:r>
            <a:r>
              <a:rPr lang="ko-KR" altLang="en-US" sz="2000" dirty="0">
                <a:solidFill>
                  <a:srgbClr val="7030A0"/>
                </a:solidFill>
              </a:rPr>
              <a:t>타조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F2440-C653-40D8-A9F0-C6F705688626}"/>
              </a:ext>
            </a:extLst>
          </p:cNvPr>
          <p:cNvSpPr txBox="1"/>
          <p:nvPr/>
        </p:nvSpPr>
        <p:spPr>
          <a:xfrm>
            <a:off x="6766559" y="5452726"/>
            <a:ext cx="15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</a:rPr>
              <a:t>(</a:t>
            </a:r>
            <a:r>
              <a:rPr lang="ko-KR" altLang="en-US" sz="2000" dirty="0">
                <a:solidFill>
                  <a:srgbClr val="7030A0"/>
                </a:solidFill>
              </a:rPr>
              <a:t>낙타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4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</a:t>
            </a:r>
          </a:p>
        </p:txBody>
      </p:sp>
      <p:pic>
        <p:nvPicPr>
          <p:cNvPr id="2" name="Picture 2" descr="close up photo of two brown camels in front body of water">
            <a:extLst>
              <a:ext uri="{FF2B5EF4-FFF2-40B4-BE49-F238E27FC236}">
                <a16:creationId xmlns:a16="http://schemas.microsoft.com/office/drawing/2014/main" id="{ED65546A-E9DF-4578-ADD3-FE65956B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5" b="19260"/>
          <a:stretch/>
        </p:blipFill>
        <p:spPr bwMode="auto">
          <a:xfrm>
            <a:off x="4472984" y="3789225"/>
            <a:ext cx="3512820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5D3AB20-D16D-414F-A9DF-28F9980FA0D4}"/>
              </a:ext>
            </a:extLst>
          </p:cNvPr>
          <p:cNvSpPr/>
          <p:nvPr/>
        </p:nvSpPr>
        <p:spPr>
          <a:xfrm>
            <a:off x="1846730" y="2301086"/>
            <a:ext cx="2274239" cy="1224129"/>
          </a:xfrm>
          <a:prstGeom prst="wedgeEllipseCallout">
            <a:avLst>
              <a:gd name="adj1" fmla="val 73284"/>
              <a:gd name="adj2" fmla="val 9710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</a:rPr>
              <a:t>바위</a:t>
            </a:r>
            <a:r>
              <a:rPr lang="en-US" altLang="ko-KR" sz="4000" dirty="0">
                <a:solidFill>
                  <a:srgbClr val="7030A0"/>
                </a:solidFill>
              </a:rPr>
              <a:t>!!!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E8369A1-551C-4B43-8CDA-C3DDC6B1683F}"/>
              </a:ext>
            </a:extLst>
          </p:cNvPr>
          <p:cNvSpPr/>
          <p:nvPr/>
        </p:nvSpPr>
        <p:spPr>
          <a:xfrm>
            <a:off x="7137317" y="3045155"/>
            <a:ext cx="1696974" cy="960120"/>
          </a:xfrm>
          <a:prstGeom prst="wedgeEllipseCallout">
            <a:avLst>
              <a:gd name="adj1" fmla="val -49988"/>
              <a:gd name="adj2" fmla="val 64628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7030A0"/>
                </a:solidFill>
              </a:rPr>
              <a:t>바위</a:t>
            </a:r>
            <a:r>
              <a:rPr lang="en-US" altLang="ko-KR" sz="3200" dirty="0">
                <a:solidFill>
                  <a:srgbClr val="7030A0"/>
                </a:solidFill>
              </a:rPr>
              <a:t>!!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22AA-274A-4E3A-96B7-311975994478}"/>
              </a:ext>
            </a:extLst>
          </p:cNvPr>
          <p:cNvSpPr txBox="1"/>
          <p:nvPr/>
        </p:nvSpPr>
        <p:spPr>
          <a:xfrm>
            <a:off x="0" y="14700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7030A0"/>
                </a:solidFill>
              </a:rPr>
              <a:t>- </a:t>
            </a:r>
            <a:r>
              <a:rPr lang="ko-KR" altLang="en-US" sz="4800" dirty="0">
                <a:solidFill>
                  <a:srgbClr val="7030A0"/>
                </a:solidFill>
              </a:rPr>
              <a:t>비김 </a:t>
            </a:r>
            <a:r>
              <a:rPr lang="en-US" altLang="ko-KR" sz="4800" dirty="0">
                <a:solidFill>
                  <a:srgbClr val="7030A0"/>
                </a:solidFill>
              </a:rPr>
              <a:t>-</a:t>
            </a:r>
            <a:endParaRPr lang="ko-KR" alt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3A3BF-BB40-4BB9-B746-E1E149FA2E86}"/>
              </a:ext>
            </a:extLst>
          </p:cNvPr>
          <p:cNvSpPr txBox="1"/>
          <p:nvPr/>
        </p:nvSpPr>
        <p:spPr>
          <a:xfrm>
            <a:off x="4112004" y="5452726"/>
            <a:ext cx="15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</a:rPr>
              <a:t>(</a:t>
            </a:r>
            <a:r>
              <a:rPr lang="ko-KR" altLang="en-US" sz="2000" dirty="0">
                <a:solidFill>
                  <a:srgbClr val="7030A0"/>
                </a:solidFill>
              </a:rPr>
              <a:t>타조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F2440-C653-40D8-A9F0-C6F705688626}"/>
              </a:ext>
            </a:extLst>
          </p:cNvPr>
          <p:cNvSpPr txBox="1"/>
          <p:nvPr/>
        </p:nvSpPr>
        <p:spPr>
          <a:xfrm>
            <a:off x="6766559" y="5452726"/>
            <a:ext cx="15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</a:rPr>
              <a:t>(</a:t>
            </a:r>
            <a:r>
              <a:rPr lang="ko-KR" altLang="en-US" sz="2000" dirty="0">
                <a:solidFill>
                  <a:srgbClr val="7030A0"/>
                </a:solidFill>
              </a:rPr>
              <a:t>낙타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6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6C74A-803A-44C2-A6FF-3927936FEF44}"/>
              </a:ext>
            </a:extLst>
          </p:cNvPr>
          <p:cNvSpPr txBox="1"/>
          <p:nvPr/>
        </p:nvSpPr>
        <p:spPr>
          <a:xfrm>
            <a:off x="3776472" y="2493804"/>
            <a:ext cx="8137622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</a:t>
            </a:r>
            <a:r>
              <a:rPr lang="en-US" altLang="ko-KR" sz="2800" dirty="0">
                <a:solidFill>
                  <a:srgbClr val="7030A0"/>
                </a:solidFill>
              </a:rPr>
              <a:t>“</a:t>
            </a:r>
            <a:r>
              <a:rPr lang="ko-KR" altLang="en-US" sz="2800" dirty="0">
                <a:solidFill>
                  <a:srgbClr val="7030A0"/>
                </a:solidFill>
              </a:rPr>
              <a:t>가위</a:t>
            </a:r>
            <a:r>
              <a:rPr lang="en-US" altLang="ko-KR" sz="2800" dirty="0">
                <a:solidFill>
                  <a:srgbClr val="7030A0"/>
                </a:solidFill>
              </a:rPr>
              <a:t>...</a:t>
            </a:r>
            <a:r>
              <a:rPr lang="ko-KR" altLang="en-US" sz="2800" dirty="0">
                <a:solidFill>
                  <a:srgbClr val="7030A0"/>
                </a:solidFill>
              </a:rPr>
              <a:t>바위</a:t>
            </a:r>
            <a:r>
              <a:rPr lang="en-US" altLang="ko-KR" sz="2800" dirty="0">
                <a:solidFill>
                  <a:srgbClr val="7030A0"/>
                </a:solidFill>
              </a:rPr>
              <a:t>...” </a:t>
            </a:r>
            <a:r>
              <a:rPr lang="ko-KR" altLang="en-US" sz="2800" dirty="0">
                <a:solidFill>
                  <a:srgbClr val="7030A0"/>
                </a:solidFill>
              </a:rPr>
              <a:t>를 출력하고 사용자 입력을 기다림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</a:t>
            </a:r>
            <a:r>
              <a:rPr lang="en-US" altLang="ko-KR" sz="2800" dirty="0">
                <a:solidFill>
                  <a:srgbClr val="7030A0"/>
                </a:solidFill>
              </a:rPr>
              <a:t>“</a:t>
            </a:r>
            <a:r>
              <a:rPr lang="ko-KR" altLang="en-US" sz="2800" dirty="0">
                <a:solidFill>
                  <a:srgbClr val="7030A0"/>
                </a:solidFill>
              </a:rPr>
              <a:t>가위</a:t>
            </a:r>
            <a:r>
              <a:rPr lang="en-US" altLang="ko-KR" sz="2800" dirty="0">
                <a:solidFill>
                  <a:srgbClr val="7030A0"/>
                </a:solidFill>
              </a:rPr>
              <a:t>”, “</a:t>
            </a:r>
            <a:r>
              <a:rPr lang="ko-KR" altLang="en-US" sz="2800" dirty="0">
                <a:solidFill>
                  <a:srgbClr val="7030A0"/>
                </a:solidFill>
              </a:rPr>
              <a:t>바위</a:t>
            </a:r>
            <a:r>
              <a:rPr lang="en-US" altLang="ko-KR" sz="2800" dirty="0">
                <a:solidFill>
                  <a:srgbClr val="7030A0"/>
                </a:solidFill>
              </a:rPr>
              <a:t>”, “</a:t>
            </a:r>
            <a:r>
              <a:rPr lang="ko-KR" altLang="en-US" sz="2800" dirty="0">
                <a:solidFill>
                  <a:srgbClr val="7030A0"/>
                </a:solidFill>
              </a:rPr>
              <a:t>보</a:t>
            </a:r>
            <a:r>
              <a:rPr lang="en-US" altLang="ko-KR" sz="2800" dirty="0">
                <a:solidFill>
                  <a:srgbClr val="7030A0"/>
                </a:solidFill>
              </a:rPr>
              <a:t>” </a:t>
            </a:r>
            <a:r>
              <a:rPr lang="ko-KR" altLang="en-US" sz="2800" dirty="0">
                <a:solidFill>
                  <a:srgbClr val="7030A0"/>
                </a:solidFill>
              </a:rPr>
              <a:t>중 하나를 무작위로 고름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내 수와 상대 수를 보고 승패 혹은 비김을 가림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5122" name="Picture 2" descr="Image result for rock scissors paper">
            <a:extLst>
              <a:ext uri="{FF2B5EF4-FFF2-40B4-BE49-F238E27FC236}">
                <a16:creationId xmlns:a16="http://schemas.microsoft.com/office/drawing/2014/main" id="{C276B8A4-8D07-4BCE-8633-7870AE3C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" y="2700799"/>
            <a:ext cx="2993332" cy="168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45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334152" y="2159358"/>
            <a:ext cx="1152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1.</a:t>
            </a:r>
            <a:r>
              <a:rPr lang="ko-KR" altLang="en-US" sz="2800" dirty="0">
                <a:solidFill>
                  <a:srgbClr val="7030A0"/>
                </a:solidFill>
              </a:rPr>
              <a:t> 사용자의 입력을 받고 자신의 수를 무작위로 고르자</a:t>
            </a:r>
            <a:r>
              <a:rPr lang="en-US" altLang="ko-KR" sz="2800" dirty="0">
                <a:solidFill>
                  <a:srgbClr val="7030A0"/>
                </a:solidFill>
              </a:rPr>
              <a:t>. </a:t>
            </a:r>
            <a:r>
              <a:rPr lang="ko-KR" altLang="en-US" sz="2800" dirty="0">
                <a:solidFill>
                  <a:srgbClr val="7030A0"/>
                </a:solidFill>
              </a:rPr>
              <a:t>그 수를 출력하자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A92E51-A854-4C6C-A193-734BA52C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0" y="3185617"/>
            <a:ext cx="10236380" cy="20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334152" y="1607830"/>
            <a:ext cx="1152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2.</a:t>
            </a:r>
            <a:r>
              <a:rPr lang="ko-KR" altLang="en-US" sz="2800" dirty="0">
                <a:solidFill>
                  <a:srgbClr val="7030A0"/>
                </a:solidFill>
              </a:rPr>
              <a:t> 사용자가 이긴 경우를 </a:t>
            </a:r>
            <a:r>
              <a:rPr lang="en-US" altLang="ko-KR" sz="2800" dirty="0">
                <a:solidFill>
                  <a:srgbClr val="7030A0"/>
                </a:solidFill>
              </a:rPr>
              <a:t>if, </a:t>
            </a:r>
            <a:r>
              <a:rPr lang="en-US" altLang="ko-KR" sz="2800" dirty="0" err="1">
                <a:solidFill>
                  <a:srgbClr val="7030A0"/>
                </a:solidFill>
              </a:rPr>
              <a:t>elif</a:t>
            </a:r>
            <a:r>
              <a:rPr lang="ko-KR" altLang="en-US" sz="2800" dirty="0">
                <a:solidFill>
                  <a:srgbClr val="7030A0"/>
                </a:solidFill>
              </a:rPr>
              <a:t>문으로 판별해 승리 문구를 띄우자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BBEC9-E12F-476B-BF44-31FA688C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2" y="2545462"/>
            <a:ext cx="9306377" cy="27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2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334152" y="1607830"/>
            <a:ext cx="1152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3.</a:t>
            </a:r>
            <a:r>
              <a:rPr lang="ko-KR" altLang="en-US" sz="2800" dirty="0">
                <a:solidFill>
                  <a:srgbClr val="7030A0"/>
                </a:solidFill>
              </a:rPr>
              <a:t> 사용자가 진 경우를 </a:t>
            </a:r>
            <a:r>
              <a:rPr lang="en-US" altLang="ko-KR" sz="2800" dirty="0" err="1">
                <a:solidFill>
                  <a:srgbClr val="7030A0"/>
                </a:solidFill>
              </a:rPr>
              <a:t>elif</a:t>
            </a:r>
            <a:r>
              <a:rPr lang="ko-KR" altLang="en-US" sz="2800" dirty="0">
                <a:solidFill>
                  <a:srgbClr val="7030A0"/>
                </a:solidFill>
              </a:rPr>
              <a:t>문으로 판별해 패배 문구를 띄우자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22B22-52D6-4EBA-9C3E-D5B8B25D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2" y="2639310"/>
            <a:ext cx="8708282" cy="27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59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4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334152" y="1607830"/>
            <a:ext cx="1152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4.</a:t>
            </a:r>
            <a:r>
              <a:rPr lang="ko-KR" altLang="en-US" sz="2800" dirty="0">
                <a:solidFill>
                  <a:srgbClr val="7030A0"/>
                </a:solidFill>
              </a:rPr>
              <a:t> 비긴 경우를 </a:t>
            </a:r>
            <a:r>
              <a:rPr lang="en-US" altLang="ko-KR" sz="2800" dirty="0" err="1">
                <a:solidFill>
                  <a:srgbClr val="7030A0"/>
                </a:solidFill>
              </a:rPr>
              <a:t>elif</a:t>
            </a:r>
            <a:r>
              <a:rPr lang="ko-KR" altLang="en-US" sz="2800" dirty="0">
                <a:solidFill>
                  <a:srgbClr val="7030A0"/>
                </a:solidFill>
              </a:rPr>
              <a:t>문으로 판별해 비김 문구를 띄우자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CB48F-39B4-49F0-A113-42DD6D03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73" y="2644635"/>
            <a:ext cx="9683792" cy="28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가위바위보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5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334152" y="1607830"/>
            <a:ext cx="1152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5.</a:t>
            </a:r>
            <a:r>
              <a:rPr lang="ko-KR" altLang="en-US" sz="2800" dirty="0">
                <a:solidFill>
                  <a:srgbClr val="7030A0"/>
                </a:solidFill>
              </a:rPr>
              <a:t> 이상한 경우를 </a:t>
            </a:r>
            <a:r>
              <a:rPr lang="en-US" altLang="ko-KR" sz="2800" dirty="0">
                <a:solidFill>
                  <a:srgbClr val="7030A0"/>
                </a:solidFill>
              </a:rPr>
              <a:t>else</a:t>
            </a:r>
            <a:r>
              <a:rPr lang="ko-KR" altLang="en-US" sz="2800" dirty="0">
                <a:solidFill>
                  <a:srgbClr val="7030A0"/>
                </a:solidFill>
              </a:rPr>
              <a:t>문으로 판별해 화를 내자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217E5-741B-49EE-BD7A-E778D71B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7" y="2753621"/>
            <a:ext cx="10748683" cy="24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“\n”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“\n”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엔터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줄바꿈을 의미한다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CC037-D74F-46B1-BE03-AF091822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2" y="3628115"/>
            <a:ext cx="1042180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7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while A: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A(</a:t>
            </a:r>
            <a:r>
              <a:rPr lang="ko-KR" altLang="en-US" sz="4000" dirty="0">
                <a:solidFill>
                  <a:srgbClr val="AA7C38"/>
                </a:solidFill>
              </a:rPr>
              <a:t>조건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가 참인 동안 블록을 반복한다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E2330-5FCB-4B77-A1C3-CE46CC58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7411484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6E8CF-2DA0-4F87-BE49-E36D537D6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76"/>
          <a:stretch/>
        </p:blipFill>
        <p:spPr>
          <a:xfrm>
            <a:off x="652185" y="4935141"/>
            <a:ext cx="3972479" cy="1922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332EB-9DFD-42A7-AB16-EA3A0C32B2A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F8406-A2AC-48E2-BDB0-1244B32EAA2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1DEA2-A7C3-4CF3-BB00-CF58B9696B9C}"/>
              </a:ext>
            </a:extLst>
          </p:cNvPr>
          <p:cNvSpPr txBox="1"/>
          <p:nvPr/>
        </p:nvSpPr>
        <p:spPr>
          <a:xfrm>
            <a:off x="2140330" y="5481071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9BF27-AB52-426A-A7EE-2803AC554F3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D3B80-93CC-4995-9027-F75180FDE423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304876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536616" y="144884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break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반복문을 탈출한다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DFF8-C332-408F-83A7-E0B26215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5" y="3352589"/>
            <a:ext cx="7432225" cy="24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2978-A90D-4ABC-9787-F33A5400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5" y="5643886"/>
            <a:ext cx="1704551" cy="871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A3E84-ABF3-4610-A4F5-120D2D52E8A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79F68-90C2-4DEF-A564-830B6BEF2EA2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476731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B2A3A1-4070-4D64-916D-D782397E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" y="1545788"/>
            <a:ext cx="4529504" cy="3575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62F9F-BE9E-496B-BB07-57D6EA70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1" y="5555813"/>
            <a:ext cx="5796329" cy="10139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93639-2ADD-4FAD-BE67-6D29298B4A2D}"/>
              </a:ext>
            </a:extLst>
          </p:cNvPr>
          <p:cNvCxnSpPr>
            <a:cxnSpLocks/>
          </p:cNvCxnSpPr>
          <p:nvPr/>
        </p:nvCxnSpPr>
        <p:spPr>
          <a:xfrm>
            <a:off x="3324225" y="5029200"/>
            <a:ext cx="0" cy="442199"/>
          </a:xfrm>
          <a:prstGeom prst="straightConnector1">
            <a:avLst/>
          </a:prstGeom>
          <a:ln w="889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118FD4-161C-478B-9863-D192D4C8769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4E2F9-57B6-44B8-8E0F-E6B6B3A5671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215923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0~1 </a:t>
            </a:r>
            <a:r>
              <a:rPr lang="ko-KR" altLang="en-US" sz="3600" dirty="0">
                <a:solidFill>
                  <a:srgbClr val="AA7C38"/>
                </a:solidFill>
              </a:rPr>
              <a:t>사이의 랜덤한 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8B3AD-09F4-4EFE-947C-E860E409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" y="3618356"/>
            <a:ext cx="5249008" cy="2457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211A67-5F23-48AF-BF3D-8FE4095C71D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655C2-550D-4B09-AC1A-D6915E677FF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86650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7363D-1F0B-4964-B3D2-3415352E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6" y="1963252"/>
            <a:ext cx="10336067" cy="371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16FF1-CD06-42CD-80E0-24EFAAA799D6}"/>
              </a:ext>
            </a:extLst>
          </p:cNvPr>
          <p:cNvSpPr txBox="1"/>
          <p:nvPr/>
        </p:nvSpPr>
        <p:spPr>
          <a:xfrm>
            <a:off x="7697271" y="2934124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0~0.3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FFE9C-0D75-4C89-86C8-7BB15A4A684C}"/>
              </a:ext>
            </a:extLst>
          </p:cNvPr>
          <p:cNvSpPr txBox="1"/>
          <p:nvPr/>
        </p:nvSpPr>
        <p:spPr>
          <a:xfrm>
            <a:off x="2136226" y="4277733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0.3~1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BC2C8-587F-4962-A1E7-80B8DD0E560F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2F2EF-1D57-4B4D-9FA7-DB1060186AA1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994088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(a, b)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이상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미만의 랜덤한 정수를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A29DD-A73C-488C-A59B-F2344C2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628115"/>
            <a:ext cx="7535327" cy="239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CE9364-1D88-4107-BD5B-A1B6178D212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D1278-EB86-4044-8A0F-C8FEB04156FF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40510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5B739-1C37-4BD7-AE4F-56C4D74E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" y="1928603"/>
            <a:ext cx="11174384" cy="3000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12918B-0320-45C3-A8A3-433EDB32060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0C78-FDBB-45E6-B79C-2B76B439654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780587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</a:t>
            </a:r>
          </a:p>
        </p:txBody>
      </p:sp>
      <p:pic>
        <p:nvPicPr>
          <p:cNvPr id="2" name="Picture 2" descr="close up photo of two brown camels in front body of water">
            <a:extLst>
              <a:ext uri="{FF2B5EF4-FFF2-40B4-BE49-F238E27FC236}">
                <a16:creationId xmlns:a16="http://schemas.microsoft.com/office/drawing/2014/main" id="{ED65546A-E9DF-4578-ADD3-FE65956B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5" b="19260"/>
          <a:stretch/>
        </p:blipFill>
        <p:spPr bwMode="auto">
          <a:xfrm>
            <a:off x="4284726" y="4946904"/>
            <a:ext cx="3512820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5D3AB20-D16D-414F-A9DF-28F9980FA0D4}"/>
              </a:ext>
            </a:extLst>
          </p:cNvPr>
          <p:cNvSpPr/>
          <p:nvPr/>
        </p:nvSpPr>
        <p:spPr>
          <a:xfrm>
            <a:off x="2971800" y="4302252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13!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E8369A1-551C-4B43-8CDA-C3DDC6B1683F}"/>
              </a:ext>
            </a:extLst>
          </p:cNvPr>
          <p:cNvSpPr/>
          <p:nvPr/>
        </p:nvSpPr>
        <p:spPr>
          <a:xfrm>
            <a:off x="6766560" y="3879983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너무 낮아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FE45532-1FE2-4C3E-9FBF-33276E1E1957}"/>
              </a:ext>
            </a:extLst>
          </p:cNvPr>
          <p:cNvSpPr/>
          <p:nvPr/>
        </p:nvSpPr>
        <p:spPr>
          <a:xfrm>
            <a:off x="2971800" y="3184398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80!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0FCF8EA-D43D-4B7A-9EFB-A46B69A8D679}"/>
              </a:ext>
            </a:extLst>
          </p:cNvPr>
          <p:cNvSpPr/>
          <p:nvPr/>
        </p:nvSpPr>
        <p:spPr>
          <a:xfrm>
            <a:off x="6766560" y="2614437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너무 높아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86D12B1F-B83F-4D1D-9C18-EFFDBED84CC0}"/>
              </a:ext>
            </a:extLst>
          </p:cNvPr>
          <p:cNvSpPr/>
          <p:nvPr/>
        </p:nvSpPr>
        <p:spPr>
          <a:xfrm>
            <a:off x="2971800" y="2027682"/>
            <a:ext cx="1312926" cy="960120"/>
          </a:xfrm>
          <a:prstGeom prst="wedgeEllipseCallout">
            <a:avLst>
              <a:gd name="adj1" fmla="val 43241"/>
              <a:gd name="adj2" fmla="val 6535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50!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80E56869-EBB0-4339-87C8-C696F1FC176C}"/>
              </a:ext>
            </a:extLst>
          </p:cNvPr>
          <p:cNvSpPr/>
          <p:nvPr/>
        </p:nvSpPr>
        <p:spPr>
          <a:xfrm>
            <a:off x="6766560" y="1371197"/>
            <a:ext cx="1696974" cy="960120"/>
          </a:xfrm>
          <a:prstGeom prst="wedgeEllipseCallout">
            <a:avLst>
              <a:gd name="adj1" fmla="val -43120"/>
              <a:gd name="adj2" fmla="val 7583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030A0"/>
                </a:solidFill>
              </a:rPr>
              <a:t>정답</a:t>
            </a:r>
            <a:r>
              <a:rPr lang="en-US" altLang="ko-KR" sz="2400" dirty="0">
                <a:solidFill>
                  <a:srgbClr val="7030A0"/>
                </a:solidFill>
              </a:rPr>
              <a:t>!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14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6C74A-803A-44C2-A6FF-3927936FEF44}"/>
              </a:ext>
            </a:extLst>
          </p:cNvPr>
          <p:cNvSpPr txBox="1"/>
          <p:nvPr/>
        </p:nvSpPr>
        <p:spPr>
          <a:xfrm>
            <a:off x="3776472" y="2493804"/>
            <a:ext cx="735711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정답 숫자</a:t>
            </a:r>
            <a:r>
              <a:rPr lang="en-US" altLang="ko-KR" sz="2800" dirty="0">
                <a:solidFill>
                  <a:srgbClr val="7030A0"/>
                </a:solidFill>
              </a:rPr>
              <a:t>(0~100)</a:t>
            </a:r>
            <a:r>
              <a:rPr lang="ko-KR" altLang="en-US" sz="2800" dirty="0">
                <a:solidFill>
                  <a:srgbClr val="7030A0"/>
                </a:solidFill>
              </a:rPr>
              <a:t>를 하나 생각함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숫자를 물어봄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ko-KR" altLang="en-US" sz="2800" dirty="0">
                <a:solidFill>
                  <a:srgbClr val="7030A0"/>
                </a:solidFill>
              </a:rPr>
              <a:t> 그 숫자가 낮은지 적은지 정답인지 알려줌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r>
              <a:rPr lang="en-US" altLang="ko-KR" sz="2800" dirty="0">
                <a:solidFill>
                  <a:srgbClr val="7030A0"/>
                </a:solidFill>
              </a:rPr>
              <a:t> 10</a:t>
            </a:r>
            <a:r>
              <a:rPr lang="ko-KR" altLang="en-US" sz="2800" dirty="0">
                <a:solidFill>
                  <a:srgbClr val="7030A0"/>
                </a:solidFill>
              </a:rPr>
              <a:t>번의 질문 안에 맞추지 못하면 패배</a:t>
            </a:r>
            <a:r>
              <a:rPr lang="en-US" altLang="ko-KR" sz="2800" dirty="0">
                <a:solidFill>
                  <a:srgbClr val="7030A0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  <a:buSzPct val="130000"/>
              <a:buAutoNum type="arabicPeriod"/>
            </a:pP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18 text overlay">
            <a:extLst>
              <a:ext uri="{FF2B5EF4-FFF2-40B4-BE49-F238E27FC236}">
                <a16:creationId xmlns:a16="http://schemas.microsoft.com/office/drawing/2014/main" id="{032B55E8-9142-48BA-9E0A-F98FF757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5" y="4620044"/>
            <a:ext cx="2287524" cy="15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 34 wall print">
            <a:extLst>
              <a:ext uri="{FF2B5EF4-FFF2-40B4-BE49-F238E27FC236}">
                <a16:creationId xmlns:a16="http://schemas.microsoft.com/office/drawing/2014/main" id="{D7810B7B-0A03-4716-A726-4E346D10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" y="3094264"/>
            <a:ext cx="2287524" cy="15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 standing beside 31 painted gray concrete road at daytime">
            <a:extLst>
              <a:ext uri="{FF2B5EF4-FFF2-40B4-BE49-F238E27FC236}">
                <a16:creationId xmlns:a16="http://schemas.microsoft.com/office/drawing/2014/main" id="{3B8B403E-97AE-4535-873F-74F3B6F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4" y="1568485"/>
            <a:ext cx="2287524" cy="152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2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BDA22-957C-4EAA-97F8-DD5ACF523F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7575" y="2237380"/>
            <a:ext cx="7552331" cy="3885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370464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1.</a:t>
            </a:r>
            <a:r>
              <a:rPr lang="ko-KR" altLang="en-US" sz="2800" dirty="0">
                <a:solidFill>
                  <a:srgbClr val="7030A0"/>
                </a:solidFill>
              </a:rPr>
              <a:t> 숫자를 하나 정하고 계속 입력받아 높은 지 작은 지 알려주자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“\t”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094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“\t”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탭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간격을 의미한다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D28E6-2142-4089-B3D8-207F0EDA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378200"/>
            <a:ext cx="8326012" cy="1352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F1CE6-3322-40D1-83A7-D9E99BF1B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52" y="4608265"/>
            <a:ext cx="1064091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370464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2.</a:t>
            </a:r>
            <a:r>
              <a:rPr lang="ko-KR" altLang="en-US" sz="2800" dirty="0">
                <a:solidFill>
                  <a:srgbClr val="7030A0"/>
                </a:solidFill>
              </a:rPr>
              <a:t> 정답을 맞추면 승리해서 </a:t>
            </a:r>
            <a:r>
              <a:rPr lang="en-US" altLang="ko-KR" sz="2800" dirty="0">
                <a:solidFill>
                  <a:srgbClr val="7030A0"/>
                </a:solidFill>
              </a:rPr>
              <a:t>while </a:t>
            </a:r>
            <a:r>
              <a:rPr lang="ko-KR" altLang="en-US" sz="2800" dirty="0">
                <a:solidFill>
                  <a:srgbClr val="7030A0"/>
                </a:solidFill>
              </a:rPr>
              <a:t>반복문이 종료되게 하자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4B671-93DA-4BD5-85F7-51E78CE1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774" y="2220587"/>
            <a:ext cx="6947496" cy="44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6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  <a:solidFill>
            <a:srgbClr val="FB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62324" y="108936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추측 게임 </a:t>
            </a:r>
            <a:r>
              <a:rPr lang="en-US" altLang="ko-KR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</a:t>
            </a:r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02804-23D5-4E6A-BBB8-FA7568898844}"/>
              </a:ext>
            </a:extLst>
          </p:cNvPr>
          <p:cNvSpPr txBox="1"/>
          <p:nvPr/>
        </p:nvSpPr>
        <p:spPr>
          <a:xfrm>
            <a:off x="426257" y="1157807"/>
            <a:ext cx="10004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</a:rPr>
              <a:t>3.</a:t>
            </a:r>
            <a:r>
              <a:rPr lang="ko-KR" altLang="en-US" sz="2800" dirty="0">
                <a:solidFill>
                  <a:srgbClr val="7030A0"/>
                </a:solidFill>
              </a:rPr>
              <a:t> </a:t>
            </a:r>
            <a:r>
              <a:rPr lang="en-US" altLang="ko-KR" sz="2800" dirty="0">
                <a:solidFill>
                  <a:srgbClr val="7030A0"/>
                </a:solidFill>
              </a:rPr>
              <a:t>10</a:t>
            </a:r>
            <a:r>
              <a:rPr lang="ko-KR" altLang="en-US" sz="2800" dirty="0">
                <a:solidFill>
                  <a:srgbClr val="7030A0"/>
                </a:solidFill>
              </a:rPr>
              <a:t>번 틀리면 패배하도록 하자</a:t>
            </a:r>
            <a:r>
              <a:rPr lang="en-US" altLang="ko-KR" sz="2800" dirty="0">
                <a:solidFill>
                  <a:srgbClr val="7030A0"/>
                </a:solidFill>
              </a:rPr>
              <a:t>.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9548B-947C-4D1B-896D-30055FCB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8"/>
          <a:stretch/>
        </p:blipFill>
        <p:spPr>
          <a:xfrm>
            <a:off x="1160800" y="2007932"/>
            <a:ext cx="6437317" cy="2192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66D89E-6BDA-4CD3-8062-EE270A7E0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88"/>
          <a:stretch/>
        </p:blipFill>
        <p:spPr>
          <a:xfrm>
            <a:off x="1250140" y="4679577"/>
            <a:ext cx="3910190" cy="171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F619A-5BD7-4AE7-873B-737D0BEE7199}"/>
              </a:ext>
            </a:extLst>
          </p:cNvPr>
          <p:cNvSpPr txBox="1"/>
          <p:nvPr/>
        </p:nvSpPr>
        <p:spPr>
          <a:xfrm>
            <a:off x="1250140" y="4050173"/>
            <a:ext cx="301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042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3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이스케이프 캐릭터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파일 입출력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게임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13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아래와 같은 여러 줄의 자기소개를 </a:t>
            </a:r>
            <a:r>
              <a:rPr lang="en-US" altLang="ko-KR" sz="4000" b="1" dirty="0">
                <a:solidFill>
                  <a:srgbClr val="760000"/>
                </a:solidFill>
              </a:rPr>
              <a:t>print</a:t>
            </a:r>
            <a:r>
              <a:rPr lang="en-US" altLang="ko-KR" sz="4000" b="1" dirty="0">
                <a:solidFill>
                  <a:srgbClr val="0070C0"/>
                </a:solidFill>
              </a:rPr>
              <a:t>()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함수를 단 한 번만 사용하여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2844225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“\n”</a:t>
            </a:r>
            <a:r>
              <a:rPr lang="ko-KR" altLang="en-US" sz="3200" dirty="0">
                <a:solidFill>
                  <a:srgbClr val="AA7C38"/>
                </a:solidFill>
              </a:rPr>
              <a:t>을 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7E30F-263B-4831-A40A-16BEE844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3852698"/>
            <a:ext cx="625879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61484" y="72789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3537" y="72789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1~4</a:t>
            </a:r>
            <a:r>
              <a:rPr lang="ko-KR" altLang="en-US" sz="4000" dirty="0">
                <a:solidFill>
                  <a:prstClr val="black"/>
                </a:solidFill>
              </a:rPr>
              <a:t>글자의 다양한 메뉴가 있는 메뉴판을 아래처럼 깔끔하게 출력해보자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공백</a:t>
            </a:r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스페이스바</a:t>
            </a:r>
            <a:r>
              <a:rPr lang="en-US" altLang="ko-KR" sz="4000" dirty="0">
                <a:solidFill>
                  <a:prstClr val="black"/>
                </a:solidFill>
              </a:rPr>
              <a:t>)</a:t>
            </a:r>
            <a:r>
              <a:rPr lang="ko-KR" altLang="en-US" sz="4000" dirty="0">
                <a:solidFill>
                  <a:prstClr val="black"/>
                </a:solidFill>
              </a:rPr>
              <a:t>은 사용하지 않는다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6989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103536" y="2666889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“\t”</a:t>
            </a:r>
            <a:r>
              <a:rPr lang="ko-KR" altLang="en-US" sz="3200" dirty="0">
                <a:solidFill>
                  <a:srgbClr val="AA7C38"/>
                </a:solidFill>
              </a:rPr>
              <a:t>을 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49EF2-1F8F-4829-85D8-877F286A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37" y="3509661"/>
            <a:ext cx="4372303" cy="28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5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open(“test.txt”, “w”)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open(“test.txt”, “w”)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test.txt </a:t>
            </a:r>
            <a:r>
              <a:rPr lang="ko-KR" altLang="en-US" sz="3600" dirty="0">
                <a:solidFill>
                  <a:srgbClr val="AA7C38"/>
                </a:solidFill>
              </a:rPr>
              <a:t>파일을 쓰기</a:t>
            </a:r>
            <a:r>
              <a:rPr lang="en-US" altLang="ko-KR" sz="3600" dirty="0">
                <a:solidFill>
                  <a:srgbClr val="AA7C38"/>
                </a:solidFill>
              </a:rPr>
              <a:t>(w)</a:t>
            </a:r>
            <a:r>
              <a:rPr lang="ko-KR" altLang="en-US" sz="3600" dirty="0">
                <a:solidFill>
                  <a:srgbClr val="AA7C38"/>
                </a:solidFill>
              </a:rPr>
              <a:t>를 위해 연다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5830F-0373-483F-B2FC-783C893F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538314"/>
            <a:ext cx="11339260" cy="19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6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open(“test.txt”, “w”)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43705-71F0-4919-8DD0-05BC2A5B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4" y="1620270"/>
            <a:ext cx="9647122" cy="1189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F8AF-5A2B-4EBD-AB1D-4038FD78B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4" y="3559745"/>
            <a:ext cx="7887801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761D9-B62A-4083-998E-28228CDE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360" y="4155140"/>
            <a:ext cx="1371791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5EBB2-6F77-4E4F-B0F1-D75AEDA1AF8A}"/>
              </a:ext>
            </a:extLst>
          </p:cNvPr>
          <p:cNvSpPr txBox="1"/>
          <p:nvPr/>
        </p:nvSpPr>
        <p:spPr>
          <a:xfrm>
            <a:off x="8946775" y="5936564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(a.txt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파일이 생겨있다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6B32C-64EF-4331-9CEC-51600322AE58}"/>
              </a:ext>
            </a:extLst>
          </p:cNvPr>
          <p:cNvSpPr/>
          <p:nvPr/>
        </p:nvSpPr>
        <p:spPr>
          <a:xfrm>
            <a:off x="368300" y="3559745"/>
            <a:ext cx="11509934" cy="3018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2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801</Words>
  <Application>Microsoft Office PowerPoint</Application>
  <PresentationFormat>Widescreen</PresentationFormat>
  <Paragraphs>199</Paragraphs>
  <Slides>52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맑은 고딕</vt:lpstr>
      <vt:lpstr>Nanum Pen Script</vt:lpstr>
      <vt:lpstr>나눔고딕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249</cp:revision>
  <dcterms:created xsi:type="dcterms:W3CDTF">2019-05-20T11:05:00Z</dcterms:created>
  <dcterms:modified xsi:type="dcterms:W3CDTF">2019-08-23T19:23:13Z</dcterms:modified>
</cp:coreProperties>
</file>