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586" r:id="rId3"/>
    <p:sldId id="587" r:id="rId4"/>
    <p:sldId id="588" r:id="rId5"/>
    <p:sldId id="589" r:id="rId6"/>
    <p:sldId id="590" r:id="rId7"/>
    <p:sldId id="591" r:id="rId8"/>
    <p:sldId id="551" r:id="rId9"/>
    <p:sldId id="553" r:id="rId10"/>
    <p:sldId id="563" r:id="rId11"/>
    <p:sldId id="550" r:id="rId12"/>
    <p:sldId id="549" r:id="rId13"/>
    <p:sldId id="564" r:id="rId14"/>
    <p:sldId id="336" r:id="rId15"/>
    <p:sldId id="555" r:id="rId16"/>
    <p:sldId id="547" r:id="rId17"/>
    <p:sldId id="554" r:id="rId18"/>
    <p:sldId id="556" r:id="rId19"/>
    <p:sldId id="557" r:id="rId20"/>
    <p:sldId id="558" r:id="rId21"/>
    <p:sldId id="559" r:id="rId22"/>
    <p:sldId id="560" r:id="rId23"/>
    <p:sldId id="561" r:id="rId24"/>
    <p:sldId id="544" r:id="rId25"/>
    <p:sldId id="545" r:id="rId26"/>
    <p:sldId id="494" r:id="rId27"/>
    <p:sldId id="546" r:id="rId28"/>
    <p:sldId id="565" r:id="rId29"/>
    <p:sldId id="566" r:id="rId30"/>
    <p:sldId id="570" r:id="rId31"/>
    <p:sldId id="567" r:id="rId32"/>
    <p:sldId id="568" r:id="rId33"/>
    <p:sldId id="569" r:id="rId34"/>
    <p:sldId id="572" r:id="rId35"/>
    <p:sldId id="571" r:id="rId36"/>
    <p:sldId id="573" r:id="rId37"/>
    <p:sldId id="574" r:id="rId38"/>
    <p:sldId id="575" r:id="rId39"/>
    <p:sldId id="576" r:id="rId40"/>
    <p:sldId id="577" r:id="rId41"/>
    <p:sldId id="578" r:id="rId42"/>
    <p:sldId id="579" r:id="rId43"/>
    <p:sldId id="580" r:id="rId44"/>
    <p:sldId id="581" r:id="rId45"/>
    <p:sldId id="582" r:id="rId46"/>
    <p:sldId id="583" r:id="rId47"/>
    <p:sldId id="584" r:id="rId48"/>
    <p:sldId id="585" r:id="rId49"/>
    <p:sldId id="493" r:id="rId50"/>
    <p:sldId id="496" r:id="rId51"/>
    <p:sldId id="497" r:id="rId52"/>
    <p:sldId id="592" r:id="rId53"/>
    <p:sldId id="593" r:id="rId54"/>
    <p:sldId id="505" r:id="rId55"/>
    <p:sldId id="507" r:id="rId56"/>
    <p:sldId id="284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FDFDFD"/>
    <a:srgbClr val="C357FF"/>
    <a:srgbClr val="A162D0"/>
    <a:srgbClr val="FF57C3"/>
    <a:srgbClr val="FAAF5C"/>
    <a:srgbClr val="FFC757"/>
    <a:srgbClr val="FF79CF"/>
    <a:srgbClr val="FF85D3"/>
    <a:srgbClr val="CD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22" autoAdjust="0"/>
  </p:normalViewPr>
  <p:slideViewPr>
    <p:cSldViewPr snapToGrid="0">
      <p:cViewPr>
        <p:scale>
          <a:sx n="100" d="100"/>
          <a:sy n="100" d="100"/>
        </p:scale>
        <p:origin x="2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5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77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9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65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49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2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7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64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58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3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36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4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07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495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76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76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80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38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8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19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67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77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41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59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90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7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47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99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6185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2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5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09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03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792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081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280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629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68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50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104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4172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2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702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261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511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991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43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58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22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11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50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67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2019-07-20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6" y="3133266"/>
            <a:ext cx="8413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while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반복문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대화 프로그램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turtle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모듈 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9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A698-1EF2-44D7-9777-4F74F57BC593}"/>
              </a:ext>
            </a:extLst>
          </p:cNvPr>
          <p:cNvSpPr txBox="1"/>
          <p:nvPr/>
        </p:nvSpPr>
        <p:spPr>
          <a:xfrm>
            <a:off x="4222751" y="1556840"/>
            <a:ext cx="75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방청소 하는 법</a:t>
            </a:r>
          </a:p>
        </p:txBody>
      </p:sp>
      <p:pic>
        <p:nvPicPr>
          <p:cNvPr id="8194" name="Picture 2" descr="black 2-light torchiere beside brown wooden-top desk with black steel frame">
            <a:extLst>
              <a:ext uri="{FF2B5EF4-FFF2-40B4-BE49-F238E27FC236}">
                <a16:creationId xmlns:a16="http://schemas.microsoft.com/office/drawing/2014/main" id="{C126ACD2-A528-4E63-BCCD-7AC4F4B2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2" y="1438274"/>
            <a:ext cx="3441758" cy="516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657B3-130A-4743-BDED-F12C7DEADC27}"/>
              </a:ext>
            </a:extLst>
          </p:cNvPr>
          <p:cNvSpPr txBox="1"/>
          <p:nvPr/>
        </p:nvSpPr>
        <p:spPr>
          <a:xfrm>
            <a:off x="4222751" y="2599509"/>
            <a:ext cx="7524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1CE2D4-BD8C-4F58-8E8D-C7099163208A}"/>
              </a:ext>
            </a:extLst>
          </p:cNvPr>
          <p:cNvCxnSpPr>
            <a:cxnSpLocks/>
          </p:cNvCxnSpPr>
          <p:nvPr/>
        </p:nvCxnSpPr>
        <p:spPr>
          <a:xfrm>
            <a:off x="7975600" y="4596285"/>
            <a:ext cx="1" cy="505546"/>
          </a:xfrm>
          <a:prstGeom prst="straightConnector1">
            <a:avLst/>
          </a:prstGeom>
          <a:ln w="952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106CEA-75F8-44C4-A80F-0A07334D1020}"/>
              </a:ext>
            </a:extLst>
          </p:cNvPr>
          <p:cNvSpPr txBox="1"/>
          <p:nvPr/>
        </p:nvSpPr>
        <p:spPr>
          <a:xfrm>
            <a:off x="4213225" y="5159615"/>
            <a:ext cx="752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방에 쓰레기가 있는 동안</a:t>
            </a:r>
            <a:r>
              <a:rPr lang="en-US" altLang="ko-KR" sz="3600" dirty="0">
                <a:solidFill>
                  <a:srgbClr val="AA7C38"/>
                </a:solidFill>
              </a:rPr>
              <a:t>:</a:t>
            </a:r>
            <a:br>
              <a:rPr lang="en-US" altLang="ko-KR" sz="3600" dirty="0">
                <a:solidFill>
                  <a:srgbClr val="AA7C38"/>
                </a:solidFill>
              </a:rPr>
            </a:br>
            <a:r>
              <a:rPr lang="ko-KR" altLang="en-US" sz="36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1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A698-1EF2-44D7-9777-4F74F57BC593}"/>
              </a:ext>
            </a:extLst>
          </p:cNvPr>
          <p:cNvSpPr txBox="1"/>
          <p:nvPr/>
        </p:nvSpPr>
        <p:spPr>
          <a:xfrm>
            <a:off x="4222751" y="1556840"/>
            <a:ext cx="75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치킨을 다 먹는 법</a:t>
            </a:r>
          </a:p>
        </p:txBody>
      </p:sp>
      <p:pic>
        <p:nvPicPr>
          <p:cNvPr id="6146" name="Picture 2" descr="fried chicken on brown paper bag">
            <a:extLst>
              <a:ext uri="{FF2B5EF4-FFF2-40B4-BE49-F238E27FC236}">
                <a16:creationId xmlns:a16="http://schemas.microsoft.com/office/drawing/2014/main" id="{51EF1F34-FA8B-4610-AC65-96984AB9D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 r="1347"/>
          <a:stretch/>
        </p:blipFill>
        <p:spPr bwMode="auto">
          <a:xfrm>
            <a:off x="152400" y="1391000"/>
            <a:ext cx="3771900" cy="527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02858-068F-4765-9BF8-871D604E49B0}"/>
              </a:ext>
            </a:extLst>
          </p:cNvPr>
          <p:cNvSpPr txBox="1"/>
          <p:nvPr/>
        </p:nvSpPr>
        <p:spPr>
          <a:xfrm>
            <a:off x="4222751" y="2599509"/>
            <a:ext cx="7524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87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A698-1EF2-44D7-9777-4F74F57BC593}"/>
              </a:ext>
            </a:extLst>
          </p:cNvPr>
          <p:cNvSpPr txBox="1"/>
          <p:nvPr/>
        </p:nvSpPr>
        <p:spPr>
          <a:xfrm>
            <a:off x="4222751" y="1556840"/>
            <a:ext cx="75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치킨을 다 먹는 법</a:t>
            </a:r>
          </a:p>
        </p:txBody>
      </p:sp>
      <p:pic>
        <p:nvPicPr>
          <p:cNvPr id="6146" name="Picture 2" descr="fried chicken on brown paper bag">
            <a:extLst>
              <a:ext uri="{FF2B5EF4-FFF2-40B4-BE49-F238E27FC236}">
                <a16:creationId xmlns:a16="http://schemas.microsoft.com/office/drawing/2014/main" id="{51EF1F34-FA8B-4610-AC65-96984AB9D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 r="1347"/>
          <a:stretch/>
        </p:blipFill>
        <p:spPr bwMode="auto">
          <a:xfrm>
            <a:off x="152400" y="1391000"/>
            <a:ext cx="3771900" cy="527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02858-068F-4765-9BF8-871D604E49B0}"/>
              </a:ext>
            </a:extLst>
          </p:cNvPr>
          <p:cNvSpPr txBox="1"/>
          <p:nvPr/>
        </p:nvSpPr>
        <p:spPr>
          <a:xfrm>
            <a:off x="4222751" y="2599509"/>
            <a:ext cx="7524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E70FEF-F8CC-442C-8338-101B495C0021}"/>
              </a:ext>
            </a:extLst>
          </p:cNvPr>
          <p:cNvCxnSpPr>
            <a:cxnSpLocks/>
          </p:cNvCxnSpPr>
          <p:nvPr/>
        </p:nvCxnSpPr>
        <p:spPr>
          <a:xfrm>
            <a:off x="7978776" y="4534730"/>
            <a:ext cx="1" cy="505546"/>
          </a:xfrm>
          <a:prstGeom prst="straightConnector1">
            <a:avLst/>
          </a:prstGeom>
          <a:ln w="952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094A90-82BD-45A1-8156-1EDFBFCD3277}"/>
              </a:ext>
            </a:extLst>
          </p:cNvPr>
          <p:cNvSpPr txBox="1"/>
          <p:nvPr/>
        </p:nvSpPr>
        <p:spPr>
          <a:xfrm>
            <a:off x="4213225" y="5159615"/>
            <a:ext cx="752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어떤 조건이 참인 동안</a:t>
            </a:r>
            <a:r>
              <a:rPr lang="en-US" altLang="ko-KR" sz="3600" dirty="0">
                <a:solidFill>
                  <a:srgbClr val="AA7C38"/>
                </a:solidFill>
              </a:rPr>
              <a:t>:</a:t>
            </a:r>
            <a:br>
              <a:rPr lang="en-US" altLang="ko-KR" sz="3600" dirty="0">
                <a:solidFill>
                  <a:srgbClr val="AA7C38"/>
                </a:solidFill>
              </a:rPr>
            </a:br>
            <a:r>
              <a:rPr lang="ko-KR" altLang="en-US" sz="3600" dirty="0">
                <a:solidFill>
                  <a:srgbClr val="AA7C38"/>
                </a:solidFill>
              </a:rPr>
              <a:t>어떤 행동을 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29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A698-1EF2-44D7-9777-4F74F57BC593}"/>
              </a:ext>
            </a:extLst>
          </p:cNvPr>
          <p:cNvSpPr txBox="1"/>
          <p:nvPr/>
        </p:nvSpPr>
        <p:spPr>
          <a:xfrm>
            <a:off x="4222751" y="1556840"/>
            <a:ext cx="75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치킨을 다 먹는 법</a:t>
            </a:r>
          </a:p>
        </p:txBody>
      </p:sp>
      <p:pic>
        <p:nvPicPr>
          <p:cNvPr id="6146" name="Picture 2" descr="fried chicken on brown paper bag">
            <a:extLst>
              <a:ext uri="{FF2B5EF4-FFF2-40B4-BE49-F238E27FC236}">
                <a16:creationId xmlns:a16="http://schemas.microsoft.com/office/drawing/2014/main" id="{51EF1F34-FA8B-4610-AC65-96984AB9D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 r="1347"/>
          <a:stretch/>
        </p:blipFill>
        <p:spPr bwMode="auto">
          <a:xfrm>
            <a:off x="152400" y="1391000"/>
            <a:ext cx="3771900" cy="527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02858-068F-4765-9BF8-871D604E49B0}"/>
              </a:ext>
            </a:extLst>
          </p:cNvPr>
          <p:cNvSpPr txBox="1"/>
          <p:nvPr/>
        </p:nvSpPr>
        <p:spPr>
          <a:xfrm>
            <a:off x="4222751" y="2599509"/>
            <a:ext cx="7524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  <a:endParaRPr lang="ko-KR" altLang="en-US" sz="2800" dirty="0">
              <a:solidFill>
                <a:srgbClr val="AA7C38"/>
              </a:solidFill>
            </a:endParaRPr>
          </a:p>
          <a:p>
            <a:pPr algn="ctr"/>
            <a:r>
              <a:rPr lang="ko-KR" altLang="en-US" sz="28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E70FEF-F8CC-442C-8338-101B495C0021}"/>
              </a:ext>
            </a:extLst>
          </p:cNvPr>
          <p:cNvCxnSpPr>
            <a:cxnSpLocks/>
          </p:cNvCxnSpPr>
          <p:nvPr/>
        </p:nvCxnSpPr>
        <p:spPr>
          <a:xfrm>
            <a:off x="7978776" y="4534730"/>
            <a:ext cx="1" cy="505546"/>
          </a:xfrm>
          <a:prstGeom prst="straightConnector1">
            <a:avLst/>
          </a:prstGeom>
          <a:ln w="952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094A90-82BD-45A1-8156-1EDFBFCD3277}"/>
              </a:ext>
            </a:extLst>
          </p:cNvPr>
          <p:cNvSpPr txBox="1"/>
          <p:nvPr/>
        </p:nvSpPr>
        <p:spPr>
          <a:xfrm>
            <a:off x="4213225" y="5159615"/>
            <a:ext cx="752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치킨 조각이 남아있는 동안</a:t>
            </a:r>
            <a:r>
              <a:rPr lang="en-US" altLang="ko-KR" sz="3600" dirty="0">
                <a:solidFill>
                  <a:srgbClr val="AA7C38"/>
                </a:solidFill>
              </a:rPr>
              <a:t>:</a:t>
            </a:r>
            <a:br>
              <a:rPr lang="en-US" altLang="ko-KR" sz="3600" dirty="0">
                <a:solidFill>
                  <a:srgbClr val="AA7C38"/>
                </a:solidFill>
              </a:rPr>
            </a:br>
            <a:r>
              <a:rPr lang="ko-KR" altLang="en-US" sz="3600" dirty="0">
                <a:solidFill>
                  <a:srgbClr val="AA7C38"/>
                </a:solidFill>
              </a:rPr>
              <a:t>치킨을 한조각 먹는다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5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while A: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A(</a:t>
            </a:r>
            <a:r>
              <a:rPr lang="ko-KR" altLang="en-US" sz="4000" dirty="0">
                <a:solidFill>
                  <a:srgbClr val="AA7C38"/>
                </a:solidFill>
              </a:rPr>
              <a:t>조건</a:t>
            </a:r>
            <a:r>
              <a:rPr lang="en-US" altLang="ko-KR" sz="4000" dirty="0">
                <a:solidFill>
                  <a:srgbClr val="AA7C38"/>
                </a:solidFill>
              </a:rPr>
              <a:t>)</a:t>
            </a:r>
            <a:r>
              <a:rPr lang="ko-KR" altLang="en-US" sz="4000" dirty="0">
                <a:solidFill>
                  <a:srgbClr val="AA7C38"/>
                </a:solidFill>
              </a:rPr>
              <a:t>가 참인 동안 블록을 반복한다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E2330-5FCB-4B77-A1C3-CE46CC58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515718"/>
            <a:ext cx="7411484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6E8CF-2DA0-4F87-BE49-E36D537D6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176"/>
          <a:stretch/>
        </p:blipFill>
        <p:spPr>
          <a:xfrm>
            <a:off x="652185" y="4935141"/>
            <a:ext cx="3972479" cy="19228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0332EB-9DFD-42A7-AB16-EA3A0C32B2AE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F8406-A2AC-48E2-BDB0-1244B32EAA2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1DEA2-A7C3-4CF3-BB00-CF58B9696B9C}"/>
              </a:ext>
            </a:extLst>
          </p:cNvPr>
          <p:cNvSpPr txBox="1"/>
          <p:nvPr/>
        </p:nvSpPr>
        <p:spPr>
          <a:xfrm>
            <a:off x="2140330" y="5481071"/>
            <a:ext cx="368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무한반복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7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반복문 예제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F2A71-A56B-43B9-81A3-76E7A377D7B8}"/>
              </a:ext>
            </a:extLst>
          </p:cNvPr>
          <p:cNvCxnSpPr>
            <a:cxnSpLocks/>
          </p:cNvCxnSpPr>
          <p:nvPr/>
        </p:nvCxnSpPr>
        <p:spPr>
          <a:xfrm>
            <a:off x="6096000" y="3796292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08AEC8D-8B55-464B-9C37-959FB054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1" y="1575689"/>
            <a:ext cx="5234824" cy="222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39DE08-9368-441C-9DB2-D4A9372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1" y="4514524"/>
            <a:ext cx="5453899" cy="19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0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반복문 예제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CE8DC-248A-4C34-98B4-75599673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0" y="1678158"/>
            <a:ext cx="10265296" cy="2474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FC9B04-FD0D-4211-8B54-5CC85EC29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1" y="5251290"/>
            <a:ext cx="6025400" cy="12050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F2A71-A56B-43B9-81A3-76E7A377D7B8}"/>
              </a:ext>
            </a:extLst>
          </p:cNvPr>
          <p:cNvCxnSpPr>
            <a:cxnSpLocks/>
          </p:cNvCxnSpPr>
          <p:nvPr/>
        </p:nvCxnSpPr>
        <p:spPr>
          <a:xfrm>
            <a:off x="6096000" y="4319936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5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반복문 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8AB4B-9E34-455F-8794-46EAB09B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1" y="1575690"/>
            <a:ext cx="5796795" cy="13232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D032D7-E89F-4364-89D4-09A40C053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1" y="3752417"/>
            <a:ext cx="7182852" cy="31055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F2A71-A56B-43B9-81A3-76E7A377D7B8}"/>
              </a:ext>
            </a:extLst>
          </p:cNvPr>
          <p:cNvCxnSpPr>
            <a:cxnSpLocks/>
          </p:cNvCxnSpPr>
          <p:nvPr/>
        </p:nvCxnSpPr>
        <p:spPr>
          <a:xfrm>
            <a:off x="6096000" y="3081686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BBD4C8-528B-4F2E-BFE2-61AEEF827732}"/>
              </a:ext>
            </a:extLst>
          </p:cNvPr>
          <p:cNvSpPr txBox="1"/>
          <p:nvPr/>
        </p:nvSpPr>
        <p:spPr>
          <a:xfrm>
            <a:off x="2657472" y="5204846"/>
            <a:ext cx="368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무한반복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7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536616" y="144884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break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반복문을 탈출한다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DFF8-C332-408F-83A7-E0B26215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5" y="3352589"/>
            <a:ext cx="7432225" cy="2477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42978-A90D-4ABC-9787-F33A5400C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65" y="5643886"/>
            <a:ext cx="1704551" cy="871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C67BE5-8CB1-447F-BADB-93C5F59C8D2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59479-38AD-417B-8BC3-124DD76E5B2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break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73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C67BE5-8CB1-447F-BADB-93C5F59C8D2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59479-38AD-417B-8BC3-124DD76E5B2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break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B2A3A1-4070-4D64-916D-D782397E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1" y="1545788"/>
            <a:ext cx="4529504" cy="3575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62F9F-BE9E-496B-BB07-57D6EA70F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71" y="5555813"/>
            <a:ext cx="5796329" cy="10139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93639-2ADD-4FAD-BE67-6D29298B4A2D}"/>
              </a:ext>
            </a:extLst>
          </p:cNvPr>
          <p:cNvCxnSpPr>
            <a:cxnSpLocks/>
          </p:cNvCxnSpPr>
          <p:nvPr/>
        </p:nvCxnSpPr>
        <p:spPr>
          <a:xfrm>
            <a:off x="3324225" y="5029200"/>
            <a:ext cx="0" cy="442199"/>
          </a:xfrm>
          <a:prstGeom prst="straightConnector1">
            <a:avLst/>
          </a:prstGeom>
          <a:ln w="889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9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389649" y="1586433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apple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61AE2B-D48B-4722-9217-145B9A576605}"/>
              </a:ext>
            </a:extLst>
          </p:cNvPr>
          <p:cNvSpPr/>
          <p:nvPr/>
        </p:nvSpPr>
        <p:spPr>
          <a:xfrm>
            <a:off x="6588824" y="1766846"/>
            <a:ext cx="4633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사과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사과나무의 열매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4CAA9-544C-4D3D-B3CA-1F5318575E20}"/>
              </a:ext>
            </a:extLst>
          </p:cNvPr>
          <p:cNvSpPr txBox="1"/>
          <p:nvPr/>
        </p:nvSpPr>
        <p:spPr>
          <a:xfrm>
            <a:off x="389649" y="2602096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bear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80004-A065-40B3-A406-925FCE1358E8}"/>
              </a:ext>
            </a:extLst>
          </p:cNvPr>
          <p:cNvSpPr/>
          <p:nvPr/>
        </p:nvSpPr>
        <p:spPr>
          <a:xfrm>
            <a:off x="6089489" y="2784644"/>
            <a:ext cx="5631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곰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갈색의 털북숭이 포유류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4FCF4-12B4-4419-93D6-4C26FA1C5C80}"/>
              </a:ext>
            </a:extLst>
          </p:cNvPr>
          <p:cNvSpPr txBox="1"/>
          <p:nvPr/>
        </p:nvSpPr>
        <p:spPr>
          <a:xfrm>
            <a:off x="389649" y="3617777"/>
            <a:ext cx="588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car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A82CB-F5C5-4508-9CC8-F2FCD0911ED2}"/>
              </a:ext>
            </a:extLst>
          </p:cNvPr>
          <p:cNvSpPr/>
          <p:nvPr/>
        </p:nvSpPr>
        <p:spPr>
          <a:xfrm>
            <a:off x="5872282" y="3802442"/>
            <a:ext cx="60660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3600" dirty="0">
                <a:solidFill>
                  <a:srgbClr val="AA7C38"/>
                </a:solidFill>
              </a:rPr>
              <a:t>자동차</a:t>
            </a:r>
            <a:r>
              <a:rPr lang="en-US" altLang="ko-KR" sz="3600" dirty="0">
                <a:solidFill>
                  <a:srgbClr val="AA7C38"/>
                </a:solidFill>
              </a:rPr>
              <a:t>. </a:t>
            </a:r>
            <a:r>
              <a:rPr lang="ko-KR" altLang="en-US" sz="3600" dirty="0">
                <a:solidFill>
                  <a:srgbClr val="AA7C38"/>
                </a:solidFill>
              </a:rPr>
              <a:t>바퀴가 달린 이동수단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CA3C68-9854-4113-AB9D-2DE84240A2FA}"/>
              </a:ext>
            </a:extLst>
          </p:cNvPr>
          <p:cNvCxnSpPr>
            <a:cxnSpLocks/>
          </p:cNvCxnSpPr>
          <p:nvPr/>
        </p:nvCxnSpPr>
        <p:spPr>
          <a:xfrm>
            <a:off x="3143794" y="2107474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73E29-AEC9-4195-A9AB-D0D160EFDEEF}"/>
              </a:ext>
            </a:extLst>
          </p:cNvPr>
          <p:cNvCxnSpPr>
            <a:cxnSpLocks/>
          </p:cNvCxnSpPr>
          <p:nvPr/>
        </p:nvCxnSpPr>
        <p:spPr>
          <a:xfrm>
            <a:off x="3115802" y="3133842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89B06-E1A5-4076-A7AA-D9B5854256C8}"/>
              </a:ext>
            </a:extLst>
          </p:cNvPr>
          <p:cNvCxnSpPr>
            <a:cxnSpLocks/>
          </p:cNvCxnSpPr>
          <p:nvPr/>
        </p:nvCxnSpPr>
        <p:spPr>
          <a:xfrm>
            <a:off x="3022495" y="4160209"/>
            <a:ext cx="2482565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71F888-5097-4EE2-8411-A9E5965F392F}"/>
              </a:ext>
            </a:extLst>
          </p:cNvPr>
          <p:cNvSpPr txBox="1"/>
          <p:nvPr/>
        </p:nvSpPr>
        <p:spPr>
          <a:xfrm>
            <a:off x="787629" y="4820239"/>
            <a:ext cx="22440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</a:rPr>
              <a:t>key</a:t>
            </a:r>
          </a:p>
          <a:p>
            <a:pPr algn="ctr"/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열쇠</a:t>
            </a:r>
            <a:endParaRPr lang="en-US" altLang="ko-KR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D55AD-66A7-4637-9085-86CBD2D58F2E}"/>
              </a:ext>
            </a:extLst>
          </p:cNvPr>
          <p:cNvSpPr txBox="1"/>
          <p:nvPr/>
        </p:nvSpPr>
        <p:spPr>
          <a:xfrm>
            <a:off x="7982280" y="4820239"/>
            <a:ext cx="224407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4">
                    <a:lumMod val="75000"/>
                  </a:schemeClr>
                </a:solidFill>
              </a:rPr>
              <a:t>value</a:t>
            </a:r>
          </a:p>
          <a:p>
            <a:pPr algn="ct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</a:rPr>
              <a:t>값</a:t>
            </a:r>
            <a:endParaRPr lang="en-US" altLang="ko-KR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88DCD-0AC7-44B0-AE27-FA2E33D484F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68A10-BFD5-4779-A626-3032C4105AB8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59604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C67BE5-8CB1-447F-BADB-93C5F59C8D2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C59479-38AD-417B-8BC3-124DD76E5B2E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break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C8FC1F-481F-4BDD-8711-3082B7DC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7" y="1466204"/>
            <a:ext cx="7821145" cy="3943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5ADC45-0582-47E0-B539-7F252DCFF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3822296"/>
            <a:ext cx="5283031" cy="28737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93639-2ADD-4FAD-BE67-6D29298B4A2D}"/>
              </a:ext>
            </a:extLst>
          </p:cNvPr>
          <p:cNvCxnSpPr>
            <a:cxnSpLocks/>
          </p:cNvCxnSpPr>
          <p:nvPr/>
        </p:nvCxnSpPr>
        <p:spPr>
          <a:xfrm>
            <a:off x="5247445" y="4957196"/>
            <a:ext cx="762830" cy="0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0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98444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984447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b="1" dirty="0">
                <a:solidFill>
                  <a:srgbClr val="0070C0"/>
                </a:solidFill>
              </a:rPr>
              <a:t>a</a:t>
            </a:r>
            <a:r>
              <a:rPr lang="en-US" altLang="ko-KR" sz="4000" b="1" dirty="0">
                <a:solidFill>
                  <a:prstClr val="black"/>
                </a:solidFill>
              </a:rPr>
              <a:t>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altLang="ko-KR" sz="4000" b="1" dirty="0">
                <a:solidFill>
                  <a:prstClr val="black"/>
                </a:solidFill>
              </a:rPr>
              <a:t>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4000" b="1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으로 두자</a:t>
            </a:r>
            <a:r>
              <a:rPr lang="en-US" altLang="ko-KR" sz="4000" dirty="0">
                <a:solidFill>
                  <a:prstClr val="black"/>
                </a:solidFill>
              </a:rPr>
              <a:t>. a</a:t>
            </a:r>
            <a:r>
              <a:rPr lang="ko-KR" altLang="en-US" sz="4000" dirty="0">
                <a:solidFill>
                  <a:prstClr val="black"/>
                </a:solidFill>
              </a:rPr>
              <a:t>가 </a:t>
            </a:r>
            <a:r>
              <a:rPr lang="en-US" altLang="ko-KR" sz="4000" dirty="0"/>
              <a:t>0</a:t>
            </a:r>
            <a:r>
              <a:rPr lang="ko-KR" altLang="en-US" sz="4000" dirty="0">
                <a:solidFill>
                  <a:prstClr val="black"/>
                </a:solidFill>
              </a:rPr>
              <a:t>보다 큰 동안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를 출력하고 </a:t>
            </a:r>
            <a:r>
              <a:rPr lang="en-US" altLang="ko-KR" sz="4000" dirty="0"/>
              <a:t>1</a:t>
            </a:r>
            <a:r>
              <a:rPr lang="ko-KR" altLang="en-US" sz="4000" dirty="0">
                <a:solidFill>
                  <a:prstClr val="black"/>
                </a:solidFill>
              </a:rPr>
              <a:t>씩 빼자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이를 통해 로켓 카운트다운을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86532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2906112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while </a:t>
            </a:r>
            <a:r>
              <a:rPr lang="ko-KR" altLang="en-US" sz="2800" dirty="0">
                <a:solidFill>
                  <a:srgbClr val="AA7C38"/>
                </a:solidFill>
              </a:rPr>
              <a:t>반복문을 이용하자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1D511-D407-471D-9E77-6B07AB05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3537798"/>
            <a:ext cx="5348063" cy="1508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F1649-60F8-4760-A56A-13FB9028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37" y="5266714"/>
            <a:ext cx="2585813" cy="1333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582F6-0413-4034-AB49-52F142C93F70}"/>
              </a:ext>
            </a:extLst>
          </p:cNvPr>
          <p:cNvSpPr txBox="1"/>
          <p:nvPr/>
        </p:nvSpPr>
        <p:spPr>
          <a:xfrm>
            <a:off x="2847975" y="4925740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생략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616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0210" y="79924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2263" y="799248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823</a:t>
            </a:r>
            <a:r>
              <a:rPr lang="ko-KR" altLang="en-US" sz="4000" dirty="0">
                <a:solidFill>
                  <a:prstClr val="black"/>
                </a:solidFill>
              </a:rPr>
              <a:t>의 배수 중에서 </a:t>
            </a:r>
            <a:r>
              <a:rPr lang="en-US" altLang="ko-KR" sz="4000" dirty="0">
                <a:solidFill>
                  <a:prstClr val="black"/>
                </a:solidFill>
              </a:rPr>
              <a:t>12000</a:t>
            </a:r>
            <a:r>
              <a:rPr lang="ko-KR" altLang="en-US" sz="4000" dirty="0">
                <a:solidFill>
                  <a:prstClr val="black"/>
                </a:solidFill>
              </a:rPr>
              <a:t>을 처음으로 넘는 수를 구해서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3814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62263" y="2143410"/>
            <a:ext cx="105699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while </a:t>
            </a:r>
            <a:r>
              <a:rPr lang="ko-KR" altLang="en-US" sz="3200" dirty="0">
                <a:solidFill>
                  <a:srgbClr val="AA7C38"/>
                </a:solidFill>
              </a:rPr>
              <a:t>반복문을 이용하자</a:t>
            </a:r>
            <a:r>
              <a:rPr lang="en-US" altLang="ko-KR" sz="3200" dirty="0">
                <a:solidFill>
                  <a:srgbClr val="AA7C38"/>
                </a:solidFill>
              </a:rPr>
              <a:t>. “</a:t>
            </a:r>
            <a:r>
              <a:rPr lang="ko-KR" altLang="en-US" sz="3200" dirty="0">
                <a:solidFill>
                  <a:srgbClr val="AA7C38"/>
                </a:solidFill>
              </a:rPr>
              <a:t>합</a:t>
            </a:r>
            <a:r>
              <a:rPr lang="en-US" altLang="ko-KR" sz="3200" dirty="0">
                <a:solidFill>
                  <a:srgbClr val="AA7C38"/>
                </a:solidFill>
              </a:rPr>
              <a:t>” </a:t>
            </a:r>
            <a:r>
              <a:rPr lang="ko-KR" altLang="en-US" sz="3200" dirty="0">
                <a:solidFill>
                  <a:srgbClr val="AA7C38"/>
                </a:solidFill>
              </a:rPr>
              <a:t>변수를 </a:t>
            </a:r>
            <a:r>
              <a:rPr lang="en-US" altLang="ko-KR" sz="3200" dirty="0">
                <a:solidFill>
                  <a:srgbClr val="AA7C38"/>
                </a:solidFill>
              </a:rPr>
              <a:t>0</a:t>
            </a:r>
            <a:r>
              <a:rPr lang="ko-KR" altLang="en-US" sz="3200" dirty="0">
                <a:solidFill>
                  <a:srgbClr val="AA7C38"/>
                </a:solidFill>
              </a:rPr>
              <a:t>으로 두고 </a:t>
            </a:r>
            <a:r>
              <a:rPr lang="en-US" altLang="ko-KR" sz="3200" dirty="0">
                <a:solidFill>
                  <a:srgbClr val="AA7C38"/>
                </a:solidFill>
              </a:rPr>
              <a:t>	12000</a:t>
            </a:r>
            <a:r>
              <a:rPr lang="ko-KR" altLang="en-US" sz="3200" dirty="0">
                <a:solidFill>
                  <a:srgbClr val="AA7C38"/>
                </a:solidFill>
              </a:rPr>
              <a:t>보다 작은 동안 계속 </a:t>
            </a:r>
            <a:r>
              <a:rPr lang="en-US" altLang="ko-KR" sz="3200" dirty="0">
                <a:solidFill>
                  <a:srgbClr val="AA7C38"/>
                </a:solidFill>
              </a:rPr>
              <a:t>823</a:t>
            </a:r>
            <a:r>
              <a:rPr lang="ko-KR" altLang="en-US" sz="3200" dirty="0">
                <a:solidFill>
                  <a:srgbClr val="AA7C38"/>
                </a:solidFill>
              </a:rPr>
              <a:t>을 더해보자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828E52-56C4-4A69-8DCC-B4BB1780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63" y="3708904"/>
            <a:ext cx="4090762" cy="24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4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0210" y="79924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2263" y="79924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1, 2, 3, 4, ... </a:t>
            </a:r>
            <a:r>
              <a:rPr lang="ko-KR" altLang="en-US" sz="4000" dirty="0">
                <a:solidFill>
                  <a:prstClr val="black"/>
                </a:solidFill>
              </a:rPr>
              <a:t>와 같이 수를 끝없이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3814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62262" y="1575844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while True</a:t>
            </a:r>
            <a:r>
              <a:rPr lang="ko-KR" altLang="en-US" sz="3200" dirty="0">
                <a:solidFill>
                  <a:srgbClr val="AA7C38"/>
                </a:solidFill>
              </a:rPr>
              <a:t>를 이용해 무한반복을 만들 수 있다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F21C8-6D2D-4B4B-8BA5-4C4BA728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62" y="2566725"/>
            <a:ext cx="5640972" cy="3605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D2216-7920-4E14-AB2F-9322AA147602}"/>
              </a:ext>
            </a:extLst>
          </p:cNvPr>
          <p:cNvSpPr txBox="1"/>
          <p:nvPr/>
        </p:nvSpPr>
        <p:spPr>
          <a:xfrm>
            <a:off x="1147987" y="5906184"/>
            <a:ext cx="298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19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 프로그램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3782E-711E-4D66-A326-7A19AE6C3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25" y="2014333"/>
            <a:ext cx="7778750" cy="39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4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 프로그램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06C44B-49C9-463E-BA80-E3DD73150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26" y="1612900"/>
            <a:ext cx="5966547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5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2FA83-146C-4DD2-B225-5F288D6FB404}"/>
              </a:ext>
            </a:extLst>
          </p:cNvPr>
          <p:cNvSpPr txBox="1"/>
          <p:nvPr/>
        </p:nvSpPr>
        <p:spPr>
          <a:xfrm>
            <a:off x="516348" y="2088552"/>
            <a:ext cx="6714309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메뉴는 뭐가 있나요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?”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콜라 주세요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6">
                    <a:lumMod val="75000"/>
                  </a:schemeClr>
                </a:solidFill>
              </a:rPr>
              <a:t>주문 그만 할게요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0E7B9-6263-4E5D-8A0F-65197088ABB1}"/>
              </a:ext>
            </a:extLst>
          </p:cNvPr>
          <p:cNvSpPr txBox="1"/>
          <p:nvPr/>
        </p:nvSpPr>
        <p:spPr>
          <a:xfrm>
            <a:off x="1201057" y="1333850"/>
            <a:ext cx="9940835" cy="517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뭘 도와드릴까요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?”</a:t>
            </a:r>
          </a:p>
          <a:p>
            <a:pPr algn="r">
              <a:lnSpc>
                <a:spcPct val="150000"/>
              </a:lnSpc>
            </a:pP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콜라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사이다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환타가 있습니다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또 뭘 도와드릴까요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?”</a:t>
            </a:r>
          </a:p>
          <a:p>
            <a:pPr algn="r">
              <a:lnSpc>
                <a:spcPct val="150000"/>
              </a:lnSpc>
            </a:pP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네 알겠습니다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콜라 주문하셨습니다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또 도와드릴까요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?”</a:t>
            </a:r>
          </a:p>
          <a:p>
            <a:pPr algn="r">
              <a:lnSpc>
                <a:spcPct val="150000"/>
              </a:lnSpc>
            </a:pP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네 알겠습니다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프로그램 종료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.”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44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대화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0D69ED-A1CE-48B4-A503-BFA75E27DB5A}"/>
              </a:ext>
            </a:extLst>
          </p:cNvPr>
          <p:cNvSpPr/>
          <p:nvPr/>
        </p:nvSpPr>
        <p:spPr>
          <a:xfrm>
            <a:off x="2168526" y="3513643"/>
            <a:ext cx="3759200" cy="1029749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뭘 할지 물어보기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48BFF7-1A9C-454A-A3B1-081C872D7AAF}"/>
              </a:ext>
            </a:extLst>
          </p:cNvPr>
          <p:cNvSpPr/>
          <p:nvPr/>
        </p:nvSpPr>
        <p:spPr>
          <a:xfrm>
            <a:off x="8023225" y="3513643"/>
            <a:ext cx="3759200" cy="1029749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</a:rPr>
              <a:t>시킨일 하기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91B6BB-1FC0-4FE8-A34D-CA7E25AEB31E}"/>
              </a:ext>
            </a:extLst>
          </p:cNvPr>
          <p:cNvSpPr/>
          <p:nvPr/>
        </p:nvSpPr>
        <p:spPr>
          <a:xfrm>
            <a:off x="666751" y="1690676"/>
            <a:ext cx="1854200" cy="1029749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종료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sp>
        <p:nvSpPr>
          <p:cNvPr id="4" name="Arrow: U-Turn 3">
            <a:extLst>
              <a:ext uri="{FF2B5EF4-FFF2-40B4-BE49-F238E27FC236}">
                <a16:creationId xmlns:a16="http://schemas.microsoft.com/office/drawing/2014/main" id="{F8A32A18-2E55-4A73-A624-55DD4A8FDD95}"/>
              </a:ext>
            </a:extLst>
          </p:cNvPr>
          <p:cNvSpPr/>
          <p:nvPr/>
        </p:nvSpPr>
        <p:spPr>
          <a:xfrm>
            <a:off x="3686175" y="2532606"/>
            <a:ext cx="6686550" cy="981037"/>
          </a:xfrm>
          <a:prstGeom prst="uturnArrow">
            <a:avLst>
              <a:gd name="adj1" fmla="val 1852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7D88A8E-3B9C-4CE7-A43D-660FC155374B}"/>
              </a:ext>
            </a:extLst>
          </p:cNvPr>
          <p:cNvSpPr/>
          <p:nvPr/>
        </p:nvSpPr>
        <p:spPr>
          <a:xfrm rot="10800000">
            <a:off x="3562350" y="4543392"/>
            <a:ext cx="6686550" cy="981037"/>
          </a:xfrm>
          <a:prstGeom prst="uturnArrow">
            <a:avLst>
              <a:gd name="adj1" fmla="val 18527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563909-FE0F-4537-AF17-BFA916D3BC31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2254263"/>
            <a:ext cx="1181101" cy="447650"/>
          </a:xfrm>
          <a:prstGeom prst="straightConnector1">
            <a:avLst/>
          </a:prstGeom>
          <a:ln w="920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5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6D5A4-6105-439F-903E-E7C8959378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770"/>
          <a:stretch/>
        </p:blipFill>
        <p:spPr>
          <a:xfrm>
            <a:off x="753035" y="3261532"/>
            <a:ext cx="10024783" cy="165735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05D35-E204-4F1B-8544-DCF2D209864F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3C114B-CCF6-4AD9-A13F-173430E10247}"/>
              </a:ext>
            </a:extLst>
          </p:cNvPr>
          <p:cNvSpPr/>
          <p:nvPr/>
        </p:nvSpPr>
        <p:spPr>
          <a:xfrm>
            <a:off x="476810" y="1322539"/>
            <a:ext cx="117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dirty="0"/>
              <a:t>1. </a:t>
            </a:r>
            <a:r>
              <a:rPr lang="ko-KR" altLang="en-US" sz="3600" dirty="0">
                <a:solidFill>
                  <a:srgbClr val="7030A0"/>
                </a:solidFill>
              </a:rPr>
              <a:t>대화 프로그램을 만들어보자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2E6DD8-D60B-451D-A7A7-14A943124D7A}"/>
              </a:ext>
            </a:extLst>
          </p:cNvPr>
          <p:cNvSpPr/>
          <p:nvPr/>
        </p:nvSpPr>
        <p:spPr>
          <a:xfrm>
            <a:off x="1038785" y="1968870"/>
            <a:ext cx="11153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dirty="0"/>
              <a:t>이 프로그램에는 다음과 같이 두 가지 기능이 있다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7350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6D5A4-6105-439F-903E-E7C89593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561974"/>
            <a:ext cx="10024783" cy="6086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39052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6668061" y="2152650"/>
            <a:ext cx="2228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기능 소개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83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D677A4-1C44-4AD8-A45D-8D9F9B0CFAA5}"/>
              </a:ext>
            </a:extLst>
          </p:cNvPr>
          <p:cNvSpPr/>
          <p:nvPr/>
        </p:nvSpPr>
        <p:spPr>
          <a:xfrm>
            <a:off x="580202" y="180712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딕셔내리</a:t>
            </a:r>
            <a:r>
              <a:rPr lang="en-US" altLang="ko-KR" sz="4400" dirty="0">
                <a:solidFill>
                  <a:srgbClr val="AA7C38"/>
                </a:solidFill>
              </a:rPr>
              <a:t>, </a:t>
            </a:r>
            <a:r>
              <a:rPr lang="ko-KR" altLang="en-US" sz="4400" dirty="0">
                <a:solidFill>
                  <a:srgbClr val="AA7C38"/>
                </a:solidFill>
              </a:rPr>
              <a:t>즉 사전은 중괄호를 사용한다</a:t>
            </a:r>
            <a:r>
              <a:rPr lang="en-US" altLang="ko-KR" sz="44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C47C9-778D-47DF-ACD9-28BAA68AD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9" y="2875367"/>
            <a:ext cx="7767254" cy="27909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8C174B2-B016-4209-8431-F4411A52BFB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41553-DF81-478C-992F-D3DC90634F9D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875964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6D5A4-6105-439F-903E-E7C89593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561974"/>
            <a:ext cx="10024783" cy="6086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695575"/>
            <a:ext cx="10134040" cy="3848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39052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F4C84-A333-4E3B-9EE6-50DE39D38078}"/>
              </a:ext>
            </a:extLst>
          </p:cNvPr>
          <p:cNvSpPr/>
          <p:nvPr/>
        </p:nvSpPr>
        <p:spPr>
          <a:xfrm>
            <a:off x="3346355" y="2695575"/>
            <a:ext cx="79788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반복해서 계속 받아야 하므로 반복문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545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6D5A4-6105-439F-903E-E7C89593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561974"/>
            <a:ext cx="10024783" cy="6086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3819525"/>
            <a:ext cx="10134040" cy="272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DD0D7-B126-40F7-B53F-16418A705E90}"/>
              </a:ext>
            </a:extLst>
          </p:cNvPr>
          <p:cNvSpPr/>
          <p:nvPr/>
        </p:nvSpPr>
        <p:spPr>
          <a:xfrm>
            <a:off x="0" y="1"/>
            <a:ext cx="12192000" cy="39052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A5F434-9A31-4C24-B870-177834D95EE8}"/>
              </a:ext>
            </a:extLst>
          </p:cNvPr>
          <p:cNvSpPr/>
          <p:nvPr/>
        </p:nvSpPr>
        <p:spPr>
          <a:xfrm>
            <a:off x="8687360" y="2622976"/>
            <a:ext cx="3027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명령을 받음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323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6D5A4-6105-439F-903E-E7C89593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561974"/>
            <a:ext cx="10024783" cy="60864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4876800"/>
            <a:ext cx="10134040" cy="166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03F8B-71C4-489F-A76B-69093526F79C}"/>
              </a:ext>
            </a:extLst>
          </p:cNvPr>
          <p:cNvSpPr/>
          <p:nvPr/>
        </p:nvSpPr>
        <p:spPr>
          <a:xfrm>
            <a:off x="0" y="1"/>
            <a:ext cx="12192000" cy="39052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4C93E-C524-49B2-AE4C-DAF6679BE92F}"/>
              </a:ext>
            </a:extLst>
          </p:cNvPr>
          <p:cNvSpPr/>
          <p:nvPr/>
        </p:nvSpPr>
        <p:spPr>
          <a:xfrm>
            <a:off x="7114335" y="4283244"/>
            <a:ext cx="3027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1</a:t>
            </a:r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번 명령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772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B6D5A4-6105-439F-903E-E7C89593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0" y="561974"/>
            <a:ext cx="10024783" cy="6086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5270E6-CF9F-4324-A8BA-8991B42BAF3D}"/>
              </a:ext>
            </a:extLst>
          </p:cNvPr>
          <p:cNvSpPr/>
          <p:nvPr/>
        </p:nvSpPr>
        <p:spPr>
          <a:xfrm>
            <a:off x="0" y="1"/>
            <a:ext cx="12192000" cy="39052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666401-CF30-4D88-A479-C4E67ADE2069}"/>
              </a:ext>
            </a:extLst>
          </p:cNvPr>
          <p:cNvSpPr/>
          <p:nvPr/>
        </p:nvSpPr>
        <p:spPr>
          <a:xfrm>
            <a:off x="7114335" y="4283244"/>
            <a:ext cx="30278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2</a:t>
            </a:r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번 명령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BB4E7-570D-4FB8-8FEC-D545B15A6736}"/>
              </a:ext>
            </a:extLst>
          </p:cNvPr>
          <p:cNvSpPr/>
          <p:nvPr/>
        </p:nvSpPr>
        <p:spPr>
          <a:xfrm>
            <a:off x="6334125" y="5912019"/>
            <a:ext cx="47224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break</a:t>
            </a:r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로 반복 탈출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284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5270E6-CF9F-4324-A8BA-8991B42BAF3D}"/>
              </a:ext>
            </a:extLst>
          </p:cNvPr>
          <p:cNvSpPr/>
          <p:nvPr/>
        </p:nvSpPr>
        <p:spPr>
          <a:xfrm>
            <a:off x="0" y="1"/>
            <a:ext cx="12192000" cy="390524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9E557-EBC0-40FC-A699-F81335A1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0" y="647500"/>
            <a:ext cx="7250442" cy="55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20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05D35-E204-4F1B-8544-DCF2D209864F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3C114B-CCF6-4AD9-A13F-173430E10247}"/>
              </a:ext>
            </a:extLst>
          </p:cNvPr>
          <p:cNvSpPr/>
          <p:nvPr/>
        </p:nvSpPr>
        <p:spPr>
          <a:xfrm>
            <a:off x="476810" y="1322539"/>
            <a:ext cx="117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dirty="0"/>
              <a:t>2. </a:t>
            </a:r>
            <a:r>
              <a:rPr lang="ko-KR" altLang="en-US" sz="3600" dirty="0">
                <a:solidFill>
                  <a:srgbClr val="7030A0"/>
                </a:solidFill>
              </a:rPr>
              <a:t>대화 프로그램을 만들어보자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2E6DD8-D60B-451D-A7A7-14A943124D7A}"/>
              </a:ext>
            </a:extLst>
          </p:cNvPr>
          <p:cNvSpPr/>
          <p:nvPr/>
        </p:nvSpPr>
        <p:spPr>
          <a:xfrm>
            <a:off x="1038785" y="1968870"/>
            <a:ext cx="11153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dirty="0"/>
              <a:t>멍멍이는 개껌</a:t>
            </a:r>
            <a:r>
              <a:rPr lang="en-US" altLang="ko-KR" sz="3600" dirty="0"/>
              <a:t>, </a:t>
            </a:r>
            <a:r>
              <a:rPr lang="ko-KR" altLang="en-US" sz="3600" dirty="0"/>
              <a:t>뼈다귀</a:t>
            </a:r>
            <a:r>
              <a:rPr lang="en-US" altLang="ko-KR" sz="3600" dirty="0"/>
              <a:t>, </a:t>
            </a:r>
            <a:r>
              <a:rPr lang="ko-KR" altLang="en-US" sz="3600" dirty="0"/>
              <a:t>사료 중 하나를 먹으면 먹는 소리를 낸다</a:t>
            </a:r>
            <a:r>
              <a:rPr lang="en-US" altLang="ko-KR" sz="3600" dirty="0"/>
              <a:t>. </a:t>
            </a:r>
            <a:r>
              <a:rPr lang="ko-KR" altLang="en-US" sz="3600" dirty="0"/>
              <a:t>입맛이 까다로워 다른 음식은 먹지 않는다</a:t>
            </a:r>
            <a:r>
              <a:rPr lang="en-US" altLang="ko-KR" sz="36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8F620-B1AA-41A5-909D-5F5547FB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5" y="3745951"/>
            <a:ext cx="9861425" cy="19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26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1821-5CB2-43AA-B799-6622CC45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" y="261937"/>
            <a:ext cx="8615045" cy="6334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9A962-DD67-4A4B-B342-309DB3AAC061}"/>
              </a:ext>
            </a:extLst>
          </p:cNvPr>
          <p:cNvSpPr/>
          <p:nvPr/>
        </p:nvSpPr>
        <p:spPr>
          <a:xfrm>
            <a:off x="476810" y="1276350"/>
            <a:ext cx="10134040" cy="526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9211236" y="1175087"/>
            <a:ext cx="2228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기능 소개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45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1821-5CB2-43AA-B799-6622CC45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" y="261937"/>
            <a:ext cx="8615045" cy="6334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9A962-DD67-4A4B-B342-309DB3AAC061}"/>
              </a:ext>
            </a:extLst>
          </p:cNvPr>
          <p:cNvSpPr/>
          <p:nvPr/>
        </p:nvSpPr>
        <p:spPr>
          <a:xfrm>
            <a:off x="476810" y="1762125"/>
            <a:ext cx="10134040" cy="478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2886073" y="1762125"/>
            <a:ext cx="82486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계속 먹을 수 </a:t>
            </a:r>
            <a:r>
              <a:rPr lang="ko-KR" altLang="en-US" sz="600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있어야 하므로 무한반복문 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119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1821-5CB2-43AA-B799-6622CC45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" y="261937"/>
            <a:ext cx="8615045" cy="6334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9A962-DD67-4A4B-B342-309DB3AAC061}"/>
              </a:ext>
            </a:extLst>
          </p:cNvPr>
          <p:cNvSpPr/>
          <p:nvPr/>
        </p:nvSpPr>
        <p:spPr>
          <a:xfrm>
            <a:off x="476810" y="2647949"/>
            <a:ext cx="10134040" cy="3895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3676648" y="2921167"/>
            <a:ext cx="82486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먹을 음식 이름을 입력받음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349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1821-5CB2-43AA-B799-6622CC45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" y="261937"/>
            <a:ext cx="8615045" cy="6334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9A962-DD67-4A4B-B342-309DB3AAC061}"/>
              </a:ext>
            </a:extLst>
          </p:cNvPr>
          <p:cNvSpPr/>
          <p:nvPr/>
        </p:nvSpPr>
        <p:spPr>
          <a:xfrm>
            <a:off x="476810" y="3686175"/>
            <a:ext cx="10134040" cy="2857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4543423" y="3840330"/>
            <a:ext cx="82486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개껌 먹는 기능 구현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44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C1D944-56CD-44A5-AE76-AA5976CB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7" y="1653214"/>
            <a:ext cx="7408424" cy="1258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77BA88-F645-4CC3-BE88-2A458F6EDCD7}"/>
              </a:ext>
            </a:extLst>
          </p:cNvPr>
          <p:cNvSpPr/>
          <p:nvPr/>
        </p:nvSpPr>
        <p:spPr>
          <a:xfrm>
            <a:off x="2363755" y="3533502"/>
            <a:ext cx="7091265" cy="290648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BADF9-984C-4DC8-ACAC-A5CDFD225ECB}"/>
              </a:ext>
            </a:extLst>
          </p:cNvPr>
          <p:cNvSpPr txBox="1"/>
          <p:nvPr/>
        </p:nvSpPr>
        <p:spPr>
          <a:xfrm>
            <a:off x="4575110" y="3241114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 (</a:t>
            </a:r>
            <a:r>
              <a:rPr lang="ko-KR" altLang="en-US" sz="3200" dirty="0"/>
              <a:t>사전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062E2-6D66-41AA-B440-D1D76C4C7CB3}"/>
              </a:ext>
            </a:extLst>
          </p:cNvPr>
          <p:cNvSpPr txBox="1"/>
          <p:nvPr/>
        </p:nvSpPr>
        <p:spPr>
          <a:xfrm>
            <a:off x="3287485" y="4127921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선생님</a:t>
            </a:r>
            <a:r>
              <a:rPr lang="en-US" altLang="ko-KR" sz="3600" dirty="0"/>
              <a:t>: </a:t>
            </a:r>
            <a:r>
              <a:rPr lang="ko-KR" altLang="en-US" sz="3200" dirty="0"/>
              <a:t>치킨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00011-8428-49AA-826B-D62D7C85E675}"/>
              </a:ext>
            </a:extLst>
          </p:cNvPr>
          <p:cNvSpPr txBox="1"/>
          <p:nvPr/>
        </p:nvSpPr>
        <p:spPr>
          <a:xfrm>
            <a:off x="5414864" y="5170244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동현</a:t>
            </a:r>
            <a:r>
              <a:rPr lang="en-US" altLang="ko-KR" sz="3600" dirty="0"/>
              <a:t>: </a:t>
            </a:r>
            <a:r>
              <a:rPr lang="ko-KR" altLang="en-US" sz="3200" dirty="0"/>
              <a:t>과자</a:t>
            </a:r>
            <a:endParaRPr lang="ko-KR" altLang="en-US" sz="3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E5B23-A707-416C-B0B5-ED445DBE59CE}"/>
              </a:ext>
            </a:extLst>
          </p:cNvPr>
          <p:cNvCxnSpPr>
            <a:cxnSpLocks/>
          </p:cNvCxnSpPr>
          <p:nvPr/>
        </p:nvCxnSpPr>
        <p:spPr>
          <a:xfrm>
            <a:off x="1539551" y="2798196"/>
            <a:ext cx="317241" cy="102302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D9D2E0-C481-462B-9292-95A5B5AD770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E25E8-06CA-4407-B6DD-DD6B5B8E66CC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485171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1821-5CB2-43AA-B799-6622CC45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" y="261937"/>
            <a:ext cx="8615045" cy="6334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9A962-DD67-4A4B-B342-309DB3AAC061}"/>
              </a:ext>
            </a:extLst>
          </p:cNvPr>
          <p:cNvSpPr/>
          <p:nvPr/>
        </p:nvSpPr>
        <p:spPr>
          <a:xfrm>
            <a:off x="476810" y="4600575"/>
            <a:ext cx="10134040" cy="1943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4791073" y="4878555"/>
            <a:ext cx="82486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뼈다귀 </a:t>
            </a:r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먹는 기능 구현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311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1821-5CB2-43AA-B799-6622CC45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" y="261937"/>
            <a:ext cx="8615045" cy="6334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F9A962-DD67-4A4B-B342-309DB3AAC061}"/>
              </a:ext>
            </a:extLst>
          </p:cNvPr>
          <p:cNvSpPr/>
          <p:nvPr/>
        </p:nvSpPr>
        <p:spPr>
          <a:xfrm>
            <a:off x="476810" y="5676900"/>
            <a:ext cx="10134040" cy="866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4400549" y="5580399"/>
            <a:ext cx="73146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사료 </a:t>
            </a:r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먹는 기능 구현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978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1821-5CB2-43AA-B799-6622CC45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" y="261937"/>
            <a:ext cx="8615045" cy="6334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6750502" y="5046374"/>
            <a:ext cx="47466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모르는 것은 먹지 않기</a:t>
            </a:r>
            <a:r>
              <a:rPr lang="en-US" altLang="ko-KR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89849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EB447-B451-4923-97D7-A00467F6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29" y="576385"/>
            <a:ext cx="644932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34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1821-5CB2-43AA-B799-6622CC45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" y="261937"/>
            <a:ext cx="8615045" cy="6334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6096000" y="1267476"/>
            <a:ext cx="5401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 코드의 문제점이 뭘까</a:t>
            </a:r>
            <a:r>
              <a:rPr lang="en-US" altLang="ko-KR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8364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EDE90F-8890-4136-BC18-9BCDC736BB87}"/>
              </a:ext>
            </a:extLst>
          </p:cNvPr>
          <p:cNvSpPr/>
          <p:nvPr/>
        </p:nvSpPr>
        <p:spPr>
          <a:xfrm>
            <a:off x="476810" y="2152650"/>
            <a:ext cx="10134040" cy="439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48956-4809-40FA-BC75-5381D47CA8AB}"/>
              </a:ext>
            </a:extLst>
          </p:cNvPr>
          <p:cNvSpPr/>
          <p:nvPr/>
        </p:nvSpPr>
        <p:spPr>
          <a:xfrm>
            <a:off x="0" y="1"/>
            <a:ext cx="12192000" cy="1333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D1821-5CB2-43AA-B799-6622CC45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1" y="261937"/>
            <a:ext cx="8615045" cy="6334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D78B6-7324-4D11-B9A3-4FC89A91305B}"/>
              </a:ext>
            </a:extLst>
          </p:cNvPr>
          <p:cNvSpPr/>
          <p:nvPr/>
        </p:nvSpPr>
        <p:spPr>
          <a:xfrm>
            <a:off x="0" y="2921167"/>
            <a:ext cx="121920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altLang="ko-KR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break</a:t>
            </a:r>
            <a:r>
              <a:rPr lang="ko-KR" altLang="en-US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가 없어서 무한반복문을 나갈수가 없다</a:t>
            </a:r>
            <a:r>
              <a:rPr lang="en-US" altLang="ko-KR" sz="60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61189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231629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231629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b="1" dirty="0">
                <a:solidFill>
                  <a:srgbClr val="7030A0"/>
                </a:solidFill>
              </a:rPr>
              <a:t>같이 해보기 </a:t>
            </a:r>
            <a:r>
              <a:rPr lang="en-US" altLang="ko-KR" sz="4000" b="1" dirty="0">
                <a:solidFill>
                  <a:srgbClr val="7030A0"/>
                </a:solidFill>
              </a:rPr>
              <a:t>2</a:t>
            </a:r>
            <a:r>
              <a:rPr lang="ko-KR" altLang="en-US" sz="4000" b="1" dirty="0">
                <a:solidFill>
                  <a:srgbClr val="7030A0"/>
                </a:solidFill>
              </a:rPr>
              <a:t>번</a:t>
            </a:r>
            <a:r>
              <a:rPr lang="ko-KR" altLang="en-US" sz="4000" dirty="0">
                <a:solidFill>
                  <a:prstClr val="black"/>
                </a:solidFill>
              </a:rPr>
              <a:t>의 코드를 수정해서 멍멍이가 그만 먹을 수 있게 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90837" y="2628597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en-US" altLang="ko-KR" sz="3200" dirty="0" err="1">
                <a:solidFill>
                  <a:srgbClr val="AA7C38"/>
                </a:solidFill>
              </a:rPr>
              <a:t>elif</a:t>
            </a:r>
            <a:r>
              <a:rPr lang="en-US" altLang="ko-KR" sz="3200" dirty="0">
                <a:solidFill>
                  <a:srgbClr val="AA7C38"/>
                </a:solidFill>
              </a:rPr>
              <a:t> </a:t>
            </a:r>
            <a:r>
              <a:rPr lang="ko-KR" altLang="en-US" sz="3200" dirty="0">
                <a:solidFill>
                  <a:srgbClr val="AA7C38"/>
                </a:solidFill>
              </a:rPr>
              <a:t>문을 추가하고 그 블록 안에 </a:t>
            </a:r>
            <a:r>
              <a:rPr lang="en-US" altLang="ko-KR" sz="3200" dirty="0">
                <a:solidFill>
                  <a:srgbClr val="AA7C38"/>
                </a:solidFill>
              </a:rPr>
              <a:t>break </a:t>
            </a:r>
            <a:r>
              <a:rPr lang="ko-KR" altLang="en-US" sz="3200" dirty="0">
                <a:solidFill>
                  <a:srgbClr val="AA7C38"/>
                </a:solidFill>
              </a:rPr>
              <a:t>를 사용하자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4B76F-4FB1-4DC5-8C6A-6DD739F7F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148" y="3494315"/>
            <a:ext cx="5923450" cy="301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3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231629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231629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용돈기입장 프로그램을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1016192" y="1997470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다음 슬라이드의 코드에서 시작하자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D8A076-47EE-42FD-88C5-013532556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2846336"/>
            <a:ext cx="475363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54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27991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2B576-9E26-45C2-B636-27FB9BB0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5" y="550507"/>
            <a:ext cx="8135680" cy="591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64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192794B-A229-47CD-9239-1121A8E0F02F}"/>
              </a:ext>
            </a:extLst>
          </p:cNvPr>
          <p:cNvGrpSpPr/>
          <p:nvPr/>
        </p:nvGrpSpPr>
        <p:grpSpPr>
          <a:xfrm>
            <a:off x="737437" y="1771630"/>
            <a:ext cx="2239504" cy="1923112"/>
            <a:chOff x="1660193" y="3856677"/>
            <a:chExt cx="2491274" cy="19402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4132966-1F14-4CBB-8D56-68E3D7FC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3B3EFF-43B0-4354-A0E6-DD1B79FE4F4D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turtle.py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BADD49-C003-4613-822B-69D4D8A26B95}"/>
              </a:ext>
            </a:extLst>
          </p:cNvPr>
          <p:cNvSpPr txBox="1"/>
          <p:nvPr/>
        </p:nvSpPr>
        <p:spPr>
          <a:xfrm>
            <a:off x="2976941" y="2321010"/>
            <a:ext cx="623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고딕" panose="020D0604000000000000" pitchFamily="34" charset="-127"/>
                <a:ea typeface="나눔고딕" panose="020D0604000000000000" pitchFamily="34" charset="-127"/>
                <a:cs typeface="Calibri" panose="020F0502020204030204" pitchFamily="34" charset="0"/>
              </a:rPr>
              <a:t>거북이로 그림을 그려주는 모듈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E42C5-F354-47F4-B19F-9AC50F7721F5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848972-E343-4D06-8FB3-B7A4ED25E8DC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55658-A8EC-44C2-8D54-8D43F2DA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21" y="4203997"/>
            <a:ext cx="5105490" cy="127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7B9F0F-21B0-4328-8F7B-31D9A6622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274" y="3435440"/>
            <a:ext cx="2981714" cy="28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8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17ED7EF-4D26-46AA-8DC1-55D2E3E58176}"/>
              </a:ext>
            </a:extLst>
          </p:cNvPr>
          <p:cNvSpPr txBox="1"/>
          <p:nvPr/>
        </p:nvSpPr>
        <p:spPr>
          <a:xfrm>
            <a:off x="9486122" y="4401970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like[“</a:t>
            </a:r>
            <a:r>
              <a:rPr lang="ko-KR" altLang="en-US" sz="3200" dirty="0"/>
              <a:t>동현</a:t>
            </a:r>
            <a:r>
              <a:rPr lang="en-US" altLang="ko-KR" sz="3200" dirty="0"/>
              <a:t>”]</a:t>
            </a:r>
            <a:endParaRPr lang="ko-KR" alt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1D944-56CD-44A5-AE76-AA5976CB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7" y="1653214"/>
            <a:ext cx="7408424" cy="1258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77BA88-F645-4CC3-BE88-2A458F6EDCD7}"/>
              </a:ext>
            </a:extLst>
          </p:cNvPr>
          <p:cNvSpPr/>
          <p:nvPr/>
        </p:nvSpPr>
        <p:spPr>
          <a:xfrm>
            <a:off x="2363755" y="3533502"/>
            <a:ext cx="7091265" cy="290648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BADF9-984C-4DC8-ACAC-A5CDFD225ECB}"/>
              </a:ext>
            </a:extLst>
          </p:cNvPr>
          <p:cNvSpPr txBox="1"/>
          <p:nvPr/>
        </p:nvSpPr>
        <p:spPr>
          <a:xfrm>
            <a:off x="4575110" y="3241114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 (</a:t>
            </a:r>
            <a:r>
              <a:rPr lang="ko-KR" altLang="en-US" sz="3200" dirty="0"/>
              <a:t>사전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062E2-6D66-41AA-B440-D1D76C4C7CB3}"/>
              </a:ext>
            </a:extLst>
          </p:cNvPr>
          <p:cNvSpPr txBox="1"/>
          <p:nvPr/>
        </p:nvSpPr>
        <p:spPr>
          <a:xfrm>
            <a:off x="3287485" y="4127921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선생님</a:t>
            </a:r>
            <a:r>
              <a:rPr lang="en-US" altLang="ko-KR" sz="3600" dirty="0"/>
              <a:t>: </a:t>
            </a:r>
            <a:r>
              <a:rPr lang="ko-KR" altLang="en-US" sz="3200" dirty="0"/>
              <a:t>치킨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00011-8428-49AA-826B-D62D7C85E675}"/>
              </a:ext>
            </a:extLst>
          </p:cNvPr>
          <p:cNvSpPr txBox="1"/>
          <p:nvPr/>
        </p:nvSpPr>
        <p:spPr>
          <a:xfrm>
            <a:off x="5414864" y="5170244"/>
            <a:ext cx="27058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동현</a:t>
            </a:r>
            <a:r>
              <a:rPr lang="en-US" altLang="ko-KR" sz="3600" dirty="0"/>
              <a:t>: </a:t>
            </a:r>
            <a:r>
              <a:rPr lang="ko-KR" altLang="en-US" sz="3200" dirty="0"/>
              <a:t>과자</a:t>
            </a:r>
            <a:endParaRPr lang="ko-KR" altLang="en-US" sz="3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E5B23-A707-416C-B0B5-ED445DBE59CE}"/>
              </a:ext>
            </a:extLst>
          </p:cNvPr>
          <p:cNvCxnSpPr>
            <a:cxnSpLocks/>
          </p:cNvCxnSpPr>
          <p:nvPr/>
        </p:nvCxnSpPr>
        <p:spPr>
          <a:xfrm flipV="1">
            <a:off x="5937379" y="3072226"/>
            <a:ext cx="2581470" cy="140300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3251CA-B839-47AB-BE6A-4928586EAB78}"/>
              </a:ext>
            </a:extLst>
          </p:cNvPr>
          <p:cNvCxnSpPr>
            <a:cxnSpLocks/>
          </p:cNvCxnSpPr>
          <p:nvPr/>
        </p:nvCxnSpPr>
        <p:spPr>
          <a:xfrm flipV="1">
            <a:off x="7878147" y="4849619"/>
            <a:ext cx="1734424" cy="697935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CA721-4538-44FF-99A4-A1E5DAF72E2B}"/>
              </a:ext>
            </a:extLst>
          </p:cNvPr>
          <p:cNvSpPr/>
          <p:nvPr/>
        </p:nvSpPr>
        <p:spPr>
          <a:xfrm>
            <a:off x="4994986" y="4221881"/>
            <a:ext cx="843839" cy="5191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ECABE-F1E3-4223-8315-B696D2D05623}"/>
              </a:ext>
            </a:extLst>
          </p:cNvPr>
          <p:cNvSpPr/>
          <p:nvPr/>
        </p:nvSpPr>
        <p:spPr>
          <a:xfrm>
            <a:off x="6906693" y="5257627"/>
            <a:ext cx="843839" cy="5191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AF5F5-252E-4159-B92E-2FAB9577134C}"/>
              </a:ext>
            </a:extLst>
          </p:cNvPr>
          <p:cNvSpPr txBox="1"/>
          <p:nvPr/>
        </p:nvSpPr>
        <p:spPr>
          <a:xfrm>
            <a:off x="8518849" y="2450967"/>
            <a:ext cx="270587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like[“</a:t>
            </a:r>
            <a:r>
              <a:rPr lang="ko-KR" altLang="en-US" sz="3200" dirty="0"/>
              <a:t>선생님</a:t>
            </a:r>
            <a:r>
              <a:rPr lang="en-US" altLang="ko-KR" sz="3200" dirty="0"/>
              <a:t>”]</a:t>
            </a:r>
            <a:endParaRPr lang="ko-KR" altLang="en-US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AA207-E5F1-4439-9C91-F903A579304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1B8B6D-C98C-4E72-9571-C58A71C7962B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612637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779932C-2DD1-465F-8CF0-91CEAF34C1E9}"/>
              </a:ext>
            </a:extLst>
          </p:cNvPr>
          <p:cNvSpPr txBox="1"/>
          <p:nvPr/>
        </p:nvSpPr>
        <p:spPr>
          <a:xfrm>
            <a:off x="1000510" y="1477347"/>
            <a:ext cx="11432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accent6">
                    <a:lumMod val="50000"/>
                  </a:schemeClr>
                </a:solidFill>
              </a:rPr>
              <a:t>t.forward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(100)		</a:t>
            </a:r>
            <a:r>
              <a:rPr lang="en-US" altLang="ko-KR" sz="3600" dirty="0">
                <a:solidFill>
                  <a:srgbClr val="AA7C38"/>
                </a:solidFill>
              </a:rPr>
              <a:t>100</a:t>
            </a:r>
            <a:r>
              <a:rPr lang="ko-KR" altLang="en-US" sz="3600" dirty="0">
                <a:solidFill>
                  <a:srgbClr val="AA7C38"/>
                </a:solidFill>
              </a:rPr>
              <a:t>만큼 앞으로 가기</a:t>
            </a:r>
            <a:endParaRPr lang="en-US" altLang="ko-KR" sz="3600" dirty="0">
              <a:solidFill>
                <a:srgbClr val="AA7C38"/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t.backward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(50)		</a:t>
            </a:r>
            <a:r>
              <a:rPr lang="en-US" altLang="ko-KR" sz="3600" dirty="0">
                <a:solidFill>
                  <a:srgbClr val="AA7C38"/>
                </a:solidFill>
              </a:rPr>
              <a:t>50</a:t>
            </a:r>
            <a:r>
              <a:rPr lang="ko-KR" altLang="en-US" sz="3600" dirty="0">
                <a:solidFill>
                  <a:srgbClr val="AA7C38"/>
                </a:solidFill>
              </a:rPr>
              <a:t>만큼 뒤로 가기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t.left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(90)				</a:t>
            </a:r>
            <a:r>
              <a:rPr lang="ko-KR" altLang="en-US" sz="3600" dirty="0">
                <a:solidFill>
                  <a:srgbClr val="AA7C38"/>
                </a:solidFill>
              </a:rPr>
              <a:t>왼쪽으로 </a:t>
            </a:r>
            <a:r>
              <a:rPr lang="en-US" altLang="ko-KR" sz="3600" dirty="0">
                <a:solidFill>
                  <a:srgbClr val="AA7C38"/>
                </a:solidFill>
              </a:rPr>
              <a:t>90</a:t>
            </a:r>
            <a:r>
              <a:rPr lang="ko-KR" altLang="en-US" sz="3600" dirty="0">
                <a:solidFill>
                  <a:srgbClr val="AA7C38"/>
                </a:solidFill>
              </a:rPr>
              <a:t>도 돌기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t.right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(90)				</a:t>
            </a:r>
            <a:r>
              <a:rPr lang="ko-KR" altLang="en-US" sz="3600" dirty="0">
                <a:solidFill>
                  <a:srgbClr val="AA7C38"/>
                </a:solidFill>
              </a:rPr>
              <a:t>오른쪽으로 </a:t>
            </a:r>
            <a:r>
              <a:rPr lang="en-US" altLang="ko-KR" sz="3600" dirty="0">
                <a:solidFill>
                  <a:srgbClr val="AA7C38"/>
                </a:solidFill>
              </a:rPr>
              <a:t>90</a:t>
            </a:r>
            <a:r>
              <a:rPr lang="ko-KR" altLang="en-US" sz="3600" dirty="0">
                <a:solidFill>
                  <a:srgbClr val="AA7C38"/>
                </a:solidFill>
              </a:rPr>
              <a:t>도 돌기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t.write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(“</a:t>
            </a:r>
            <a:r>
              <a:rPr lang="ko-KR" altLang="en-US" sz="4400" dirty="0">
                <a:solidFill>
                  <a:srgbClr val="70AD47">
                    <a:lumMod val="50000"/>
                  </a:srgbClr>
                </a:solidFill>
              </a:rPr>
              <a:t>안녕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!”)		</a:t>
            </a:r>
            <a:r>
              <a:rPr lang="en-US" altLang="ko-KR" sz="3600" dirty="0">
                <a:solidFill>
                  <a:srgbClr val="AA7C38"/>
                </a:solidFill>
              </a:rPr>
              <a:t>“</a:t>
            </a:r>
            <a:r>
              <a:rPr lang="ko-KR" altLang="en-US" sz="3600" dirty="0">
                <a:solidFill>
                  <a:srgbClr val="AA7C38"/>
                </a:solidFill>
              </a:rPr>
              <a:t>안녕</a:t>
            </a:r>
            <a:r>
              <a:rPr lang="en-US" altLang="ko-KR" sz="3600" dirty="0">
                <a:solidFill>
                  <a:srgbClr val="AA7C38"/>
                </a:solidFill>
              </a:rPr>
              <a:t>!”</a:t>
            </a:r>
            <a:r>
              <a:rPr lang="ko-KR" altLang="en-US" sz="3600" dirty="0">
                <a:solidFill>
                  <a:srgbClr val="AA7C38"/>
                </a:solidFill>
              </a:rPr>
              <a:t>이라고 쓰기</a:t>
            </a:r>
            <a:endParaRPr lang="en-US" altLang="ko-KR" sz="44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t.circle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(50)			</a:t>
            </a:r>
            <a:r>
              <a:rPr lang="ko-KR" altLang="en-US" sz="3600" dirty="0">
                <a:solidFill>
                  <a:srgbClr val="AA7C38"/>
                </a:solidFill>
              </a:rPr>
              <a:t>크기 </a:t>
            </a:r>
            <a:r>
              <a:rPr lang="en-US" altLang="ko-KR" sz="3600" dirty="0">
                <a:solidFill>
                  <a:srgbClr val="AA7C38"/>
                </a:solidFill>
              </a:rPr>
              <a:t>50</a:t>
            </a:r>
            <a:r>
              <a:rPr lang="ko-KR" altLang="en-US" sz="3600" dirty="0">
                <a:solidFill>
                  <a:srgbClr val="AA7C38"/>
                </a:solidFill>
              </a:rPr>
              <a:t>의 원 그리기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400" dirty="0" err="1">
                <a:solidFill>
                  <a:srgbClr val="70AD47">
                    <a:lumMod val="50000"/>
                  </a:srgbClr>
                </a:solidFill>
              </a:rPr>
              <a:t>t.reset</a:t>
            </a:r>
            <a:r>
              <a:rPr lang="en-US" altLang="ko-KR" sz="4400" dirty="0">
                <a:solidFill>
                  <a:srgbClr val="70AD47">
                    <a:lumMod val="50000"/>
                  </a:srgbClr>
                </a:solidFill>
              </a:rPr>
              <a:t>()				</a:t>
            </a:r>
            <a:r>
              <a:rPr lang="ko-KR" altLang="en-US" sz="3200" dirty="0">
                <a:solidFill>
                  <a:srgbClr val="AA7C38"/>
                </a:solidFill>
              </a:rPr>
              <a:t>모두 지우고 처음으로 돌아간다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en-US" altLang="ko-KR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FFC76-04D8-4A01-B26C-41DB7D2E2306}"/>
              </a:ext>
            </a:extLst>
          </p:cNvPr>
          <p:cNvSpPr txBox="1"/>
          <p:nvPr/>
        </p:nvSpPr>
        <p:spPr>
          <a:xfrm>
            <a:off x="234892" y="1477347"/>
            <a:ext cx="9033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▲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▼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◀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▶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♡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○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☆</a:t>
            </a:r>
            <a:endParaRPr lang="en-US" altLang="ko-KR" sz="4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82604-92D6-46CF-A447-384A725CB5F5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99EF1-A370-4393-8B89-BA5FB1DFBD48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2586376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83C36-C9D3-4FF9-8870-6AABA695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516" y="2873828"/>
            <a:ext cx="3479687" cy="359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71F86-F904-4E6E-A68A-DEEE5998D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038" y="1330466"/>
            <a:ext cx="638264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54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83C36-C9D3-4FF9-8870-6AABA695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516" y="2873828"/>
            <a:ext cx="3479687" cy="359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C14538-002E-4E8D-843A-0F8C33752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442" y="1311413"/>
            <a:ext cx="5125165" cy="1267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DCD27-0F04-4271-90C8-0F6CE734A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516" y="2873828"/>
            <a:ext cx="3479687" cy="35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032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A83C36-C9D3-4FF9-8870-6AABA695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516" y="2873828"/>
            <a:ext cx="3479687" cy="359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DCD27-0F04-4271-90C8-0F6CE734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516" y="2873828"/>
            <a:ext cx="3479687" cy="3590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B3CE66-F18E-42FB-8D4D-FB16E4359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649" y="1222710"/>
            <a:ext cx="4186701" cy="1541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21762-1A15-4D50-A391-71C8341C6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516" y="2873828"/>
            <a:ext cx="3479687" cy="35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92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D7971-65F7-44DA-B70D-2F22972B6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276" y="2390072"/>
            <a:ext cx="2219407" cy="2153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거북이로 다음 도형을 그려보자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746F9-5853-44E6-8744-C377BB542561}"/>
              </a:ext>
            </a:extLst>
          </p:cNvPr>
          <p:cNvSpPr txBox="1"/>
          <p:nvPr/>
        </p:nvSpPr>
        <p:spPr>
          <a:xfrm>
            <a:off x="1090838" y="2097684"/>
            <a:ext cx="84532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solidFill>
                  <a:schemeClr val="accent6">
                    <a:lumMod val="50000"/>
                  </a:schemeClr>
                </a:solidFill>
              </a:rPr>
              <a:t>t.forward</a:t>
            </a:r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</a:rPr>
              <a:t>(100)		</a:t>
            </a:r>
            <a:r>
              <a:rPr lang="en-US" altLang="ko-KR" sz="2400" dirty="0">
                <a:solidFill>
                  <a:srgbClr val="AA7C38"/>
                </a:solidFill>
              </a:rPr>
              <a:t>200</a:t>
            </a:r>
            <a:r>
              <a:rPr lang="ko-KR" altLang="en-US" sz="2400" dirty="0">
                <a:solidFill>
                  <a:srgbClr val="AA7C38"/>
                </a:solidFill>
              </a:rPr>
              <a:t>만큼 앞으로 가기</a:t>
            </a:r>
            <a:endParaRPr lang="en-US" altLang="ko-KR" sz="2400" dirty="0">
              <a:solidFill>
                <a:srgbClr val="AA7C38"/>
              </a:solidFill>
            </a:endParaRPr>
          </a:p>
          <a:p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t.left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(90)				</a:t>
            </a:r>
            <a:r>
              <a:rPr lang="ko-KR" altLang="en-US" sz="2400" dirty="0">
                <a:solidFill>
                  <a:srgbClr val="AA7C38"/>
                </a:solidFill>
              </a:rPr>
              <a:t>왼쪽으로 </a:t>
            </a:r>
            <a:r>
              <a:rPr lang="en-US" altLang="ko-KR" sz="2400" dirty="0">
                <a:solidFill>
                  <a:srgbClr val="AA7C38"/>
                </a:solidFill>
              </a:rPr>
              <a:t>90</a:t>
            </a:r>
            <a:r>
              <a:rPr lang="ko-KR" altLang="en-US" sz="2400" dirty="0">
                <a:solidFill>
                  <a:srgbClr val="AA7C38"/>
                </a:solidFill>
              </a:rPr>
              <a:t>도 돌기</a:t>
            </a:r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t.right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(90)			</a:t>
            </a:r>
            <a:r>
              <a:rPr lang="ko-KR" altLang="en-US" sz="2400" dirty="0">
                <a:solidFill>
                  <a:srgbClr val="AA7C38"/>
                </a:solidFill>
              </a:rPr>
              <a:t>오른쪽으로 </a:t>
            </a:r>
            <a:r>
              <a:rPr lang="en-US" altLang="ko-KR" sz="2400" dirty="0">
                <a:solidFill>
                  <a:srgbClr val="AA7C38"/>
                </a:solidFill>
              </a:rPr>
              <a:t>90</a:t>
            </a:r>
            <a:r>
              <a:rPr lang="ko-KR" altLang="en-US" sz="2400" dirty="0">
                <a:solidFill>
                  <a:srgbClr val="AA7C38"/>
                </a:solidFill>
              </a:rPr>
              <a:t>도 돌기</a:t>
            </a:r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  <a:p>
            <a:r>
              <a:rPr lang="en-US" altLang="ko-KR" sz="3200" dirty="0" err="1">
                <a:solidFill>
                  <a:srgbClr val="70AD47">
                    <a:lumMod val="50000"/>
                  </a:srgbClr>
                </a:solidFill>
              </a:rPr>
              <a:t>t.circle</a:t>
            </a:r>
            <a:r>
              <a:rPr lang="en-US" altLang="ko-KR" sz="3200" dirty="0">
                <a:solidFill>
                  <a:srgbClr val="70AD47">
                    <a:lumMod val="50000"/>
                  </a:srgbClr>
                </a:solidFill>
              </a:rPr>
              <a:t>(25)			</a:t>
            </a:r>
            <a:r>
              <a:rPr lang="ko-KR" altLang="en-US" sz="2400" dirty="0">
                <a:solidFill>
                  <a:srgbClr val="AA7C38"/>
                </a:solidFill>
              </a:rPr>
              <a:t>크기 </a:t>
            </a:r>
            <a:r>
              <a:rPr lang="en-US" altLang="ko-KR" sz="2400" dirty="0">
                <a:solidFill>
                  <a:srgbClr val="AA7C38"/>
                </a:solidFill>
              </a:rPr>
              <a:t>25</a:t>
            </a:r>
            <a:r>
              <a:rPr lang="ko-KR" altLang="en-US" sz="2400" dirty="0">
                <a:solidFill>
                  <a:srgbClr val="AA7C38"/>
                </a:solidFill>
              </a:rPr>
              <a:t>의 원 그리기</a:t>
            </a:r>
            <a:endParaRPr lang="en-US" altLang="ko-KR" sz="3200" dirty="0">
              <a:solidFill>
                <a:srgbClr val="70AD4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58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아래 코드를 자유롭게 수정해 모양을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0A631-70DD-44BF-A7B8-13F0D81A3839}"/>
              </a:ext>
            </a:extLst>
          </p:cNvPr>
          <p:cNvSpPr/>
          <p:nvPr/>
        </p:nvSpPr>
        <p:spPr>
          <a:xfrm>
            <a:off x="811031" y="5984552"/>
            <a:ext cx="10742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10, 30, 60, 90, 120, a, a*2, a+50,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a/5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등을 넣어보자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7D9569-83CB-4554-89E0-468DC5EE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0" y="2353485"/>
            <a:ext cx="3641980" cy="3535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AE644-AE48-421C-B336-3E38C39A1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38" y="2219996"/>
            <a:ext cx="3975170" cy="36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8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820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while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반복문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대화 프로그램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turtle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모듈 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9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1FA543-E0EC-4D12-907B-3836BA4A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61" y="1701203"/>
            <a:ext cx="7270995" cy="4404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55A720-20E5-4A2D-9367-30E72F4FA091}"/>
              </a:ext>
            </a:extLst>
          </p:cNvPr>
          <p:cNvSpPr txBox="1"/>
          <p:nvPr/>
        </p:nvSpPr>
        <p:spPr>
          <a:xfrm rot="266657">
            <a:off x="6863390" y="4102503"/>
            <a:ext cx="5191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A in B</a:t>
            </a:r>
          </a:p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라는 열쇠가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에 있는가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ko-KR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9AC6A2-7380-445F-B17C-25DE57D16AC0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A39D2-0B18-4AC9-AC03-28069DEFA5C7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7675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0D88ED-B45E-40B1-AB54-857736F3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2" y="1599933"/>
            <a:ext cx="7179964" cy="3067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390FD6-4F5D-4D6D-80B8-63F079A84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19" y="4667250"/>
            <a:ext cx="1867161" cy="1943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579ED-76C1-41FB-9E1E-1FBAD7E34E56}"/>
              </a:ext>
            </a:extLst>
          </p:cNvPr>
          <p:cNvSpPr txBox="1"/>
          <p:nvPr/>
        </p:nvSpPr>
        <p:spPr>
          <a:xfrm rot="266657">
            <a:off x="6701895" y="4100892"/>
            <a:ext cx="4904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for a in </a:t>
            </a: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메뉴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메뉴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” 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사전 속 모든 열쇠를 </a:t>
            </a:r>
            <a:r>
              <a:rPr lang="en-US" altLang="ko-KR" sz="3200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에 한번 씩 담아 반복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605C-AFDA-4F54-AA45-91CF70D71B45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E8C34-D031-4CD5-8240-AB01B03C9953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5284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A698-1EF2-44D7-9777-4F74F57BC593}"/>
              </a:ext>
            </a:extLst>
          </p:cNvPr>
          <p:cNvSpPr txBox="1"/>
          <p:nvPr/>
        </p:nvSpPr>
        <p:spPr>
          <a:xfrm>
            <a:off x="4222751" y="1556840"/>
            <a:ext cx="75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방청소 하는 법</a:t>
            </a:r>
          </a:p>
        </p:txBody>
      </p:sp>
      <p:pic>
        <p:nvPicPr>
          <p:cNvPr id="8194" name="Picture 2" descr="black 2-light torchiere beside brown wooden-top desk with black steel frame">
            <a:extLst>
              <a:ext uri="{FF2B5EF4-FFF2-40B4-BE49-F238E27FC236}">
                <a16:creationId xmlns:a16="http://schemas.microsoft.com/office/drawing/2014/main" id="{C126ACD2-A528-4E63-BCCD-7AC4F4B2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2" y="1438274"/>
            <a:ext cx="3441758" cy="516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7103E9-1C6B-4CF5-AAFE-A69863FC7A73}"/>
              </a:ext>
            </a:extLst>
          </p:cNvPr>
          <p:cNvSpPr txBox="1"/>
          <p:nvPr/>
        </p:nvSpPr>
        <p:spPr>
          <a:xfrm>
            <a:off x="4222751" y="2599509"/>
            <a:ext cx="752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68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생각해보기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4A698-1EF2-44D7-9777-4F74F57BC593}"/>
              </a:ext>
            </a:extLst>
          </p:cNvPr>
          <p:cNvSpPr txBox="1"/>
          <p:nvPr/>
        </p:nvSpPr>
        <p:spPr>
          <a:xfrm>
            <a:off x="4222751" y="1556840"/>
            <a:ext cx="752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방청소 하는 법</a:t>
            </a:r>
          </a:p>
        </p:txBody>
      </p:sp>
      <p:pic>
        <p:nvPicPr>
          <p:cNvPr id="8194" name="Picture 2" descr="black 2-light torchiere beside brown wooden-top desk with black steel frame">
            <a:extLst>
              <a:ext uri="{FF2B5EF4-FFF2-40B4-BE49-F238E27FC236}">
                <a16:creationId xmlns:a16="http://schemas.microsoft.com/office/drawing/2014/main" id="{C126ACD2-A528-4E63-BCCD-7AC4F4B2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92" y="1438274"/>
            <a:ext cx="3441758" cy="516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657B3-130A-4743-BDED-F12C7DEADC27}"/>
              </a:ext>
            </a:extLst>
          </p:cNvPr>
          <p:cNvSpPr txBox="1"/>
          <p:nvPr/>
        </p:nvSpPr>
        <p:spPr>
          <a:xfrm>
            <a:off x="4222751" y="2599509"/>
            <a:ext cx="7524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AA7C38"/>
                </a:solidFill>
              </a:rPr>
              <a:t>눈에 보이는 쓰레기를 치운다</a:t>
            </a:r>
            <a:r>
              <a:rPr lang="en-US" altLang="ko-KR" sz="2400" dirty="0">
                <a:solidFill>
                  <a:srgbClr val="AA7C38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1CE2D4-BD8C-4F58-8E8D-C7099163208A}"/>
              </a:ext>
            </a:extLst>
          </p:cNvPr>
          <p:cNvCxnSpPr>
            <a:cxnSpLocks/>
          </p:cNvCxnSpPr>
          <p:nvPr/>
        </p:nvCxnSpPr>
        <p:spPr>
          <a:xfrm>
            <a:off x="7975600" y="4596285"/>
            <a:ext cx="1" cy="505546"/>
          </a:xfrm>
          <a:prstGeom prst="straightConnector1">
            <a:avLst/>
          </a:prstGeom>
          <a:ln w="952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106CEA-75F8-44C4-A80F-0A07334D1020}"/>
              </a:ext>
            </a:extLst>
          </p:cNvPr>
          <p:cNvSpPr txBox="1"/>
          <p:nvPr/>
        </p:nvSpPr>
        <p:spPr>
          <a:xfrm>
            <a:off x="4213225" y="5159615"/>
            <a:ext cx="752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</a:rPr>
              <a:t>어떤 조건이 참인 동안</a:t>
            </a:r>
            <a:r>
              <a:rPr lang="en-US" altLang="ko-KR" sz="3600" dirty="0">
                <a:solidFill>
                  <a:srgbClr val="AA7C38"/>
                </a:solidFill>
              </a:rPr>
              <a:t>:</a:t>
            </a:r>
            <a:br>
              <a:rPr lang="en-US" altLang="ko-KR" sz="3600" dirty="0">
                <a:solidFill>
                  <a:srgbClr val="AA7C38"/>
                </a:solidFill>
              </a:rPr>
            </a:br>
            <a:r>
              <a:rPr lang="ko-KR" altLang="en-US" sz="3600" dirty="0">
                <a:solidFill>
                  <a:srgbClr val="AA7C38"/>
                </a:solidFill>
              </a:rPr>
              <a:t>어떤 행동을 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8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769</Words>
  <Application>Microsoft Office PowerPoint</Application>
  <PresentationFormat>Widescreen</PresentationFormat>
  <Paragraphs>242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맑은 고딕</vt:lpstr>
      <vt:lpstr>Nanum Pen Script</vt:lpstr>
      <vt:lpstr>나눔고딕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180</cp:revision>
  <dcterms:created xsi:type="dcterms:W3CDTF">2019-05-20T11:05:00Z</dcterms:created>
  <dcterms:modified xsi:type="dcterms:W3CDTF">2019-07-19T20:35:49Z</dcterms:modified>
</cp:coreProperties>
</file>