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17" r:id="rId3"/>
    <p:sldId id="318" r:id="rId4"/>
    <p:sldId id="320" r:id="rId5"/>
    <p:sldId id="336" r:id="rId6"/>
    <p:sldId id="337" r:id="rId7"/>
    <p:sldId id="343" r:id="rId8"/>
    <p:sldId id="340" r:id="rId9"/>
    <p:sldId id="362" r:id="rId10"/>
    <p:sldId id="384" r:id="rId11"/>
    <p:sldId id="393" r:id="rId12"/>
    <p:sldId id="494" r:id="rId13"/>
    <p:sldId id="496" r:id="rId14"/>
    <p:sldId id="870" r:id="rId15"/>
    <p:sldId id="506" r:id="rId16"/>
    <p:sldId id="868" r:id="rId17"/>
    <p:sldId id="869" r:id="rId18"/>
    <p:sldId id="353" r:id="rId19"/>
    <p:sldId id="348" r:id="rId20"/>
    <p:sldId id="349" r:id="rId21"/>
    <p:sldId id="508" r:id="rId22"/>
    <p:sldId id="512" r:id="rId23"/>
    <p:sldId id="513" r:id="rId24"/>
    <p:sldId id="509" r:id="rId25"/>
    <p:sldId id="765" r:id="rId26"/>
    <p:sldId id="833" r:id="rId27"/>
    <p:sldId id="835" r:id="rId28"/>
    <p:sldId id="832" r:id="rId29"/>
    <p:sldId id="323" r:id="rId30"/>
    <p:sldId id="844" r:id="rId31"/>
    <p:sldId id="843" r:id="rId32"/>
    <p:sldId id="786" r:id="rId33"/>
    <p:sldId id="845" r:id="rId34"/>
    <p:sldId id="848" r:id="rId35"/>
    <p:sldId id="847" r:id="rId36"/>
    <p:sldId id="855" r:id="rId37"/>
    <p:sldId id="856" r:id="rId38"/>
    <p:sldId id="857" r:id="rId39"/>
    <p:sldId id="858" r:id="rId40"/>
    <p:sldId id="859" r:id="rId41"/>
    <p:sldId id="860" r:id="rId42"/>
    <p:sldId id="861" r:id="rId43"/>
    <p:sldId id="862" r:id="rId44"/>
    <p:sldId id="426" r:id="rId45"/>
    <p:sldId id="863" r:id="rId46"/>
    <p:sldId id="866" r:id="rId47"/>
    <p:sldId id="836" r:id="rId48"/>
    <p:sldId id="837" r:id="rId49"/>
    <p:sldId id="838" r:id="rId50"/>
    <p:sldId id="839" r:id="rId51"/>
    <p:sldId id="840" r:id="rId52"/>
    <p:sldId id="841" r:id="rId53"/>
    <p:sldId id="842" r:id="rId54"/>
    <p:sldId id="849" r:id="rId55"/>
    <p:sldId id="850" r:id="rId56"/>
    <p:sldId id="851" r:id="rId57"/>
    <p:sldId id="852" r:id="rId58"/>
    <p:sldId id="853" r:id="rId59"/>
    <p:sldId id="854" r:id="rId60"/>
    <p:sldId id="864" r:id="rId61"/>
    <p:sldId id="867" r:id="rId62"/>
    <p:sldId id="865" r:id="rId63"/>
    <p:sldId id="284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760000"/>
    <a:srgbClr val="FBC9FF"/>
    <a:srgbClr val="F9AFFF"/>
    <a:srgbClr val="19A2FF"/>
    <a:srgbClr val="0076C6"/>
    <a:srgbClr val="BC0000"/>
    <a:srgbClr val="FFD9D9"/>
    <a:srgbClr val="FFBDBD"/>
    <a:srgbClr val="FF5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1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3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9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5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3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7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1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75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53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77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3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77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4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98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26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8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32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25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55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24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3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00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36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86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40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25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2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31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55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60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11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57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71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8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250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91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150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3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69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32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110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534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97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417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90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15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2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753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8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5" y="3133266"/>
            <a:ext cx="820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개념 복습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집합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교집합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합집합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15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or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하나라도 참이면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</a:t>
            </a:r>
            <a:r>
              <a:rPr lang="en-GB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F53EB-C6DE-4B24-8361-40166C74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5" y="3520264"/>
            <a:ext cx="6469766" cy="2684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FDB364-13D4-4AF2-BEE6-6736FF0E076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EBBA7-DCC5-40E1-879A-5FDB4622EA36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7572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정수를 입력 받자</a:t>
            </a:r>
            <a:r>
              <a:rPr lang="en-GB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정수가 </a:t>
            </a:r>
            <a:r>
              <a:rPr lang="en-GB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나누어지고 </a:t>
            </a:r>
            <a:r>
              <a:rPr lang="en-GB" altLang="ko-KR" sz="4000" dirty="0">
                <a:solidFill>
                  <a:prstClr val="black"/>
                </a:solidFill>
              </a:rPr>
              <a:t>5</a:t>
            </a:r>
            <a:r>
              <a:rPr lang="ko-KR" altLang="en-US" sz="4000" dirty="0">
                <a:solidFill>
                  <a:prstClr val="black"/>
                </a:solidFill>
              </a:rPr>
              <a:t>으로 나누어지면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“10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으로도 나누어집니다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GB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“10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으로 나누어지지 않습니다</a:t>
            </a:r>
            <a:r>
              <a:rPr lang="en-GB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GB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E558-4F6F-4CC7-8F78-1EF56CDD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58" y="4214411"/>
            <a:ext cx="7767451" cy="1932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</p:spTree>
    <p:extLst>
      <p:ext uri="{BB962C8B-B14F-4D97-AF65-F5344CB8AC3E}">
        <p14:creationId xmlns:p14="http://schemas.microsoft.com/office/powerpoint/2010/main" val="228334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709168" y="185934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import A as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라는 모듈을 가져와 쓰지만</a:t>
            </a:r>
            <a:r>
              <a:rPr lang="en-US" altLang="ko-KR" sz="3600" dirty="0">
                <a:solidFill>
                  <a:srgbClr val="AA7C38"/>
                </a:solidFill>
              </a:rPr>
              <a:t> </a:t>
            </a:r>
            <a:r>
              <a:rPr lang="ko-KR" altLang="en-US" sz="3600" dirty="0">
                <a:solidFill>
                  <a:srgbClr val="AA7C38"/>
                </a:solidFill>
              </a:rPr>
              <a:t>이름만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로 바꾼다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A as B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AC4F6-265D-4F47-87DE-54967036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8" y="3849865"/>
            <a:ext cx="804974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거북이 움직이기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1000510" y="1477347"/>
            <a:ext cx="11432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(100)		</a:t>
            </a:r>
            <a:r>
              <a:rPr lang="en-US" altLang="ko-KR" sz="3600" dirty="0">
                <a:solidFill>
                  <a:srgbClr val="AA7C38"/>
                </a:solidFill>
              </a:rPr>
              <a:t>100</a:t>
            </a:r>
            <a:r>
              <a:rPr lang="ko-KR" altLang="en-US" sz="3600" dirty="0">
                <a:solidFill>
                  <a:srgbClr val="AA7C38"/>
                </a:solidFill>
              </a:rPr>
              <a:t>만큼 앞으로 가기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t.backward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만큼 뒤로 가기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왼쪽으로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오른쪽으로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t.write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(“</a:t>
            </a:r>
            <a:r>
              <a:rPr lang="ko-KR" altLang="en-US" sz="4400" dirty="0">
                <a:solidFill>
                  <a:srgbClr val="70AD47">
                    <a:lumMod val="50000"/>
                  </a:srgbClr>
                </a:solidFill>
              </a:rPr>
              <a:t>안녕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!”)		</a:t>
            </a:r>
            <a:r>
              <a:rPr lang="en-US" altLang="ko-KR" sz="3600" dirty="0">
                <a:solidFill>
                  <a:srgbClr val="AA7C38"/>
                </a:solidFill>
              </a:rPr>
              <a:t>“</a:t>
            </a:r>
            <a:r>
              <a:rPr lang="ko-KR" altLang="en-US" sz="3600" dirty="0">
                <a:solidFill>
                  <a:srgbClr val="AA7C38"/>
                </a:solidFill>
              </a:rPr>
              <a:t>안녕</a:t>
            </a:r>
            <a:r>
              <a:rPr lang="en-US" altLang="ko-KR" sz="3600" dirty="0">
                <a:solidFill>
                  <a:srgbClr val="AA7C38"/>
                </a:solidFill>
              </a:rPr>
              <a:t>!”</a:t>
            </a:r>
            <a:r>
              <a:rPr lang="ko-KR" altLang="en-US" sz="3600" dirty="0">
                <a:solidFill>
                  <a:srgbClr val="AA7C38"/>
                </a:solidFill>
              </a:rPr>
              <a:t>이라고 쓰기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t.circle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	</a:t>
            </a:r>
            <a:r>
              <a:rPr lang="ko-KR" altLang="en-US" sz="3600" dirty="0">
                <a:solidFill>
                  <a:srgbClr val="AA7C38"/>
                </a:solidFill>
              </a:rPr>
              <a:t>크기 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의 원 그리기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()				</a:t>
            </a:r>
            <a:r>
              <a:rPr lang="ko-KR" altLang="en-US" sz="3200" dirty="0">
                <a:solidFill>
                  <a:srgbClr val="AA7C38"/>
                </a:solidFill>
              </a:rPr>
              <a:t>모두 지우고 처음으로 돌아간다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FFC76-04D8-4A01-B26C-41DB7D2E2306}"/>
              </a:ext>
            </a:extLst>
          </p:cNvPr>
          <p:cNvSpPr txBox="1"/>
          <p:nvPr/>
        </p:nvSpPr>
        <p:spPr>
          <a:xfrm>
            <a:off x="234892" y="1477347"/>
            <a:ext cx="903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▲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▼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◀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♡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○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☆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81358" y="1337933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숫자 </a:t>
            </a:r>
            <a:r>
              <a:rPr lang="en-US" altLang="ko-KR" sz="4000" dirty="0">
                <a:solidFill>
                  <a:prstClr val="black"/>
                </a:solidFill>
              </a:rPr>
              <a:t>n</a:t>
            </a:r>
            <a:r>
              <a:rPr lang="ko-KR" altLang="en-US" sz="4000" dirty="0">
                <a:solidFill>
                  <a:prstClr val="black"/>
                </a:solidFill>
              </a:rPr>
              <a:t>을 입력 받자</a:t>
            </a:r>
            <a:r>
              <a:rPr lang="en-US" altLang="ko-KR" sz="4000" dirty="0">
                <a:solidFill>
                  <a:prstClr val="black"/>
                </a:solidFill>
              </a:rPr>
              <a:t>. turtle </a:t>
            </a:r>
            <a:r>
              <a:rPr lang="ko-KR" altLang="en-US" sz="4000" dirty="0">
                <a:solidFill>
                  <a:prstClr val="black"/>
                </a:solidFill>
              </a:rPr>
              <a:t>모듈을 이용해서 정</a:t>
            </a:r>
            <a:r>
              <a:rPr lang="en-US" altLang="ko-KR" sz="4000" dirty="0">
                <a:solidFill>
                  <a:prstClr val="black"/>
                </a:solidFill>
              </a:rPr>
              <a:t>n</a:t>
            </a:r>
            <a:r>
              <a:rPr lang="ko-KR" altLang="en-US" sz="4000" dirty="0">
                <a:solidFill>
                  <a:prstClr val="black"/>
                </a:solidFill>
              </a:rPr>
              <a:t>각형을 그려주는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08163-9F27-4115-B50E-70991812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712" y="3242787"/>
            <a:ext cx="2924583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9BCD3-E14F-4FE8-AC25-771968D9A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59" y="3494148"/>
            <a:ext cx="6587842" cy="17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C86C7-DD2F-45C4-B3C6-EE0E5714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696" y="2198843"/>
            <a:ext cx="2397079" cy="2184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거북이로 정삼각형을 그려보자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746F9-5853-44E6-8744-C377BB542561}"/>
              </a:ext>
            </a:extLst>
          </p:cNvPr>
          <p:cNvSpPr txBox="1"/>
          <p:nvPr/>
        </p:nvSpPr>
        <p:spPr>
          <a:xfrm>
            <a:off x="1090838" y="2706408"/>
            <a:ext cx="11920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</a:rPr>
              <a:t>(200)		</a:t>
            </a:r>
            <a:r>
              <a:rPr lang="en-US" altLang="ko-KR" sz="2400" dirty="0">
                <a:solidFill>
                  <a:srgbClr val="AA7C38"/>
                </a:solidFill>
              </a:rPr>
              <a:t>200</a:t>
            </a:r>
            <a:r>
              <a:rPr lang="ko-KR" altLang="en-US" sz="2400" dirty="0">
                <a:solidFill>
                  <a:srgbClr val="AA7C38"/>
                </a:solidFill>
              </a:rPr>
              <a:t>만큼 앞으로 가기</a:t>
            </a:r>
            <a:endParaRPr lang="en-US" altLang="ko-KR" sz="2400" dirty="0">
              <a:solidFill>
                <a:srgbClr val="AA7C38"/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(120)			</a:t>
            </a:r>
            <a:r>
              <a:rPr lang="ko-KR" altLang="en-US" sz="2400" dirty="0">
                <a:solidFill>
                  <a:srgbClr val="AA7C38"/>
                </a:solidFill>
              </a:rPr>
              <a:t>왼쪽으로 </a:t>
            </a:r>
            <a:r>
              <a:rPr lang="en-US" altLang="ko-KR" sz="2400" dirty="0">
                <a:solidFill>
                  <a:srgbClr val="AA7C38"/>
                </a:solidFill>
              </a:rPr>
              <a:t>120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(120)			</a:t>
            </a:r>
            <a:r>
              <a:rPr lang="ko-KR" altLang="en-US" sz="2400" dirty="0">
                <a:solidFill>
                  <a:srgbClr val="AA7C38"/>
                </a:solidFill>
              </a:rPr>
              <a:t>오른쪽으로 </a:t>
            </a:r>
            <a:r>
              <a:rPr lang="en-US" altLang="ko-KR" sz="2400" dirty="0">
                <a:solidFill>
                  <a:srgbClr val="AA7C38"/>
                </a:solidFill>
              </a:rPr>
              <a:t>120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뭔가 잘못 했을 때에는 </a:t>
            </a:r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() </a:t>
            </a:r>
            <a:r>
              <a:rPr lang="ko-KR" altLang="en-US" sz="3200" dirty="0">
                <a:solidFill>
                  <a:srgbClr val="70AD47">
                    <a:lumMod val="50000"/>
                  </a:srgbClr>
                </a:solidFill>
              </a:rPr>
              <a:t>으로 처음부터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!</a:t>
            </a:r>
            <a:endParaRPr lang="en-US" altLang="ko-KR" sz="2400" dirty="0">
              <a:solidFill>
                <a:srgbClr val="AA7C3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90838" y="209768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아래 명령들 중 알맞는 것을 사용하면 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00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1543986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543986"/>
            <a:ext cx="10326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부터 </a:t>
            </a:r>
            <a:r>
              <a:rPr lang="en-US" altLang="ko-KR" sz="4000" dirty="0">
                <a:solidFill>
                  <a:prstClr val="black"/>
                </a:solidFill>
              </a:rPr>
              <a:t>100</a:t>
            </a:r>
            <a:r>
              <a:rPr lang="ko-KR" altLang="en-US" sz="4000" dirty="0">
                <a:solidFill>
                  <a:prstClr val="black"/>
                </a:solidFill>
              </a:rPr>
              <a:t>까지의 숫자 중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나누어지고 그리고 </a:t>
            </a:r>
            <a:r>
              <a:rPr lang="en-US" altLang="ko-KR" sz="4000" dirty="0">
                <a:solidFill>
                  <a:prstClr val="black"/>
                </a:solidFill>
              </a:rPr>
              <a:t>5</a:t>
            </a:r>
            <a:r>
              <a:rPr lang="ko-KR" altLang="en-US" sz="4000" dirty="0">
                <a:solidFill>
                  <a:prstClr val="black"/>
                </a:solidFill>
              </a:rPr>
              <a:t>로 나누어지는 숫자만을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294883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</a:t>
            </a:r>
            <a:r>
              <a:rPr lang="en-US" altLang="ko-KR" sz="3200" dirty="0">
                <a:solidFill>
                  <a:srgbClr val="AA7C38"/>
                </a:solidFill>
              </a:rPr>
              <a:t>,</a:t>
            </a:r>
            <a:r>
              <a:rPr lang="ko-KR" altLang="en-US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>
                <a:solidFill>
                  <a:srgbClr val="AA7C38"/>
                </a:solidFill>
              </a:rPr>
              <a:t>range(a, b), and </a:t>
            </a:r>
            <a:r>
              <a:rPr lang="ko-KR" altLang="en-US" sz="3200" dirty="0">
                <a:solidFill>
                  <a:srgbClr val="AA7C38"/>
                </a:solidFill>
              </a:rPr>
              <a:t>와 </a:t>
            </a:r>
            <a:r>
              <a:rPr lang="en-US" altLang="ko-KR" sz="3200" dirty="0">
                <a:solidFill>
                  <a:srgbClr val="AA7C38"/>
                </a:solidFill>
              </a:rPr>
              <a:t>% </a:t>
            </a:r>
            <a:r>
              <a:rPr lang="ko-KR" altLang="en-US" sz="3200" dirty="0">
                <a:solidFill>
                  <a:srgbClr val="AA7C38"/>
                </a:solidFill>
              </a:rPr>
              <a:t>연산자를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54699-FC8D-4CA1-870F-316C3904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3990575"/>
            <a:ext cx="670653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2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1543986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543986"/>
            <a:ext cx="10326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부터 </a:t>
            </a:r>
            <a:r>
              <a:rPr lang="en-US" altLang="ko-KR" sz="4000" dirty="0">
                <a:solidFill>
                  <a:prstClr val="black"/>
                </a:solidFill>
              </a:rPr>
              <a:t>100</a:t>
            </a:r>
            <a:r>
              <a:rPr lang="ko-KR" altLang="en-US" sz="4000" dirty="0">
                <a:solidFill>
                  <a:prstClr val="black"/>
                </a:solidFill>
              </a:rPr>
              <a:t>까지의 숫자 중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나누어지거나 </a:t>
            </a:r>
            <a:r>
              <a:rPr lang="en-US" altLang="ko-KR" sz="4000" dirty="0">
                <a:solidFill>
                  <a:prstClr val="black"/>
                </a:solidFill>
              </a:rPr>
              <a:t>3</a:t>
            </a:r>
            <a:r>
              <a:rPr lang="ko-KR" altLang="en-US" sz="4000" dirty="0">
                <a:solidFill>
                  <a:prstClr val="black"/>
                </a:solidFill>
              </a:rPr>
              <a:t>으로 나누어지는 숫자를 모두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294883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</a:t>
            </a:r>
            <a:r>
              <a:rPr lang="en-US" altLang="ko-KR" sz="3200" dirty="0">
                <a:solidFill>
                  <a:srgbClr val="AA7C38"/>
                </a:solidFill>
              </a:rPr>
              <a:t>,</a:t>
            </a:r>
            <a:r>
              <a:rPr lang="ko-KR" altLang="en-US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>
                <a:solidFill>
                  <a:srgbClr val="AA7C38"/>
                </a:solidFill>
              </a:rPr>
              <a:t>range(a, b), or </a:t>
            </a:r>
            <a:r>
              <a:rPr lang="ko-KR" altLang="en-US" sz="3200" dirty="0">
                <a:solidFill>
                  <a:srgbClr val="AA7C38"/>
                </a:solidFill>
              </a:rPr>
              <a:t>와 </a:t>
            </a:r>
            <a:r>
              <a:rPr lang="en-US" altLang="ko-KR" sz="3200" dirty="0">
                <a:solidFill>
                  <a:srgbClr val="AA7C38"/>
                </a:solidFill>
              </a:rPr>
              <a:t>% </a:t>
            </a:r>
            <a:r>
              <a:rPr lang="ko-KR" altLang="en-US" sz="3200" dirty="0">
                <a:solidFill>
                  <a:srgbClr val="AA7C38"/>
                </a:solidFill>
              </a:rPr>
              <a:t>연산자를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F2CB4-4695-494F-BA28-EA0CB5DA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4019153"/>
            <a:ext cx="568721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항목을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0AC4-C430-4538-9872-98412CF0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515718"/>
            <a:ext cx="9141162" cy="2816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4F1F6C-AB6D-477C-960F-A55783640B8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4C1C1-6829-4F9F-B544-6A1006C07225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70125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12B19F-D898-4A99-BD37-074F4E05F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41" y="2747329"/>
            <a:ext cx="10125705" cy="34536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7FA7E9-D926-4620-AA10-C36B3484704B}"/>
              </a:ext>
            </a:extLst>
          </p:cNvPr>
          <p:cNvSpPr/>
          <p:nvPr/>
        </p:nvSpPr>
        <p:spPr>
          <a:xfrm>
            <a:off x="3961974" y="3827821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0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30157-6A8E-41E0-8206-F6C044AB7F56}"/>
              </a:ext>
            </a:extLst>
          </p:cNvPr>
          <p:cNvSpPr/>
          <p:nvPr/>
        </p:nvSpPr>
        <p:spPr>
          <a:xfrm>
            <a:off x="3961974" y="5014398"/>
            <a:ext cx="7699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menus 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목록의 </a:t>
            </a:r>
            <a:r>
              <a:rPr lang="en-GB" altLang="ko-KR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번째 항목</a:t>
            </a:r>
            <a:endParaRPr lang="en-US" altLang="ko-KR" sz="4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506B6-1345-454F-BAE9-3E7D76C0572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242C2-64B4-4A37-A300-3A1948A32C2F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8826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int(A)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정수로 변환하여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BDB65-5E34-4DE8-9C53-27C6FC57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257063"/>
            <a:ext cx="4029776" cy="2941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490C5-EC6A-4FC3-B7E4-25D044986AF3}"/>
              </a:ext>
            </a:extLst>
          </p:cNvPr>
          <p:cNvSpPr txBox="1"/>
          <p:nvPr/>
        </p:nvSpPr>
        <p:spPr>
          <a:xfrm>
            <a:off x="4646644" y="3262681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문자를 정수로 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1C768-9747-46E4-927B-821100477834}"/>
              </a:ext>
            </a:extLst>
          </p:cNvPr>
          <p:cNvSpPr txBox="1"/>
          <p:nvPr/>
        </p:nvSpPr>
        <p:spPr>
          <a:xfrm>
            <a:off x="4646643" y="4727669"/>
            <a:ext cx="748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실수를 정수로 변환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B948A-6007-4FE7-A800-2C075E1F3F2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C895B-A92E-491C-A6EF-61E00C8FF22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13530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인다이스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2714441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0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F4705E-A183-49F5-BCA7-69D7F20956D1}"/>
              </a:ext>
            </a:extLst>
          </p:cNvPr>
          <p:cNvSpPr/>
          <p:nvPr/>
        </p:nvSpPr>
        <p:spPr>
          <a:xfrm>
            <a:off x="5271210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1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CFE9F-61CB-4EA4-B7F3-7CEADF8D86C2}"/>
              </a:ext>
            </a:extLst>
          </p:cNvPr>
          <p:cNvSpPr/>
          <p:nvPr/>
        </p:nvSpPr>
        <p:spPr>
          <a:xfrm>
            <a:off x="7677059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C5CD-386A-4472-8CEB-563056205644}"/>
              </a:ext>
            </a:extLst>
          </p:cNvPr>
          <p:cNvSpPr/>
          <p:nvPr/>
        </p:nvSpPr>
        <p:spPr>
          <a:xfrm>
            <a:off x="9835211" y="2747329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3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713E-8F8A-40B1-A70F-C3CC65B2EE44}"/>
              </a:ext>
            </a:extLst>
          </p:cNvPr>
          <p:cNvSpPr/>
          <p:nvPr/>
        </p:nvSpPr>
        <p:spPr>
          <a:xfrm>
            <a:off x="-1" y="4576440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dirty="0">
                <a:solidFill>
                  <a:srgbClr val="AA7C38"/>
                </a:solidFill>
              </a:rPr>
              <a:t>컴퓨터는 숫자를 셀 때 </a:t>
            </a:r>
            <a:r>
              <a:rPr lang="en-GB" altLang="ko-KR" sz="4800" dirty="0">
                <a:solidFill>
                  <a:srgbClr val="AA7C38"/>
                </a:solidFill>
              </a:rPr>
              <a:t>0</a:t>
            </a:r>
            <a:r>
              <a:rPr lang="ko-KR" altLang="en-US" sz="4800" dirty="0">
                <a:solidFill>
                  <a:srgbClr val="AA7C38"/>
                </a:solidFill>
              </a:rPr>
              <a:t>부터 센다</a:t>
            </a:r>
            <a:r>
              <a:rPr lang="en-GB" altLang="ko-KR" sz="4800" dirty="0">
                <a:solidFill>
                  <a:srgbClr val="AA7C38"/>
                </a:solidFill>
              </a:rPr>
              <a:t>!</a:t>
            </a:r>
            <a:endParaRPr lang="en-US" altLang="ko-KR" sz="4800" dirty="0">
              <a:solidFill>
                <a:srgbClr val="AA7C38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32047-5934-4BEF-AEAE-0DF2C9873F5B}"/>
              </a:ext>
            </a:extLst>
          </p:cNvPr>
          <p:cNvSpPr/>
          <p:nvPr/>
        </p:nvSpPr>
        <p:spPr>
          <a:xfrm rot="10800000">
            <a:off x="3475597" y="2212313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7E5F39-CEB2-4A88-86A9-8A2D25C1D81D}"/>
              </a:ext>
            </a:extLst>
          </p:cNvPr>
          <p:cNvSpPr/>
          <p:nvPr/>
        </p:nvSpPr>
        <p:spPr>
          <a:xfrm rot="10800000">
            <a:off x="6032366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B11279E-6C39-4DB8-880F-004DAD29E372}"/>
              </a:ext>
            </a:extLst>
          </p:cNvPr>
          <p:cNvSpPr/>
          <p:nvPr/>
        </p:nvSpPr>
        <p:spPr>
          <a:xfrm rot="10800000">
            <a:off x="8438215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65DA47-8055-4D1F-9F8C-7552B04E68A1}"/>
              </a:ext>
            </a:extLst>
          </p:cNvPr>
          <p:cNvSpPr/>
          <p:nvPr/>
        </p:nvSpPr>
        <p:spPr>
          <a:xfrm rot="10800000">
            <a:off x="10596367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B137B-9593-4E15-8305-46E8B1A485B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657AF-6F7C-452B-A99C-14A4579B1BE7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02121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딕셔내리란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389649" y="1586433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apple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1AE2B-D48B-4722-9217-145B9A576605}"/>
              </a:ext>
            </a:extLst>
          </p:cNvPr>
          <p:cNvSpPr/>
          <p:nvPr/>
        </p:nvSpPr>
        <p:spPr>
          <a:xfrm>
            <a:off x="6588824" y="1766846"/>
            <a:ext cx="463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사과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사과나무의 열매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4CAA9-544C-4D3D-B3CA-1F5318575E20}"/>
              </a:ext>
            </a:extLst>
          </p:cNvPr>
          <p:cNvSpPr txBox="1"/>
          <p:nvPr/>
        </p:nvSpPr>
        <p:spPr>
          <a:xfrm>
            <a:off x="389649" y="2602096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80004-A065-40B3-A406-925FCE1358E8}"/>
              </a:ext>
            </a:extLst>
          </p:cNvPr>
          <p:cNvSpPr/>
          <p:nvPr/>
        </p:nvSpPr>
        <p:spPr>
          <a:xfrm>
            <a:off x="6089489" y="2784644"/>
            <a:ext cx="5631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곰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갈색의 털북숭이 포유류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4FCF4-12B4-4419-93D6-4C26FA1C5C80}"/>
              </a:ext>
            </a:extLst>
          </p:cNvPr>
          <p:cNvSpPr txBox="1"/>
          <p:nvPr/>
        </p:nvSpPr>
        <p:spPr>
          <a:xfrm>
            <a:off x="389649" y="3617777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A82CB-F5C5-4508-9CC8-F2FCD0911ED2}"/>
              </a:ext>
            </a:extLst>
          </p:cNvPr>
          <p:cNvSpPr/>
          <p:nvPr/>
        </p:nvSpPr>
        <p:spPr>
          <a:xfrm>
            <a:off x="5872282" y="3802442"/>
            <a:ext cx="6066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자동차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바퀴가 달린 이동수단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A3C68-9854-4113-AB9D-2DE84240A2FA}"/>
              </a:ext>
            </a:extLst>
          </p:cNvPr>
          <p:cNvCxnSpPr>
            <a:cxnSpLocks/>
          </p:cNvCxnSpPr>
          <p:nvPr/>
        </p:nvCxnSpPr>
        <p:spPr>
          <a:xfrm>
            <a:off x="3143794" y="2107474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73E29-AEC9-4195-A9AB-D0D160EFDEEF}"/>
              </a:ext>
            </a:extLst>
          </p:cNvPr>
          <p:cNvCxnSpPr>
            <a:cxnSpLocks/>
          </p:cNvCxnSpPr>
          <p:nvPr/>
        </p:nvCxnSpPr>
        <p:spPr>
          <a:xfrm>
            <a:off x="3115802" y="3133842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89B06-E1A5-4076-A7AA-D9B5854256C8}"/>
              </a:ext>
            </a:extLst>
          </p:cNvPr>
          <p:cNvCxnSpPr>
            <a:cxnSpLocks/>
          </p:cNvCxnSpPr>
          <p:nvPr/>
        </p:nvCxnSpPr>
        <p:spPr>
          <a:xfrm>
            <a:off x="3022495" y="4160209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71F888-5097-4EE2-8411-A9E5965F392F}"/>
              </a:ext>
            </a:extLst>
          </p:cNvPr>
          <p:cNvSpPr txBox="1"/>
          <p:nvPr/>
        </p:nvSpPr>
        <p:spPr>
          <a:xfrm>
            <a:off x="787629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</a:rPr>
              <a:t>key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열쇠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D55AD-66A7-4637-9085-86CBD2D58F2E}"/>
              </a:ext>
            </a:extLst>
          </p:cNvPr>
          <p:cNvSpPr txBox="1"/>
          <p:nvPr/>
        </p:nvSpPr>
        <p:spPr>
          <a:xfrm>
            <a:off x="7982280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</a:p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값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2203A3-021F-43B9-9758-8B73C6CDED1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4E0C5-04C7-4DA3-A8A3-6BD9D1113E99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08724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에 해당하는 값을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4C5E1-1BAF-4388-A96C-2DF4451C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9" y="3215307"/>
            <a:ext cx="7175610" cy="33763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E045F-D70F-46CA-821D-769D16ABBDFF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735FE-3F26-4392-8EE8-9F3CBDAFE84A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69821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hello[A] = B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55884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hello[A] =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hello </a:t>
            </a:r>
            <a:r>
              <a:rPr lang="ko-KR" altLang="en-US" sz="3600" dirty="0">
                <a:solidFill>
                  <a:srgbClr val="AA7C38"/>
                </a:solidFill>
              </a:rPr>
              <a:t>사전의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 의 값을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로 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6CD1D-A4F0-468B-9049-942C023E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" y="3429000"/>
            <a:ext cx="9354893" cy="27332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495F1-EBD8-4E9B-B26A-9A9A269FF3D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2206F-40FE-4A09-9BC2-A974A659418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74043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영어사전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C662-9131-4D68-A4A8-D12D91529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1" y="1642747"/>
            <a:ext cx="9219128" cy="4272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F63F7-BB6E-4FD7-967A-18B3F5FA1D6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9E926-776D-4A8F-9D49-A07930370066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86290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ì´ëì¥ ì§í©">
            <a:extLst>
              <a:ext uri="{FF2B5EF4-FFF2-40B4-BE49-F238E27FC236}">
                <a16:creationId xmlns:a16="http://schemas.microsoft.com/office/drawing/2014/main" id="{0EBD4128-7B2D-41EC-9257-04E91604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99" y="2304552"/>
            <a:ext cx="6099402" cy="30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56C1B76-E5AB-43D4-81A1-58EB8862C4B6}"/>
              </a:ext>
            </a:extLst>
          </p:cNvPr>
          <p:cNvSpPr/>
          <p:nvPr/>
        </p:nvSpPr>
        <p:spPr>
          <a:xfrm>
            <a:off x="8359451" y="2137367"/>
            <a:ext cx="2248678" cy="1590103"/>
          </a:xfrm>
          <a:prstGeom prst="wedgeEllipseCallout">
            <a:avLst>
              <a:gd name="adj1" fmla="val -66373"/>
              <a:gd name="adj2" fmla="val 6318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90E20D-9548-451B-81D9-B20466E073E2}"/>
              </a:ext>
            </a:extLst>
          </p:cNvPr>
          <p:cNvSpPr txBox="1"/>
          <p:nvPr/>
        </p:nvSpPr>
        <p:spPr>
          <a:xfrm>
            <a:off x="8081159" y="2455843"/>
            <a:ext cx="2805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반별로</a:t>
            </a:r>
            <a:endParaRPr lang="en-US" altLang="ko-KR" sz="2800" dirty="0"/>
          </a:p>
          <a:p>
            <a:pPr algn="ctr"/>
            <a:r>
              <a:rPr lang="ko-KR" altLang="en-US" sz="2800" dirty="0"/>
              <a:t>집합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610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333FC5-0D00-41B9-A895-3AD7F4E0EC56}"/>
              </a:ext>
            </a:extLst>
          </p:cNvPr>
          <p:cNvSpPr/>
          <p:nvPr/>
        </p:nvSpPr>
        <p:spPr>
          <a:xfrm>
            <a:off x="570183" y="1743900"/>
            <a:ext cx="5357865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C1E87-B2FB-493A-A892-758860ABB511}"/>
              </a:ext>
            </a:extLst>
          </p:cNvPr>
          <p:cNvSpPr txBox="1"/>
          <p:nvPr/>
        </p:nvSpPr>
        <p:spPr>
          <a:xfrm>
            <a:off x="2677886" y="1426919"/>
            <a:ext cx="9896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i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ko-KR" altLang="en-US" sz="48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59CC3-F27D-460C-B70F-6A8C72171805}"/>
              </a:ext>
            </a:extLst>
          </p:cNvPr>
          <p:cNvSpPr txBox="1"/>
          <p:nvPr/>
        </p:nvSpPr>
        <p:spPr>
          <a:xfrm>
            <a:off x="1999966" y="2622364"/>
            <a:ext cx="59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a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3ABD3-C477-4A16-9684-8F3298A12448}"/>
              </a:ext>
            </a:extLst>
          </p:cNvPr>
          <p:cNvSpPr txBox="1"/>
          <p:nvPr/>
        </p:nvSpPr>
        <p:spPr>
          <a:xfrm>
            <a:off x="2562440" y="3359842"/>
            <a:ext cx="625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c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5445A-43A6-418C-B0C5-8B632E1621F4}"/>
              </a:ext>
            </a:extLst>
          </p:cNvPr>
          <p:cNvSpPr txBox="1"/>
          <p:nvPr/>
        </p:nvSpPr>
        <p:spPr>
          <a:xfrm>
            <a:off x="3335149" y="2713511"/>
            <a:ext cx="59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b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6228551" y="1743901"/>
            <a:ext cx="5357865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7533820" y="1576715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맛있는 것들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D1D18-1801-42AA-9AD9-D88CE722D461}"/>
              </a:ext>
            </a:extLst>
          </p:cNvPr>
          <p:cNvSpPr txBox="1"/>
          <p:nvPr/>
        </p:nvSpPr>
        <p:spPr>
          <a:xfrm>
            <a:off x="7533820" y="2829223"/>
            <a:ext cx="1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소고기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4C184-2AE1-4486-A218-9B2BD82EEC5B}"/>
              </a:ext>
            </a:extLst>
          </p:cNvPr>
          <p:cNvSpPr txBox="1"/>
          <p:nvPr/>
        </p:nvSpPr>
        <p:spPr>
          <a:xfrm>
            <a:off x="7940304" y="3762400"/>
            <a:ext cx="168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닭고기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9399779" y="3028478"/>
            <a:ext cx="183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콜라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44713-F8EE-44C1-AA21-BCF72CBE402E}"/>
              </a:ext>
            </a:extLst>
          </p:cNvPr>
          <p:cNvSpPr txBox="1"/>
          <p:nvPr/>
        </p:nvSpPr>
        <p:spPr>
          <a:xfrm>
            <a:off x="3596851" y="3674809"/>
            <a:ext cx="727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</a:rPr>
              <a:t>d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864B7-2D47-4709-AC76-5C7AEDE6E0C6}"/>
              </a:ext>
            </a:extLst>
          </p:cNvPr>
          <p:cNvSpPr txBox="1"/>
          <p:nvPr/>
        </p:nvSpPr>
        <p:spPr>
          <a:xfrm>
            <a:off x="3253" y="5727500"/>
            <a:ext cx="12188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50000"/>
                  </a:schemeClr>
                </a:solidFill>
              </a:rPr>
              <a:t>모여있다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8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2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집합의 예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1" y="2220151"/>
            <a:ext cx="5357865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161720" y="2052966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4C184-2AE1-4486-A218-9B2BD82EEC5B}"/>
              </a:ext>
            </a:extLst>
          </p:cNvPr>
          <p:cNvSpPr txBox="1"/>
          <p:nvPr/>
        </p:nvSpPr>
        <p:spPr>
          <a:xfrm>
            <a:off x="3892179" y="4260122"/>
            <a:ext cx="158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901226" y="2885050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44184-5AA0-47D8-899A-826F665B12E8}"/>
              </a:ext>
            </a:extLst>
          </p:cNvPr>
          <p:cNvSpPr txBox="1"/>
          <p:nvPr/>
        </p:nvSpPr>
        <p:spPr>
          <a:xfrm>
            <a:off x="2847561" y="4494181"/>
            <a:ext cx="76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1213326" y="374726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576655" y="1956251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169453D-2BAA-40B7-9C1F-9B63FE03720A}"/>
              </a:ext>
            </a:extLst>
          </p:cNvPr>
          <p:cNvSpPr/>
          <p:nvPr/>
        </p:nvSpPr>
        <p:spPr>
          <a:xfrm>
            <a:off x="6244386" y="2061530"/>
            <a:ext cx="5357865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7257154" y="2762209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247316" y="1910110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9188224" y="4388329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9017789" y="3185220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52685" y="1822156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6921978" y="4012395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</p:spTree>
    <p:extLst>
      <p:ext uri="{BB962C8B-B14F-4D97-AF65-F5344CB8AC3E}">
        <p14:creationId xmlns:p14="http://schemas.microsoft.com/office/powerpoint/2010/main" val="232933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43D85-713B-4E9A-9AA0-7D1B2A013089}"/>
              </a:ext>
            </a:extLst>
          </p:cNvPr>
          <p:cNvSpPr/>
          <p:nvPr/>
        </p:nvSpPr>
        <p:spPr>
          <a:xfrm>
            <a:off x="664178" y="1779137"/>
            <a:ext cx="10584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800" dirty="0">
                <a:solidFill>
                  <a:srgbClr val="AA7C38"/>
                </a:solidFill>
              </a:rPr>
              <a:t>집합은 중괄호를 사용한다</a:t>
            </a:r>
            <a:r>
              <a:rPr lang="en-US" altLang="ko-KR" sz="4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230D0-411A-4986-9777-84A0B362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8" y="2965968"/>
            <a:ext cx="9631119" cy="2200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48A0AF-3302-4D67-99CA-6B9E7700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8" y="5195125"/>
            <a:ext cx="993596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6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사전과 다른 점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45E72-496D-4E7C-8DA2-BB74582E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1" y="1778924"/>
            <a:ext cx="9491466" cy="4099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5E39DE-A29C-4572-843E-D86C588D94D4}"/>
              </a:ext>
            </a:extLst>
          </p:cNvPr>
          <p:cNvSpPr/>
          <p:nvPr/>
        </p:nvSpPr>
        <p:spPr>
          <a:xfrm>
            <a:off x="690464" y="3093097"/>
            <a:ext cx="6923315" cy="31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1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 변환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0345D-FF33-47EA-8ED6-9A005503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5" y="1333850"/>
            <a:ext cx="9896475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5F32A8-1160-4BCB-BF0B-65973357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5" y="4696007"/>
            <a:ext cx="6623669" cy="182312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6131BC1-7810-4740-A5E8-526C5695B31C}"/>
              </a:ext>
            </a:extLst>
          </p:cNvPr>
          <p:cNvSpPr/>
          <p:nvPr/>
        </p:nvSpPr>
        <p:spPr>
          <a:xfrm>
            <a:off x="5411032" y="4057265"/>
            <a:ext cx="377372" cy="561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963543-6019-428A-B40C-8A7FA323BC5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D8D4C-E76B-49F3-AC97-4B78D94CD5EA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099886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사전과 다른 점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45E72-496D-4E7C-8DA2-BB74582E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1" y="1778924"/>
            <a:ext cx="9491466" cy="4099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5E39DE-A29C-4572-843E-D86C588D94D4}"/>
              </a:ext>
            </a:extLst>
          </p:cNvPr>
          <p:cNvSpPr/>
          <p:nvPr/>
        </p:nvSpPr>
        <p:spPr>
          <a:xfrm>
            <a:off x="690464" y="3093097"/>
            <a:ext cx="6923315" cy="31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8DF5C-3269-4A6C-AE7E-45AA04F48DAD}"/>
              </a:ext>
            </a:extLst>
          </p:cNvPr>
          <p:cNvSpPr/>
          <p:nvPr/>
        </p:nvSpPr>
        <p:spPr>
          <a:xfrm>
            <a:off x="0" y="3559447"/>
            <a:ext cx="12191999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800" dirty="0">
                <a:solidFill>
                  <a:srgbClr val="AA7C38"/>
                </a:solidFill>
              </a:rPr>
              <a:t>집합은 쉼표로 구분된 값들이 있다</a:t>
            </a:r>
            <a:r>
              <a:rPr lang="en-US" altLang="ko-KR" sz="4800" dirty="0">
                <a:solidFill>
                  <a:srgbClr val="AA7C38"/>
                </a:solidFill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4800" dirty="0">
                <a:solidFill>
                  <a:srgbClr val="AA7C38"/>
                </a:solidFill>
              </a:rPr>
              <a:t>사전은 열쇠와 값이 </a:t>
            </a:r>
            <a:r>
              <a:rPr lang="en-US" altLang="ko-KR" sz="4800" dirty="0">
                <a:solidFill>
                  <a:srgbClr val="AA7C38"/>
                </a:solidFill>
              </a:rPr>
              <a:t>1:1</a:t>
            </a:r>
            <a:r>
              <a:rPr lang="ko-KR" altLang="en-US" sz="4800" dirty="0">
                <a:solidFill>
                  <a:srgbClr val="AA7C38"/>
                </a:solidFill>
              </a:rPr>
              <a:t>로 맞춰져 있다</a:t>
            </a:r>
            <a:r>
              <a:rPr lang="en-US" altLang="ko-KR" sz="48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31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사전과 다른 점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45E72-496D-4E7C-8DA2-BB74582E9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1" y="1778924"/>
            <a:ext cx="9491466" cy="40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리스트와 다른 점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8EFF-CA7D-4664-833B-9B2CAFB6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8" y="1578022"/>
            <a:ext cx="981211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92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리스트와 다른 점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8EFF-CA7D-4664-833B-9B2CAFB6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8" y="1578022"/>
            <a:ext cx="9812119" cy="44297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DAF4FB-80BB-4717-9181-882F986CEDD9}"/>
              </a:ext>
            </a:extLst>
          </p:cNvPr>
          <p:cNvSpPr/>
          <p:nvPr/>
        </p:nvSpPr>
        <p:spPr>
          <a:xfrm>
            <a:off x="7328493" y="3663607"/>
            <a:ext cx="3639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집합은</a:t>
            </a:r>
            <a:endParaRPr lang="en-US" altLang="ko-KR" sz="6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lvl="0" algn="ctr"/>
            <a:r>
              <a:rPr lang="ko-KR" altLang="en-US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순서가 없다</a:t>
            </a:r>
            <a:r>
              <a:rPr lang="en-US" altLang="ko-KR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481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리스트와 다른 점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69072-1ACF-4953-A21A-14FC4415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" y="1680463"/>
            <a:ext cx="938343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25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리스트와 다른 점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69072-1ACF-4953-A21A-14FC4415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" y="1680463"/>
            <a:ext cx="9383434" cy="4448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DAF4FB-80BB-4717-9181-882F986CEDD9}"/>
              </a:ext>
            </a:extLst>
          </p:cNvPr>
          <p:cNvSpPr/>
          <p:nvPr/>
        </p:nvSpPr>
        <p:spPr>
          <a:xfrm>
            <a:off x="7328493" y="3663607"/>
            <a:ext cx="3639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집합은</a:t>
            </a:r>
            <a:endParaRPr lang="en-US" altLang="ko-KR" sz="6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중복이 없다</a:t>
            </a:r>
            <a:r>
              <a:rPr lang="en-US" altLang="ko-KR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2151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A.add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A.add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(b)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집합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에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를 추가한다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AE375-6319-4B11-ACE3-48050880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7" y="3146571"/>
            <a:ext cx="8392868" cy="31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A.add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FB06D-24FC-4251-9F9A-7DC56B80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91" y="1704975"/>
            <a:ext cx="5169359" cy="4310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9EEB4-F92C-4ACC-B9D4-CDE5FB713836}"/>
              </a:ext>
            </a:extLst>
          </p:cNvPr>
          <p:cNvSpPr/>
          <p:nvPr/>
        </p:nvSpPr>
        <p:spPr>
          <a:xfrm>
            <a:off x="5181600" y="3993538"/>
            <a:ext cx="5424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중복된 것은 무시된다</a:t>
            </a:r>
            <a:r>
              <a:rPr lang="en-US" altLang="ko-KR" sz="6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53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집합에서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9FB7DF-5FEF-4A98-9233-BCB381FB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1" y="1600550"/>
            <a:ext cx="8547640" cy="45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집합에서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08A75-22F9-4F38-A11A-71EA4907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496473"/>
            <a:ext cx="9725025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18683" y="1193333"/>
            <a:ext cx="10584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와 </a:t>
            </a:r>
            <a:r>
              <a:rPr lang="en-US" altLang="ko-KR" sz="4000" dirty="0">
                <a:solidFill>
                  <a:prstClr val="black"/>
                </a:solidFill>
              </a:rPr>
              <a:t>b</a:t>
            </a:r>
            <a:r>
              <a:rPr lang="ko-KR" altLang="en-US" sz="4000" dirty="0">
                <a:solidFill>
                  <a:prstClr val="black"/>
                </a:solidFill>
              </a:rPr>
              <a:t>를 입력 받으면</a:t>
            </a:r>
            <a:r>
              <a:rPr lang="en-US" altLang="ko-KR" sz="4000" dirty="0">
                <a:solidFill>
                  <a:prstClr val="black"/>
                </a:solidFill>
              </a:rPr>
              <a:t>,</a:t>
            </a:r>
            <a:r>
              <a:rPr lang="ko-KR" altLang="en-US" sz="4000" dirty="0">
                <a:solidFill>
                  <a:prstClr val="black"/>
                </a:solidFill>
              </a:rPr>
              <a:t> 두 수를 더한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뺀 값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곱한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4BC5D-B068-4D4C-8142-028812AD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9" y="2915491"/>
            <a:ext cx="5817532" cy="3224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99649C-8FD2-4CDB-8098-2BCBF2DBEA4F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977F9-BF9F-4A2B-AA32-A59237B7E5F9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</p:spTree>
    <p:extLst>
      <p:ext uri="{BB962C8B-B14F-4D97-AF65-F5344CB8AC3E}">
        <p14:creationId xmlns:p14="http://schemas.microsoft.com/office/powerpoint/2010/main" val="478926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08A75-22F9-4F38-A11A-71EA49073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98"/>
          <a:stretch/>
        </p:blipFill>
        <p:spPr>
          <a:xfrm>
            <a:off x="647700" y="0"/>
            <a:ext cx="9725025" cy="2825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집합에서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CA2A72-4617-4056-BC49-EAA3ADC04D48}"/>
              </a:ext>
            </a:extLst>
          </p:cNvPr>
          <p:cNvSpPr/>
          <p:nvPr/>
        </p:nvSpPr>
        <p:spPr>
          <a:xfrm>
            <a:off x="5788404" y="2815894"/>
            <a:ext cx="537705" cy="4099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A634F-1001-422F-B47F-40864B9B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225800"/>
            <a:ext cx="7251700" cy="32221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6259C5-B537-413E-87AF-EEB3D36EA130}"/>
              </a:ext>
            </a:extLst>
          </p:cNvPr>
          <p:cNvSpPr/>
          <p:nvPr/>
        </p:nvSpPr>
        <p:spPr>
          <a:xfrm>
            <a:off x="342900" y="4864100"/>
            <a:ext cx="8724900" cy="1967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29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08A75-22F9-4F38-A11A-71EA49073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98"/>
          <a:stretch/>
        </p:blipFill>
        <p:spPr>
          <a:xfrm>
            <a:off x="647700" y="0"/>
            <a:ext cx="9725025" cy="2825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집합에서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CA2A72-4617-4056-BC49-EAA3ADC04D48}"/>
              </a:ext>
            </a:extLst>
          </p:cNvPr>
          <p:cNvSpPr/>
          <p:nvPr/>
        </p:nvSpPr>
        <p:spPr>
          <a:xfrm>
            <a:off x="5788404" y="2815894"/>
            <a:ext cx="537705" cy="4099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CA634F-1001-422F-B47F-40864B9B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225800"/>
            <a:ext cx="7251700" cy="32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34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문으로 집합 반복하기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56A57-2BCF-40EC-A2C6-00510958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" y="1819850"/>
            <a:ext cx="6309942" cy="20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9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문으로 집합 반복하기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56A57-2BCF-40EC-A2C6-00510958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" y="1819850"/>
            <a:ext cx="6309942" cy="206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91263-9FFC-4704-A279-9DB6CD30A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03"/>
          <a:stretch/>
        </p:blipFill>
        <p:spPr>
          <a:xfrm>
            <a:off x="687745" y="4445350"/>
            <a:ext cx="5100659" cy="24126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BE473EF-AA37-4387-B35D-AFF052FA6E5A}"/>
              </a:ext>
            </a:extLst>
          </p:cNvPr>
          <p:cNvSpPr/>
          <p:nvPr/>
        </p:nvSpPr>
        <p:spPr>
          <a:xfrm>
            <a:off x="5128647" y="3883849"/>
            <a:ext cx="537705" cy="40990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20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9" y="1389798"/>
            <a:ext cx="10326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귀여운 동물 이름들을 가진 집합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사용자에게 동물 이름을 입력 받아 그 동물이 귀여운 지 아닌지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8" y="332879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if</a:t>
            </a:r>
            <a:r>
              <a:rPr lang="ko-KR" altLang="en-US" sz="3200" dirty="0">
                <a:solidFill>
                  <a:srgbClr val="AA7C38"/>
                </a:solidFill>
              </a:rPr>
              <a:t>문과 </a:t>
            </a:r>
            <a:r>
              <a:rPr lang="en-US" altLang="ko-KR" sz="3200" dirty="0">
                <a:solidFill>
                  <a:srgbClr val="AA7C38"/>
                </a:solidFill>
              </a:rPr>
              <a:t>in </a:t>
            </a:r>
            <a:r>
              <a:rPr lang="ko-KR" altLang="en-US" sz="3200" dirty="0">
                <a:solidFill>
                  <a:srgbClr val="AA7C38"/>
                </a:solidFill>
              </a:rPr>
              <a:t>문을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84328-678D-498A-A03C-8826CF7E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4314411"/>
            <a:ext cx="7472335" cy="16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7326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/>
              <a:t>2. </a:t>
            </a:r>
            <a:endParaRPr lang="en-US" altLang="ko-K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9" y="1732698"/>
            <a:ext cx="103264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prstClr val="black"/>
                </a:solidFill>
              </a:rPr>
              <a:t>=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prstClr val="black"/>
                </a:solidFill>
              </a:rPr>
              <a:t>[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prstClr val="black"/>
                </a:solidFill>
              </a:rPr>
              <a:t>] </a:t>
            </a:r>
            <a:r>
              <a:rPr lang="ko-KR" altLang="en-US" sz="4000" dirty="0">
                <a:solidFill>
                  <a:prstClr val="black"/>
                </a:solidFill>
              </a:rPr>
              <a:t>인 리스트가 있다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빈 집합을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 리스트의 모든 숫자들을 반복하여 집합에 모두 집어넣어보자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이렇게 하면 중복인 숫자들이 사라진다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이렇게 한 후 집합을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9" y="4984206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</a:t>
            </a:r>
            <a:r>
              <a:rPr lang="en-US" altLang="ko-KR" sz="3200" dirty="0">
                <a:solidFill>
                  <a:srgbClr val="AA7C38"/>
                </a:solidFill>
              </a:rPr>
              <a:t>, set(), </a:t>
            </a:r>
            <a:r>
              <a:rPr lang="ko-KR" altLang="en-US" sz="3200" dirty="0">
                <a:solidFill>
                  <a:srgbClr val="AA7C38"/>
                </a:solidFill>
              </a:rPr>
              <a:t>집합</a:t>
            </a:r>
            <a:r>
              <a:rPr lang="en-US" altLang="ko-KR" sz="3200" dirty="0">
                <a:solidFill>
                  <a:srgbClr val="AA7C38"/>
                </a:solidFill>
              </a:rPr>
              <a:t>.add(b)</a:t>
            </a:r>
            <a:r>
              <a:rPr lang="ko-KR" altLang="en-US" sz="3200" dirty="0">
                <a:solidFill>
                  <a:srgbClr val="AA7C38"/>
                </a:solidFill>
              </a:rPr>
              <a:t> 를 사용해보자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45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7326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9" y="1732698"/>
            <a:ext cx="103264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빈 집합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무한 반복을 이용하여 계속 입력을 받고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입력 받은 숫자를 집합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안에 넣는다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0”</a:t>
            </a:r>
            <a:r>
              <a:rPr lang="ko-KR" altLang="en-US" sz="4000" dirty="0">
                <a:solidFill>
                  <a:prstClr val="black"/>
                </a:solidFill>
              </a:rPr>
              <a:t>이 입력되면 반복을 빠져나온다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이후 집합을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9" y="4419165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set(), while True, break, </a:t>
            </a:r>
            <a:r>
              <a:rPr lang="en-US" altLang="ko-KR" sz="3200" dirty="0" err="1">
                <a:solidFill>
                  <a:srgbClr val="AA7C38"/>
                </a:solidFill>
              </a:rPr>
              <a:t>A.add</a:t>
            </a:r>
            <a:r>
              <a:rPr lang="en-US" altLang="ko-KR" sz="3200" dirty="0">
                <a:solidFill>
                  <a:srgbClr val="AA7C38"/>
                </a:solidFill>
              </a:rPr>
              <a:t>(b), int() </a:t>
            </a:r>
            <a:r>
              <a:rPr lang="ko-KR" altLang="en-US" sz="3200" dirty="0">
                <a:solidFill>
                  <a:srgbClr val="AA7C38"/>
                </a:solidFill>
              </a:rPr>
              <a:t>를 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601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집합의 다른 표현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2" y="2220151"/>
            <a:ext cx="7065920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161720" y="2052966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653954" y="3088848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2206267" y="434137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576655" y="1956251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169453D-2BAA-40B7-9C1F-9B63FE03720A}"/>
              </a:ext>
            </a:extLst>
          </p:cNvPr>
          <p:cNvSpPr/>
          <p:nvPr/>
        </p:nvSpPr>
        <p:spPr>
          <a:xfrm>
            <a:off x="4536332" y="2061530"/>
            <a:ext cx="7065919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5840959" y="3019873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247316" y="1910110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8449646" y="412688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5626822" y="403541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52685" y="1822156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8491448" y="3208202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</p:spTree>
    <p:extLst>
      <p:ext uri="{BB962C8B-B14F-4D97-AF65-F5344CB8AC3E}">
        <p14:creationId xmlns:p14="http://schemas.microsoft.com/office/powerpoint/2010/main" val="490179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63000-BA9E-4A9E-9462-295982D77208}"/>
              </a:ext>
            </a:extLst>
          </p:cNvPr>
          <p:cNvSpPr txBox="1"/>
          <p:nvPr/>
        </p:nvSpPr>
        <p:spPr>
          <a:xfrm>
            <a:off x="430827" y="16983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교집합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(∩)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집합과 집합의 공통점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겹치는 부분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4098" name="Picture 2" descr="Image result for set intersection">
            <a:extLst>
              <a:ext uri="{FF2B5EF4-FFF2-40B4-BE49-F238E27FC236}">
                <a16:creationId xmlns:a16="http://schemas.microsoft.com/office/drawing/2014/main" id="{4201A056-FD73-4B3F-B17A-A3C2E7DE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22" y="1698326"/>
            <a:ext cx="2916951" cy="21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4413C9-BDBA-4857-A4FC-9796EFDE8D9B}"/>
              </a:ext>
            </a:extLst>
          </p:cNvPr>
          <p:cNvSpPr/>
          <p:nvPr/>
        </p:nvSpPr>
        <p:spPr>
          <a:xfrm>
            <a:off x="430827" y="4515966"/>
            <a:ext cx="111325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rgbClr val="0070C0"/>
                </a:solidFill>
              </a:rPr>
              <a:t>곤충</a:t>
            </a:r>
            <a:r>
              <a:rPr lang="en-US" altLang="ko-KR" sz="4400" dirty="0"/>
              <a:t> ∩ </a:t>
            </a:r>
            <a:r>
              <a:rPr lang="ko-KR" altLang="en-US" sz="4400" dirty="0">
                <a:solidFill>
                  <a:srgbClr val="0070C0"/>
                </a:solidFill>
              </a:rPr>
              <a:t>한국</a:t>
            </a:r>
            <a:r>
              <a:rPr lang="ko-KR" altLang="en-US" sz="4400" dirty="0"/>
              <a:t> </a:t>
            </a:r>
            <a:r>
              <a:rPr lang="en-US" altLang="ko-KR" sz="4400" dirty="0"/>
              <a:t>		= 	{ </a:t>
            </a:r>
            <a:r>
              <a:rPr lang="ko-KR" altLang="en-US" sz="4400" dirty="0">
                <a:solidFill>
                  <a:schemeClr val="accent6"/>
                </a:solidFill>
              </a:rPr>
              <a:t>애벌레</a:t>
            </a:r>
            <a:r>
              <a:rPr lang="en-US" altLang="ko-KR" sz="4400" dirty="0"/>
              <a:t>, </a:t>
            </a:r>
            <a:r>
              <a:rPr lang="ko-KR" altLang="en-US" sz="4400" dirty="0">
                <a:solidFill>
                  <a:schemeClr val="accent6"/>
                </a:solidFill>
              </a:rPr>
              <a:t>잠자리</a:t>
            </a:r>
            <a:r>
              <a:rPr lang="en-US" altLang="ko-KR" sz="4400" dirty="0"/>
              <a:t>, … } </a:t>
            </a:r>
          </a:p>
          <a:p>
            <a:r>
              <a:rPr lang="ko-KR" altLang="en-US" sz="4400" dirty="0">
                <a:solidFill>
                  <a:srgbClr val="0070C0"/>
                </a:solidFill>
              </a:rPr>
              <a:t>곤충 </a:t>
            </a:r>
            <a:r>
              <a:rPr lang="en-US" altLang="ko-KR" sz="4400" dirty="0"/>
              <a:t>∩ </a:t>
            </a:r>
            <a:r>
              <a:rPr lang="ko-KR" altLang="en-US" sz="4400" dirty="0">
                <a:solidFill>
                  <a:schemeClr val="accent5">
                    <a:lumMod val="75000"/>
                  </a:schemeClr>
                </a:solidFill>
              </a:rPr>
              <a:t>날아다님</a:t>
            </a:r>
            <a:r>
              <a:rPr lang="ko-KR" altLang="en-US" sz="4400" dirty="0"/>
              <a:t> </a:t>
            </a:r>
            <a:r>
              <a:rPr lang="en-US" altLang="ko-KR" sz="4400" dirty="0"/>
              <a:t>	= 	{ </a:t>
            </a:r>
            <a:r>
              <a:rPr lang="ko-KR" altLang="en-US" sz="4400" dirty="0">
                <a:solidFill>
                  <a:schemeClr val="accent6"/>
                </a:solidFill>
              </a:rPr>
              <a:t>나방</a:t>
            </a:r>
            <a:r>
              <a:rPr lang="en-US" altLang="ko-KR" sz="4400" dirty="0"/>
              <a:t>,</a:t>
            </a:r>
            <a:r>
              <a:rPr lang="en-US" altLang="ko-KR" sz="4400" dirty="0">
                <a:solidFill>
                  <a:schemeClr val="accent6"/>
                </a:solidFill>
              </a:rPr>
              <a:t> </a:t>
            </a:r>
            <a:r>
              <a:rPr lang="ko-KR" altLang="en-US" sz="4400" dirty="0">
                <a:solidFill>
                  <a:schemeClr val="accent6"/>
                </a:solidFill>
              </a:rPr>
              <a:t>나비</a:t>
            </a:r>
            <a:r>
              <a:rPr lang="en-US" altLang="ko-KR" sz="4400" dirty="0"/>
              <a:t>, …</a:t>
            </a:r>
            <a:r>
              <a:rPr lang="en-US" altLang="ko-KR" sz="4400" dirty="0">
                <a:solidFill>
                  <a:schemeClr val="accent6"/>
                </a:solidFill>
              </a:rPr>
              <a:t> </a:t>
            </a:r>
            <a:r>
              <a:rPr lang="en-US" altLang="ko-KR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614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2" y="2220151"/>
            <a:ext cx="7065920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161720" y="2052966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653954" y="3088848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2206267" y="434137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576655" y="1956251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169453D-2BAA-40B7-9C1F-9B63FE03720A}"/>
              </a:ext>
            </a:extLst>
          </p:cNvPr>
          <p:cNvSpPr/>
          <p:nvPr/>
        </p:nvSpPr>
        <p:spPr>
          <a:xfrm>
            <a:off x="4536332" y="2061530"/>
            <a:ext cx="7065919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5840959" y="3019873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247316" y="1910110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8449646" y="412688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5626822" y="403541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52685" y="1822156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8491448" y="3208202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</p:spTree>
    <p:extLst>
      <p:ext uri="{BB962C8B-B14F-4D97-AF65-F5344CB8AC3E}">
        <p14:creationId xmlns:p14="http://schemas.microsoft.com/office/powerpoint/2010/main" val="225712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8A789-17A8-4E42-B85A-C4A4A2FB7FF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5DCF6-639F-4621-ABBD-61110FC525D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216009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48BAF2-D44D-4718-A30F-591F635FC53A}"/>
              </a:ext>
            </a:extLst>
          </p:cNvPr>
          <p:cNvSpPr/>
          <p:nvPr/>
        </p:nvSpPr>
        <p:spPr>
          <a:xfrm>
            <a:off x="4939752" y="2822147"/>
            <a:ext cx="2412631" cy="217436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chemeClr val="accent6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2" y="2220151"/>
            <a:ext cx="7065920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161720" y="2052966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653954" y="3088848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2206267" y="434137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576655" y="1956251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169453D-2BAA-40B7-9C1F-9B63FE03720A}"/>
              </a:ext>
            </a:extLst>
          </p:cNvPr>
          <p:cNvSpPr/>
          <p:nvPr/>
        </p:nvSpPr>
        <p:spPr>
          <a:xfrm>
            <a:off x="4536332" y="2061530"/>
            <a:ext cx="7065919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5840959" y="3019873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247316" y="1910110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8449646" y="412688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5626822" y="403541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52685" y="1822156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8491448" y="3208202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B95B0C-C8CC-49AE-BC74-B07343BDDE76}"/>
              </a:ext>
            </a:extLst>
          </p:cNvPr>
          <p:cNvSpPr/>
          <p:nvPr/>
        </p:nvSpPr>
        <p:spPr>
          <a:xfrm>
            <a:off x="5869855" y="2142598"/>
            <a:ext cx="537705" cy="792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8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2BBE834-338F-4E1A-86FE-CD481DB7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22" y="1698326"/>
            <a:ext cx="2916950" cy="21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63000-BA9E-4A9E-9462-295982D77208}"/>
              </a:ext>
            </a:extLst>
          </p:cNvPr>
          <p:cNvSpPr txBox="1"/>
          <p:nvPr/>
        </p:nvSpPr>
        <p:spPr>
          <a:xfrm>
            <a:off x="430827" y="16983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합집합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(∪)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집합과 집합을 더한 것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집합의 합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413C9-BDBA-4857-A4FC-9796EFDE8D9B}"/>
              </a:ext>
            </a:extLst>
          </p:cNvPr>
          <p:cNvSpPr/>
          <p:nvPr/>
        </p:nvSpPr>
        <p:spPr>
          <a:xfrm>
            <a:off x="430827" y="4515966"/>
            <a:ext cx="114377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srgbClr val="0070C0"/>
                </a:solidFill>
              </a:rPr>
              <a:t>과자</a:t>
            </a:r>
            <a:r>
              <a:rPr lang="en-US" altLang="ko-KR" sz="4400" dirty="0"/>
              <a:t> ∪ </a:t>
            </a:r>
            <a:r>
              <a:rPr lang="ko-KR" altLang="en-US" sz="4400" dirty="0">
                <a:solidFill>
                  <a:srgbClr val="0070C0"/>
                </a:solidFill>
              </a:rPr>
              <a:t>라면</a:t>
            </a:r>
            <a:r>
              <a:rPr lang="ko-KR" altLang="en-US" sz="4400" dirty="0"/>
              <a:t> </a:t>
            </a:r>
            <a:r>
              <a:rPr lang="en-US" altLang="ko-KR" sz="4400" dirty="0"/>
              <a:t>		= 	{ </a:t>
            </a:r>
            <a:r>
              <a:rPr lang="ko-KR" altLang="en-US" sz="4400" dirty="0">
                <a:solidFill>
                  <a:schemeClr val="accent6"/>
                </a:solidFill>
              </a:rPr>
              <a:t>신라면</a:t>
            </a:r>
            <a:r>
              <a:rPr lang="en-US" altLang="ko-KR" sz="4400" dirty="0"/>
              <a:t>, </a:t>
            </a:r>
            <a:r>
              <a:rPr lang="ko-KR" altLang="en-US" sz="4400" dirty="0">
                <a:solidFill>
                  <a:schemeClr val="accent6"/>
                </a:solidFill>
              </a:rPr>
              <a:t>오레오</a:t>
            </a:r>
            <a:r>
              <a:rPr lang="en-US" altLang="ko-KR" sz="4400" dirty="0"/>
              <a:t>, … } </a:t>
            </a:r>
          </a:p>
          <a:p>
            <a:r>
              <a:rPr lang="ko-KR" altLang="en-US" sz="4400" dirty="0">
                <a:solidFill>
                  <a:srgbClr val="0070C0"/>
                </a:solidFill>
              </a:rPr>
              <a:t>매움 </a:t>
            </a:r>
            <a:r>
              <a:rPr lang="en-US" altLang="ko-KR" sz="4400" dirty="0"/>
              <a:t>∪ </a:t>
            </a:r>
            <a:r>
              <a:rPr lang="ko-KR" altLang="en-US" sz="4400" dirty="0">
                <a:solidFill>
                  <a:schemeClr val="accent5">
                    <a:lumMod val="75000"/>
                  </a:schemeClr>
                </a:solidFill>
              </a:rPr>
              <a:t>달콤함</a:t>
            </a:r>
            <a:r>
              <a:rPr lang="ko-KR" altLang="en-US" sz="4400" dirty="0"/>
              <a:t> </a:t>
            </a:r>
            <a:r>
              <a:rPr lang="en-US" altLang="ko-KR" sz="4400" dirty="0"/>
              <a:t>		= 	{ </a:t>
            </a:r>
            <a:r>
              <a:rPr lang="ko-KR" altLang="en-US" sz="4400" dirty="0">
                <a:solidFill>
                  <a:schemeClr val="accent6"/>
                </a:solidFill>
              </a:rPr>
              <a:t>설탕</a:t>
            </a:r>
            <a:r>
              <a:rPr lang="en-US" altLang="ko-KR" sz="4400" dirty="0"/>
              <a:t>,</a:t>
            </a:r>
            <a:r>
              <a:rPr lang="en-US" altLang="ko-KR" sz="4400" dirty="0">
                <a:solidFill>
                  <a:schemeClr val="accent6"/>
                </a:solidFill>
              </a:rPr>
              <a:t> </a:t>
            </a:r>
            <a:r>
              <a:rPr lang="ko-KR" altLang="en-US" sz="4400" dirty="0">
                <a:solidFill>
                  <a:schemeClr val="accent6"/>
                </a:solidFill>
              </a:rPr>
              <a:t>불닭볶음면</a:t>
            </a:r>
            <a:r>
              <a:rPr lang="en-US" altLang="ko-KR" sz="4400" dirty="0"/>
              <a:t>, …</a:t>
            </a:r>
            <a:r>
              <a:rPr lang="en-US" altLang="ko-KR" sz="4400" dirty="0">
                <a:solidFill>
                  <a:schemeClr val="accent6"/>
                </a:solidFill>
              </a:rPr>
              <a:t> </a:t>
            </a:r>
            <a:r>
              <a:rPr lang="en-US" altLang="ko-KR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072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2" y="2220151"/>
            <a:ext cx="7065920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161720" y="2052966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653954" y="3088848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2206267" y="434137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576655" y="1956251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169453D-2BAA-40B7-9C1F-9B63FE03720A}"/>
              </a:ext>
            </a:extLst>
          </p:cNvPr>
          <p:cNvSpPr/>
          <p:nvPr/>
        </p:nvSpPr>
        <p:spPr>
          <a:xfrm>
            <a:off x="4536332" y="2061530"/>
            <a:ext cx="7065919" cy="3789153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5840959" y="3019873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247316" y="1910110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8449646" y="412688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5626822" y="403541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52685" y="1822156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8491448" y="3208202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</p:spTree>
    <p:extLst>
      <p:ext uri="{BB962C8B-B14F-4D97-AF65-F5344CB8AC3E}">
        <p14:creationId xmlns:p14="http://schemas.microsoft.com/office/powerpoint/2010/main" val="333276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83DF5E20-1A36-487A-9AA3-CAC85FEC1641}"/>
              </a:ext>
            </a:extLst>
          </p:cNvPr>
          <p:cNvSpPr/>
          <p:nvPr/>
        </p:nvSpPr>
        <p:spPr>
          <a:xfrm>
            <a:off x="589752" y="2220151"/>
            <a:ext cx="11138828" cy="3630532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합집합</a:t>
            </a:r>
            <a:endParaRPr lang="en-US" altLang="ko-KR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91D8-9852-48A0-9E81-CA44AAD3B485}"/>
              </a:ext>
            </a:extLst>
          </p:cNvPr>
          <p:cNvSpPr txBox="1"/>
          <p:nvPr/>
        </p:nvSpPr>
        <p:spPr>
          <a:xfrm>
            <a:off x="2242618" y="2167688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털북숭이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1474-7D4E-4779-A2AB-6948DE41EDB2}"/>
              </a:ext>
            </a:extLst>
          </p:cNvPr>
          <p:cNvSpPr txBox="1"/>
          <p:nvPr/>
        </p:nvSpPr>
        <p:spPr>
          <a:xfrm>
            <a:off x="2653954" y="3088848"/>
            <a:ext cx="124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카펫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A859-7DE5-482A-A292-714E1D19F4DC}"/>
              </a:ext>
            </a:extLst>
          </p:cNvPr>
          <p:cNvSpPr txBox="1"/>
          <p:nvPr/>
        </p:nvSpPr>
        <p:spPr>
          <a:xfrm>
            <a:off x="2206267" y="4341375"/>
            <a:ext cx="201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먼지털이</a:t>
            </a:r>
          </a:p>
        </p:txBody>
      </p:sp>
      <p:pic>
        <p:nvPicPr>
          <p:cNvPr id="2054" name="Picture 6" descr="brown medium coated dog">
            <a:extLst>
              <a:ext uri="{FF2B5EF4-FFF2-40B4-BE49-F238E27FC236}">
                <a16:creationId xmlns:a16="http://schemas.microsoft.com/office/drawing/2014/main" id="{AA9A38D8-D77E-4C38-8D8C-C83F4133F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3" t="68072"/>
          <a:stretch/>
        </p:blipFill>
        <p:spPr bwMode="auto">
          <a:xfrm rot="21153964">
            <a:off x="1657553" y="2070973"/>
            <a:ext cx="882105" cy="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D232C7-8EB4-459C-9CE8-07CEBD385C9B}"/>
              </a:ext>
            </a:extLst>
          </p:cNvPr>
          <p:cNvSpPr txBox="1"/>
          <p:nvPr/>
        </p:nvSpPr>
        <p:spPr>
          <a:xfrm>
            <a:off x="5840959" y="3019873"/>
            <a:ext cx="7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DEF5-2ADD-4493-812E-06DE4046EBA6}"/>
              </a:ext>
            </a:extLst>
          </p:cNvPr>
          <p:cNvSpPr txBox="1"/>
          <p:nvPr/>
        </p:nvSpPr>
        <p:spPr>
          <a:xfrm>
            <a:off x="7113163" y="2039267"/>
            <a:ext cx="26729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accent6">
                    <a:lumMod val="50000"/>
                  </a:schemeClr>
                </a:solidFill>
              </a:rPr>
              <a:t>네발동물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98195-22D2-4C4E-9E80-1283008F5981}"/>
              </a:ext>
            </a:extLst>
          </p:cNvPr>
          <p:cNvSpPr txBox="1"/>
          <p:nvPr/>
        </p:nvSpPr>
        <p:spPr>
          <a:xfrm>
            <a:off x="8449646" y="412688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도마뱀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1BA4C-B089-4BC0-864E-2E7E859D2AE2}"/>
              </a:ext>
            </a:extLst>
          </p:cNvPr>
          <p:cNvSpPr txBox="1"/>
          <p:nvPr/>
        </p:nvSpPr>
        <p:spPr>
          <a:xfrm>
            <a:off x="5626822" y="4035417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여우</a:t>
            </a:r>
          </a:p>
        </p:txBody>
      </p:sp>
      <p:pic>
        <p:nvPicPr>
          <p:cNvPr id="31" name="Picture 4" descr="brown fox sitting on green grass field during daytime">
            <a:extLst>
              <a:ext uri="{FF2B5EF4-FFF2-40B4-BE49-F238E27FC236}">
                <a16:creationId xmlns:a16="http://schemas.microsoft.com/office/drawing/2014/main" id="{627F7FB6-312A-4A3A-859B-983248C9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8" t="17500" r="19206" b="52220"/>
          <a:stretch/>
        </p:blipFill>
        <p:spPr bwMode="auto">
          <a:xfrm rot="737904">
            <a:off x="9618391" y="1990123"/>
            <a:ext cx="935003" cy="1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EB75B2-72D9-43EB-8CB7-12F0D902FF7C}"/>
              </a:ext>
            </a:extLst>
          </p:cNvPr>
          <p:cNvSpPr txBox="1"/>
          <p:nvPr/>
        </p:nvSpPr>
        <p:spPr>
          <a:xfrm>
            <a:off x="8491448" y="3208202"/>
            <a:ext cx="156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악어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F152A0A-9829-4D70-A16E-0CB6B13BF978}"/>
              </a:ext>
            </a:extLst>
          </p:cNvPr>
          <p:cNvSpPr/>
          <p:nvPr/>
        </p:nvSpPr>
        <p:spPr>
          <a:xfrm>
            <a:off x="5765591" y="1268877"/>
            <a:ext cx="537705" cy="792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89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A.union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A.union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(B)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집합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집합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의 합집합을 뱉는다</a:t>
            </a:r>
            <a:r>
              <a:rPr lang="en-US" altLang="ko-KR" sz="3600" dirty="0">
                <a:solidFill>
                  <a:srgbClr val="AA7C38"/>
                </a:solidFill>
              </a:rPr>
              <a:t>. (</a:t>
            </a:r>
            <a:r>
              <a:rPr lang="ko-KR" altLang="en-US" sz="3600" dirty="0">
                <a:solidFill>
                  <a:srgbClr val="AA7C38"/>
                </a:solidFill>
              </a:rPr>
              <a:t>합친 것</a:t>
            </a:r>
            <a:r>
              <a:rPr lang="en-US" altLang="ko-KR" sz="3600" dirty="0">
                <a:solidFill>
                  <a:srgbClr val="AA7C38"/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E30330-FF8C-4D70-86E7-2405010E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2" y="3258540"/>
            <a:ext cx="5075933" cy="30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7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A.union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A6BE7-08E4-4629-A224-DBBF7A72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9" y="1665854"/>
            <a:ext cx="8548241" cy="28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1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A.union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A6BE7-08E4-4629-A224-DBBF7A72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9" y="1665854"/>
            <a:ext cx="8548241" cy="289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475076-493A-4707-A29D-F30E78E8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4" y="5192146"/>
            <a:ext cx="11200091" cy="112000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A3156A9-CC73-4AB3-B2B4-4678A1C15BFD}"/>
              </a:ext>
            </a:extLst>
          </p:cNvPr>
          <p:cNvSpPr/>
          <p:nvPr/>
        </p:nvSpPr>
        <p:spPr>
          <a:xfrm>
            <a:off x="5479331" y="4628587"/>
            <a:ext cx="426170" cy="3963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A.intersection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503482" y="141763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A.intersection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(B)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집합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집합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의 교집합을 뱉는다</a:t>
            </a:r>
            <a:r>
              <a:rPr lang="en-US" altLang="ko-KR" sz="3600" dirty="0">
                <a:solidFill>
                  <a:srgbClr val="AA7C38"/>
                </a:solidFill>
              </a:rPr>
              <a:t>. (</a:t>
            </a:r>
            <a:r>
              <a:rPr lang="ko-KR" altLang="en-US" sz="3600" dirty="0">
                <a:solidFill>
                  <a:srgbClr val="AA7C38"/>
                </a:solidFill>
              </a:rPr>
              <a:t>겹치는 부분</a:t>
            </a:r>
            <a:r>
              <a:rPr lang="en-US" altLang="ko-KR" sz="3600" dirty="0">
                <a:solidFill>
                  <a:srgbClr val="AA7C38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10EAC-0D89-416F-80A6-540C3D90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1" y="3230948"/>
            <a:ext cx="7792144" cy="2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3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A.intersection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9615D-0487-44E0-AC49-B1106283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0" y="1633254"/>
            <a:ext cx="8863846" cy="3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8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A.intersection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9615D-0487-44E0-AC49-B1106283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0" y="1633254"/>
            <a:ext cx="8863846" cy="302064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24A0FF1-69FB-48E2-B154-ED3C9B3FC394}"/>
              </a:ext>
            </a:extLst>
          </p:cNvPr>
          <p:cNvSpPr/>
          <p:nvPr/>
        </p:nvSpPr>
        <p:spPr>
          <a:xfrm>
            <a:off x="5574581" y="4653894"/>
            <a:ext cx="426170" cy="3963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ED751-F7F9-4775-BD71-E52276459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9" y="5129736"/>
            <a:ext cx="5634871" cy="12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576C-BE45-47E2-B19D-355DF889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7" y="1561661"/>
            <a:ext cx="11107024" cy="186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AE2EA8-9076-4C51-BB94-28AE651E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7" y="3805237"/>
            <a:ext cx="4762500" cy="26003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6E637EE-3673-40A5-A848-F7ECDDCB46AF}"/>
              </a:ext>
            </a:extLst>
          </p:cNvPr>
          <p:cNvSpPr/>
          <p:nvPr/>
        </p:nvSpPr>
        <p:spPr>
          <a:xfrm>
            <a:off x="2714048" y="326225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7DDC7-C8AB-41ED-8717-D0BA16452AF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D0E10-418A-4284-B145-1286393549ED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430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01479" y="1119086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43532" y="1119086"/>
            <a:ext cx="10478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다음과 같이 집합 세 개를 만들어라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세 집합의 교집합을 구해 출력해보자</a:t>
            </a:r>
            <a:r>
              <a:rPr lang="en-US" altLang="ko-KR" sz="3600" dirty="0">
                <a:solidFill>
                  <a:prstClr val="black"/>
                </a:solidFill>
              </a:rPr>
              <a:t>. (</a:t>
            </a:r>
            <a:r>
              <a:rPr lang="ko-KR" altLang="en-US" sz="3600" dirty="0">
                <a:solidFill>
                  <a:prstClr val="black"/>
                </a:solidFill>
              </a:rPr>
              <a:t>세 집합이 모두 겹치는 부분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247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952456" y="2382413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A.intersection</a:t>
            </a:r>
            <a:r>
              <a:rPr lang="en-US" altLang="ko-KR" sz="3200" dirty="0">
                <a:solidFill>
                  <a:srgbClr val="AA7C38"/>
                </a:solidFill>
              </a:rPr>
              <a:t>(B) </a:t>
            </a:r>
            <a:r>
              <a:rPr lang="ko-KR" altLang="en-US" sz="3200" dirty="0">
                <a:solidFill>
                  <a:srgbClr val="AA7C38"/>
                </a:solidFill>
              </a:rPr>
              <a:t>를 여러 번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BF5058-A05E-4D7A-BF24-F8FF01789B4D}"/>
              </a:ext>
            </a:extLst>
          </p:cNvPr>
          <p:cNvSpPr/>
          <p:nvPr/>
        </p:nvSpPr>
        <p:spPr>
          <a:xfrm>
            <a:off x="910862" y="3714597"/>
            <a:ext cx="2930525" cy="21600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1, 2, 3, 4, 5, 6, 7, 8, 9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B1A74-5005-4A95-84A7-DD7726E068E7}"/>
              </a:ext>
            </a:extLst>
          </p:cNvPr>
          <p:cNvSpPr txBox="1"/>
          <p:nvPr/>
        </p:nvSpPr>
        <p:spPr>
          <a:xfrm>
            <a:off x="2032363" y="3360654"/>
            <a:ext cx="6564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</a:t>
            </a:r>
            <a:endParaRPr lang="ko-KR" altLang="en-US" sz="4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A7CE23-EC61-4742-BBD5-32FD4FD94D0A}"/>
              </a:ext>
            </a:extLst>
          </p:cNvPr>
          <p:cNvSpPr/>
          <p:nvPr/>
        </p:nvSpPr>
        <p:spPr>
          <a:xfrm>
            <a:off x="4504963" y="3714597"/>
            <a:ext cx="2930525" cy="21600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1, 3, 5, 7, 9, 11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C2ACE-9139-4E93-842A-956AFC13664D}"/>
              </a:ext>
            </a:extLst>
          </p:cNvPr>
          <p:cNvSpPr txBox="1"/>
          <p:nvPr/>
        </p:nvSpPr>
        <p:spPr>
          <a:xfrm>
            <a:off x="5626464" y="3360654"/>
            <a:ext cx="6564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B</a:t>
            </a:r>
            <a:endParaRPr lang="ko-KR" altLang="en-US" sz="4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47C8BB-272B-4A65-A7FE-08C1A5208901}"/>
              </a:ext>
            </a:extLst>
          </p:cNvPr>
          <p:cNvSpPr/>
          <p:nvPr/>
        </p:nvSpPr>
        <p:spPr>
          <a:xfrm>
            <a:off x="8149862" y="3714597"/>
            <a:ext cx="2930525" cy="21600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3, 6, 9, 12, 15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6D61A-4D03-4435-A63C-8539555ABEAB}"/>
              </a:ext>
            </a:extLst>
          </p:cNvPr>
          <p:cNvSpPr txBox="1"/>
          <p:nvPr/>
        </p:nvSpPr>
        <p:spPr>
          <a:xfrm>
            <a:off x="9271363" y="3360654"/>
            <a:ext cx="6564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73208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685" y="9833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2738" y="983398"/>
            <a:ext cx="10478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3600" b="1" dirty="0">
                <a:solidFill>
                  <a:prstClr val="black"/>
                </a:solidFill>
              </a:rPr>
              <a:t> =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3600" b="1" dirty="0"/>
              <a:t>,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3600" b="1" dirty="0"/>
              <a:t>,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인 집합이 있다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빈 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3600" dirty="0">
                <a:solidFill>
                  <a:prstClr val="black"/>
                </a:solidFill>
              </a:rPr>
              <a:t>를 만들자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사용자에게 숫자 입력을 세 번 받아 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3600" dirty="0">
                <a:solidFill>
                  <a:prstClr val="black"/>
                </a:solidFill>
              </a:rPr>
              <a:t>에 집어넣자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와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3600" dirty="0">
                <a:solidFill>
                  <a:prstClr val="black"/>
                </a:solidFill>
              </a:rPr>
              <a:t>의 합집합인 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ko-KR" altLang="en-US" sz="3600" dirty="0">
                <a:solidFill>
                  <a:prstClr val="black"/>
                </a:solidFill>
              </a:rPr>
              <a:t>를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r>
              <a:rPr lang="ko-KR" altLang="en-US" sz="3600" dirty="0">
                <a:solidFill>
                  <a:prstClr val="black"/>
                </a:solidFill>
              </a:rPr>
              <a:t> 세 집합을 모두 출력하자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247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961662" y="329172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set(), </a:t>
            </a:r>
            <a:r>
              <a:rPr lang="en-US" altLang="ko-KR" sz="3200" dirty="0" err="1">
                <a:solidFill>
                  <a:srgbClr val="AA7C38"/>
                </a:solidFill>
              </a:rPr>
              <a:t>A.add</a:t>
            </a:r>
            <a:r>
              <a:rPr lang="en-US" altLang="ko-KR" sz="3200" dirty="0">
                <a:solidFill>
                  <a:srgbClr val="AA7C38"/>
                </a:solidFill>
              </a:rPr>
              <a:t>(b), </a:t>
            </a:r>
            <a:r>
              <a:rPr lang="en-US" altLang="ko-KR" sz="3200" dirty="0" err="1">
                <a:solidFill>
                  <a:srgbClr val="AA7C38"/>
                </a:solidFill>
              </a:rPr>
              <a:t>A.union</a:t>
            </a:r>
            <a:r>
              <a:rPr lang="en-US" altLang="ko-KR" sz="3200" dirty="0">
                <a:solidFill>
                  <a:srgbClr val="AA7C38"/>
                </a:solidFill>
              </a:rPr>
              <a:t>(B) </a:t>
            </a:r>
            <a:r>
              <a:rPr lang="ko-KR" altLang="en-US" sz="3200" dirty="0">
                <a:solidFill>
                  <a:srgbClr val="AA7C38"/>
                </a:solidFill>
              </a:rPr>
              <a:t>를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9E058-3532-4FE6-AA32-D6C1C3B0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20"/>
          <a:stretch/>
        </p:blipFill>
        <p:spPr>
          <a:xfrm>
            <a:off x="961662" y="4152009"/>
            <a:ext cx="6366238" cy="23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34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685" y="8436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2738" y="843698"/>
            <a:ext cx="10478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b="1" dirty="0" err="1">
                <a:solidFill>
                  <a:schemeClr val="accent2">
                    <a:lumMod val="75000"/>
                  </a:schemeClr>
                </a:solidFill>
              </a:rPr>
              <a:t>복슬</a:t>
            </a:r>
            <a:r>
              <a:rPr lang="en-US" altLang="ko-KR" sz="3600" b="1" dirty="0">
                <a:solidFill>
                  <a:prstClr val="black"/>
                </a:solidFill>
              </a:rPr>
              <a:t> = 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개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다람쥐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곰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</a:rPr>
              <a:t>다리털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인 집합이 있다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빈 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를 만들자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사용자에게 입력을 세 번 받아 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에 집어넣자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집합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와 </a:t>
            </a:r>
            <a:r>
              <a:rPr lang="ko-KR" altLang="en-US" sz="3600" b="1" dirty="0" err="1">
                <a:solidFill>
                  <a:schemeClr val="accent2">
                    <a:lumMod val="75000"/>
                  </a:schemeClr>
                </a:solidFill>
              </a:rPr>
              <a:t>복슬</a:t>
            </a:r>
            <a:r>
              <a:rPr lang="ko-KR" altLang="en-US" sz="3600" dirty="0" err="1">
                <a:solidFill>
                  <a:prstClr val="black"/>
                </a:solidFill>
              </a:rPr>
              <a:t>의</a:t>
            </a:r>
            <a:r>
              <a:rPr lang="ko-KR" altLang="en-US" sz="3600" dirty="0">
                <a:solidFill>
                  <a:prstClr val="black"/>
                </a:solidFill>
              </a:rPr>
              <a:t> 교집합을 찾아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584775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961662" y="315202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set(), </a:t>
            </a:r>
            <a:r>
              <a:rPr lang="en-US" altLang="ko-KR" sz="3200" dirty="0" err="1">
                <a:solidFill>
                  <a:srgbClr val="AA7C38"/>
                </a:solidFill>
              </a:rPr>
              <a:t>A.add</a:t>
            </a:r>
            <a:r>
              <a:rPr lang="en-US" altLang="ko-KR" sz="3200" dirty="0">
                <a:solidFill>
                  <a:srgbClr val="AA7C38"/>
                </a:solidFill>
              </a:rPr>
              <a:t>(b), </a:t>
            </a:r>
            <a:r>
              <a:rPr lang="en-US" altLang="ko-KR" sz="3200" dirty="0" err="1">
                <a:solidFill>
                  <a:srgbClr val="AA7C38"/>
                </a:solidFill>
              </a:rPr>
              <a:t>A.intersection</a:t>
            </a:r>
            <a:r>
              <a:rPr lang="en-US" altLang="ko-KR" sz="3200" dirty="0">
                <a:solidFill>
                  <a:srgbClr val="AA7C38"/>
                </a:solidFill>
              </a:rPr>
              <a:t>(B) </a:t>
            </a:r>
            <a:r>
              <a:rPr lang="ko-KR" altLang="en-US" sz="3200" dirty="0">
                <a:solidFill>
                  <a:srgbClr val="AA7C38"/>
                </a:solidFill>
              </a:rPr>
              <a:t>를 이용해보자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DCFDE-5F29-4EC9-939C-8CD0734E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38" y="4170212"/>
            <a:ext cx="8637362" cy="23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96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3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개념 복습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집합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교집합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합집합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15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B7B2C3-E3B1-4C4C-9C3A-A054BC6563A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9540E-9B45-4FE6-BF18-1D827E8E8E30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좋아하는 음식을 담은 리스트를 만들자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그 리스트에 있는 모든 음식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에 대해 </a:t>
            </a:r>
            <a:r>
              <a:rPr lang="en-US" altLang="ko-KR" sz="4000" dirty="0">
                <a:solidFill>
                  <a:prstClr val="black"/>
                </a:solidFill>
              </a:rPr>
              <a:t>for </a:t>
            </a:r>
            <a:r>
              <a:rPr lang="ko-KR" altLang="en-US" sz="4000" dirty="0">
                <a:solidFill>
                  <a:prstClr val="black"/>
                </a:solidFill>
              </a:rPr>
              <a:t>반복문을 통해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“a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는 맛있다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9884A-E713-473B-9A2E-75D76D6B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3563750"/>
            <a:ext cx="5082817" cy="2786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696E22-3D58-4BE1-9DF0-DCE53222A576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F9F60-2ADC-4BE2-9209-8E1E90ACA402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</p:spTree>
    <p:extLst>
      <p:ext uri="{BB962C8B-B14F-4D97-AF65-F5344CB8AC3E}">
        <p14:creationId xmlns:p14="http://schemas.microsoft.com/office/powerpoint/2010/main" val="290403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and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와 </a:t>
            </a:r>
            <a:r>
              <a:rPr lang="en-GB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가 모두 참일 때만 </a:t>
            </a:r>
            <a:r>
              <a:rPr lang="en-GB" altLang="ko-KR" sz="3600" dirty="0">
                <a:solidFill>
                  <a:srgbClr val="AA7C38"/>
                </a:solidFill>
              </a:rPr>
              <a:t>True</a:t>
            </a:r>
            <a:r>
              <a:rPr lang="ko-KR" altLang="en-US" sz="3600" dirty="0">
                <a:solidFill>
                  <a:srgbClr val="AA7C38"/>
                </a:solidFill>
              </a:rPr>
              <a:t>를 뱉고 아니면 </a:t>
            </a:r>
            <a:r>
              <a:rPr lang="en-GB" altLang="ko-KR" sz="3600" dirty="0">
                <a:solidFill>
                  <a:srgbClr val="AA7C38"/>
                </a:solidFill>
              </a:rPr>
              <a:t>False</a:t>
            </a:r>
            <a:r>
              <a:rPr lang="ko-KR" altLang="en-US" sz="3600" dirty="0">
                <a:solidFill>
                  <a:srgbClr val="AA7C38"/>
                </a:solidFill>
              </a:rPr>
              <a:t>이다</a:t>
            </a:r>
            <a:r>
              <a:rPr lang="en-GB" altLang="ko-KR" sz="36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636FD-4A26-4E86-9FFB-53A6CA8C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655656"/>
            <a:ext cx="6286500" cy="2476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E1537C-6267-4D9E-9B6F-E0EFF836E78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5B88D-B406-4009-9A00-30FBB8D99539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87752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1216</Words>
  <Application>Microsoft Office PowerPoint</Application>
  <PresentationFormat>Widescreen</PresentationFormat>
  <Paragraphs>328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나눔고딕</vt:lpstr>
      <vt:lpstr>나눔손글씨 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281</cp:revision>
  <dcterms:created xsi:type="dcterms:W3CDTF">2019-05-20T11:05:00Z</dcterms:created>
  <dcterms:modified xsi:type="dcterms:W3CDTF">2019-09-20T18:47:05Z</dcterms:modified>
</cp:coreProperties>
</file>