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471" r:id="rId3"/>
    <p:sldId id="476" r:id="rId4"/>
    <p:sldId id="494" r:id="rId5"/>
    <p:sldId id="871" r:id="rId6"/>
    <p:sldId id="873" r:id="rId7"/>
    <p:sldId id="877" r:id="rId8"/>
    <p:sldId id="878" r:id="rId9"/>
    <p:sldId id="879" r:id="rId10"/>
    <p:sldId id="875" r:id="rId11"/>
    <p:sldId id="886" r:id="rId12"/>
    <p:sldId id="954" r:id="rId13"/>
    <p:sldId id="953" r:id="rId14"/>
    <p:sldId id="507" r:id="rId15"/>
    <p:sldId id="955" r:id="rId16"/>
    <p:sldId id="956" r:id="rId17"/>
    <p:sldId id="909" r:id="rId18"/>
    <p:sldId id="330" r:id="rId19"/>
    <p:sldId id="910" r:id="rId20"/>
    <p:sldId id="883" r:id="rId21"/>
    <p:sldId id="880" r:id="rId22"/>
    <p:sldId id="876" r:id="rId23"/>
    <p:sldId id="881" r:id="rId24"/>
    <p:sldId id="594" r:id="rId25"/>
    <p:sldId id="626" r:id="rId26"/>
    <p:sldId id="638" r:id="rId27"/>
    <p:sldId id="882" r:id="rId28"/>
    <p:sldId id="923" r:id="rId29"/>
    <p:sldId id="887" r:id="rId30"/>
    <p:sldId id="922" r:id="rId31"/>
    <p:sldId id="889" r:id="rId32"/>
    <p:sldId id="921" r:id="rId33"/>
    <p:sldId id="890" r:id="rId34"/>
    <p:sldId id="891" r:id="rId35"/>
    <p:sldId id="892" r:id="rId36"/>
    <p:sldId id="893" r:id="rId37"/>
    <p:sldId id="904" r:id="rId38"/>
    <p:sldId id="906" r:id="rId39"/>
    <p:sldId id="907" r:id="rId40"/>
    <p:sldId id="870" r:id="rId41"/>
    <p:sldId id="894" r:id="rId42"/>
    <p:sldId id="899" r:id="rId43"/>
    <p:sldId id="895" r:id="rId44"/>
    <p:sldId id="900" r:id="rId45"/>
    <p:sldId id="896" r:id="rId46"/>
    <p:sldId id="901" r:id="rId47"/>
    <p:sldId id="897" r:id="rId48"/>
    <p:sldId id="898" r:id="rId49"/>
    <p:sldId id="934" r:id="rId50"/>
    <p:sldId id="506" r:id="rId51"/>
    <p:sldId id="903" r:id="rId52"/>
    <p:sldId id="908" r:id="rId53"/>
    <p:sldId id="913" r:id="rId54"/>
    <p:sldId id="914" r:id="rId55"/>
    <p:sldId id="920" r:id="rId56"/>
    <p:sldId id="915" r:id="rId57"/>
    <p:sldId id="916" r:id="rId58"/>
    <p:sldId id="917" r:id="rId59"/>
    <p:sldId id="919" r:id="rId60"/>
    <p:sldId id="918" r:id="rId61"/>
    <p:sldId id="940" r:id="rId62"/>
    <p:sldId id="941" r:id="rId63"/>
    <p:sldId id="942" r:id="rId64"/>
    <p:sldId id="950" r:id="rId65"/>
    <p:sldId id="924" r:id="rId66"/>
    <p:sldId id="925" r:id="rId67"/>
    <p:sldId id="935" r:id="rId68"/>
    <p:sldId id="936" r:id="rId69"/>
    <p:sldId id="937" r:id="rId70"/>
    <p:sldId id="938" r:id="rId71"/>
    <p:sldId id="939" r:id="rId72"/>
    <p:sldId id="944" r:id="rId73"/>
    <p:sldId id="945" r:id="rId74"/>
    <p:sldId id="946" r:id="rId75"/>
    <p:sldId id="947" r:id="rId76"/>
    <p:sldId id="951" r:id="rId77"/>
    <p:sldId id="952" r:id="rId78"/>
    <p:sldId id="284" r:id="rId7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 Eunseop" initials="SE" lastIdx="3" clrIdx="0">
    <p:extLst>
      <p:ext uri="{19B8F6BF-5375-455C-9EA6-DF929625EA0E}">
        <p15:presenceInfo xmlns:p15="http://schemas.microsoft.com/office/powerpoint/2012/main" userId="062f39167d0e5e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C38"/>
    <a:srgbClr val="7030A0"/>
    <a:srgbClr val="1F01FF"/>
    <a:srgbClr val="00B812"/>
    <a:srgbClr val="292929"/>
    <a:srgbClr val="8400D6"/>
    <a:srgbClr val="FFFF00"/>
    <a:srgbClr val="00FFFF"/>
    <a:srgbClr val="FF00FF"/>
    <a:srgbClr val="FFF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264" autoAdjust="0"/>
  </p:normalViewPr>
  <p:slideViewPr>
    <p:cSldViewPr snapToGrid="0">
      <p:cViewPr>
        <p:scale>
          <a:sx n="75" d="100"/>
          <a:sy n="75" d="100"/>
        </p:scale>
        <p:origin x="117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3A95-F7CF-4BF3-BC51-557BD731DEBB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E4A79-3080-407A-BCED-8BCC14A5F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8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73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15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312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92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589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59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93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24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384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915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464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939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85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613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668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56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7097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7420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667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385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7643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53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809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4180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657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742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0889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5263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390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276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2807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073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67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3270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084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5610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262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4843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0442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1989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2667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4722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236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639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7601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7319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4517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3718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0118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2367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885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47768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098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9955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01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4317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262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1428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7532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89962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35888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1345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7286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8010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29473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53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51376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73333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08516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98435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81988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33424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530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817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58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89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8879-4257-404D-8E6D-DA3042021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9133E-7359-4F9C-B752-3022AD981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4F5A-36FE-48CA-A905-39FF225E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AB6B7-9A06-4DEA-9379-E0D82E88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609E5-6BC8-4C3D-876D-E6B9D2B1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7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BB69-5609-4AF5-9291-2DA03CD2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8185E-2D49-4E08-9D1D-143FD0F16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6BB28-889B-427A-981D-76E1BF7D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E20B4-8169-411E-B634-C534D8B1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8F12-2FB9-4D00-A385-B9CCBC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7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E6D76-222F-4195-8604-17FDB40E0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C6032-78AB-4709-9059-B86C0BCF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7501-71EB-422F-8346-92E7DA38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FC758-41E7-41B0-A310-9942E45C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C6D5-8688-4F31-A3E6-28A03EE1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38BD-9E36-4F14-807C-AA4FE86A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32EA-FCB4-46AC-84E0-313BF06E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423B-D489-4E9E-A2CE-C899CF13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E9D9-340D-41C0-B337-C197A480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6E776-64BA-4169-863A-F454AEDA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0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F33F-AEB1-4B9B-82A9-98E91F02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74C1B-6E7C-4800-8645-DEA62572D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E652-8F25-4517-998B-65D525AA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B6E1-39F4-483D-87EC-FBE303FC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C8341-9314-4B99-9E29-3880D35F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7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5974-4D46-4281-8AF3-B6E27D7C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2061-D36B-4550-A865-250402858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88E28-3865-4E34-BC3C-5C184A96B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4234-67D1-4322-A0C7-D363FB83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193F8-4037-4F66-9F14-3639FA6A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14BBD-E91C-41B5-BDF6-E7CF3B79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8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A016-B709-4AD0-A526-16A8E69C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7297A-29F3-42B8-A2C1-E45936E70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4F27-B4C2-413B-B48A-3D18698E2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70CAF-91AC-4621-91B6-763F28F8F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CD7EF-6591-418A-AC9D-2FCFEE4F8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FDD38-1C57-4AC7-9E2C-61C54E57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DB338-CF5E-4893-9CAE-F4AD7320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EA13C-C929-4CB8-9CE1-3E6913EE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1F26-25E0-4FE9-9D8F-CD30E1FC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A38AE-4F91-4EFB-BF56-1F3735B1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23E5A-AA17-489F-9FF4-61F496C6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908AC-509A-4D68-9064-44265B72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1331-69C7-419D-99EA-42CEFFCF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845AB-73B7-49B6-9DDE-652C2DB7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0EDFD-5394-4980-A4BF-61C56705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5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9C61-9A36-48C7-8F2F-9A42A05A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6706-558E-41B5-970E-D6350244D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520E1-8112-4999-B817-0A81702DD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B1E6C-F4C2-476E-BD7C-CA7CA197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21AC9-9F83-4933-934F-BDC33BE3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BDECD-C9AC-4577-8FD5-449DA03D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8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17AF-3C38-4F2D-838A-AC052240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3292A-3FC3-47B9-9E99-CDC6CC730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BB8C3-A803-423F-AF76-CD171EFBC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4B8AA-4172-4D98-B11D-6B0B14D4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193DB-6CB8-4572-91A1-FE0E0952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7C065-E6A6-4932-98B0-A3FE8B9D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0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56948-CD0F-4FE6-AC18-3D40AFFD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198FA-EC65-4CA7-9CD1-D94051A59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656BD-EBF5-4CD9-859E-DE0E9C0D5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7F3F6-AD40-482B-B8CA-58DD99CA9F08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D38-110D-4F32-836B-207462339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4E73-4A1A-4B86-9206-C00FE8091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7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14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unsplash.com/" TargetMode="External"/><Relationship Id="rId4" Type="http://schemas.openxmlformats.org/officeDocument/2006/relationships/hyperlink" Target="https://bit.ly/2WlNL6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3" y="1491658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361395" y="3133266"/>
            <a:ext cx="820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객체 지향 프로그래밍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빛의 삼원색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게임 기초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358129" y="4343984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16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358129" y="2117602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89B70-7FAD-48B2-9B0A-6073DDC6EEDD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8687E-4FEE-427C-9AAE-EA555E21C091}"/>
              </a:ext>
            </a:extLst>
          </p:cNvPr>
          <p:cNvSpPr/>
          <p:nvPr/>
        </p:nvSpPr>
        <p:spPr>
          <a:xfrm>
            <a:off x="0" y="5599651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00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2BD5D3-C451-4586-A1E5-2FDBEAC93C31}"/>
              </a:ext>
            </a:extLst>
          </p:cNvPr>
          <p:cNvSpPr/>
          <p:nvPr/>
        </p:nvSpPr>
        <p:spPr>
          <a:xfrm>
            <a:off x="0" y="1258349"/>
            <a:ext cx="12192000" cy="55996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빛의 삼원색</a:t>
            </a:r>
          </a:p>
        </p:txBody>
      </p:sp>
      <p:pic>
        <p:nvPicPr>
          <p:cNvPr id="23" name="Picture 2" descr="Image result for 빛의 삼원색">
            <a:extLst>
              <a:ext uri="{FF2B5EF4-FFF2-40B4-BE49-F238E27FC236}">
                <a16:creationId xmlns:a16="http://schemas.microsoft.com/office/drawing/2014/main" id="{ECADCECB-E65D-410B-B89D-B1081DF6F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2212871"/>
            <a:ext cx="3194050" cy="304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6BC927E-E02D-4524-A498-099EA6965E69}"/>
              </a:ext>
            </a:extLst>
          </p:cNvPr>
          <p:cNvSpPr txBox="1"/>
          <p:nvPr/>
        </p:nvSpPr>
        <p:spPr>
          <a:xfrm>
            <a:off x="0" y="56446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세 가지 색을 섞으면 모든 색을 만들 수 있다</a:t>
            </a:r>
            <a:r>
              <a:rPr lang="en-US" altLang="ko-KR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129AD0-C5D5-4035-A12C-3F96A7385CE3}"/>
              </a:ext>
            </a:extLst>
          </p:cNvPr>
          <p:cNvSpPr txBox="1"/>
          <p:nvPr/>
        </p:nvSpPr>
        <p:spPr>
          <a:xfrm>
            <a:off x="0" y="150498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FF0000"/>
                </a:solidFill>
              </a:rPr>
              <a:t>빨강</a:t>
            </a:r>
            <a:endParaRPr lang="en-US" altLang="ko-KR" sz="40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3C678F-BA0F-4BD1-AEFF-E29542DD68CA}"/>
              </a:ext>
            </a:extLst>
          </p:cNvPr>
          <p:cNvSpPr txBox="1"/>
          <p:nvPr/>
        </p:nvSpPr>
        <p:spPr>
          <a:xfrm>
            <a:off x="2997200" y="4411446"/>
            <a:ext cx="1501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00B812"/>
                </a:solidFill>
              </a:rPr>
              <a:t>초록</a:t>
            </a:r>
            <a:endParaRPr lang="en-US" altLang="ko-KR" sz="4000" b="1" dirty="0">
              <a:solidFill>
                <a:srgbClr val="00B81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BFE8AE-9CDC-4ED4-A38C-5663E1315CCD}"/>
              </a:ext>
            </a:extLst>
          </p:cNvPr>
          <p:cNvSpPr txBox="1"/>
          <p:nvPr/>
        </p:nvSpPr>
        <p:spPr>
          <a:xfrm>
            <a:off x="7861300" y="4386286"/>
            <a:ext cx="1501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1F01FF"/>
                </a:solidFill>
              </a:rPr>
              <a:t>파랑</a:t>
            </a:r>
            <a:endParaRPr lang="en-US" altLang="ko-KR" sz="4000" b="1" dirty="0">
              <a:solidFill>
                <a:srgbClr val="1F0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36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2BD5D3-C451-4586-A1E5-2FDBEAC93C31}"/>
              </a:ext>
            </a:extLst>
          </p:cNvPr>
          <p:cNvSpPr/>
          <p:nvPr/>
        </p:nvSpPr>
        <p:spPr>
          <a:xfrm>
            <a:off x="0" y="1258349"/>
            <a:ext cx="12192000" cy="55996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빛의 삼원색</a:t>
            </a:r>
          </a:p>
        </p:txBody>
      </p:sp>
      <p:pic>
        <p:nvPicPr>
          <p:cNvPr id="14338" name="Picture 2" descr="Image result for 빛의 삼원색">
            <a:extLst>
              <a:ext uri="{FF2B5EF4-FFF2-40B4-BE49-F238E27FC236}">
                <a16:creationId xmlns:a16="http://schemas.microsoft.com/office/drawing/2014/main" id="{78B9FA6D-E7F6-41F5-BCB8-885FD6591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99" y="1634434"/>
            <a:ext cx="4983582" cy="47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9EAF17-EA6E-455F-A475-C5CB8FF33815}"/>
              </a:ext>
            </a:extLst>
          </p:cNvPr>
          <p:cNvSpPr txBox="1"/>
          <p:nvPr/>
        </p:nvSpPr>
        <p:spPr>
          <a:xfrm>
            <a:off x="5705476" y="1634434"/>
            <a:ext cx="61912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</a:rPr>
              <a:t>빨강 </a:t>
            </a:r>
            <a:r>
              <a:rPr lang="en-US" altLang="ko-KR" sz="4000" b="1" dirty="0">
                <a:solidFill>
                  <a:srgbClr val="FF0000"/>
                </a:solidFill>
              </a:rPr>
              <a:t>+ </a:t>
            </a:r>
            <a:r>
              <a:rPr lang="ko-KR" altLang="en-US" sz="4000" b="1" dirty="0">
                <a:solidFill>
                  <a:srgbClr val="00B812"/>
                </a:solidFill>
              </a:rPr>
              <a:t>초록</a:t>
            </a:r>
            <a:r>
              <a:rPr lang="ko-KR" altLang="en-US" sz="4000" b="1" dirty="0">
                <a:solidFill>
                  <a:srgbClr val="FF0000"/>
                </a:solidFill>
              </a:rPr>
              <a:t> </a:t>
            </a:r>
            <a:r>
              <a:rPr lang="en-US" altLang="ko-KR" sz="4000" b="1" dirty="0">
                <a:solidFill>
                  <a:srgbClr val="FF0000"/>
                </a:solidFill>
              </a:rPr>
              <a:t>= </a:t>
            </a:r>
            <a:r>
              <a:rPr lang="ko-KR" altLang="en-US" sz="4000" b="1" dirty="0">
                <a:solidFill>
                  <a:srgbClr val="FFFF00"/>
                </a:solidFill>
              </a:rPr>
              <a:t>노랑</a:t>
            </a:r>
            <a:endParaRPr lang="en-US" altLang="ko-KR" sz="4000" b="1" dirty="0">
              <a:solidFill>
                <a:srgbClr val="FFFF00"/>
              </a:solidFill>
            </a:endParaRPr>
          </a:p>
          <a:p>
            <a:r>
              <a:rPr lang="ko-KR" altLang="en-US" sz="4000" b="1" dirty="0">
                <a:solidFill>
                  <a:srgbClr val="00B812"/>
                </a:solidFill>
              </a:rPr>
              <a:t>초록 </a:t>
            </a:r>
            <a:r>
              <a:rPr lang="en-US" altLang="ko-KR" sz="4000" b="1" dirty="0">
                <a:solidFill>
                  <a:srgbClr val="FF0000"/>
                </a:solidFill>
              </a:rPr>
              <a:t>+ </a:t>
            </a:r>
            <a:r>
              <a:rPr lang="ko-KR" altLang="en-US" sz="4000" b="1" dirty="0">
                <a:solidFill>
                  <a:srgbClr val="1F01FF"/>
                </a:solidFill>
              </a:rPr>
              <a:t>파랑</a:t>
            </a:r>
            <a:r>
              <a:rPr lang="ko-KR" altLang="en-US" sz="4000" b="1" dirty="0">
                <a:solidFill>
                  <a:srgbClr val="FF0000"/>
                </a:solidFill>
              </a:rPr>
              <a:t> </a:t>
            </a:r>
            <a:r>
              <a:rPr lang="en-US" altLang="ko-KR" sz="4000" b="1" dirty="0">
                <a:solidFill>
                  <a:srgbClr val="FF0000"/>
                </a:solidFill>
              </a:rPr>
              <a:t>= </a:t>
            </a:r>
            <a:r>
              <a:rPr lang="ko-KR" altLang="en-US" sz="4000" b="1" dirty="0">
                <a:solidFill>
                  <a:srgbClr val="00FFFF"/>
                </a:solidFill>
              </a:rPr>
              <a:t>청록</a:t>
            </a:r>
            <a:endParaRPr lang="en-US" altLang="ko-KR" sz="4000" b="1" dirty="0">
              <a:solidFill>
                <a:srgbClr val="00FFFF"/>
              </a:solidFill>
            </a:endParaRPr>
          </a:p>
          <a:p>
            <a:r>
              <a:rPr lang="ko-KR" altLang="en-US" sz="4000" b="1" dirty="0">
                <a:solidFill>
                  <a:srgbClr val="1F01FF"/>
                </a:solidFill>
              </a:rPr>
              <a:t>파랑 </a:t>
            </a:r>
            <a:r>
              <a:rPr lang="en-US" altLang="ko-KR" sz="4000" b="1" dirty="0">
                <a:solidFill>
                  <a:srgbClr val="FF0000"/>
                </a:solidFill>
              </a:rPr>
              <a:t>+ </a:t>
            </a:r>
            <a:r>
              <a:rPr lang="ko-KR" altLang="en-US" sz="4000" b="1" dirty="0">
                <a:solidFill>
                  <a:srgbClr val="FF0000"/>
                </a:solidFill>
              </a:rPr>
              <a:t>빨강 </a:t>
            </a:r>
            <a:r>
              <a:rPr lang="en-US" altLang="ko-KR" sz="4000" b="1" dirty="0">
                <a:solidFill>
                  <a:srgbClr val="FF0000"/>
                </a:solidFill>
              </a:rPr>
              <a:t>= </a:t>
            </a:r>
            <a:r>
              <a:rPr lang="ko-KR" altLang="en-US" sz="4000" b="1" dirty="0">
                <a:solidFill>
                  <a:srgbClr val="FF00FF"/>
                </a:solidFill>
              </a:rPr>
              <a:t>자홍</a:t>
            </a:r>
            <a:endParaRPr lang="en-US" altLang="ko-KR" sz="4000" b="1" dirty="0">
              <a:solidFill>
                <a:srgbClr val="FF00FF"/>
              </a:solidFill>
            </a:endParaRPr>
          </a:p>
          <a:p>
            <a:endParaRPr lang="en-US" altLang="ko-KR" sz="4000" b="1" dirty="0">
              <a:solidFill>
                <a:srgbClr val="FF0000"/>
              </a:solidFill>
            </a:endParaRPr>
          </a:p>
          <a:p>
            <a:r>
              <a:rPr lang="ko-KR" altLang="en-US" sz="4000" b="1" dirty="0">
                <a:solidFill>
                  <a:srgbClr val="FF0000"/>
                </a:solidFill>
              </a:rPr>
              <a:t>빨강</a:t>
            </a:r>
            <a:r>
              <a:rPr lang="en-US" altLang="ko-KR" sz="4000" b="1" dirty="0">
                <a:solidFill>
                  <a:srgbClr val="FF0000"/>
                </a:solidFill>
              </a:rPr>
              <a:t> + </a:t>
            </a:r>
            <a:r>
              <a:rPr lang="ko-KR" altLang="en-US" sz="4000" b="1" dirty="0">
                <a:solidFill>
                  <a:srgbClr val="00B812"/>
                </a:solidFill>
              </a:rPr>
              <a:t>초록</a:t>
            </a:r>
            <a:r>
              <a:rPr lang="ko-KR" altLang="en-US" sz="4000" b="1" dirty="0">
                <a:solidFill>
                  <a:srgbClr val="FF0000"/>
                </a:solidFill>
              </a:rPr>
              <a:t> </a:t>
            </a:r>
            <a:r>
              <a:rPr lang="en-US" altLang="ko-KR" sz="4000" b="1" dirty="0">
                <a:solidFill>
                  <a:srgbClr val="FF0000"/>
                </a:solidFill>
              </a:rPr>
              <a:t>+ </a:t>
            </a:r>
            <a:r>
              <a:rPr lang="ko-KR" altLang="en-US" sz="4000" b="1" dirty="0">
                <a:solidFill>
                  <a:srgbClr val="1F01FF"/>
                </a:solidFill>
              </a:rPr>
              <a:t>파랑</a:t>
            </a:r>
            <a:r>
              <a:rPr lang="ko-KR" altLang="en-US" sz="4000" b="1" dirty="0">
                <a:solidFill>
                  <a:srgbClr val="FF0000"/>
                </a:solidFill>
              </a:rPr>
              <a:t> </a:t>
            </a:r>
            <a:r>
              <a:rPr lang="en-US" altLang="ko-KR" sz="4000" b="1" dirty="0">
                <a:solidFill>
                  <a:srgbClr val="FF0000"/>
                </a:solidFill>
              </a:rPr>
              <a:t>= </a:t>
            </a:r>
            <a:r>
              <a:rPr lang="ko-KR" altLang="en-US" sz="4000" b="1" dirty="0">
                <a:solidFill>
                  <a:schemeClr val="bg1"/>
                </a:solidFill>
              </a:rPr>
              <a:t>하양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608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컴퓨터 속의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”, RGB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색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54477C-0F64-49F9-894E-EEE6B56479CE}"/>
              </a:ext>
            </a:extLst>
          </p:cNvPr>
          <p:cNvSpPr/>
          <p:nvPr/>
        </p:nvSpPr>
        <p:spPr>
          <a:xfrm>
            <a:off x="892176" y="3851461"/>
            <a:ext cx="1463674" cy="1448440"/>
          </a:xfrm>
          <a:prstGeom prst="rect">
            <a:avLst/>
          </a:prstGeom>
          <a:solidFill>
            <a:srgbClr val="FFFF43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003476-3E32-4601-B812-A722D648851A}"/>
              </a:ext>
            </a:extLst>
          </p:cNvPr>
          <p:cNvSpPr txBox="1"/>
          <p:nvPr/>
        </p:nvSpPr>
        <p:spPr>
          <a:xfrm>
            <a:off x="2355850" y="3790851"/>
            <a:ext cx="7270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rgbClr val="FF0000"/>
                </a:solidFill>
              </a:rPr>
              <a:t>R:</a:t>
            </a:r>
          </a:p>
          <a:p>
            <a:pPr algn="r"/>
            <a:r>
              <a:rPr lang="en-US" altLang="ko-KR" sz="2800" b="1" dirty="0">
                <a:solidFill>
                  <a:srgbClr val="00B812"/>
                </a:solidFill>
              </a:rPr>
              <a:t>G:</a:t>
            </a:r>
          </a:p>
          <a:p>
            <a:pPr algn="r"/>
            <a:r>
              <a:rPr lang="en-US" altLang="ko-KR" sz="2800" b="1" dirty="0">
                <a:solidFill>
                  <a:srgbClr val="1F01FF"/>
                </a:solidFill>
              </a:rPr>
              <a:t>B: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BB04C-7B2E-4A6B-B699-A05E507ED1EC}"/>
              </a:ext>
            </a:extLst>
          </p:cNvPr>
          <p:cNvSpPr txBox="1"/>
          <p:nvPr/>
        </p:nvSpPr>
        <p:spPr>
          <a:xfrm>
            <a:off x="3178176" y="3790851"/>
            <a:ext cx="1225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255</a:t>
            </a:r>
          </a:p>
          <a:p>
            <a:r>
              <a:rPr lang="en-US" altLang="ko-KR" sz="2800" dirty="0"/>
              <a:t>255</a:t>
            </a:r>
          </a:p>
          <a:p>
            <a:r>
              <a:rPr lang="en-US" altLang="ko-KR" sz="2800" dirty="0"/>
              <a:t>67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BB7324-771F-47CE-BC4C-63BE0AC0CDC9}"/>
              </a:ext>
            </a:extLst>
          </p:cNvPr>
          <p:cNvSpPr txBox="1"/>
          <p:nvPr/>
        </p:nvSpPr>
        <p:spPr>
          <a:xfrm>
            <a:off x="0" y="2069014"/>
            <a:ext cx="12192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모든 색이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R, G, B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 세 가지 숫자로 이루어져 있다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ctr"/>
            <a:r>
              <a:rPr lang="en-US" altLang="ko-KR" sz="2800" u="sng" dirty="0">
                <a:solidFill>
                  <a:srgbClr val="FF0000"/>
                </a:solidFill>
              </a:rPr>
              <a:t>0~255 </a:t>
            </a:r>
            <a:r>
              <a:rPr lang="ko-KR" altLang="en-US" sz="2800" u="sng" dirty="0">
                <a:solidFill>
                  <a:srgbClr val="FF0000"/>
                </a:solidFill>
              </a:rPr>
              <a:t>의 범위를 가진다</a:t>
            </a:r>
            <a:r>
              <a:rPr lang="en-US" altLang="ko-KR" sz="2800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85D9DF-545F-4432-913D-AEE68C2CFEAB}"/>
              </a:ext>
            </a:extLst>
          </p:cNvPr>
          <p:cNvSpPr/>
          <p:nvPr/>
        </p:nvSpPr>
        <p:spPr>
          <a:xfrm>
            <a:off x="4498976" y="3851461"/>
            <a:ext cx="1463674" cy="1448440"/>
          </a:xfrm>
          <a:prstGeom prst="rect">
            <a:avLst/>
          </a:prstGeom>
          <a:solidFill>
            <a:srgbClr val="8400D6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7D1D9C-00A0-42BC-8608-9B55C2CB20AE}"/>
              </a:ext>
            </a:extLst>
          </p:cNvPr>
          <p:cNvSpPr txBox="1"/>
          <p:nvPr/>
        </p:nvSpPr>
        <p:spPr>
          <a:xfrm>
            <a:off x="5962650" y="3790851"/>
            <a:ext cx="7270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rgbClr val="FF0000"/>
                </a:solidFill>
              </a:rPr>
              <a:t>R:</a:t>
            </a:r>
          </a:p>
          <a:p>
            <a:pPr algn="r"/>
            <a:r>
              <a:rPr lang="en-US" altLang="ko-KR" sz="2800" b="1" dirty="0">
                <a:solidFill>
                  <a:srgbClr val="00B812"/>
                </a:solidFill>
              </a:rPr>
              <a:t>G:</a:t>
            </a:r>
          </a:p>
          <a:p>
            <a:pPr algn="r"/>
            <a:r>
              <a:rPr lang="en-US" altLang="ko-KR" sz="2800" b="1" dirty="0">
                <a:solidFill>
                  <a:srgbClr val="1F01FF"/>
                </a:solidFill>
              </a:rPr>
              <a:t>B: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CED379-E30F-4A51-A2C2-317D3A11AE6B}"/>
              </a:ext>
            </a:extLst>
          </p:cNvPr>
          <p:cNvSpPr txBox="1"/>
          <p:nvPr/>
        </p:nvSpPr>
        <p:spPr>
          <a:xfrm>
            <a:off x="6784976" y="3790851"/>
            <a:ext cx="1225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132</a:t>
            </a:r>
          </a:p>
          <a:p>
            <a:r>
              <a:rPr lang="en-US" altLang="ko-KR" sz="2800" dirty="0"/>
              <a:t>0</a:t>
            </a:r>
          </a:p>
          <a:p>
            <a:r>
              <a:rPr lang="en-US" altLang="ko-KR" sz="2800" dirty="0"/>
              <a:t>214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6A88A3-4834-42AB-B2DA-7C4E06E5E1D1}"/>
              </a:ext>
            </a:extLst>
          </p:cNvPr>
          <p:cNvSpPr/>
          <p:nvPr/>
        </p:nvSpPr>
        <p:spPr>
          <a:xfrm>
            <a:off x="7997827" y="3851461"/>
            <a:ext cx="1463674" cy="1448440"/>
          </a:xfrm>
          <a:prstGeom prst="rect">
            <a:avLst/>
          </a:prstGeom>
          <a:solidFill>
            <a:srgbClr val="292929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318B91-940F-43E7-A844-E3C23836BDFC}"/>
              </a:ext>
            </a:extLst>
          </p:cNvPr>
          <p:cNvSpPr txBox="1"/>
          <p:nvPr/>
        </p:nvSpPr>
        <p:spPr>
          <a:xfrm>
            <a:off x="9461501" y="3790851"/>
            <a:ext cx="7270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rgbClr val="FF0000"/>
                </a:solidFill>
              </a:rPr>
              <a:t>R:</a:t>
            </a:r>
          </a:p>
          <a:p>
            <a:pPr algn="r"/>
            <a:r>
              <a:rPr lang="en-US" altLang="ko-KR" sz="2800" b="1" dirty="0">
                <a:solidFill>
                  <a:srgbClr val="00B812"/>
                </a:solidFill>
              </a:rPr>
              <a:t>G:</a:t>
            </a:r>
          </a:p>
          <a:p>
            <a:pPr algn="r"/>
            <a:r>
              <a:rPr lang="en-US" altLang="ko-KR" sz="2800" b="1" dirty="0">
                <a:solidFill>
                  <a:srgbClr val="1F01FF"/>
                </a:solidFill>
              </a:rPr>
              <a:t>B: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8E7D3-4E4B-4CF4-AB62-30D2B5974A61}"/>
              </a:ext>
            </a:extLst>
          </p:cNvPr>
          <p:cNvSpPr txBox="1"/>
          <p:nvPr/>
        </p:nvSpPr>
        <p:spPr>
          <a:xfrm>
            <a:off x="10283827" y="3790851"/>
            <a:ext cx="1225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41</a:t>
            </a:r>
          </a:p>
          <a:p>
            <a:r>
              <a:rPr lang="en-US" altLang="ko-KR" sz="2800" dirty="0"/>
              <a:t>41</a:t>
            </a:r>
          </a:p>
          <a:p>
            <a:r>
              <a:rPr lang="en-US" altLang="ko-KR" sz="2800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941269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터틀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에서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RGB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 사용하기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67E785-4DB7-4C14-9652-3EE0DBD9F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22" y="1790471"/>
            <a:ext cx="5953956" cy="32770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39FC96-0105-4EE1-B369-42D35262BD06}"/>
              </a:ext>
            </a:extLst>
          </p:cNvPr>
          <p:cNvSpPr txBox="1"/>
          <p:nvPr/>
        </p:nvSpPr>
        <p:spPr>
          <a:xfrm>
            <a:off x="5788404" y="3014051"/>
            <a:ext cx="6133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0~255</a:t>
            </a:r>
            <a:r>
              <a:rPr lang="ko-KR" altLang="en-US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의 </a:t>
            </a:r>
            <a:r>
              <a:rPr lang="en-US" altLang="ko-KR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RGB </a:t>
            </a:r>
            <a:r>
              <a:rPr lang="ko-KR" altLang="en-US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색상을 사용할 수 있게 함</a:t>
            </a:r>
            <a:endParaRPr lang="en-US" altLang="ko-KR" sz="3600" dirty="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8E4BFB-7181-44DD-ABFA-26232A03C66A}"/>
              </a:ext>
            </a:extLst>
          </p:cNvPr>
          <p:cNvSpPr txBox="1"/>
          <p:nvPr/>
        </p:nvSpPr>
        <p:spPr>
          <a:xfrm>
            <a:off x="6294041" y="3660382"/>
            <a:ext cx="6133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터틀의</a:t>
            </a:r>
            <a:r>
              <a:rPr lang="ko-KR" altLang="en-US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색상을 변경</a:t>
            </a:r>
            <a:endParaRPr lang="en-US" altLang="ko-KR" sz="3600" dirty="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3DCCF5-91C7-4055-BFC4-BE5A85845E6F}"/>
              </a:ext>
            </a:extLst>
          </p:cNvPr>
          <p:cNvSpPr txBox="1"/>
          <p:nvPr/>
        </p:nvSpPr>
        <p:spPr>
          <a:xfrm>
            <a:off x="5062141" y="4306713"/>
            <a:ext cx="6133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100</a:t>
            </a:r>
            <a:r>
              <a:rPr lang="ko-KR" altLang="en-US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만큼 앞으로 </a:t>
            </a:r>
            <a:r>
              <a:rPr lang="ko-KR" altLang="en-US" sz="3600" dirty="0" err="1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터틀을</a:t>
            </a:r>
            <a:r>
              <a:rPr lang="ko-KR" altLang="en-US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이동시킨다</a:t>
            </a:r>
            <a:r>
              <a:rPr lang="en-US" altLang="ko-KR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7665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479062" y="1056332"/>
            <a:ext cx="339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7" y="1017492"/>
            <a:ext cx="10569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prstClr val="black"/>
                </a:solidFill>
              </a:rPr>
              <a:t>이상한 모양을 만드는 아래 코드를 수정하여 자신의 원하는 색상으로 바꿔보자</a:t>
            </a:r>
            <a:r>
              <a:rPr lang="en-US" altLang="ko-KR" sz="36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816037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1546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7A37E6-796F-4361-A61D-D20E9C08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6" y="3070496"/>
            <a:ext cx="6346282" cy="226500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E623CE-4D53-4C3A-A77F-E8DF820BAA7A}"/>
              </a:ext>
            </a:extLst>
          </p:cNvPr>
          <p:cNvSpPr/>
          <p:nvPr/>
        </p:nvSpPr>
        <p:spPr>
          <a:xfrm>
            <a:off x="1090836" y="2279510"/>
            <a:ext cx="10569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2800" dirty="0">
                <a:solidFill>
                  <a:srgbClr val="AA7C38"/>
                </a:solidFill>
              </a:rPr>
              <a:t>힌트</a:t>
            </a:r>
            <a:r>
              <a:rPr lang="en-US" altLang="ko-KR" sz="2800" dirty="0">
                <a:solidFill>
                  <a:srgbClr val="AA7C38"/>
                </a:solidFill>
              </a:rPr>
              <a:t>: </a:t>
            </a:r>
            <a:r>
              <a:rPr lang="en-US" altLang="ko-KR" sz="2800" dirty="0" err="1">
                <a:solidFill>
                  <a:srgbClr val="AA7C38"/>
                </a:solidFill>
              </a:rPr>
              <a:t>t.colormode</a:t>
            </a:r>
            <a:r>
              <a:rPr lang="en-US" altLang="ko-KR" sz="2800" dirty="0">
                <a:solidFill>
                  <a:srgbClr val="AA7C38"/>
                </a:solidFill>
              </a:rPr>
              <a:t>(), </a:t>
            </a:r>
            <a:r>
              <a:rPr lang="en-US" altLang="ko-KR" sz="2800" dirty="0" err="1">
                <a:solidFill>
                  <a:srgbClr val="AA7C38"/>
                </a:solidFill>
              </a:rPr>
              <a:t>t.color</a:t>
            </a:r>
            <a:r>
              <a:rPr lang="en-US" altLang="ko-KR" sz="2800" dirty="0">
                <a:solidFill>
                  <a:srgbClr val="AA7C38"/>
                </a:solidFill>
              </a:rPr>
              <a:t>()</a:t>
            </a:r>
            <a:r>
              <a:rPr lang="ko-KR" altLang="en-US" sz="2800" dirty="0">
                <a:solidFill>
                  <a:srgbClr val="AA7C38"/>
                </a:solidFill>
              </a:rPr>
              <a:t> 를 어디에 넣어야 할까</a:t>
            </a:r>
            <a:r>
              <a:rPr lang="en-US" altLang="ko-KR" sz="2800" dirty="0">
                <a:solidFill>
                  <a:srgbClr val="AA7C38"/>
                </a:solidFill>
              </a:rPr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BA04BA-F88B-4DB1-92DD-62555E4713C4}"/>
              </a:ext>
            </a:extLst>
          </p:cNvPr>
          <p:cNvSpPr/>
          <p:nvPr/>
        </p:nvSpPr>
        <p:spPr>
          <a:xfrm>
            <a:off x="1" y="5846686"/>
            <a:ext cx="1219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???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안에는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10, 50, 100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같은 숫자나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a, a*2, a+50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 같은 식이 들어갈 수 있다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38F5B8-0156-44D0-810E-740ACE892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498" y="3262704"/>
            <a:ext cx="2353003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18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479062" y="1056332"/>
            <a:ext cx="339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6" y="1056332"/>
            <a:ext cx="10569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prstClr val="black"/>
                </a:solidFill>
              </a:rPr>
              <a:t>선을 한번 그을 때마다 색이 </a:t>
            </a:r>
            <a:r>
              <a:rPr lang="ko-KR" altLang="en-US" sz="3600" dirty="0" err="1">
                <a:solidFill>
                  <a:prstClr val="black"/>
                </a:solidFill>
              </a:rPr>
              <a:t>랜덤한</a:t>
            </a:r>
            <a:r>
              <a:rPr lang="ko-KR" altLang="en-US" sz="3600" dirty="0">
                <a:solidFill>
                  <a:prstClr val="black"/>
                </a:solidFill>
              </a:rPr>
              <a:t> 색상으로 바뀌도록 코드를 수정해보자</a:t>
            </a:r>
            <a:r>
              <a:rPr lang="en-US" altLang="ko-KR" sz="36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816037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1546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623CE-4D53-4C3A-A77F-E8DF820BAA7A}"/>
              </a:ext>
            </a:extLst>
          </p:cNvPr>
          <p:cNvSpPr/>
          <p:nvPr/>
        </p:nvSpPr>
        <p:spPr>
          <a:xfrm>
            <a:off x="1090836" y="2279510"/>
            <a:ext cx="10569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2800" dirty="0">
                <a:solidFill>
                  <a:srgbClr val="AA7C38"/>
                </a:solidFill>
              </a:rPr>
              <a:t>힌트</a:t>
            </a:r>
            <a:r>
              <a:rPr lang="en-US" altLang="ko-KR" sz="2800" dirty="0">
                <a:solidFill>
                  <a:srgbClr val="AA7C38"/>
                </a:solidFill>
              </a:rPr>
              <a:t>: random </a:t>
            </a:r>
            <a:r>
              <a:rPr lang="ko-KR" altLang="en-US" sz="2800" dirty="0">
                <a:solidFill>
                  <a:srgbClr val="AA7C38"/>
                </a:solidFill>
              </a:rPr>
              <a:t>모듈을 이용해보자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518CA-CDA4-4969-8577-E8D4EFE06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272" y="2825579"/>
            <a:ext cx="3815455" cy="375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11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904379" y="1651119"/>
            <a:ext cx="339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516153" y="1651119"/>
            <a:ext cx="10569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prstClr val="black"/>
                </a:solidFill>
              </a:rPr>
              <a:t>주변 아무 사물을 객체처럼 표현해 설명해보자</a:t>
            </a:r>
            <a:r>
              <a:rPr lang="en-US" altLang="ko-KR" sz="36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816037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1546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623CE-4D53-4C3A-A77F-E8DF820BAA7A}"/>
              </a:ext>
            </a:extLst>
          </p:cNvPr>
          <p:cNvSpPr/>
          <p:nvPr/>
        </p:nvSpPr>
        <p:spPr>
          <a:xfrm>
            <a:off x="1090836" y="2687518"/>
            <a:ext cx="10569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2800" dirty="0">
                <a:solidFill>
                  <a:srgbClr val="AA7C38"/>
                </a:solidFill>
              </a:rPr>
              <a:t>예</a:t>
            </a:r>
            <a:r>
              <a:rPr lang="en-US" altLang="ko-KR" sz="2800" dirty="0">
                <a:solidFill>
                  <a:srgbClr val="AA7C38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1C827-E4B5-484D-B61D-C2153287A405}"/>
              </a:ext>
            </a:extLst>
          </p:cNvPr>
          <p:cNvSpPr txBox="1"/>
          <p:nvPr/>
        </p:nvSpPr>
        <p:spPr>
          <a:xfrm>
            <a:off x="1872094" y="4029871"/>
            <a:ext cx="2247900" cy="923330"/>
          </a:xfrm>
          <a:prstGeom prst="rect">
            <a:avLst/>
          </a:prstGeom>
          <a:solidFill>
            <a:srgbClr val="AA7C3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</a:rPr>
              <a:t>핸드폰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146217D-8982-4BDE-BECD-41395E311651}"/>
              </a:ext>
            </a:extLst>
          </p:cNvPr>
          <p:cNvCxnSpPr>
            <a:cxnSpLocks/>
          </p:cNvCxnSpPr>
          <p:nvPr/>
        </p:nvCxnSpPr>
        <p:spPr>
          <a:xfrm flipV="1">
            <a:off x="4227813" y="3057381"/>
            <a:ext cx="1728487" cy="1086741"/>
          </a:xfrm>
          <a:prstGeom prst="bentConnector3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822F90-416F-4DC9-8766-7EA1CD0D5EA8}"/>
              </a:ext>
            </a:extLst>
          </p:cNvPr>
          <p:cNvSpPr txBox="1"/>
          <p:nvPr/>
        </p:nvSpPr>
        <p:spPr>
          <a:xfrm>
            <a:off x="5956300" y="2793439"/>
            <a:ext cx="2221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</a:rPr>
              <a:t>통화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81AFFE-4BC2-4847-8342-9B3DDF26875E}"/>
              </a:ext>
            </a:extLst>
          </p:cNvPr>
          <p:cNvCxnSpPr>
            <a:cxnSpLocks/>
          </p:cNvCxnSpPr>
          <p:nvPr/>
        </p:nvCxnSpPr>
        <p:spPr>
          <a:xfrm flipV="1">
            <a:off x="4227813" y="3600751"/>
            <a:ext cx="2109487" cy="791888"/>
          </a:xfrm>
          <a:prstGeom prst="bentConnector3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8931FB-5D14-4B1D-8B31-8FF013828624}"/>
              </a:ext>
            </a:extLst>
          </p:cNvPr>
          <p:cNvSpPr txBox="1"/>
          <p:nvPr/>
        </p:nvSpPr>
        <p:spPr>
          <a:xfrm>
            <a:off x="6312303" y="3349903"/>
            <a:ext cx="2221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</a:rPr>
              <a:t>문자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ECAFD22-5C8B-45A7-A567-CC312D1CA8F8}"/>
              </a:ext>
            </a:extLst>
          </p:cNvPr>
          <p:cNvCxnSpPr>
            <a:cxnSpLocks/>
          </p:cNvCxnSpPr>
          <p:nvPr/>
        </p:nvCxnSpPr>
        <p:spPr>
          <a:xfrm flipV="1">
            <a:off x="4227813" y="4029871"/>
            <a:ext cx="2573309" cy="592535"/>
          </a:xfrm>
          <a:prstGeom prst="bentConnector3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8DAE7CF-C0D5-43DF-B4C2-F107E072210E}"/>
              </a:ext>
            </a:extLst>
          </p:cNvPr>
          <p:cNvSpPr txBox="1"/>
          <p:nvPr/>
        </p:nvSpPr>
        <p:spPr>
          <a:xfrm>
            <a:off x="6801122" y="3779023"/>
            <a:ext cx="2221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</a:rPr>
              <a:t>게임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364C6D8-9C46-481F-BDC4-F9EF6E6937A4}"/>
              </a:ext>
            </a:extLst>
          </p:cNvPr>
          <p:cNvCxnSpPr>
            <a:cxnSpLocks/>
          </p:cNvCxnSpPr>
          <p:nvPr/>
        </p:nvCxnSpPr>
        <p:spPr>
          <a:xfrm flipV="1">
            <a:off x="4227812" y="4438976"/>
            <a:ext cx="3302953" cy="359836"/>
          </a:xfrm>
          <a:prstGeom prst="bentConnector3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F1BA16-3711-4CC1-9DD3-AB4962EA1D8C}"/>
              </a:ext>
            </a:extLst>
          </p:cNvPr>
          <p:cNvSpPr txBox="1"/>
          <p:nvPr/>
        </p:nvSpPr>
        <p:spPr>
          <a:xfrm>
            <a:off x="7462137" y="4208143"/>
            <a:ext cx="316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</a:rPr>
              <a:t>주인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= “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</a:rPr>
              <a:t>심은섭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FD2188F-A9A3-4236-86B6-BDF55267892E}"/>
              </a:ext>
            </a:extLst>
          </p:cNvPr>
          <p:cNvCxnSpPr>
            <a:cxnSpLocks/>
          </p:cNvCxnSpPr>
          <p:nvPr/>
        </p:nvCxnSpPr>
        <p:spPr>
          <a:xfrm>
            <a:off x="4227812" y="4924941"/>
            <a:ext cx="3683953" cy="168725"/>
          </a:xfrm>
          <a:prstGeom prst="bentConnector3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1932F19-230C-48F5-A0C0-246E18B3D2B7}"/>
              </a:ext>
            </a:extLst>
          </p:cNvPr>
          <p:cNvSpPr txBox="1"/>
          <p:nvPr/>
        </p:nvSpPr>
        <p:spPr>
          <a:xfrm>
            <a:off x="7911738" y="4835550"/>
            <a:ext cx="316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</a:rPr>
              <a:t>이름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= “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</a:rPr>
              <a:t>갤럭시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S10e”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544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B212DA-5B13-4404-B293-6AE7BC6A8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46" y="3194762"/>
            <a:ext cx="10026716" cy="21230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BD677A4-1C44-4AD8-A45D-8D9F9B0CFAA5}"/>
              </a:ext>
            </a:extLst>
          </p:cNvPr>
          <p:cNvSpPr/>
          <p:nvPr/>
        </p:nvSpPr>
        <p:spPr>
          <a:xfrm>
            <a:off x="524926" y="1743839"/>
            <a:ext cx="10584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400" dirty="0">
                <a:solidFill>
                  <a:srgbClr val="AA7C38"/>
                </a:solidFill>
              </a:rPr>
              <a:t>리스트는 대괄호</a:t>
            </a:r>
            <a:r>
              <a:rPr lang="en-US" altLang="ko-KR" sz="4400" dirty="0">
                <a:solidFill>
                  <a:srgbClr val="AA7C38"/>
                </a:solidFill>
              </a:rPr>
              <a:t>, </a:t>
            </a:r>
            <a:r>
              <a:rPr lang="ko-KR" altLang="en-US" sz="4400" dirty="0">
                <a:solidFill>
                  <a:srgbClr val="AA7C38"/>
                </a:solidFill>
              </a:rPr>
              <a:t>즉 </a:t>
            </a:r>
            <a:r>
              <a:rPr lang="en-US" altLang="ko-KR" sz="4400" dirty="0">
                <a:solidFill>
                  <a:srgbClr val="AA7C38"/>
                </a:solidFill>
              </a:rPr>
              <a:t>‘[’ </a:t>
            </a:r>
            <a:r>
              <a:rPr lang="ko-KR" altLang="en-US" sz="4400" dirty="0">
                <a:solidFill>
                  <a:srgbClr val="AA7C38"/>
                </a:solidFill>
              </a:rPr>
              <a:t>와</a:t>
            </a:r>
            <a:r>
              <a:rPr lang="en-US" altLang="ko-KR" sz="4400" dirty="0">
                <a:solidFill>
                  <a:srgbClr val="AA7C38"/>
                </a:solidFill>
              </a:rPr>
              <a:t> ‘]’ </a:t>
            </a:r>
            <a:r>
              <a:rPr lang="ko-KR" altLang="en-US" sz="4400" dirty="0">
                <a:solidFill>
                  <a:srgbClr val="AA7C38"/>
                </a:solidFill>
              </a:rPr>
              <a:t>를 사용</a:t>
            </a:r>
            <a:r>
              <a:rPr lang="en-US" altLang="ko-KR" sz="4400" dirty="0">
                <a:solidFill>
                  <a:srgbClr val="AA7C38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13D33-4089-4F4A-B5D0-AB2EBA30203E}"/>
              </a:ext>
            </a:extLst>
          </p:cNvPr>
          <p:cNvSpPr/>
          <p:nvPr/>
        </p:nvSpPr>
        <p:spPr>
          <a:xfrm>
            <a:off x="0" y="-24351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A748A-712F-483E-9CC8-7DC55E22DB39}"/>
              </a:ext>
            </a:extLst>
          </p:cNvPr>
          <p:cNvSpPr txBox="1"/>
          <p:nvPr/>
        </p:nvSpPr>
        <p:spPr>
          <a:xfrm>
            <a:off x="234892" y="51150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68522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list.append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AF749-073C-47A0-BD3F-132839BFC9B6}"/>
              </a:ext>
            </a:extLst>
          </p:cNvPr>
          <p:cNvSpPr txBox="1"/>
          <p:nvPr/>
        </p:nvSpPr>
        <p:spPr>
          <a:xfrm>
            <a:off x="727116" y="1525259"/>
            <a:ext cx="10423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err="1">
                <a:solidFill>
                  <a:schemeClr val="accent6">
                    <a:lumMod val="50000"/>
                  </a:schemeClr>
                </a:solidFill>
              </a:rPr>
              <a:t>myList.append</a:t>
            </a:r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(A)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A</a:t>
            </a:r>
            <a:r>
              <a:rPr lang="ko-KR" altLang="en-US" sz="4000" dirty="0">
                <a:solidFill>
                  <a:srgbClr val="AA7C38"/>
                </a:solidFill>
              </a:rPr>
              <a:t>를 </a:t>
            </a:r>
            <a:r>
              <a:rPr lang="en-US" altLang="ko-KR" sz="4000" dirty="0" err="1">
                <a:solidFill>
                  <a:srgbClr val="AA7C38"/>
                </a:solidFill>
              </a:rPr>
              <a:t>myList</a:t>
            </a:r>
            <a:r>
              <a:rPr lang="en-US" altLang="ko-KR" sz="4000" dirty="0">
                <a:solidFill>
                  <a:srgbClr val="AA7C38"/>
                </a:solidFill>
              </a:rPr>
              <a:t> </a:t>
            </a:r>
            <a:r>
              <a:rPr lang="ko-KR" altLang="en-US" sz="4000" dirty="0">
                <a:solidFill>
                  <a:srgbClr val="AA7C38"/>
                </a:solidFill>
              </a:rPr>
              <a:t>리스트 안에 넣는다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D448A-AA35-42A7-AFAD-7C13A4D62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6" y="3618355"/>
            <a:ext cx="7477125" cy="25050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BF5003-B896-45AD-BF69-678CFE91C7E8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67DDA-ABBD-48C5-AF3D-9E129615B0E3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3310001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list.append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AF749-073C-47A0-BD3F-132839BFC9B6}"/>
              </a:ext>
            </a:extLst>
          </p:cNvPr>
          <p:cNvSpPr txBox="1"/>
          <p:nvPr/>
        </p:nvSpPr>
        <p:spPr>
          <a:xfrm>
            <a:off x="727116" y="1525259"/>
            <a:ext cx="10423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err="1">
                <a:solidFill>
                  <a:schemeClr val="accent6">
                    <a:lumMod val="50000"/>
                  </a:schemeClr>
                </a:solidFill>
              </a:rPr>
              <a:t>myList.remove</a:t>
            </a:r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(A)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A</a:t>
            </a:r>
            <a:r>
              <a:rPr lang="ko-KR" altLang="en-US" sz="4000" dirty="0">
                <a:solidFill>
                  <a:srgbClr val="AA7C38"/>
                </a:solidFill>
              </a:rPr>
              <a:t>를 </a:t>
            </a:r>
            <a:r>
              <a:rPr lang="en-US" altLang="ko-KR" sz="4000" dirty="0" err="1">
                <a:solidFill>
                  <a:srgbClr val="AA7C38"/>
                </a:solidFill>
              </a:rPr>
              <a:t>myList</a:t>
            </a:r>
            <a:r>
              <a:rPr lang="en-US" altLang="ko-KR" sz="4000" dirty="0">
                <a:solidFill>
                  <a:srgbClr val="AA7C38"/>
                </a:solidFill>
              </a:rPr>
              <a:t> </a:t>
            </a:r>
            <a:r>
              <a:rPr lang="ko-KR" altLang="en-US" sz="4000" dirty="0">
                <a:solidFill>
                  <a:srgbClr val="AA7C38"/>
                </a:solidFill>
              </a:rPr>
              <a:t>리스트에서 뺀다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1080ED-6759-4854-9263-75F464995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6" y="3609193"/>
            <a:ext cx="7172284" cy="24121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9666F8-F8CD-4E88-B6FE-6581B5C87677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93110D-FB9A-4861-9AFC-6A9BD9402766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91398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random.randrange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494152" y="1660226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50000"/>
                  </a:schemeClr>
                </a:solidFill>
              </a:rPr>
              <a:t>random.randrange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(a, b)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a </a:t>
            </a:r>
            <a:r>
              <a:rPr lang="ko-KR" altLang="en-US" sz="3600" dirty="0">
                <a:solidFill>
                  <a:srgbClr val="AA7C38"/>
                </a:solidFill>
              </a:rPr>
              <a:t>이상 </a:t>
            </a:r>
            <a:r>
              <a:rPr lang="en-US" altLang="ko-KR" sz="3600" dirty="0">
                <a:solidFill>
                  <a:srgbClr val="AA7C38"/>
                </a:solidFill>
              </a:rPr>
              <a:t>b </a:t>
            </a:r>
            <a:r>
              <a:rPr lang="ko-KR" altLang="en-US" sz="3600" dirty="0">
                <a:solidFill>
                  <a:srgbClr val="AA7C38"/>
                </a:solidFill>
              </a:rPr>
              <a:t>미만의 랜덤한 정수를 하나 뽑아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3A29DD-A73C-488C-A59B-F2344C264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52" y="3628115"/>
            <a:ext cx="7535327" cy="23911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1E676A-3912-4E7F-9684-965018970B3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E57E10-7528-465C-9BD5-A85581F98CC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4116964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게임의 원리</a:t>
            </a: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8EB2963C-3450-4C7A-BDB2-236737C0F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24" b="30277"/>
          <a:stretch/>
        </p:blipFill>
        <p:spPr bwMode="auto">
          <a:xfrm>
            <a:off x="4393941" y="4897684"/>
            <a:ext cx="3404118" cy="13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688A9-1A07-4752-913A-80C967DA745A}"/>
              </a:ext>
            </a:extLst>
          </p:cNvPr>
          <p:cNvSpPr txBox="1"/>
          <p:nvPr/>
        </p:nvSpPr>
        <p:spPr>
          <a:xfrm>
            <a:off x="1166328" y="1872162"/>
            <a:ext cx="168884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</a:rPr>
              <a:t>시작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0BC23A-5730-4E66-851D-AC8359712D42}"/>
              </a:ext>
            </a:extLst>
          </p:cNvPr>
          <p:cNvSpPr txBox="1"/>
          <p:nvPr/>
        </p:nvSpPr>
        <p:spPr>
          <a:xfrm>
            <a:off x="5279572" y="1886154"/>
            <a:ext cx="168884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>
                <a:solidFill>
                  <a:schemeClr val="bg1"/>
                </a:solidFill>
              </a:rPr>
              <a:t>반복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BF9515-B82A-4620-82D8-F1A13078BF49}"/>
              </a:ext>
            </a:extLst>
          </p:cNvPr>
          <p:cNvSpPr txBox="1"/>
          <p:nvPr/>
        </p:nvSpPr>
        <p:spPr>
          <a:xfrm>
            <a:off x="9271518" y="1886154"/>
            <a:ext cx="168884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</a:rPr>
              <a:t>끝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D7F5085-4009-4F4F-A6B4-E613C98EB260}"/>
              </a:ext>
            </a:extLst>
          </p:cNvPr>
          <p:cNvCxnSpPr/>
          <p:nvPr/>
        </p:nvCxnSpPr>
        <p:spPr>
          <a:xfrm flipV="1">
            <a:off x="3181739" y="2379993"/>
            <a:ext cx="1800808" cy="13992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AD6F58-0A8F-4B7C-A993-145E5ADE537D}"/>
              </a:ext>
            </a:extLst>
          </p:cNvPr>
          <p:cNvCxnSpPr/>
          <p:nvPr/>
        </p:nvCxnSpPr>
        <p:spPr>
          <a:xfrm flipV="1">
            <a:off x="7219561" y="2366001"/>
            <a:ext cx="1800808" cy="13992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106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게임의 원리</a:t>
            </a: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8EB2963C-3450-4C7A-BDB2-236737C0F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24" b="30277"/>
          <a:stretch/>
        </p:blipFill>
        <p:spPr bwMode="auto">
          <a:xfrm>
            <a:off x="4393941" y="4897684"/>
            <a:ext cx="3404118" cy="13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688A9-1A07-4752-913A-80C967DA745A}"/>
              </a:ext>
            </a:extLst>
          </p:cNvPr>
          <p:cNvSpPr txBox="1"/>
          <p:nvPr/>
        </p:nvSpPr>
        <p:spPr>
          <a:xfrm>
            <a:off x="1166328" y="1872162"/>
            <a:ext cx="168884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</a:rPr>
              <a:t>시작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0BC23A-5730-4E66-851D-AC8359712D42}"/>
              </a:ext>
            </a:extLst>
          </p:cNvPr>
          <p:cNvSpPr txBox="1"/>
          <p:nvPr/>
        </p:nvSpPr>
        <p:spPr>
          <a:xfrm>
            <a:off x="5279572" y="1886154"/>
            <a:ext cx="168884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>
                <a:solidFill>
                  <a:schemeClr val="bg1"/>
                </a:solidFill>
              </a:rPr>
              <a:t>반복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BF9515-B82A-4620-82D8-F1A13078BF49}"/>
              </a:ext>
            </a:extLst>
          </p:cNvPr>
          <p:cNvSpPr txBox="1"/>
          <p:nvPr/>
        </p:nvSpPr>
        <p:spPr>
          <a:xfrm>
            <a:off x="9271518" y="1886154"/>
            <a:ext cx="168884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</a:rPr>
              <a:t>끝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D7F5085-4009-4F4F-A6B4-E613C98EB260}"/>
              </a:ext>
            </a:extLst>
          </p:cNvPr>
          <p:cNvCxnSpPr/>
          <p:nvPr/>
        </p:nvCxnSpPr>
        <p:spPr>
          <a:xfrm flipV="1">
            <a:off x="3181739" y="2379993"/>
            <a:ext cx="1800808" cy="13992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AD6F58-0A8F-4B7C-A993-145E5ADE537D}"/>
              </a:ext>
            </a:extLst>
          </p:cNvPr>
          <p:cNvCxnSpPr/>
          <p:nvPr/>
        </p:nvCxnSpPr>
        <p:spPr>
          <a:xfrm flipV="1">
            <a:off x="7219561" y="2366001"/>
            <a:ext cx="1800808" cy="13992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573B8E-EDD8-47A1-B79C-C815BA9802FF}"/>
              </a:ext>
            </a:extLst>
          </p:cNvPr>
          <p:cNvSpPr txBox="1"/>
          <p:nvPr/>
        </p:nvSpPr>
        <p:spPr>
          <a:xfrm>
            <a:off x="1166328" y="3105834"/>
            <a:ext cx="1688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AA7C38"/>
                </a:solidFill>
              </a:rPr>
              <a:t>차를 만든다</a:t>
            </a:r>
            <a:r>
              <a:rPr lang="en-US" altLang="ko-KR" b="1" dirty="0">
                <a:solidFill>
                  <a:srgbClr val="AA7C38"/>
                </a:solidFill>
              </a:rPr>
              <a:t>.</a:t>
            </a:r>
          </a:p>
          <a:p>
            <a:pPr algn="ctr"/>
            <a:endParaRPr lang="en-US" altLang="ko-KR" b="1" dirty="0">
              <a:solidFill>
                <a:srgbClr val="AA7C38"/>
              </a:solidFill>
            </a:endParaRPr>
          </a:p>
          <a:p>
            <a:pPr algn="ctr"/>
            <a:r>
              <a:rPr lang="ko-KR" altLang="en-US" b="1" dirty="0">
                <a:solidFill>
                  <a:srgbClr val="AA7C38"/>
                </a:solidFill>
              </a:rPr>
              <a:t>도로를 만든다</a:t>
            </a:r>
            <a:r>
              <a:rPr lang="en-US" altLang="ko-KR" b="1" dirty="0">
                <a:solidFill>
                  <a:srgbClr val="AA7C38"/>
                </a:solidFill>
              </a:rPr>
              <a:t>.</a:t>
            </a:r>
            <a:endParaRPr lang="ko-KR" altLang="en-US" b="1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540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게임의 원리</a:t>
            </a: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8EB2963C-3450-4C7A-BDB2-236737C0F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24" b="30277"/>
          <a:stretch/>
        </p:blipFill>
        <p:spPr bwMode="auto">
          <a:xfrm>
            <a:off x="4393941" y="4897684"/>
            <a:ext cx="3404118" cy="13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688A9-1A07-4752-913A-80C967DA745A}"/>
              </a:ext>
            </a:extLst>
          </p:cNvPr>
          <p:cNvSpPr txBox="1"/>
          <p:nvPr/>
        </p:nvSpPr>
        <p:spPr>
          <a:xfrm>
            <a:off x="1166328" y="1872162"/>
            <a:ext cx="168884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</a:rPr>
              <a:t>시작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0BC23A-5730-4E66-851D-AC8359712D42}"/>
              </a:ext>
            </a:extLst>
          </p:cNvPr>
          <p:cNvSpPr txBox="1"/>
          <p:nvPr/>
        </p:nvSpPr>
        <p:spPr>
          <a:xfrm>
            <a:off x="5279572" y="1886154"/>
            <a:ext cx="168884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>
                <a:solidFill>
                  <a:schemeClr val="bg1"/>
                </a:solidFill>
              </a:rPr>
              <a:t>반복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BF9515-B82A-4620-82D8-F1A13078BF49}"/>
              </a:ext>
            </a:extLst>
          </p:cNvPr>
          <p:cNvSpPr txBox="1"/>
          <p:nvPr/>
        </p:nvSpPr>
        <p:spPr>
          <a:xfrm>
            <a:off x="9271518" y="1886154"/>
            <a:ext cx="168884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</a:rPr>
              <a:t>끝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D7F5085-4009-4F4F-A6B4-E613C98EB260}"/>
              </a:ext>
            </a:extLst>
          </p:cNvPr>
          <p:cNvCxnSpPr/>
          <p:nvPr/>
        </p:nvCxnSpPr>
        <p:spPr>
          <a:xfrm flipV="1">
            <a:off x="3181739" y="2379993"/>
            <a:ext cx="1800808" cy="13992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AD6F58-0A8F-4B7C-A993-145E5ADE537D}"/>
              </a:ext>
            </a:extLst>
          </p:cNvPr>
          <p:cNvCxnSpPr/>
          <p:nvPr/>
        </p:nvCxnSpPr>
        <p:spPr>
          <a:xfrm flipV="1">
            <a:off x="7219561" y="2366001"/>
            <a:ext cx="1800808" cy="13992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573B8E-EDD8-47A1-B79C-C815BA9802FF}"/>
              </a:ext>
            </a:extLst>
          </p:cNvPr>
          <p:cNvSpPr txBox="1"/>
          <p:nvPr/>
        </p:nvSpPr>
        <p:spPr>
          <a:xfrm>
            <a:off x="1166328" y="3105834"/>
            <a:ext cx="1688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AA7C38"/>
                </a:solidFill>
              </a:rPr>
              <a:t>차를 만든다</a:t>
            </a:r>
            <a:r>
              <a:rPr lang="en-US" altLang="ko-KR" b="1" dirty="0">
                <a:solidFill>
                  <a:srgbClr val="AA7C38"/>
                </a:solidFill>
              </a:rPr>
              <a:t>.</a:t>
            </a:r>
          </a:p>
          <a:p>
            <a:pPr algn="ctr"/>
            <a:endParaRPr lang="en-US" altLang="ko-KR" b="1" dirty="0">
              <a:solidFill>
                <a:srgbClr val="AA7C38"/>
              </a:solidFill>
            </a:endParaRPr>
          </a:p>
          <a:p>
            <a:pPr algn="ctr"/>
            <a:r>
              <a:rPr lang="ko-KR" altLang="en-US" b="1" dirty="0">
                <a:solidFill>
                  <a:srgbClr val="AA7C38"/>
                </a:solidFill>
              </a:rPr>
              <a:t>도로를 만든다</a:t>
            </a:r>
            <a:r>
              <a:rPr lang="en-US" altLang="ko-KR" b="1" dirty="0">
                <a:solidFill>
                  <a:srgbClr val="AA7C38"/>
                </a:solidFill>
              </a:rPr>
              <a:t>.</a:t>
            </a:r>
            <a:endParaRPr lang="ko-KR" altLang="en-US" b="1" dirty="0">
              <a:solidFill>
                <a:srgbClr val="AA7C3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FB8BA8-1968-46B7-8FDD-DE89C41D0CAE}"/>
              </a:ext>
            </a:extLst>
          </p:cNvPr>
          <p:cNvSpPr txBox="1"/>
          <p:nvPr/>
        </p:nvSpPr>
        <p:spPr>
          <a:xfrm>
            <a:off x="4516016" y="3076575"/>
            <a:ext cx="3216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AA7C38"/>
                </a:solidFill>
              </a:rPr>
              <a:t>만약 </a:t>
            </a:r>
            <a:r>
              <a:rPr lang="en-US" altLang="ko-KR" b="1" dirty="0">
                <a:solidFill>
                  <a:srgbClr val="AA7C38"/>
                </a:solidFill>
              </a:rPr>
              <a:t>Space</a:t>
            </a:r>
            <a:r>
              <a:rPr lang="ko-KR" altLang="en-US" b="1" dirty="0">
                <a:solidFill>
                  <a:srgbClr val="AA7C38"/>
                </a:solidFill>
              </a:rPr>
              <a:t>가 눌리면</a:t>
            </a:r>
            <a:r>
              <a:rPr lang="en-US" altLang="ko-KR" b="1" dirty="0">
                <a:solidFill>
                  <a:srgbClr val="AA7C38"/>
                </a:solidFill>
              </a:rPr>
              <a:t>:</a:t>
            </a:r>
          </a:p>
          <a:p>
            <a:pPr algn="ctr"/>
            <a:r>
              <a:rPr lang="ko-KR" altLang="en-US" dirty="0">
                <a:solidFill>
                  <a:srgbClr val="AA7C38"/>
                </a:solidFill>
              </a:rPr>
              <a:t>차를 앞으로 이동시킨다</a:t>
            </a:r>
            <a:r>
              <a:rPr lang="en-US" altLang="ko-KR" dirty="0">
                <a:solidFill>
                  <a:srgbClr val="AA7C38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rgbClr val="AA7C38"/>
              </a:solidFill>
            </a:endParaRPr>
          </a:p>
          <a:p>
            <a:pPr algn="ctr"/>
            <a:r>
              <a:rPr lang="ko-KR" altLang="en-US" b="1" dirty="0">
                <a:solidFill>
                  <a:srgbClr val="AA7C38"/>
                </a:solidFill>
              </a:rPr>
              <a:t>만약 차가 도착 지점에 있으면</a:t>
            </a:r>
            <a:r>
              <a:rPr lang="en-US" altLang="ko-KR" b="1" dirty="0">
                <a:solidFill>
                  <a:srgbClr val="AA7C38"/>
                </a:solidFill>
              </a:rPr>
              <a:t>:</a:t>
            </a:r>
          </a:p>
          <a:p>
            <a:pPr algn="ctr"/>
            <a:r>
              <a:rPr lang="ko-KR" altLang="en-US" dirty="0">
                <a:solidFill>
                  <a:srgbClr val="AA7C38"/>
                </a:solidFill>
              </a:rPr>
              <a:t>게임 승리를 표시하고 끝낸다</a:t>
            </a:r>
            <a:r>
              <a:rPr lang="en-US" altLang="ko-KR" dirty="0">
                <a:solidFill>
                  <a:srgbClr val="AA7C38"/>
                </a:solidFill>
              </a:rPr>
              <a:t>.</a:t>
            </a:r>
            <a:endParaRPr lang="ko-KR" altLang="en-US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993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게임의 원리</a:t>
            </a: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8EB2963C-3450-4C7A-BDB2-236737C0F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24" b="30277"/>
          <a:stretch/>
        </p:blipFill>
        <p:spPr bwMode="auto">
          <a:xfrm>
            <a:off x="4393941" y="4897684"/>
            <a:ext cx="3404118" cy="13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688A9-1A07-4752-913A-80C967DA745A}"/>
              </a:ext>
            </a:extLst>
          </p:cNvPr>
          <p:cNvSpPr txBox="1"/>
          <p:nvPr/>
        </p:nvSpPr>
        <p:spPr>
          <a:xfrm>
            <a:off x="1166328" y="1872162"/>
            <a:ext cx="168884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</a:rPr>
              <a:t>시작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0BC23A-5730-4E66-851D-AC8359712D42}"/>
              </a:ext>
            </a:extLst>
          </p:cNvPr>
          <p:cNvSpPr txBox="1"/>
          <p:nvPr/>
        </p:nvSpPr>
        <p:spPr>
          <a:xfrm>
            <a:off x="5279572" y="1886154"/>
            <a:ext cx="168884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>
                <a:solidFill>
                  <a:schemeClr val="bg1"/>
                </a:solidFill>
              </a:rPr>
              <a:t>반복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BF9515-B82A-4620-82D8-F1A13078BF49}"/>
              </a:ext>
            </a:extLst>
          </p:cNvPr>
          <p:cNvSpPr txBox="1"/>
          <p:nvPr/>
        </p:nvSpPr>
        <p:spPr>
          <a:xfrm>
            <a:off x="9271518" y="1886154"/>
            <a:ext cx="168884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</a:rPr>
              <a:t>끝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D7F5085-4009-4F4F-A6B4-E613C98EB260}"/>
              </a:ext>
            </a:extLst>
          </p:cNvPr>
          <p:cNvCxnSpPr/>
          <p:nvPr/>
        </p:nvCxnSpPr>
        <p:spPr>
          <a:xfrm flipV="1">
            <a:off x="3181739" y="2379993"/>
            <a:ext cx="1800808" cy="13992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AD6F58-0A8F-4B7C-A993-145E5ADE537D}"/>
              </a:ext>
            </a:extLst>
          </p:cNvPr>
          <p:cNvCxnSpPr/>
          <p:nvPr/>
        </p:nvCxnSpPr>
        <p:spPr>
          <a:xfrm flipV="1">
            <a:off x="7219561" y="2366001"/>
            <a:ext cx="1800808" cy="13992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573B8E-EDD8-47A1-B79C-C815BA9802FF}"/>
              </a:ext>
            </a:extLst>
          </p:cNvPr>
          <p:cNvSpPr txBox="1"/>
          <p:nvPr/>
        </p:nvSpPr>
        <p:spPr>
          <a:xfrm>
            <a:off x="1166328" y="3105834"/>
            <a:ext cx="1688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AA7C38"/>
                </a:solidFill>
              </a:rPr>
              <a:t>차를 만든다</a:t>
            </a:r>
            <a:r>
              <a:rPr lang="en-US" altLang="ko-KR" b="1" dirty="0">
                <a:solidFill>
                  <a:srgbClr val="AA7C38"/>
                </a:solidFill>
              </a:rPr>
              <a:t>.</a:t>
            </a:r>
          </a:p>
          <a:p>
            <a:pPr algn="ctr"/>
            <a:endParaRPr lang="en-US" altLang="ko-KR" b="1" dirty="0">
              <a:solidFill>
                <a:srgbClr val="AA7C38"/>
              </a:solidFill>
            </a:endParaRPr>
          </a:p>
          <a:p>
            <a:pPr algn="ctr"/>
            <a:r>
              <a:rPr lang="ko-KR" altLang="en-US" b="1" dirty="0">
                <a:solidFill>
                  <a:srgbClr val="AA7C38"/>
                </a:solidFill>
              </a:rPr>
              <a:t>도로를 만든다</a:t>
            </a:r>
            <a:r>
              <a:rPr lang="en-US" altLang="ko-KR" b="1" dirty="0">
                <a:solidFill>
                  <a:srgbClr val="AA7C38"/>
                </a:solidFill>
              </a:rPr>
              <a:t>.</a:t>
            </a:r>
            <a:endParaRPr lang="ko-KR" altLang="en-US" b="1" dirty="0">
              <a:solidFill>
                <a:srgbClr val="AA7C3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FB8BA8-1968-46B7-8FDD-DE89C41D0CAE}"/>
              </a:ext>
            </a:extLst>
          </p:cNvPr>
          <p:cNvSpPr txBox="1"/>
          <p:nvPr/>
        </p:nvSpPr>
        <p:spPr>
          <a:xfrm>
            <a:off x="4516016" y="3076575"/>
            <a:ext cx="3216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AA7C38"/>
                </a:solidFill>
              </a:rPr>
              <a:t>만약 </a:t>
            </a:r>
            <a:r>
              <a:rPr lang="en-US" altLang="ko-KR" b="1" dirty="0">
                <a:solidFill>
                  <a:srgbClr val="AA7C38"/>
                </a:solidFill>
              </a:rPr>
              <a:t>Space</a:t>
            </a:r>
            <a:r>
              <a:rPr lang="ko-KR" altLang="en-US" b="1" dirty="0">
                <a:solidFill>
                  <a:srgbClr val="AA7C38"/>
                </a:solidFill>
              </a:rPr>
              <a:t>가 눌리면</a:t>
            </a:r>
            <a:r>
              <a:rPr lang="en-US" altLang="ko-KR" b="1" dirty="0">
                <a:solidFill>
                  <a:srgbClr val="AA7C38"/>
                </a:solidFill>
              </a:rPr>
              <a:t>:</a:t>
            </a:r>
          </a:p>
          <a:p>
            <a:pPr algn="ctr"/>
            <a:r>
              <a:rPr lang="ko-KR" altLang="en-US" dirty="0">
                <a:solidFill>
                  <a:srgbClr val="AA7C38"/>
                </a:solidFill>
              </a:rPr>
              <a:t>차를 앞으로 이동시킨다</a:t>
            </a:r>
            <a:r>
              <a:rPr lang="en-US" altLang="ko-KR" dirty="0">
                <a:solidFill>
                  <a:srgbClr val="AA7C38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rgbClr val="AA7C38"/>
              </a:solidFill>
            </a:endParaRPr>
          </a:p>
          <a:p>
            <a:pPr algn="ctr"/>
            <a:r>
              <a:rPr lang="ko-KR" altLang="en-US" b="1" dirty="0">
                <a:solidFill>
                  <a:srgbClr val="AA7C38"/>
                </a:solidFill>
              </a:rPr>
              <a:t>만약 차가 도착 지점에 있으면</a:t>
            </a:r>
            <a:r>
              <a:rPr lang="en-US" altLang="ko-KR" b="1" dirty="0">
                <a:solidFill>
                  <a:srgbClr val="AA7C38"/>
                </a:solidFill>
              </a:rPr>
              <a:t>:</a:t>
            </a:r>
          </a:p>
          <a:p>
            <a:pPr algn="ctr"/>
            <a:r>
              <a:rPr lang="ko-KR" altLang="en-US" dirty="0">
                <a:solidFill>
                  <a:srgbClr val="AA7C38"/>
                </a:solidFill>
              </a:rPr>
              <a:t>게임 승리를 표시하고 끝낸다</a:t>
            </a:r>
            <a:r>
              <a:rPr lang="en-US" altLang="ko-KR" dirty="0">
                <a:solidFill>
                  <a:srgbClr val="AA7C38"/>
                </a:solidFill>
              </a:rPr>
              <a:t>.</a:t>
            </a:r>
            <a:endParaRPr lang="ko-KR" altLang="en-US" dirty="0">
              <a:solidFill>
                <a:srgbClr val="AA7C38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C83046-9D66-498A-A18D-E9AF3A18914B}"/>
              </a:ext>
            </a:extLst>
          </p:cNvPr>
          <p:cNvSpPr txBox="1"/>
          <p:nvPr/>
        </p:nvSpPr>
        <p:spPr>
          <a:xfrm>
            <a:off x="9271518" y="3105834"/>
            <a:ext cx="168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AA7C38"/>
                </a:solidFill>
              </a:rPr>
              <a:t>게임 끝</a:t>
            </a:r>
            <a:r>
              <a:rPr lang="en-US" altLang="ko-KR" b="1" dirty="0">
                <a:solidFill>
                  <a:srgbClr val="AA7C38"/>
                </a:solidFill>
              </a:rPr>
              <a:t>!</a:t>
            </a:r>
            <a:endParaRPr lang="ko-KR" altLang="en-US" b="1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248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simgame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207B47-C4A2-42EB-AAA8-05C7F8C2D2B0}"/>
              </a:ext>
            </a:extLst>
          </p:cNvPr>
          <p:cNvGrpSpPr/>
          <p:nvPr/>
        </p:nvGrpSpPr>
        <p:grpSpPr>
          <a:xfrm>
            <a:off x="1961055" y="1494222"/>
            <a:ext cx="1539144" cy="1419375"/>
            <a:chOff x="1660193" y="3856677"/>
            <a:chExt cx="2491274" cy="197325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4E6D695-A703-47F4-9ADC-96A2891E9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0922" y="3856677"/>
              <a:ext cx="1631183" cy="154220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A02699-4F87-4795-93B9-060775EB94F8}"/>
                </a:ext>
              </a:extLst>
            </p:cNvPr>
            <p:cNvSpPr txBox="1"/>
            <p:nvPr/>
          </p:nvSpPr>
          <p:spPr>
            <a:xfrm>
              <a:off x="1660193" y="5273688"/>
              <a:ext cx="2491274" cy="55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simgame.py</a:t>
              </a:r>
              <a:endParaRPr lang="ko-KR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6EA1D8D-823C-4074-9E13-9314694087F0}"/>
              </a:ext>
            </a:extLst>
          </p:cNvPr>
          <p:cNvSpPr txBox="1"/>
          <p:nvPr/>
        </p:nvSpPr>
        <p:spPr>
          <a:xfrm>
            <a:off x="3500199" y="1843173"/>
            <a:ext cx="6978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+mj-lt"/>
                <a:cs typeface="Calibri" panose="020F0502020204030204" pitchFamily="34" charset="0"/>
              </a:rPr>
              <a:t>간단한 </a:t>
            </a:r>
            <a:r>
              <a:rPr lang="ko-KR" altLang="en-US" sz="3200" dirty="0">
                <a:cs typeface="Calibri" panose="020F0502020204030204" pitchFamily="34" charset="0"/>
              </a:rPr>
              <a:t>게임을 쉽게 만들 수 있는 모듈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3EB4AF-19C5-4D20-8618-0402992D5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486" y="2913597"/>
            <a:ext cx="3165028" cy="332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08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simgame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모듈 불러오기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B7D73-1961-4E7B-81AE-4FED2D288009}"/>
              </a:ext>
            </a:extLst>
          </p:cNvPr>
          <p:cNvSpPr txBox="1"/>
          <p:nvPr/>
        </p:nvSpPr>
        <p:spPr>
          <a:xfrm>
            <a:off x="797304" y="3921911"/>
            <a:ext cx="994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AA7C38"/>
                </a:solidFill>
              </a:rPr>
              <a:t>import </a:t>
            </a:r>
            <a:r>
              <a:rPr lang="ko-KR" altLang="en-US" sz="3600" dirty="0">
                <a:solidFill>
                  <a:srgbClr val="AA7C38"/>
                </a:solidFill>
              </a:rPr>
              <a:t>를 이용해 불러온다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as</a:t>
            </a:r>
            <a:r>
              <a:rPr lang="ko-KR" altLang="en-US" sz="3600" dirty="0">
                <a:solidFill>
                  <a:srgbClr val="AA7C38"/>
                </a:solidFill>
              </a:rPr>
              <a:t>를 이용해 더 간단한 이름으로 불러올 수 있다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  <a:endParaRPr lang="ko-KR" altLang="en-US" sz="3600" dirty="0">
              <a:solidFill>
                <a:srgbClr val="AA7C38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77B54-383B-4FBF-86B9-4132709C0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51" y="2107298"/>
            <a:ext cx="737337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32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BE750-CF1B-4CDA-BC20-62C122E561DF}"/>
              </a:ext>
            </a:extLst>
          </p:cNvPr>
          <p:cNvSpPr txBox="1"/>
          <p:nvPr/>
        </p:nvSpPr>
        <p:spPr>
          <a:xfrm>
            <a:off x="603679" y="1700009"/>
            <a:ext cx="11504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6">
                    <a:lumMod val="50000"/>
                  </a:schemeClr>
                </a:solidFill>
              </a:rPr>
              <a:t>s.GameWindow</a:t>
            </a:r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제목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폭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높이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색 </a:t>
            </a:r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주어진 제목</a:t>
            </a:r>
            <a:r>
              <a:rPr lang="en-US" altLang="ko-KR" sz="3600" dirty="0">
                <a:solidFill>
                  <a:srgbClr val="AA7C38"/>
                </a:solidFill>
              </a:rPr>
              <a:t>, </a:t>
            </a:r>
            <a:r>
              <a:rPr lang="ko-KR" altLang="en-US" sz="3600" dirty="0">
                <a:solidFill>
                  <a:srgbClr val="AA7C38"/>
                </a:solidFill>
              </a:rPr>
              <a:t>폭</a:t>
            </a:r>
            <a:r>
              <a:rPr lang="en-US" altLang="ko-KR" sz="3600" dirty="0">
                <a:solidFill>
                  <a:srgbClr val="AA7C38"/>
                </a:solidFill>
              </a:rPr>
              <a:t>, </a:t>
            </a:r>
            <a:r>
              <a:rPr lang="ko-KR" altLang="en-US" sz="3600" dirty="0">
                <a:solidFill>
                  <a:srgbClr val="AA7C38"/>
                </a:solidFill>
              </a:rPr>
              <a:t>높이</a:t>
            </a:r>
            <a:r>
              <a:rPr lang="en-US" altLang="ko-KR" sz="3600" dirty="0">
                <a:solidFill>
                  <a:srgbClr val="AA7C38"/>
                </a:solidFill>
              </a:rPr>
              <a:t>, </a:t>
            </a:r>
            <a:r>
              <a:rPr lang="ko-KR" altLang="en-US" sz="3600" dirty="0">
                <a:solidFill>
                  <a:srgbClr val="AA7C38"/>
                </a:solidFill>
              </a:rPr>
              <a:t>색으로</a:t>
            </a:r>
            <a:endParaRPr lang="en-US" altLang="ko-KR" sz="3600" dirty="0">
              <a:solidFill>
                <a:srgbClr val="AA7C38"/>
              </a:solidFill>
            </a:endParaRPr>
          </a:p>
          <a:p>
            <a:r>
              <a:rPr lang="ko-KR" altLang="en-US" sz="3600" dirty="0">
                <a:solidFill>
                  <a:srgbClr val="AA7C38"/>
                </a:solidFill>
              </a:rPr>
              <a:t>게임 창을 만들어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창 만들기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442450-298C-4A94-B43A-8D3544F74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79" y="4653953"/>
            <a:ext cx="11016821" cy="1008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BA0285-0801-4D9B-9A37-01779B1BEF28}"/>
              </a:ext>
            </a:extLst>
          </p:cNvPr>
          <p:cNvSpPr txBox="1"/>
          <p:nvPr/>
        </p:nvSpPr>
        <p:spPr>
          <a:xfrm>
            <a:off x="9515475" y="5662028"/>
            <a:ext cx="112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삼</a:t>
            </a:r>
            <a:r>
              <a:rPr lang="ko-KR" altLang="en-US" sz="2400" b="1" dirty="0">
                <a:solidFill>
                  <a:srgbClr val="00B812"/>
                </a:solidFill>
              </a:rPr>
              <a:t>원</a:t>
            </a:r>
            <a:r>
              <a:rPr lang="ko-KR" altLang="en-US" sz="2400" b="1" dirty="0">
                <a:solidFill>
                  <a:srgbClr val="1F01FF"/>
                </a:solidFill>
              </a:rPr>
              <a:t>색</a:t>
            </a:r>
          </a:p>
        </p:txBody>
      </p:sp>
    </p:spTree>
    <p:extLst>
      <p:ext uri="{BB962C8B-B14F-4D97-AF65-F5344CB8AC3E}">
        <p14:creationId xmlns:p14="http://schemas.microsoft.com/office/powerpoint/2010/main" val="3936591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창 만들기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A21A7E-507F-4E9C-8A58-D8755D556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93" y="1563445"/>
            <a:ext cx="11538008" cy="124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81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창 만들기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8DD86F-08E8-49CF-B7F3-6EF157E2B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600" y="3011719"/>
            <a:ext cx="3120799" cy="3426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A21A7E-507F-4E9C-8A58-D8755D556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93" y="1563445"/>
            <a:ext cx="11538008" cy="124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59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BE750-CF1B-4CDA-BC20-62C122E561DF}"/>
              </a:ext>
            </a:extLst>
          </p:cNvPr>
          <p:cNvSpPr txBox="1"/>
          <p:nvPr/>
        </p:nvSpPr>
        <p:spPr>
          <a:xfrm>
            <a:off x="445641" y="1551563"/>
            <a:ext cx="1150434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>
                <a:solidFill>
                  <a:schemeClr val="accent6">
                    <a:lumMod val="50000"/>
                  </a:schemeClr>
                </a:solidFill>
              </a:rPr>
              <a:t>s.GameText</a:t>
            </a:r>
            <a:r>
              <a:rPr lang="en-US" altLang="ko-KR" sz="4400" b="1" dirty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내용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 가로위치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세로위치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색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크기 </a:t>
            </a:r>
            <a:r>
              <a:rPr lang="en-US" altLang="ko-KR" sz="44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주어진 위치</a:t>
            </a:r>
            <a:r>
              <a:rPr lang="en-US" altLang="ko-KR" sz="3600" dirty="0">
                <a:solidFill>
                  <a:srgbClr val="AA7C38"/>
                </a:solidFill>
              </a:rPr>
              <a:t>, </a:t>
            </a:r>
            <a:r>
              <a:rPr lang="ko-KR" altLang="en-US" sz="3600" dirty="0">
                <a:solidFill>
                  <a:srgbClr val="AA7C38"/>
                </a:solidFill>
              </a:rPr>
              <a:t>크기</a:t>
            </a:r>
            <a:r>
              <a:rPr lang="en-US" altLang="ko-KR" sz="3600" dirty="0">
                <a:solidFill>
                  <a:srgbClr val="AA7C38"/>
                </a:solidFill>
              </a:rPr>
              <a:t>, </a:t>
            </a:r>
            <a:r>
              <a:rPr lang="ko-KR" altLang="en-US" sz="3600" dirty="0">
                <a:solidFill>
                  <a:srgbClr val="AA7C38"/>
                </a:solidFill>
              </a:rPr>
              <a:t>색으로</a:t>
            </a:r>
            <a:endParaRPr lang="en-US" altLang="ko-KR" sz="3600" dirty="0">
              <a:solidFill>
                <a:srgbClr val="AA7C38"/>
              </a:solidFill>
            </a:endParaRPr>
          </a:p>
          <a:p>
            <a:r>
              <a:rPr lang="ko-KR" altLang="en-US" sz="3600" dirty="0">
                <a:solidFill>
                  <a:srgbClr val="AA7C38"/>
                </a:solidFill>
              </a:rPr>
              <a:t>글자를 만들어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글 만들기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A9E6AB-77F4-486B-BA43-70B45DF19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10" y="4203850"/>
            <a:ext cx="11230380" cy="110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6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정리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27361-5531-4DBD-9D54-5E9659A9E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52" y="1990722"/>
            <a:ext cx="8796600" cy="38968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D04507-8214-43CA-918B-11D71CC213DF}"/>
              </a:ext>
            </a:extLst>
          </p:cNvPr>
          <p:cNvSpPr txBox="1"/>
          <p:nvPr/>
        </p:nvSpPr>
        <p:spPr>
          <a:xfrm>
            <a:off x="5788404" y="2442551"/>
            <a:ext cx="6133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0~1 </a:t>
            </a:r>
            <a:r>
              <a:rPr lang="ko-KR" altLang="en-US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사이의 랜덤한 수를 뱉음</a:t>
            </a:r>
            <a:r>
              <a:rPr lang="en-US" altLang="ko-KR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56CE10-BD78-478E-9547-5A752091676C}"/>
              </a:ext>
            </a:extLst>
          </p:cNvPr>
          <p:cNvSpPr txBox="1"/>
          <p:nvPr/>
        </p:nvSpPr>
        <p:spPr>
          <a:xfrm>
            <a:off x="7607873" y="3424725"/>
            <a:ext cx="6133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1 </a:t>
            </a:r>
            <a:r>
              <a:rPr lang="ko-KR" altLang="en-US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이상</a:t>
            </a:r>
            <a:r>
              <a:rPr lang="en-US" altLang="ko-KR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, 10 </a:t>
            </a:r>
            <a:r>
              <a:rPr lang="ko-KR" altLang="en-US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미만의</a:t>
            </a:r>
            <a:endParaRPr lang="en-US" altLang="ko-KR" sz="3600" dirty="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정수 중 하나를 랜덤하게 뱉음</a:t>
            </a:r>
            <a:r>
              <a:rPr lang="en-US" altLang="ko-KR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5152B5-1968-4C65-B1B9-CFCCE66EC1D6}"/>
              </a:ext>
            </a:extLst>
          </p:cNvPr>
          <p:cNvSpPr txBox="1"/>
          <p:nvPr/>
        </p:nvSpPr>
        <p:spPr>
          <a:xfrm>
            <a:off x="4183538" y="5433656"/>
            <a:ext cx="728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어떤 리스트 안에 있는 것을 랜덤하게 하나 뽑아 뱉음</a:t>
            </a:r>
            <a:r>
              <a:rPr lang="en-US" altLang="ko-KR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F823B5-C25A-4BE8-AB52-D96AF7D0F088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E692E-E9E8-4862-A1C6-81FB4EF0650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3328739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글 만들기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F2666-A2B1-4C24-A070-AD5E1F2CC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15" y="1511146"/>
            <a:ext cx="11250685" cy="20897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786598-31A2-4C70-80C0-CF62DE9BC78B}"/>
              </a:ext>
            </a:extLst>
          </p:cNvPr>
          <p:cNvSpPr/>
          <p:nvPr/>
        </p:nvSpPr>
        <p:spPr>
          <a:xfrm>
            <a:off x="234892" y="3022600"/>
            <a:ext cx="11360208" cy="578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80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글 만들기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F2666-A2B1-4C24-A070-AD5E1F2CC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15" y="1511146"/>
            <a:ext cx="11250685" cy="208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45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글 만들기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F07B85-26A7-4EA3-84C6-6B05D8242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682" y="4051300"/>
            <a:ext cx="1962150" cy="2247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9F2666-A2B1-4C24-A070-AD5E1F2CC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15" y="1511146"/>
            <a:ext cx="11250685" cy="208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11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BE750-CF1B-4CDA-BC20-62C122E561DF}"/>
              </a:ext>
            </a:extLst>
          </p:cNvPr>
          <p:cNvSpPr txBox="1"/>
          <p:nvPr/>
        </p:nvSpPr>
        <p:spPr>
          <a:xfrm>
            <a:off x="603679" y="1700009"/>
            <a:ext cx="115043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6">
                    <a:lumMod val="50000"/>
                  </a:schemeClr>
                </a:solidFill>
              </a:rPr>
              <a:t>GameWindow.start_loop</a:t>
            </a:r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함수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시간 </a:t>
            </a:r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주어진 함수를 시간마다 반복한다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반복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A6F4EA-E5F7-4416-B204-D9B567A08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79" y="4576026"/>
            <a:ext cx="8182944" cy="115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44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반복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EBD629-05A4-43EC-A088-A5D39195E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19" y="1610602"/>
            <a:ext cx="9754961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89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반복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EBD629-05A4-43EC-A088-A5D39195E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19" y="1610602"/>
            <a:ext cx="9754961" cy="3048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9930C2-38F4-4C83-8301-42E0DA3C50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550"/>
          <a:stretch/>
        </p:blipFill>
        <p:spPr>
          <a:xfrm>
            <a:off x="596219" y="4641951"/>
            <a:ext cx="3486637" cy="22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86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반복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EBD629-05A4-43EC-A088-A5D39195E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19" y="1610602"/>
            <a:ext cx="9754961" cy="3048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9930C2-38F4-4C83-8301-42E0DA3C50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550"/>
          <a:stretch/>
        </p:blipFill>
        <p:spPr>
          <a:xfrm>
            <a:off x="596219" y="4641951"/>
            <a:ext cx="3486637" cy="22160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D1D9B0-05D8-41F4-A35A-4739C20869E1}"/>
              </a:ext>
            </a:extLst>
          </p:cNvPr>
          <p:cNvSpPr txBox="1"/>
          <p:nvPr/>
        </p:nvSpPr>
        <p:spPr>
          <a:xfrm>
            <a:off x="5090628" y="5429511"/>
            <a:ext cx="1170472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시작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D70A2-983A-44F0-AB70-406EC8080BFC}"/>
              </a:ext>
            </a:extLst>
          </p:cNvPr>
          <p:cNvSpPr txBox="1"/>
          <p:nvPr/>
        </p:nvSpPr>
        <p:spPr>
          <a:xfrm>
            <a:off x="7604449" y="5429511"/>
            <a:ext cx="1292291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</a:rPr>
              <a:t>반복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8E8957-0F02-4B6F-AB99-D062F58EA316}"/>
              </a:ext>
            </a:extLst>
          </p:cNvPr>
          <p:cNvSpPr txBox="1"/>
          <p:nvPr/>
        </p:nvSpPr>
        <p:spPr>
          <a:xfrm>
            <a:off x="10488938" y="5417837"/>
            <a:ext cx="947317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E88A60-7329-4DE2-BA42-798AFF027ACB}"/>
              </a:ext>
            </a:extLst>
          </p:cNvPr>
          <p:cNvCxnSpPr>
            <a:cxnSpLocks/>
          </p:cNvCxnSpPr>
          <p:nvPr/>
        </p:nvCxnSpPr>
        <p:spPr>
          <a:xfrm flipV="1">
            <a:off x="6512249" y="5741003"/>
            <a:ext cx="841051" cy="18669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7CEB71-04B6-44D0-962C-85783278F402}"/>
              </a:ext>
            </a:extLst>
          </p:cNvPr>
          <p:cNvCxnSpPr>
            <a:cxnSpLocks/>
          </p:cNvCxnSpPr>
          <p:nvPr/>
        </p:nvCxnSpPr>
        <p:spPr>
          <a:xfrm flipV="1">
            <a:off x="9292772" y="5741003"/>
            <a:ext cx="947317" cy="6996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080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BE750-CF1B-4CDA-BC20-62C122E561DF}"/>
              </a:ext>
            </a:extLst>
          </p:cNvPr>
          <p:cNvSpPr txBox="1"/>
          <p:nvPr/>
        </p:nvSpPr>
        <p:spPr>
          <a:xfrm>
            <a:off x="445641" y="1551563"/>
            <a:ext cx="11504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>
                <a:solidFill>
                  <a:schemeClr val="accent6">
                    <a:lumMod val="50000"/>
                  </a:schemeClr>
                </a:solidFill>
              </a:rPr>
              <a:t>GameWindow.mouse_x</a:t>
            </a:r>
            <a:br>
              <a:rPr lang="en-US" altLang="ko-KR" sz="44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ko-KR" altLang="en-US" sz="3600" dirty="0">
                <a:solidFill>
                  <a:srgbClr val="AA7C38"/>
                </a:solidFill>
              </a:rPr>
              <a:t>마우스의 가로 위치를 가져온다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  <a:endParaRPr lang="en-US" altLang="ko-KR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마우스 위치 가져오기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585275-8242-49C9-AD68-DAD4645BE89E}"/>
              </a:ext>
            </a:extLst>
          </p:cNvPr>
          <p:cNvSpPr/>
          <p:nvPr/>
        </p:nvSpPr>
        <p:spPr>
          <a:xfrm>
            <a:off x="445641" y="2964792"/>
            <a:ext cx="6832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4400" b="1" dirty="0" err="1">
                <a:solidFill>
                  <a:srgbClr val="70AD47">
                    <a:lumMod val="50000"/>
                  </a:srgbClr>
                </a:solidFill>
              </a:rPr>
              <a:t>GameWindow.mouse_y</a:t>
            </a:r>
            <a:endParaRPr lang="en-US" altLang="ko-KR" sz="4400" b="1" dirty="0">
              <a:solidFill>
                <a:srgbClr val="70AD47">
                  <a:lumMod val="50000"/>
                </a:srgbClr>
              </a:solidFill>
            </a:endParaRPr>
          </a:p>
          <a:p>
            <a:pPr lvl="0"/>
            <a:r>
              <a:rPr lang="ko-KR" altLang="en-US" sz="3600" dirty="0">
                <a:solidFill>
                  <a:srgbClr val="AA7C38"/>
                </a:solidFill>
              </a:rPr>
              <a:t>마우스의 세로 위치를 가져온다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  <a:endParaRPr lang="en-US" altLang="ko-KR" sz="3600" b="1" dirty="0">
              <a:solidFill>
                <a:srgbClr val="70AD47">
                  <a:lumMod val="50000"/>
                </a:srgb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C461E2-E43E-4770-ACF1-544D56F90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48" y="4890441"/>
            <a:ext cx="5142251" cy="107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96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마우스 위치 가져오기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0EBDBA-F92F-438F-8CD1-F10A64F0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601732"/>
            <a:ext cx="10058400" cy="274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35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마우스 위치 가져오기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CA80B-1ACB-4C60-B574-D34305F445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736" b="18788"/>
          <a:stretch/>
        </p:blipFill>
        <p:spPr>
          <a:xfrm>
            <a:off x="419100" y="4687693"/>
            <a:ext cx="1904072" cy="2170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0EBDBA-F92F-438F-8CD1-F10A64F01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1601732"/>
            <a:ext cx="10058400" cy="274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1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663900" y="1575819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50000"/>
                  </a:schemeClr>
                </a:solidFill>
              </a:rPr>
              <a:t>객체 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== </a:t>
            </a:r>
            <a:r>
              <a:rPr lang="ko-KR" altLang="en-US" sz="6000" dirty="0">
                <a:solidFill>
                  <a:schemeClr val="accent6">
                    <a:lumMod val="50000"/>
                  </a:schemeClr>
                </a:solidFill>
              </a:rPr>
              <a:t>물체</a:t>
            </a:r>
            <a:endParaRPr lang="en-US" altLang="ko-KR" sz="6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3600" dirty="0">
                <a:solidFill>
                  <a:srgbClr val="AA7C38"/>
                </a:solidFill>
              </a:rPr>
              <a:t>실질적인 </a:t>
            </a:r>
            <a:r>
              <a:rPr lang="ko-KR" altLang="en-US" sz="3600" dirty="0" err="1">
                <a:solidFill>
                  <a:srgbClr val="AA7C38"/>
                </a:solidFill>
              </a:rPr>
              <a:t>물체와도</a:t>
            </a:r>
            <a:r>
              <a:rPr lang="ko-KR" altLang="en-US" sz="3600" dirty="0">
                <a:solidFill>
                  <a:srgbClr val="AA7C38"/>
                </a:solidFill>
              </a:rPr>
              <a:t> 같은 것</a:t>
            </a:r>
            <a:r>
              <a:rPr lang="en-US" altLang="ko-KR" sz="3600" dirty="0">
                <a:solidFill>
                  <a:srgbClr val="AA7C38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객체란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person holding gold-colored pocket watch">
            <a:extLst>
              <a:ext uri="{FF2B5EF4-FFF2-40B4-BE49-F238E27FC236}">
                <a16:creationId xmlns:a16="http://schemas.microsoft.com/office/drawing/2014/main" id="{6591B285-B408-4B68-A627-7658FC8848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1" t="14391" r="18666" b="1656"/>
          <a:stretch/>
        </p:blipFill>
        <p:spPr bwMode="auto">
          <a:xfrm>
            <a:off x="787651" y="3876082"/>
            <a:ext cx="2834640" cy="247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rson holding a nikon camera body">
            <a:extLst>
              <a:ext uri="{FF2B5EF4-FFF2-40B4-BE49-F238E27FC236}">
                <a16:creationId xmlns:a16="http://schemas.microsoft.com/office/drawing/2014/main" id="{045A7F1E-E720-42A7-947A-764413807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9" t="11845" r="24844" b="7641"/>
          <a:stretch/>
        </p:blipFill>
        <p:spPr bwMode="auto">
          <a:xfrm>
            <a:off x="4074964" y="3876082"/>
            <a:ext cx="2352996" cy="247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ped banana on pink surface">
            <a:extLst>
              <a:ext uri="{FF2B5EF4-FFF2-40B4-BE49-F238E27FC236}">
                <a16:creationId xmlns:a16="http://schemas.microsoft.com/office/drawing/2014/main" id="{187F99E9-959B-42E8-A752-98E553539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4" t="6820" r="27125" b="7820"/>
          <a:stretch/>
        </p:blipFill>
        <p:spPr bwMode="auto">
          <a:xfrm>
            <a:off x="6880633" y="3876082"/>
            <a:ext cx="2354666" cy="247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B71BC9-ACD0-452F-AD7B-DE20321E2D3C}"/>
              </a:ext>
            </a:extLst>
          </p:cNvPr>
          <p:cNvSpPr txBox="1"/>
          <p:nvPr/>
        </p:nvSpPr>
        <p:spPr>
          <a:xfrm>
            <a:off x="787651" y="3462950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BB7858"/>
                </a:solidFill>
              </a:rPr>
              <a:t>a = Watch()</a:t>
            </a:r>
            <a:endParaRPr lang="ko-KR" altLang="en-US" b="1" dirty="0">
              <a:solidFill>
                <a:srgbClr val="BB785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7D2DB3-5494-4516-9D85-095425956BB7}"/>
              </a:ext>
            </a:extLst>
          </p:cNvPr>
          <p:cNvSpPr txBox="1"/>
          <p:nvPr/>
        </p:nvSpPr>
        <p:spPr>
          <a:xfrm>
            <a:off x="4074964" y="3462950"/>
            <a:ext cx="235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F0F0F"/>
                </a:solidFill>
              </a:rPr>
              <a:t>b = Camera()</a:t>
            </a:r>
            <a:endParaRPr lang="ko-KR" altLang="en-US" b="1" dirty="0">
              <a:solidFill>
                <a:srgbClr val="0F0F0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51254-6B8A-4B60-87F7-C8EE85BB4977}"/>
              </a:ext>
            </a:extLst>
          </p:cNvPr>
          <p:cNvSpPr txBox="1"/>
          <p:nvPr/>
        </p:nvSpPr>
        <p:spPr>
          <a:xfrm>
            <a:off x="6882303" y="3462950"/>
            <a:ext cx="235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29A21"/>
                </a:solidFill>
              </a:rPr>
              <a:t>c = Banana()</a:t>
            </a:r>
            <a:endParaRPr lang="ko-KR" altLang="en-US" b="1" dirty="0">
              <a:solidFill>
                <a:srgbClr val="C29A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044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94298" y="1149831"/>
            <a:ext cx="339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108358" y="1149831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b="1" dirty="0">
                <a:solidFill>
                  <a:srgbClr val="7030A0"/>
                </a:solidFill>
              </a:rPr>
              <a:t>밤하늘의 별이 그려지는 프로그램을 만들자</a:t>
            </a:r>
            <a:r>
              <a:rPr lang="en-US" altLang="ko-KR" sz="32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39BD6F-2131-41A4-8086-9CDB2331C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319" y="2101051"/>
            <a:ext cx="3999362" cy="419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87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94298" y="1149831"/>
            <a:ext cx="339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108358" y="1149831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b="1" dirty="0">
                <a:solidFill>
                  <a:srgbClr val="7030A0"/>
                </a:solidFill>
              </a:rPr>
              <a:t>밤하늘의 별이 그려지는 프로그램을 만들자</a:t>
            </a:r>
            <a:r>
              <a:rPr lang="en-US" altLang="ko-KR" sz="32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FD2D7D-73E6-4E75-ACFE-BD688E3EE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98" y="2029459"/>
            <a:ext cx="11124602" cy="123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732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94298" y="1149831"/>
            <a:ext cx="339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108358" y="1149831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b="1" dirty="0">
                <a:solidFill>
                  <a:srgbClr val="7030A0"/>
                </a:solidFill>
              </a:rPr>
              <a:t>밤하늘의 별이 그려지는 프로그램을 만들자</a:t>
            </a:r>
            <a:r>
              <a:rPr lang="en-US" altLang="ko-KR" sz="32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FD2D7D-73E6-4E75-ACFE-BD688E3EE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98" y="2029459"/>
            <a:ext cx="11124602" cy="1234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2B569C-7FE5-4DA5-B385-764BB7452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321" y="2095235"/>
            <a:ext cx="4020556" cy="421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508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94298" y="1149831"/>
            <a:ext cx="339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108358" y="1149831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b="1" dirty="0">
                <a:solidFill>
                  <a:srgbClr val="7030A0"/>
                </a:solidFill>
              </a:rPr>
              <a:t>밤하늘의 별이 그려지는 프로그램을 만들자</a:t>
            </a:r>
            <a:r>
              <a:rPr lang="en-US" altLang="ko-KR" sz="32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FD2D7D-73E6-4E75-ACFE-BD688E3EE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98" y="2029459"/>
            <a:ext cx="11124602" cy="12341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49CF93-6F7C-4EE7-9A37-DCD4F34F2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97" y="2038326"/>
            <a:ext cx="11283997" cy="29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2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94298" y="1149831"/>
            <a:ext cx="339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108358" y="1149831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b="1" dirty="0">
                <a:solidFill>
                  <a:srgbClr val="7030A0"/>
                </a:solidFill>
              </a:rPr>
              <a:t>밤하늘의 별이 그려지는 프로그램을 만들자</a:t>
            </a:r>
            <a:r>
              <a:rPr lang="en-US" altLang="ko-KR" sz="32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FD2D7D-73E6-4E75-ACFE-BD688E3EE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98" y="2029459"/>
            <a:ext cx="11124602" cy="12341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49CF93-6F7C-4EE7-9A37-DCD4F34F2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97" y="2038326"/>
            <a:ext cx="11283997" cy="29280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D649AE-6B10-43D4-A1A5-0A3486D2F9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3011"/>
          <a:stretch/>
        </p:blipFill>
        <p:spPr>
          <a:xfrm>
            <a:off x="4349127" y="5434898"/>
            <a:ext cx="3991532" cy="1423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1459B5-BF97-4712-B39E-65CABD445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6824" y="1149831"/>
            <a:ext cx="3878352" cy="40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35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94298" y="1149831"/>
            <a:ext cx="339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108358" y="1149831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b="1" dirty="0">
                <a:solidFill>
                  <a:srgbClr val="7030A0"/>
                </a:solidFill>
              </a:rPr>
              <a:t>밤하늘의 별이 그려지는 프로그램을 만들자</a:t>
            </a:r>
            <a:r>
              <a:rPr lang="en-US" altLang="ko-KR" sz="32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FD2D7D-73E6-4E75-ACFE-BD688E3EE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98" y="2029459"/>
            <a:ext cx="11124602" cy="12341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49CF93-6F7C-4EE7-9A37-DCD4F34F2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97" y="2038326"/>
            <a:ext cx="11283997" cy="29280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6013CF-6B9A-4B21-878D-5FD7A708F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97" y="2054860"/>
            <a:ext cx="11283997" cy="282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002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94298" y="1149831"/>
            <a:ext cx="339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108358" y="1149831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b="1" dirty="0">
                <a:solidFill>
                  <a:srgbClr val="7030A0"/>
                </a:solidFill>
              </a:rPr>
              <a:t>밤하늘의 별이 그려지는 프로그램을 만들자</a:t>
            </a:r>
            <a:r>
              <a:rPr lang="en-US" altLang="ko-KR" sz="32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FD2D7D-73E6-4E75-ACFE-BD688E3EE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98" y="2029459"/>
            <a:ext cx="11124602" cy="12341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49CF93-6F7C-4EE7-9A37-DCD4F34F2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97" y="2038326"/>
            <a:ext cx="11283997" cy="29280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6013CF-6B9A-4B21-878D-5FD7A708F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97" y="2054860"/>
            <a:ext cx="11283997" cy="28274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3D7097-1D6E-4456-9D4E-1BD68AF76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3812" y="1823896"/>
            <a:ext cx="4524375" cy="474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501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94298" y="1149831"/>
            <a:ext cx="339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108358" y="1149831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b="1" dirty="0">
                <a:solidFill>
                  <a:srgbClr val="7030A0"/>
                </a:solidFill>
              </a:rPr>
              <a:t>밤하늘의 별이 그려지는 프로그램을 만들자</a:t>
            </a:r>
            <a:r>
              <a:rPr lang="en-US" altLang="ko-KR" sz="32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FD2D7D-73E6-4E75-ACFE-BD688E3EE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98" y="2029459"/>
            <a:ext cx="11124602" cy="12341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49CF93-6F7C-4EE7-9A37-DCD4F34F2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97" y="2038326"/>
            <a:ext cx="11283997" cy="29280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6013CF-6B9A-4B21-878D-5FD7A708F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97" y="2054860"/>
            <a:ext cx="11283997" cy="28274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186DB5-F8D1-4EC7-9867-1F3461316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26" y="2042160"/>
            <a:ext cx="11653374" cy="340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12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94298" y="1149831"/>
            <a:ext cx="339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108358" y="1149831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b="1" dirty="0">
                <a:solidFill>
                  <a:srgbClr val="7030A0"/>
                </a:solidFill>
              </a:rPr>
              <a:t>밤하늘의 별이 그려지는 프로그램을 만들자</a:t>
            </a:r>
            <a:r>
              <a:rPr lang="en-US" altLang="ko-KR" sz="32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FD2D7D-73E6-4E75-ACFE-BD688E3EE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98" y="2029459"/>
            <a:ext cx="11124602" cy="12341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49CF93-6F7C-4EE7-9A37-DCD4F34F2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97" y="2038326"/>
            <a:ext cx="11283997" cy="29280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6013CF-6B9A-4B21-878D-5FD7A708F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97" y="2054860"/>
            <a:ext cx="11283997" cy="28274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186DB5-F8D1-4EC7-9867-1F3461316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26" y="2042160"/>
            <a:ext cx="11653374" cy="34092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1EE37D-2DD4-4D30-9E3D-44BCC0718E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426" y="2054860"/>
            <a:ext cx="11767674" cy="419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94298" y="1149831"/>
            <a:ext cx="339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108358" y="1149831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b="1" dirty="0">
                <a:solidFill>
                  <a:srgbClr val="7030A0"/>
                </a:solidFill>
              </a:rPr>
              <a:t>밤하늘의 별이 그려지는 프로그램을 만들자</a:t>
            </a:r>
            <a:r>
              <a:rPr lang="en-US" altLang="ko-KR" sz="32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FD2D7D-73E6-4E75-ACFE-BD688E3EE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98" y="2029459"/>
            <a:ext cx="11124602" cy="12341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49CF93-6F7C-4EE7-9A37-DCD4F34F2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97" y="2038326"/>
            <a:ext cx="11283997" cy="29280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6013CF-6B9A-4B21-878D-5FD7A708F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97" y="2054860"/>
            <a:ext cx="11283997" cy="28274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186DB5-F8D1-4EC7-9867-1F3461316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26" y="2042160"/>
            <a:ext cx="11653374" cy="34092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1EE37D-2DD4-4D30-9E3D-44BCC0718E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426" y="2054860"/>
            <a:ext cx="11767674" cy="41990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B20700-26D0-43FB-A938-7F4F694572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0576" y="473384"/>
            <a:ext cx="57721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2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객체의 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412E6-7E10-4700-A903-C493D9CCF1E4}"/>
              </a:ext>
            </a:extLst>
          </p:cNvPr>
          <p:cNvSpPr txBox="1"/>
          <p:nvPr/>
        </p:nvSpPr>
        <p:spPr>
          <a:xfrm>
            <a:off x="675519" y="4268239"/>
            <a:ext cx="6572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AA7C38"/>
                </a:solidFill>
              </a:rPr>
              <a:t>a </a:t>
            </a:r>
            <a:r>
              <a:rPr lang="ko-KR" altLang="en-US" sz="2800" dirty="0">
                <a:solidFill>
                  <a:srgbClr val="AA7C38"/>
                </a:solidFill>
              </a:rPr>
              <a:t>안에 </a:t>
            </a:r>
            <a:r>
              <a:rPr lang="en-US" altLang="ko-KR" sz="2800" dirty="0">
                <a:solidFill>
                  <a:srgbClr val="AA7C38"/>
                </a:solidFill>
              </a:rPr>
              <a:t>string</a:t>
            </a:r>
            <a:r>
              <a:rPr lang="ko-KR" altLang="en-US" sz="2800" dirty="0">
                <a:solidFill>
                  <a:srgbClr val="AA7C38"/>
                </a:solidFill>
              </a:rPr>
              <a:t>인 물체가 들어있다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  <a:endParaRPr lang="ko-KR" altLang="en-US" sz="2800" dirty="0">
              <a:solidFill>
                <a:srgbClr val="AA7C38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5285E-8CA5-4169-8666-FD06C0EE6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19" y="3401343"/>
            <a:ext cx="5420481" cy="866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F6C699-3213-4167-B4E8-DDDFD7FDF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27" y="5004330"/>
            <a:ext cx="3277057" cy="8573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A05432-7F44-42AC-9D04-6353DAA4489D}"/>
              </a:ext>
            </a:extLst>
          </p:cNvPr>
          <p:cNvSpPr txBox="1"/>
          <p:nvPr/>
        </p:nvSpPr>
        <p:spPr>
          <a:xfrm>
            <a:off x="675519" y="5852646"/>
            <a:ext cx="6572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AA7C38"/>
                </a:solidFill>
              </a:rPr>
              <a:t>b </a:t>
            </a:r>
            <a:r>
              <a:rPr lang="ko-KR" altLang="en-US" sz="2800" dirty="0">
                <a:solidFill>
                  <a:srgbClr val="AA7C38"/>
                </a:solidFill>
              </a:rPr>
              <a:t>안에 </a:t>
            </a:r>
            <a:r>
              <a:rPr lang="en-US" altLang="ko-KR" sz="2800" dirty="0">
                <a:solidFill>
                  <a:srgbClr val="AA7C38"/>
                </a:solidFill>
              </a:rPr>
              <a:t>float</a:t>
            </a:r>
            <a:r>
              <a:rPr lang="ko-KR" altLang="en-US" sz="2800" dirty="0">
                <a:solidFill>
                  <a:srgbClr val="AA7C38"/>
                </a:solidFill>
              </a:rPr>
              <a:t>인 물체가 들어있다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  <a:endParaRPr lang="ko-KR" altLang="en-US" sz="2800" dirty="0">
              <a:solidFill>
                <a:srgbClr val="AA7C38"/>
              </a:solidFill>
            </a:endParaRPr>
          </a:p>
        </p:txBody>
      </p:sp>
      <p:pic>
        <p:nvPicPr>
          <p:cNvPr id="2050" name="Picture 2" descr="white scoop-neck shirt">
            <a:extLst>
              <a:ext uri="{FF2B5EF4-FFF2-40B4-BE49-F238E27FC236}">
                <a16:creationId xmlns:a16="http://schemas.microsoft.com/office/drawing/2014/main" id="{45CFE758-77BE-47E5-8B31-F8D445251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" t="37387" r="25508" b="15254"/>
          <a:stretch/>
        </p:blipFill>
        <p:spPr bwMode="auto">
          <a:xfrm>
            <a:off x="751438" y="1602025"/>
            <a:ext cx="2326742" cy="103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D33888-173E-4CC0-AB7E-36F2F4EA12DD}"/>
              </a:ext>
            </a:extLst>
          </p:cNvPr>
          <p:cNvSpPr txBox="1"/>
          <p:nvPr/>
        </p:nvSpPr>
        <p:spPr>
          <a:xfrm>
            <a:off x="675519" y="2683832"/>
            <a:ext cx="6572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AA7C38"/>
                </a:solidFill>
              </a:rPr>
              <a:t>옷 주머니 안에 핸드폰인 물체가 들어있다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  <a:endParaRPr lang="ko-KR" altLang="en-US" sz="2800" dirty="0">
              <a:solidFill>
                <a:srgbClr val="AA7C3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F47230-B264-49C6-8007-67D5F2B60BC7}"/>
              </a:ext>
            </a:extLst>
          </p:cNvPr>
          <p:cNvSpPr txBox="1"/>
          <p:nvPr/>
        </p:nvSpPr>
        <p:spPr>
          <a:xfrm>
            <a:off x="7885568" y="5873156"/>
            <a:ext cx="418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</a:rPr>
              <a:t>모두 같은 개념이다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606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23385" y="1118275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65438" y="1118275"/>
            <a:ext cx="10569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prstClr val="black"/>
                </a:solidFill>
              </a:rPr>
              <a:t>밤하늘의 별이 그려지는 프로그램을 수정하여 별의 색이 </a:t>
            </a:r>
            <a:r>
              <a:rPr lang="ko-KR" altLang="en-US" sz="3600" dirty="0" err="1">
                <a:solidFill>
                  <a:prstClr val="black"/>
                </a:solidFill>
              </a:rPr>
              <a:t>랜덤하도록</a:t>
            </a:r>
            <a:r>
              <a:rPr lang="ko-KR" altLang="en-US" sz="3600" dirty="0">
                <a:solidFill>
                  <a:prstClr val="black"/>
                </a:solidFill>
              </a:rPr>
              <a:t> 바꾸어라</a:t>
            </a:r>
            <a:r>
              <a:rPr lang="en-US" altLang="ko-KR" sz="36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707886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0A631-70DD-44BF-A7B8-13F0D81A3839}"/>
              </a:ext>
            </a:extLst>
          </p:cNvPr>
          <p:cNvSpPr/>
          <p:nvPr/>
        </p:nvSpPr>
        <p:spPr>
          <a:xfrm>
            <a:off x="1065438" y="2441714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</a:t>
            </a:r>
            <a:r>
              <a:rPr lang="en-US" altLang="ko-KR" sz="3200" dirty="0" err="1">
                <a:solidFill>
                  <a:srgbClr val="AA7C38"/>
                </a:solidFill>
              </a:rPr>
              <a:t>GameText</a:t>
            </a:r>
            <a:r>
              <a:rPr lang="ko-KR" altLang="en-US" sz="3200" dirty="0">
                <a:solidFill>
                  <a:srgbClr val="AA7C38"/>
                </a:solidFill>
              </a:rPr>
              <a:t>를 만들 때의 </a:t>
            </a:r>
            <a:r>
              <a:rPr lang="en-US" altLang="ko-KR" sz="3200" dirty="0">
                <a:solidFill>
                  <a:srgbClr val="AA7C38"/>
                </a:solidFill>
              </a:rPr>
              <a:t>‘</a:t>
            </a:r>
            <a:r>
              <a:rPr lang="ko-KR" altLang="en-US" sz="3200" dirty="0">
                <a:solidFill>
                  <a:srgbClr val="AA7C38"/>
                </a:solidFill>
              </a:rPr>
              <a:t>색</a:t>
            </a:r>
            <a:r>
              <a:rPr lang="en-US" altLang="ko-KR" sz="3200" dirty="0">
                <a:solidFill>
                  <a:srgbClr val="AA7C38"/>
                </a:solidFill>
              </a:rPr>
              <a:t>’ </a:t>
            </a:r>
            <a:r>
              <a:rPr lang="ko-KR" altLang="en-US" sz="3200" dirty="0">
                <a:solidFill>
                  <a:srgbClr val="AA7C38"/>
                </a:solidFill>
              </a:rPr>
              <a:t>부분을 수정해보자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1C3FC9-6847-4D30-83A2-21ADA2F6E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018" y="3429000"/>
            <a:ext cx="2773964" cy="291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058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23385" y="1118275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65438" y="1118275"/>
            <a:ext cx="10569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prstClr val="black"/>
                </a:solidFill>
              </a:rPr>
              <a:t>다시 한번 밤하늘의 별이 그려지는 프로그램을 수정하여 별의 크기도 </a:t>
            </a:r>
            <a:r>
              <a:rPr lang="ko-KR" altLang="en-US" sz="3600" dirty="0" err="1">
                <a:solidFill>
                  <a:prstClr val="black"/>
                </a:solidFill>
              </a:rPr>
              <a:t>랜덤하도록</a:t>
            </a:r>
            <a:r>
              <a:rPr lang="ko-KR" altLang="en-US" sz="3600" dirty="0">
                <a:solidFill>
                  <a:prstClr val="black"/>
                </a:solidFill>
              </a:rPr>
              <a:t> 바꾸어라</a:t>
            </a:r>
            <a:r>
              <a:rPr lang="en-US" altLang="ko-KR" sz="36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707886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0A631-70DD-44BF-A7B8-13F0D81A3839}"/>
              </a:ext>
            </a:extLst>
          </p:cNvPr>
          <p:cNvSpPr/>
          <p:nvPr/>
        </p:nvSpPr>
        <p:spPr>
          <a:xfrm>
            <a:off x="1065438" y="2441714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</a:t>
            </a:r>
            <a:r>
              <a:rPr lang="en-US" altLang="ko-KR" sz="3200" dirty="0" err="1">
                <a:solidFill>
                  <a:srgbClr val="AA7C38"/>
                </a:solidFill>
              </a:rPr>
              <a:t>GameText</a:t>
            </a:r>
            <a:r>
              <a:rPr lang="ko-KR" altLang="en-US" sz="3200" dirty="0">
                <a:solidFill>
                  <a:srgbClr val="AA7C38"/>
                </a:solidFill>
              </a:rPr>
              <a:t>를 만들 때의 </a:t>
            </a:r>
            <a:r>
              <a:rPr lang="en-US" altLang="ko-KR" sz="3200" dirty="0">
                <a:solidFill>
                  <a:srgbClr val="AA7C38"/>
                </a:solidFill>
              </a:rPr>
              <a:t>‘</a:t>
            </a:r>
            <a:r>
              <a:rPr lang="ko-KR" altLang="en-US" sz="3200" dirty="0">
                <a:solidFill>
                  <a:srgbClr val="AA7C38"/>
                </a:solidFill>
              </a:rPr>
              <a:t>크기</a:t>
            </a:r>
            <a:r>
              <a:rPr lang="en-US" altLang="ko-KR" sz="3200" dirty="0">
                <a:solidFill>
                  <a:srgbClr val="AA7C38"/>
                </a:solidFill>
              </a:rPr>
              <a:t>’</a:t>
            </a:r>
            <a:r>
              <a:rPr lang="ko-KR" altLang="en-US" sz="3200" dirty="0">
                <a:solidFill>
                  <a:srgbClr val="AA7C38"/>
                </a:solidFill>
              </a:rPr>
              <a:t> 부분을 수정해보자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1C3FC9-6847-4D30-83A2-21ADA2F6E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018" y="3429000"/>
            <a:ext cx="2773964" cy="29112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C9AE100-61C8-48C4-B208-ED6603D0C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017" y="3428999"/>
            <a:ext cx="2773965" cy="291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448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23385" y="1118275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65438" y="1118275"/>
            <a:ext cx="10569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prstClr val="black"/>
                </a:solidFill>
              </a:rPr>
              <a:t>다시 한번 밤하늘의 별이 그려지는 프로그램을 수정하여 별이 마우스 위치에 만들어지도록 바꾸어라</a:t>
            </a:r>
            <a:r>
              <a:rPr lang="en-US" altLang="ko-KR" sz="36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707886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0A631-70DD-44BF-A7B8-13F0D81A3839}"/>
              </a:ext>
            </a:extLst>
          </p:cNvPr>
          <p:cNvSpPr/>
          <p:nvPr/>
        </p:nvSpPr>
        <p:spPr>
          <a:xfrm>
            <a:off x="1065438" y="2441714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</a:t>
            </a:r>
            <a:r>
              <a:rPr lang="en-US" altLang="ko-KR" sz="3200" dirty="0" err="1">
                <a:solidFill>
                  <a:srgbClr val="AA7C38"/>
                </a:solidFill>
              </a:rPr>
              <a:t>GameText</a:t>
            </a:r>
            <a:r>
              <a:rPr lang="ko-KR" altLang="en-US" sz="3200" dirty="0">
                <a:solidFill>
                  <a:srgbClr val="AA7C38"/>
                </a:solidFill>
              </a:rPr>
              <a:t>를 만들 때의 </a:t>
            </a:r>
            <a:r>
              <a:rPr lang="en-US" altLang="ko-KR" sz="3200" dirty="0">
                <a:solidFill>
                  <a:srgbClr val="AA7C38"/>
                </a:solidFill>
              </a:rPr>
              <a:t>‘</a:t>
            </a:r>
            <a:r>
              <a:rPr lang="ko-KR" altLang="en-US" sz="3200" dirty="0">
                <a:solidFill>
                  <a:srgbClr val="AA7C38"/>
                </a:solidFill>
              </a:rPr>
              <a:t>위치</a:t>
            </a:r>
            <a:r>
              <a:rPr lang="en-US" altLang="ko-KR" sz="3200" dirty="0">
                <a:solidFill>
                  <a:srgbClr val="AA7C38"/>
                </a:solidFill>
              </a:rPr>
              <a:t>’</a:t>
            </a:r>
            <a:r>
              <a:rPr lang="ko-KR" altLang="en-US" sz="3200" dirty="0">
                <a:solidFill>
                  <a:srgbClr val="AA7C38"/>
                </a:solidFill>
              </a:rPr>
              <a:t> 부분을 수정해보자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1C3FC9-6847-4D30-83A2-21ADA2F6E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018" y="3429000"/>
            <a:ext cx="2773964" cy="29112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82D73C-8338-44DB-8923-CFD80A04F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018" y="3428999"/>
            <a:ext cx="2773964" cy="291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542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BE750-CF1B-4CDA-BC20-62C122E561DF}"/>
              </a:ext>
            </a:extLst>
          </p:cNvPr>
          <p:cNvSpPr txBox="1"/>
          <p:nvPr/>
        </p:nvSpPr>
        <p:spPr>
          <a:xfrm>
            <a:off x="603679" y="1700009"/>
            <a:ext cx="11504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6">
                    <a:lumMod val="50000"/>
                  </a:schemeClr>
                </a:solidFill>
              </a:rPr>
              <a:t>s.GameImage</a:t>
            </a:r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파일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가로위치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세로위치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주어진 파일명</a:t>
            </a:r>
            <a:r>
              <a:rPr lang="en-US" altLang="ko-KR" sz="3600" dirty="0">
                <a:solidFill>
                  <a:srgbClr val="AA7C38"/>
                </a:solidFill>
              </a:rPr>
              <a:t>, </a:t>
            </a:r>
            <a:r>
              <a:rPr lang="ko-KR" altLang="en-US" sz="3600" dirty="0">
                <a:solidFill>
                  <a:srgbClr val="AA7C38"/>
                </a:solidFill>
              </a:rPr>
              <a:t>위치로</a:t>
            </a:r>
            <a:endParaRPr lang="en-US" altLang="ko-KR" sz="3600" dirty="0">
              <a:solidFill>
                <a:srgbClr val="AA7C38"/>
              </a:solidFill>
            </a:endParaRPr>
          </a:p>
          <a:p>
            <a:r>
              <a:rPr lang="ko-KR" altLang="en-US" sz="3600" dirty="0">
                <a:solidFill>
                  <a:srgbClr val="AA7C38"/>
                </a:solidFill>
              </a:rPr>
              <a:t>게임 이미지를 만들어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이미지 만들기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90169-CB99-4425-8A91-52D52B7CF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03" y="4230599"/>
            <a:ext cx="1070759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673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이미지 만들기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E10F7-0756-48D8-BD0E-68480542C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1589071"/>
            <a:ext cx="11455400" cy="14463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2EDDEC-0DE1-4340-8FAD-A27874B4312F}"/>
              </a:ext>
            </a:extLst>
          </p:cNvPr>
          <p:cNvSpPr/>
          <p:nvPr/>
        </p:nvSpPr>
        <p:spPr>
          <a:xfrm>
            <a:off x="368300" y="2521110"/>
            <a:ext cx="11341100" cy="1028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84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이미지 만들기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E10F7-0756-48D8-BD0E-68480542C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1589071"/>
            <a:ext cx="11455400" cy="144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00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이미지 만들기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27841B-87A2-4FB2-8DB9-254FD0EBE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012" y="3512074"/>
            <a:ext cx="2339975" cy="2680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7E10F7-0756-48D8-BD0E-68480542C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1589071"/>
            <a:ext cx="11455400" cy="144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701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BE750-CF1B-4CDA-BC20-62C122E561DF}"/>
              </a:ext>
            </a:extLst>
          </p:cNvPr>
          <p:cNvSpPr txBox="1"/>
          <p:nvPr/>
        </p:nvSpPr>
        <p:spPr>
          <a:xfrm>
            <a:off x="603679" y="1700009"/>
            <a:ext cx="115043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6">
                    <a:lumMod val="50000"/>
                  </a:schemeClr>
                </a:solidFill>
              </a:rPr>
              <a:t>A.move</a:t>
            </a:r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가로 움직임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세로 움직임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주어진 움직임 만큼 게임 물체 </a:t>
            </a:r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를 움직인다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물체 움직이기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559D4E-AEC2-4C5A-8E11-792A6382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79" y="3890089"/>
            <a:ext cx="11016821" cy="173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005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물체 움직이기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C63C3A-55CF-4273-B537-474B1EA4C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539417"/>
            <a:ext cx="11239500" cy="34839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8A4931-ECAA-414F-806E-48DA0058AE2F}"/>
              </a:ext>
            </a:extLst>
          </p:cNvPr>
          <p:cNvSpPr/>
          <p:nvPr/>
        </p:nvSpPr>
        <p:spPr>
          <a:xfrm>
            <a:off x="355600" y="2400300"/>
            <a:ext cx="5524500" cy="1028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2CA713-42B9-440E-9DF5-9ABC698F9B5E}"/>
              </a:ext>
            </a:extLst>
          </p:cNvPr>
          <p:cNvSpPr/>
          <p:nvPr/>
        </p:nvSpPr>
        <p:spPr>
          <a:xfrm>
            <a:off x="234892" y="4559299"/>
            <a:ext cx="8426508" cy="540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7253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물체 움직이기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C63C3A-55CF-4273-B537-474B1EA4C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539417"/>
            <a:ext cx="11239500" cy="348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5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객체의 예</a:t>
            </a:r>
          </a:p>
        </p:txBody>
      </p:sp>
      <p:pic>
        <p:nvPicPr>
          <p:cNvPr id="3074" name="Picture 2" descr="Image result for 아이폰">
            <a:extLst>
              <a:ext uri="{FF2B5EF4-FFF2-40B4-BE49-F238E27FC236}">
                <a16:creationId xmlns:a16="http://schemas.microsoft.com/office/drawing/2014/main" id="{E88CCBB8-6C94-4B0C-9235-47E20C2DC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99" y="1977883"/>
            <a:ext cx="1166657" cy="235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5603D4-5CDD-4D44-A5B3-D49155F3B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127" y="2831630"/>
            <a:ext cx="3477110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265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물체 움직이기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C63C3A-55CF-4273-B537-474B1EA4C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539417"/>
            <a:ext cx="11239500" cy="34839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C48395C-6904-45F9-AF49-F351DE54A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662" y="2421195"/>
            <a:ext cx="2606675" cy="298628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2455F8-D058-4954-8CA1-84163D4FA05D}"/>
              </a:ext>
            </a:extLst>
          </p:cNvPr>
          <p:cNvCxnSpPr>
            <a:cxnSpLocks/>
          </p:cNvCxnSpPr>
          <p:nvPr/>
        </p:nvCxnSpPr>
        <p:spPr>
          <a:xfrm>
            <a:off x="7175500" y="4051300"/>
            <a:ext cx="482600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7E51E8-4C15-46A6-916F-4045D7FB8259}"/>
              </a:ext>
            </a:extLst>
          </p:cNvPr>
          <p:cNvCxnSpPr>
            <a:cxnSpLocks/>
          </p:cNvCxnSpPr>
          <p:nvPr/>
        </p:nvCxnSpPr>
        <p:spPr>
          <a:xfrm>
            <a:off x="5975350" y="4051300"/>
            <a:ext cx="482600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3509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BE750-CF1B-4CDA-BC20-62C122E561DF}"/>
              </a:ext>
            </a:extLst>
          </p:cNvPr>
          <p:cNvSpPr txBox="1"/>
          <p:nvPr/>
        </p:nvSpPr>
        <p:spPr>
          <a:xfrm>
            <a:off x="603679" y="1700009"/>
            <a:ext cx="115043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6">
                    <a:lumMod val="50000"/>
                  </a:schemeClr>
                </a:solidFill>
              </a:rPr>
              <a:t>A.get_position</a:t>
            </a:r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게임 물체 </a:t>
            </a:r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의 위치를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물체 위치 가져오기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33EB1C-B8B2-4D6E-8928-5514EFD8D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79" y="4195667"/>
            <a:ext cx="11131121" cy="129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50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물체 위치 가져오기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A4141F-C196-44F7-B9AF-9CBCF22DB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1645979"/>
            <a:ext cx="11074400" cy="210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756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물체 위치 가져오기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A4141F-C196-44F7-B9AF-9CBCF22DB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1645979"/>
            <a:ext cx="11074400" cy="21086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EF2D71-11B9-46A0-BDA2-4A522EAB1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00" y="4813231"/>
            <a:ext cx="3486637" cy="9907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A2732A-D5E8-420C-9C0F-271F35A54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5950" y="4088071"/>
            <a:ext cx="19621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10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BE750-CF1B-4CDA-BC20-62C122E561DF}"/>
              </a:ext>
            </a:extLst>
          </p:cNvPr>
          <p:cNvSpPr txBox="1"/>
          <p:nvPr/>
        </p:nvSpPr>
        <p:spPr>
          <a:xfrm>
            <a:off x="451279" y="1750809"/>
            <a:ext cx="115043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6">
                    <a:lumMod val="50000"/>
                  </a:schemeClr>
                </a:solidFill>
              </a:rPr>
              <a:t>A.delete</a:t>
            </a:r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게임 물체 </a:t>
            </a:r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를 제거한다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물체 위치 가져오기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CF4F93-38B9-4E79-819F-EA960A89A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79" y="3823797"/>
            <a:ext cx="11504345" cy="9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675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79998" y="1103664"/>
            <a:ext cx="339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994058" y="1103664"/>
            <a:ext cx="10943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b="1" dirty="0">
                <a:solidFill>
                  <a:srgbClr val="7030A0"/>
                </a:solidFill>
              </a:rPr>
              <a:t>프로그램을 수정하여</a:t>
            </a:r>
            <a:r>
              <a:rPr lang="en-US" altLang="ko-KR" sz="3200" b="1" dirty="0">
                <a:solidFill>
                  <a:srgbClr val="7030A0"/>
                </a:solidFill>
              </a:rPr>
              <a:t> </a:t>
            </a:r>
            <a:r>
              <a:rPr lang="ko-KR" altLang="en-US" sz="3200" b="1" dirty="0">
                <a:solidFill>
                  <a:srgbClr val="7030A0"/>
                </a:solidFill>
              </a:rPr>
              <a:t>별들이 화면 위에서부터 떨어지게 만들자</a:t>
            </a:r>
            <a:r>
              <a:rPr lang="en-US" altLang="ko-KR" sz="32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39BD6F-2131-41A4-8086-9CDB2331C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919" y="2593493"/>
            <a:ext cx="3459562" cy="363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671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EB4F0-56F7-4F70-80C8-D81DAF663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53" y="1981088"/>
            <a:ext cx="10627690" cy="3706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B95483-C347-4157-A00B-B8625EEC82C0}"/>
              </a:ext>
            </a:extLst>
          </p:cNvPr>
          <p:cNvSpPr txBox="1"/>
          <p:nvPr/>
        </p:nvSpPr>
        <p:spPr>
          <a:xfrm>
            <a:off x="279998" y="1103664"/>
            <a:ext cx="339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8BB390-8312-4D26-BBFF-6ADD3E723859}"/>
              </a:ext>
            </a:extLst>
          </p:cNvPr>
          <p:cNvSpPr/>
          <p:nvPr/>
        </p:nvSpPr>
        <p:spPr>
          <a:xfrm>
            <a:off x="994058" y="1103664"/>
            <a:ext cx="10943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b="1" dirty="0">
                <a:solidFill>
                  <a:srgbClr val="7030A0"/>
                </a:solidFill>
              </a:rPr>
              <a:t>프로그램을 수정하여</a:t>
            </a:r>
            <a:r>
              <a:rPr lang="en-US" altLang="ko-KR" sz="3200" b="1" dirty="0">
                <a:solidFill>
                  <a:srgbClr val="7030A0"/>
                </a:solidFill>
              </a:rPr>
              <a:t> </a:t>
            </a:r>
            <a:r>
              <a:rPr lang="ko-KR" altLang="en-US" sz="3200" b="1" dirty="0">
                <a:solidFill>
                  <a:srgbClr val="7030A0"/>
                </a:solidFill>
              </a:rPr>
              <a:t>별들이 화면 위에서부터 떨어지게 만들자</a:t>
            </a:r>
            <a:r>
              <a:rPr lang="en-US" altLang="ko-KR" sz="3200" b="1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63558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EB4F0-56F7-4F70-80C8-D81DAF663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53" y="1981088"/>
            <a:ext cx="10627690" cy="37069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0A70BA-F782-4C8A-A8EA-44CA20D97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53" y="2006489"/>
            <a:ext cx="10627690" cy="37016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A2D502-1E51-430B-A7DA-EBE9C4EA3C88}"/>
              </a:ext>
            </a:extLst>
          </p:cNvPr>
          <p:cNvSpPr txBox="1"/>
          <p:nvPr/>
        </p:nvSpPr>
        <p:spPr>
          <a:xfrm>
            <a:off x="279998" y="1103664"/>
            <a:ext cx="339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F3E5FD-B60F-4B87-B687-12B116C93999}"/>
              </a:ext>
            </a:extLst>
          </p:cNvPr>
          <p:cNvSpPr/>
          <p:nvPr/>
        </p:nvSpPr>
        <p:spPr>
          <a:xfrm>
            <a:off x="994058" y="1103664"/>
            <a:ext cx="10943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b="1" dirty="0">
                <a:solidFill>
                  <a:srgbClr val="7030A0"/>
                </a:solidFill>
              </a:rPr>
              <a:t>프로그램을 수정하여</a:t>
            </a:r>
            <a:r>
              <a:rPr lang="en-US" altLang="ko-KR" sz="3200" b="1" dirty="0">
                <a:solidFill>
                  <a:srgbClr val="7030A0"/>
                </a:solidFill>
              </a:rPr>
              <a:t> </a:t>
            </a:r>
            <a:r>
              <a:rPr lang="ko-KR" altLang="en-US" sz="3200" b="1" dirty="0">
                <a:solidFill>
                  <a:srgbClr val="7030A0"/>
                </a:solidFill>
              </a:rPr>
              <a:t>별들이 화면 위에서부터 떨어지게 만들자</a:t>
            </a:r>
            <a:r>
              <a:rPr lang="en-US" altLang="ko-KR" sz="3200" b="1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19378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EB4F0-56F7-4F70-80C8-D81DAF663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53" y="1981088"/>
            <a:ext cx="10627690" cy="37069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0A70BA-F782-4C8A-A8EA-44CA20D97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53" y="2006489"/>
            <a:ext cx="10627690" cy="3701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0D092E-A340-4FE4-890C-5A69789C2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53" y="1981088"/>
            <a:ext cx="10627690" cy="3706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9AA8E8-A852-463F-A8FA-E2665B27FF05}"/>
              </a:ext>
            </a:extLst>
          </p:cNvPr>
          <p:cNvSpPr txBox="1"/>
          <p:nvPr/>
        </p:nvSpPr>
        <p:spPr>
          <a:xfrm>
            <a:off x="279998" y="1103664"/>
            <a:ext cx="339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EEDCFC-3594-4D59-B216-65BCC5122F8F}"/>
              </a:ext>
            </a:extLst>
          </p:cNvPr>
          <p:cNvSpPr/>
          <p:nvPr/>
        </p:nvSpPr>
        <p:spPr>
          <a:xfrm>
            <a:off x="994058" y="1103664"/>
            <a:ext cx="10943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b="1" dirty="0">
                <a:solidFill>
                  <a:srgbClr val="7030A0"/>
                </a:solidFill>
              </a:rPr>
              <a:t>프로그램을 수정하여</a:t>
            </a:r>
            <a:r>
              <a:rPr lang="en-US" altLang="ko-KR" sz="3200" b="1" dirty="0">
                <a:solidFill>
                  <a:srgbClr val="7030A0"/>
                </a:solidFill>
              </a:rPr>
              <a:t> </a:t>
            </a:r>
            <a:r>
              <a:rPr lang="ko-KR" altLang="en-US" sz="3200" b="1" dirty="0">
                <a:solidFill>
                  <a:srgbClr val="7030A0"/>
                </a:solidFill>
              </a:rPr>
              <a:t>별들이 화면 위에서부터 떨어지게 만들자</a:t>
            </a:r>
            <a:r>
              <a:rPr lang="en-US" altLang="ko-KR" sz="3200" b="1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27979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EB4F0-56F7-4F70-80C8-D81DAF663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53" y="1981088"/>
            <a:ext cx="10627690" cy="37069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0A70BA-F782-4C8A-A8EA-44CA20D97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53" y="2006489"/>
            <a:ext cx="10627690" cy="3701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0D092E-A340-4FE4-890C-5A69789C2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53" y="1981088"/>
            <a:ext cx="10627690" cy="3706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BFEDC9-DA2A-4C3F-AC28-155F8E54D9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953" y="1981088"/>
            <a:ext cx="10569937" cy="40346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5DD00B-88E5-4A08-A7C8-5E46F627B93F}"/>
              </a:ext>
            </a:extLst>
          </p:cNvPr>
          <p:cNvSpPr txBox="1"/>
          <p:nvPr/>
        </p:nvSpPr>
        <p:spPr>
          <a:xfrm>
            <a:off x="279998" y="1103664"/>
            <a:ext cx="339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B4DF7-C9D0-4F25-AAD2-3063D9632493}"/>
              </a:ext>
            </a:extLst>
          </p:cNvPr>
          <p:cNvSpPr/>
          <p:nvPr/>
        </p:nvSpPr>
        <p:spPr>
          <a:xfrm>
            <a:off x="994058" y="1103664"/>
            <a:ext cx="10943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b="1" dirty="0">
                <a:solidFill>
                  <a:srgbClr val="7030A0"/>
                </a:solidFill>
              </a:rPr>
              <a:t>프로그램을 수정하여</a:t>
            </a:r>
            <a:r>
              <a:rPr lang="en-US" altLang="ko-KR" sz="3200" b="1" dirty="0">
                <a:solidFill>
                  <a:srgbClr val="7030A0"/>
                </a:solidFill>
              </a:rPr>
              <a:t> </a:t>
            </a:r>
            <a:r>
              <a:rPr lang="ko-KR" altLang="en-US" sz="3200" b="1" dirty="0">
                <a:solidFill>
                  <a:srgbClr val="7030A0"/>
                </a:solidFill>
              </a:rPr>
              <a:t>별들이 화면 위에서부터 떨어지게 만들자</a:t>
            </a:r>
            <a:r>
              <a:rPr lang="en-US" altLang="ko-KR" sz="3200" b="1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307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객체의 예</a:t>
            </a:r>
          </a:p>
        </p:txBody>
      </p:sp>
      <p:pic>
        <p:nvPicPr>
          <p:cNvPr id="3074" name="Picture 2" descr="Image result for 아이폰">
            <a:extLst>
              <a:ext uri="{FF2B5EF4-FFF2-40B4-BE49-F238E27FC236}">
                <a16:creationId xmlns:a16="http://schemas.microsoft.com/office/drawing/2014/main" id="{E88CCBB8-6C94-4B0C-9235-47E20C2DC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99" y="1977883"/>
            <a:ext cx="1166657" cy="235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95E21F4-0D8E-4570-8F36-08B3839B6178}"/>
              </a:ext>
            </a:extLst>
          </p:cNvPr>
          <p:cNvCxnSpPr/>
          <p:nvPr/>
        </p:nvCxnSpPr>
        <p:spPr>
          <a:xfrm flipV="1">
            <a:off x="1376155" y="2397790"/>
            <a:ext cx="2160287" cy="362139"/>
          </a:xfrm>
          <a:prstGeom prst="bentConnector3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8832E48-0217-483F-91D3-5E38D7497B07}"/>
              </a:ext>
            </a:extLst>
          </p:cNvPr>
          <p:cNvCxnSpPr>
            <a:cxnSpLocks/>
          </p:cNvCxnSpPr>
          <p:nvPr/>
        </p:nvCxnSpPr>
        <p:spPr>
          <a:xfrm>
            <a:off x="1402769" y="3031156"/>
            <a:ext cx="2160287" cy="230861"/>
          </a:xfrm>
          <a:prstGeom prst="bentConnector3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236454A-E1E7-41A4-8E5E-F4CD8658AFDB}"/>
              </a:ext>
            </a:extLst>
          </p:cNvPr>
          <p:cNvCxnSpPr>
            <a:cxnSpLocks/>
          </p:cNvCxnSpPr>
          <p:nvPr/>
        </p:nvCxnSpPr>
        <p:spPr>
          <a:xfrm>
            <a:off x="1376154" y="3408340"/>
            <a:ext cx="2160287" cy="296501"/>
          </a:xfrm>
          <a:prstGeom prst="bentConnector3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6667AB-8F76-4506-B241-B7478A99FB86}"/>
              </a:ext>
            </a:extLst>
          </p:cNvPr>
          <p:cNvSpPr txBox="1"/>
          <p:nvPr/>
        </p:nvSpPr>
        <p:spPr>
          <a:xfrm>
            <a:off x="3563056" y="2136180"/>
            <a:ext cx="956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</a:rPr>
              <a:t>통화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D01840-E554-4E94-870B-CCE0D7B300B1}"/>
              </a:ext>
            </a:extLst>
          </p:cNvPr>
          <p:cNvSpPr txBox="1"/>
          <p:nvPr/>
        </p:nvSpPr>
        <p:spPr>
          <a:xfrm>
            <a:off x="3575811" y="2977668"/>
            <a:ext cx="178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accent6">
                    <a:lumMod val="75000"/>
                  </a:schemeClr>
                </a:solidFill>
              </a:rPr>
              <a:t>카메라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673BAF-67A9-44F7-90C4-C30DF8F89378}"/>
              </a:ext>
            </a:extLst>
          </p:cNvPr>
          <p:cNvSpPr txBox="1"/>
          <p:nvPr/>
        </p:nvSpPr>
        <p:spPr>
          <a:xfrm>
            <a:off x="3563056" y="3500824"/>
            <a:ext cx="178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</a:rPr>
              <a:t>게임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5603D4-5CDD-4D44-A5B3-D49155F3B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127" y="2831630"/>
            <a:ext cx="3477110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328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EB4F0-56F7-4F70-80C8-D81DAF663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53" y="1981088"/>
            <a:ext cx="10627690" cy="37069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0A70BA-F782-4C8A-A8EA-44CA20D97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53" y="2006489"/>
            <a:ext cx="10627690" cy="3701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0D092E-A340-4FE4-890C-5A69789C2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53" y="1981088"/>
            <a:ext cx="10627690" cy="3706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BFEDC9-DA2A-4C3F-AC28-155F8E54D9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953" y="1981088"/>
            <a:ext cx="10569937" cy="4034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6860A9-532F-4DCF-831B-AE1DE12051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6711" y="1124320"/>
            <a:ext cx="5038578" cy="52880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027197-0B33-43BB-A2A6-E1506DEB82AD}"/>
              </a:ext>
            </a:extLst>
          </p:cNvPr>
          <p:cNvSpPr txBox="1"/>
          <p:nvPr/>
        </p:nvSpPr>
        <p:spPr>
          <a:xfrm>
            <a:off x="279998" y="1103664"/>
            <a:ext cx="339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0EE1D6-24F7-452F-B458-5FE8F6030913}"/>
              </a:ext>
            </a:extLst>
          </p:cNvPr>
          <p:cNvSpPr/>
          <p:nvPr/>
        </p:nvSpPr>
        <p:spPr>
          <a:xfrm>
            <a:off x="994058" y="1103664"/>
            <a:ext cx="10943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b="1" dirty="0">
                <a:solidFill>
                  <a:srgbClr val="7030A0"/>
                </a:solidFill>
              </a:rPr>
              <a:t>프로그램을 수정하여</a:t>
            </a:r>
            <a:r>
              <a:rPr lang="en-US" altLang="ko-KR" sz="3200" b="1" dirty="0">
                <a:solidFill>
                  <a:srgbClr val="7030A0"/>
                </a:solidFill>
              </a:rPr>
              <a:t> </a:t>
            </a:r>
            <a:r>
              <a:rPr lang="ko-KR" altLang="en-US" sz="3200" b="1" dirty="0">
                <a:solidFill>
                  <a:srgbClr val="7030A0"/>
                </a:solidFill>
              </a:rPr>
              <a:t>별들이 화면 위에서부터 떨어지게 만들자</a:t>
            </a:r>
            <a:r>
              <a:rPr lang="en-US" altLang="ko-KR" sz="3200" b="1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87956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380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FEDC9-DA2A-4C3F-AC28-155F8E54D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53" y="558688"/>
            <a:ext cx="10569937" cy="40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454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380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FEDC9-DA2A-4C3F-AC28-155F8E54D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53" y="558688"/>
            <a:ext cx="10569937" cy="40346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B2A787-1642-4703-9314-CAC860573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53" y="1648300"/>
            <a:ext cx="10419747" cy="44303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57151B7-E23C-40C9-B8E2-801183B02F08}"/>
              </a:ext>
            </a:extLst>
          </p:cNvPr>
          <p:cNvSpPr/>
          <p:nvPr/>
        </p:nvSpPr>
        <p:spPr>
          <a:xfrm>
            <a:off x="1727200" y="4216400"/>
            <a:ext cx="5168900" cy="109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860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380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FEDC9-DA2A-4C3F-AC28-155F8E54D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53" y="558688"/>
            <a:ext cx="10569937" cy="40346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B2A787-1642-4703-9314-CAC860573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53" y="1648300"/>
            <a:ext cx="10419747" cy="443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726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380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FEDC9-DA2A-4C3F-AC28-155F8E54D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53" y="558688"/>
            <a:ext cx="10569937" cy="40346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B2A787-1642-4703-9314-CAC860573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53" y="1648300"/>
            <a:ext cx="10419747" cy="4430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22D32B-B6F7-43BE-B57E-47E87DCCF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6711" y="790667"/>
            <a:ext cx="5038578" cy="528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353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23385" y="1118275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65438" y="1118275"/>
            <a:ext cx="10569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prstClr val="black"/>
                </a:solidFill>
              </a:rPr>
              <a:t>별이 떨어지는 프로그램을 수정하여 수평 방향으로도 랜덤하게 흔들리며 떨어지게 하여라</a:t>
            </a:r>
            <a:r>
              <a:rPr lang="en-US" altLang="ko-KR" sz="36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707886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0A631-70DD-44BF-A7B8-13F0D81A3839}"/>
              </a:ext>
            </a:extLst>
          </p:cNvPr>
          <p:cNvSpPr/>
          <p:nvPr/>
        </p:nvSpPr>
        <p:spPr>
          <a:xfrm>
            <a:off x="1065438" y="2441714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</a:t>
            </a:r>
            <a:r>
              <a:rPr lang="en-US" altLang="ko-KR" sz="3200" dirty="0" err="1">
                <a:solidFill>
                  <a:srgbClr val="AA7C38"/>
                </a:solidFill>
              </a:rPr>
              <a:t>star.move</a:t>
            </a:r>
            <a:r>
              <a:rPr lang="en-US" altLang="ko-KR" sz="3200" dirty="0">
                <a:solidFill>
                  <a:srgbClr val="AA7C38"/>
                </a:solidFill>
              </a:rPr>
              <a:t>() </a:t>
            </a:r>
            <a:r>
              <a:rPr lang="ko-KR" altLang="en-US" sz="3200" dirty="0">
                <a:solidFill>
                  <a:srgbClr val="AA7C38"/>
                </a:solidFill>
              </a:rPr>
              <a:t>부분을 수정해보자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16DD93-1B39-42B7-964C-887F37837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962" y="3263900"/>
            <a:ext cx="3140075" cy="329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913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23385" y="1118275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65438" y="1118275"/>
            <a:ext cx="10569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prstClr val="black"/>
                </a:solidFill>
              </a:rPr>
              <a:t>별이 떨어지는 프로그램을 수정하여 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</a:rPr>
              <a:t>★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ko-KR" altLang="en-US" sz="3600" dirty="0">
                <a:solidFill>
                  <a:prstClr val="black"/>
                </a:solidFill>
              </a:rPr>
              <a:t>이 아닌 </a:t>
            </a:r>
            <a:r>
              <a:rPr lang="ko-KR" altLang="en-US" sz="3600" b="1" dirty="0">
                <a:solidFill>
                  <a:prstClr val="black"/>
                </a:solidFill>
              </a:rPr>
              <a:t>그림</a:t>
            </a:r>
            <a:r>
              <a:rPr lang="ko-KR" altLang="en-US" sz="3600" dirty="0">
                <a:solidFill>
                  <a:prstClr val="black"/>
                </a:solidFill>
              </a:rPr>
              <a:t> </a:t>
            </a:r>
            <a:r>
              <a:rPr lang="en-US" altLang="ko-KR" sz="3600" b="1" dirty="0">
                <a:solidFill>
                  <a:prstClr val="black"/>
                </a:solidFill>
              </a:rPr>
              <a:t>a.png </a:t>
            </a:r>
            <a:r>
              <a:rPr lang="ko-KR" altLang="en-US" sz="3600" dirty="0">
                <a:solidFill>
                  <a:prstClr val="black"/>
                </a:solidFill>
              </a:rPr>
              <a:t>가 떨어지게 해보자</a:t>
            </a:r>
            <a:r>
              <a:rPr lang="en-US" altLang="ko-KR" sz="36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707886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0A631-70DD-44BF-A7B8-13F0D81A3839}"/>
              </a:ext>
            </a:extLst>
          </p:cNvPr>
          <p:cNvSpPr/>
          <p:nvPr/>
        </p:nvSpPr>
        <p:spPr>
          <a:xfrm>
            <a:off x="1065438" y="2441714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</a:t>
            </a:r>
            <a:r>
              <a:rPr lang="en-US" altLang="ko-KR" sz="3200" dirty="0" err="1">
                <a:solidFill>
                  <a:srgbClr val="AA7C38"/>
                </a:solidFill>
              </a:rPr>
              <a:t>GameText</a:t>
            </a:r>
            <a:r>
              <a:rPr lang="en-US" altLang="ko-KR" sz="3200" dirty="0">
                <a:solidFill>
                  <a:srgbClr val="AA7C38"/>
                </a:solidFill>
              </a:rPr>
              <a:t> </a:t>
            </a:r>
            <a:r>
              <a:rPr lang="ko-KR" altLang="en-US" sz="3200" dirty="0">
                <a:solidFill>
                  <a:srgbClr val="AA7C38"/>
                </a:solidFill>
              </a:rPr>
              <a:t>대신 </a:t>
            </a:r>
            <a:r>
              <a:rPr lang="en-US" altLang="ko-KR" sz="3200" dirty="0" err="1">
                <a:solidFill>
                  <a:srgbClr val="AA7C38"/>
                </a:solidFill>
              </a:rPr>
              <a:t>GameImage</a:t>
            </a:r>
            <a:r>
              <a:rPr lang="en-US" altLang="ko-KR" sz="3200" dirty="0">
                <a:solidFill>
                  <a:srgbClr val="AA7C38"/>
                </a:solidFill>
              </a:rPr>
              <a:t> </a:t>
            </a:r>
            <a:r>
              <a:rPr lang="ko-KR" altLang="en-US" sz="3200" dirty="0">
                <a:solidFill>
                  <a:srgbClr val="AA7C38"/>
                </a:solidFill>
              </a:rPr>
              <a:t>를 만들어야 한다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708B77-6F00-4AFF-9330-BF7C42198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912" y="3251198"/>
            <a:ext cx="3178175" cy="333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315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23385" y="1118275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65438" y="1118275"/>
            <a:ext cx="10569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prstClr val="black"/>
                </a:solidFill>
              </a:rPr>
              <a:t>별이 떨어지는 프로그램을 수정하여 모든 별들이 마우스를 향해 움직이도록 해보자</a:t>
            </a:r>
            <a:r>
              <a:rPr lang="en-US" altLang="ko-KR" sz="36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707886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ED5ECE-8CDC-4744-A3B6-C948D8214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512" y="2578410"/>
            <a:ext cx="3736975" cy="392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888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044243-0583-46AF-BC2C-1802D414451E}"/>
              </a:ext>
            </a:extLst>
          </p:cNvPr>
          <p:cNvSpPr/>
          <p:nvPr/>
        </p:nvSpPr>
        <p:spPr>
          <a:xfrm>
            <a:off x="0" y="5370285"/>
            <a:ext cx="12192000" cy="1487715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62" y="869694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285558" y="2511301"/>
            <a:ext cx="8398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객체 지향 프로그래밍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빛의 삼원색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게임 기초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285558" y="3722020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16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285558" y="1495638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222A3-5341-444D-8C74-834633A02ABB}"/>
              </a:ext>
            </a:extLst>
          </p:cNvPr>
          <p:cNvSpPr txBox="1"/>
          <p:nvPr/>
        </p:nvSpPr>
        <p:spPr>
          <a:xfrm>
            <a:off x="213562" y="5521795"/>
            <a:ext cx="131934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References</a:t>
            </a:r>
          </a:p>
          <a:p>
            <a:endParaRPr lang="en-US" altLang="ko-KR" sz="1200" dirty="0"/>
          </a:p>
          <a:p>
            <a:r>
              <a:rPr lang="ko-KR" altLang="en-US" sz="1200" dirty="0"/>
              <a:t>왕초보를 위한 </a:t>
            </a:r>
            <a:r>
              <a:rPr lang="en-US" altLang="ko-KR" sz="1200" dirty="0"/>
              <a:t>Python 2.7		</a:t>
            </a:r>
            <a:r>
              <a:rPr lang="en-US" altLang="ko-KR" sz="1200" dirty="0">
                <a:hlinkClick r:id="rId3"/>
              </a:rPr>
              <a:t>https://wikidocs.net/145</a:t>
            </a:r>
            <a:endParaRPr lang="en-US" altLang="ko-KR" sz="1200" dirty="0"/>
          </a:p>
          <a:p>
            <a:r>
              <a:rPr lang="ko-KR" altLang="en-US" sz="1200" dirty="0"/>
              <a:t>뱀 인형 이미지</a:t>
            </a:r>
            <a:r>
              <a:rPr lang="en-US" altLang="ko-KR" sz="1200" dirty="0"/>
              <a:t>		</a:t>
            </a:r>
            <a:r>
              <a:rPr lang="en-US" altLang="ko-KR" sz="1200" dirty="0">
                <a:hlinkClick r:id="rId4"/>
              </a:rPr>
              <a:t>https://bit.ly/2WlNL65</a:t>
            </a:r>
            <a:endParaRPr lang="en-US" altLang="ko-KR" sz="1200" dirty="0"/>
          </a:p>
          <a:p>
            <a:r>
              <a:rPr lang="en-US" altLang="ko-KR" sz="1200" dirty="0"/>
              <a:t>Stock Photos			</a:t>
            </a:r>
            <a:r>
              <a:rPr lang="en-US" altLang="ko-KR" sz="1200" dirty="0">
                <a:hlinkClick r:id="rId5"/>
              </a:rPr>
              <a:t>https://unsplash.com/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7381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객체의 예</a:t>
            </a:r>
          </a:p>
        </p:txBody>
      </p:sp>
      <p:pic>
        <p:nvPicPr>
          <p:cNvPr id="3074" name="Picture 2" descr="Image result for 아이폰">
            <a:extLst>
              <a:ext uri="{FF2B5EF4-FFF2-40B4-BE49-F238E27FC236}">
                <a16:creationId xmlns:a16="http://schemas.microsoft.com/office/drawing/2014/main" id="{E88CCBB8-6C94-4B0C-9235-47E20C2DC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99" y="1977883"/>
            <a:ext cx="1166657" cy="235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95E21F4-0D8E-4570-8F36-08B3839B6178}"/>
              </a:ext>
            </a:extLst>
          </p:cNvPr>
          <p:cNvCxnSpPr/>
          <p:nvPr/>
        </p:nvCxnSpPr>
        <p:spPr>
          <a:xfrm flipV="1">
            <a:off x="1376155" y="2397790"/>
            <a:ext cx="2160287" cy="362139"/>
          </a:xfrm>
          <a:prstGeom prst="bentConnector3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8832E48-0217-483F-91D3-5E38D7497B07}"/>
              </a:ext>
            </a:extLst>
          </p:cNvPr>
          <p:cNvCxnSpPr>
            <a:cxnSpLocks/>
          </p:cNvCxnSpPr>
          <p:nvPr/>
        </p:nvCxnSpPr>
        <p:spPr>
          <a:xfrm>
            <a:off x="1402769" y="3031156"/>
            <a:ext cx="2160287" cy="230861"/>
          </a:xfrm>
          <a:prstGeom prst="bentConnector3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236454A-E1E7-41A4-8E5E-F4CD8658AFDB}"/>
              </a:ext>
            </a:extLst>
          </p:cNvPr>
          <p:cNvCxnSpPr>
            <a:cxnSpLocks/>
          </p:cNvCxnSpPr>
          <p:nvPr/>
        </p:nvCxnSpPr>
        <p:spPr>
          <a:xfrm>
            <a:off x="1376154" y="3408340"/>
            <a:ext cx="2160287" cy="296501"/>
          </a:xfrm>
          <a:prstGeom prst="bentConnector3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6667AB-8F76-4506-B241-B7478A99FB86}"/>
              </a:ext>
            </a:extLst>
          </p:cNvPr>
          <p:cNvSpPr txBox="1"/>
          <p:nvPr/>
        </p:nvSpPr>
        <p:spPr>
          <a:xfrm>
            <a:off x="3563056" y="2136180"/>
            <a:ext cx="956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</a:rPr>
              <a:t>통화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D01840-E554-4E94-870B-CCE0D7B300B1}"/>
              </a:ext>
            </a:extLst>
          </p:cNvPr>
          <p:cNvSpPr txBox="1"/>
          <p:nvPr/>
        </p:nvSpPr>
        <p:spPr>
          <a:xfrm>
            <a:off x="3575811" y="2977668"/>
            <a:ext cx="178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accent6">
                    <a:lumMod val="75000"/>
                  </a:schemeClr>
                </a:solidFill>
              </a:rPr>
              <a:t>카메라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673BAF-67A9-44F7-90C4-C30DF8F89378}"/>
              </a:ext>
            </a:extLst>
          </p:cNvPr>
          <p:cNvSpPr txBox="1"/>
          <p:nvPr/>
        </p:nvSpPr>
        <p:spPr>
          <a:xfrm>
            <a:off x="3563056" y="3500824"/>
            <a:ext cx="178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</a:rPr>
              <a:t>게임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5603D4-5CDD-4D44-A5B3-D49155F3B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127" y="2831630"/>
            <a:ext cx="3477110" cy="847843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5484065-9F71-472A-9330-FA32DFF15E9D}"/>
              </a:ext>
            </a:extLst>
          </p:cNvPr>
          <p:cNvCxnSpPr>
            <a:cxnSpLocks/>
          </p:cNvCxnSpPr>
          <p:nvPr/>
        </p:nvCxnSpPr>
        <p:spPr>
          <a:xfrm rot="10800000">
            <a:off x="7046767" y="2297680"/>
            <a:ext cx="1240063" cy="632533"/>
          </a:xfrm>
          <a:prstGeom prst="bentConnector3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8E87E54-A928-4BA0-AE98-C489716A11A4}"/>
              </a:ext>
            </a:extLst>
          </p:cNvPr>
          <p:cNvCxnSpPr>
            <a:cxnSpLocks/>
          </p:cNvCxnSpPr>
          <p:nvPr/>
        </p:nvCxnSpPr>
        <p:spPr>
          <a:xfrm rot="10800000">
            <a:off x="7021259" y="3119877"/>
            <a:ext cx="1252818" cy="119405"/>
          </a:xfrm>
          <a:prstGeom prst="bentConnector3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8EBBDFE-6F9F-494F-95E5-7A57958777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46767" y="3500888"/>
            <a:ext cx="1240065" cy="276565"/>
          </a:xfrm>
          <a:prstGeom prst="bentConnector3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072411D-4994-4CF6-ACD2-0FE718964383}"/>
              </a:ext>
            </a:extLst>
          </p:cNvPr>
          <p:cNvSpPr txBox="1"/>
          <p:nvPr/>
        </p:nvSpPr>
        <p:spPr>
          <a:xfrm>
            <a:off x="5113176" y="1967571"/>
            <a:ext cx="1908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</a:rPr>
              <a:t>upper()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8AAB10-3B40-430B-8541-3CAB2CA02A11}"/>
              </a:ext>
            </a:extLst>
          </p:cNvPr>
          <p:cNvSpPr txBox="1"/>
          <p:nvPr/>
        </p:nvSpPr>
        <p:spPr>
          <a:xfrm>
            <a:off x="5103262" y="2797479"/>
            <a:ext cx="1908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</a:rPr>
              <a:t>lower()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1F3F57-BD58-431D-AAC9-1C8894CDD65F}"/>
              </a:ext>
            </a:extLst>
          </p:cNvPr>
          <p:cNvSpPr txBox="1"/>
          <p:nvPr/>
        </p:nvSpPr>
        <p:spPr>
          <a:xfrm>
            <a:off x="5138684" y="3460822"/>
            <a:ext cx="1908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</a:rPr>
              <a:t>strip()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28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객체의 예</a:t>
            </a:r>
          </a:p>
        </p:txBody>
      </p:sp>
      <p:pic>
        <p:nvPicPr>
          <p:cNvPr id="3074" name="Picture 2" descr="Image result for 아이폰">
            <a:extLst>
              <a:ext uri="{FF2B5EF4-FFF2-40B4-BE49-F238E27FC236}">
                <a16:creationId xmlns:a16="http://schemas.microsoft.com/office/drawing/2014/main" id="{E88CCBB8-6C94-4B0C-9235-47E20C2DC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99" y="1977883"/>
            <a:ext cx="1166657" cy="235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95E21F4-0D8E-4570-8F36-08B3839B6178}"/>
              </a:ext>
            </a:extLst>
          </p:cNvPr>
          <p:cNvCxnSpPr/>
          <p:nvPr/>
        </p:nvCxnSpPr>
        <p:spPr>
          <a:xfrm flipV="1">
            <a:off x="1376155" y="2397790"/>
            <a:ext cx="2160287" cy="362139"/>
          </a:xfrm>
          <a:prstGeom prst="bentConnector3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8832E48-0217-483F-91D3-5E38D7497B07}"/>
              </a:ext>
            </a:extLst>
          </p:cNvPr>
          <p:cNvCxnSpPr>
            <a:cxnSpLocks/>
          </p:cNvCxnSpPr>
          <p:nvPr/>
        </p:nvCxnSpPr>
        <p:spPr>
          <a:xfrm>
            <a:off x="1402769" y="3031156"/>
            <a:ext cx="2160287" cy="230861"/>
          </a:xfrm>
          <a:prstGeom prst="bentConnector3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236454A-E1E7-41A4-8E5E-F4CD8658AFDB}"/>
              </a:ext>
            </a:extLst>
          </p:cNvPr>
          <p:cNvCxnSpPr>
            <a:cxnSpLocks/>
          </p:cNvCxnSpPr>
          <p:nvPr/>
        </p:nvCxnSpPr>
        <p:spPr>
          <a:xfrm>
            <a:off x="1376154" y="3408340"/>
            <a:ext cx="2160287" cy="296501"/>
          </a:xfrm>
          <a:prstGeom prst="bentConnector3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6667AB-8F76-4506-B241-B7478A99FB86}"/>
              </a:ext>
            </a:extLst>
          </p:cNvPr>
          <p:cNvSpPr txBox="1"/>
          <p:nvPr/>
        </p:nvSpPr>
        <p:spPr>
          <a:xfrm>
            <a:off x="3563056" y="2136180"/>
            <a:ext cx="956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</a:rPr>
              <a:t>통화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D01840-E554-4E94-870B-CCE0D7B300B1}"/>
              </a:ext>
            </a:extLst>
          </p:cNvPr>
          <p:cNvSpPr txBox="1"/>
          <p:nvPr/>
        </p:nvSpPr>
        <p:spPr>
          <a:xfrm>
            <a:off x="3575811" y="2977668"/>
            <a:ext cx="178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accent6">
                    <a:lumMod val="75000"/>
                  </a:schemeClr>
                </a:solidFill>
              </a:rPr>
              <a:t>카메라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673BAF-67A9-44F7-90C4-C30DF8F89378}"/>
              </a:ext>
            </a:extLst>
          </p:cNvPr>
          <p:cNvSpPr txBox="1"/>
          <p:nvPr/>
        </p:nvSpPr>
        <p:spPr>
          <a:xfrm>
            <a:off x="3563056" y="3500824"/>
            <a:ext cx="178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</a:rPr>
              <a:t>게임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7A1E4D-7789-46B2-A290-7B5CD97847F1}"/>
              </a:ext>
            </a:extLst>
          </p:cNvPr>
          <p:cNvSpPr txBox="1"/>
          <p:nvPr/>
        </p:nvSpPr>
        <p:spPr>
          <a:xfrm>
            <a:off x="33395" y="5341821"/>
            <a:ext cx="12158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C29A21"/>
                </a:solidFill>
              </a:rPr>
              <a:t>객체는 각자만의 기능을 가지고 있다</a:t>
            </a:r>
            <a:r>
              <a:rPr lang="en-US" altLang="ko-KR" sz="3600" dirty="0">
                <a:solidFill>
                  <a:srgbClr val="C29A21"/>
                </a:solidFill>
              </a:rPr>
              <a:t>.</a:t>
            </a:r>
            <a:endParaRPr lang="ko-KR" altLang="en-US" sz="3600" dirty="0">
              <a:solidFill>
                <a:srgbClr val="C29A2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5603D4-5CDD-4D44-A5B3-D49155F3B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127" y="2831630"/>
            <a:ext cx="3477110" cy="847843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5484065-9F71-472A-9330-FA32DFF15E9D}"/>
              </a:ext>
            </a:extLst>
          </p:cNvPr>
          <p:cNvCxnSpPr>
            <a:cxnSpLocks/>
          </p:cNvCxnSpPr>
          <p:nvPr/>
        </p:nvCxnSpPr>
        <p:spPr>
          <a:xfrm rot="10800000">
            <a:off x="7046767" y="2297680"/>
            <a:ext cx="1240063" cy="632533"/>
          </a:xfrm>
          <a:prstGeom prst="bentConnector3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8E87E54-A928-4BA0-AE98-C489716A11A4}"/>
              </a:ext>
            </a:extLst>
          </p:cNvPr>
          <p:cNvCxnSpPr>
            <a:cxnSpLocks/>
          </p:cNvCxnSpPr>
          <p:nvPr/>
        </p:nvCxnSpPr>
        <p:spPr>
          <a:xfrm rot="10800000">
            <a:off x="7021259" y="3119877"/>
            <a:ext cx="1252818" cy="119405"/>
          </a:xfrm>
          <a:prstGeom prst="bentConnector3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8EBBDFE-6F9F-494F-95E5-7A57958777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46767" y="3500888"/>
            <a:ext cx="1240065" cy="276565"/>
          </a:xfrm>
          <a:prstGeom prst="bentConnector3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072411D-4994-4CF6-ACD2-0FE718964383}"/>
              </a:ext>
            </a:extLst>
          </p:cNvPr>
          <p:cNvSpPr txBox="1"/>
          <p:nvPr/>
        </p:nvSpPr>
        <p:spPr>
          <a:xfrm>
            <a:off x="5113176" y="1967571"/>
            <a:ext cx="1908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</a:rPr>
              <a:t>upper()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8AAB10-3B40-430B-8541-3CAB2CA02A11}"/>
              </a:ext>
            </a:extLst>
          </p:cNvPr>
          <p:cNvSpPr txBox="1"/>
          <p:nvPr/>
        </p:nvSpPr>
        <p:spPr>
          <a:xfrm>
            <a:off x="5103262" y="2797479"/>
            <a:ext cx="1908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</a:rPr>
              <a:t>lower()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1F3F57-BD58-431D-AAC9-1C8894CDD65F}"/>
              </a:ext>
            </a:extLst>
          </p:cNvPr>
          <p:cNvSpPr txBox="1"/>
          <p:nvPr/>
        </p:nvSpPr>
        <p:spPr>
          <a:xfrm>
            <a:off x="5138684" y="3460822"/>
            <a:ext cx="1908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</a:rPr>
              <a:t>strip()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6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1166</Words>
  <Application>Microsoft Office PowerPoint</Application>
  <PresentationFormat>Widescreen</PresentationFormat>
  <Paragraphs>357</Paragraphs>
  <Slides>78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Nanum Pen Script</vt:lpstr>
      <vt:lpstr>나눔고딕</vt:lpstr>
      <vt:lpstr>맑은 고딕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 Eunseop</dc:creator>
  <cp:lastModifiedBy>Eunseop Shim</cp:lastModifiedBy>
  <cp:revision>306</cp:revision>
  <dcterms:created xsi:type="dcterms:W3CDTF">2019-05-20T11:05:00Z</dcterms:created>
  <dcterms:modified xsi:type="dcterms:W3CDTF">2019-10-05T01:40:09Z</dcterms:modified>
</cp:coreProperties>
</file>