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33" r:id="rId3"/>
    <p:sldId id="457" r:id="rId4"/>
    <p:sldId id="458" r:id="rId5"/>
    <p:sldId id="476" r:id="rId6"/>
    <p:sldId id="494" r:id="rId7"/>
    <p:sldId id="492" r:id="rId8"/>
    <p:sldId id="493" r:id="rId9"/>
    <p:sldId id="497" r:id="rId10"/>
    <p:sldId id="498" r:id="rId11"/>
    <p:sldId id="499" r:id="rId12"/>
    <p:sldId id="500" r:id="rId13"/>
    <p:sldId id="501" r:id="rId14"/>
    <p:sldId id="496" r:id="rId15"/>
    <p:sldId id="521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05" r:id="rId24"/>
    <p:sldId id="506" r:id="rId25"/>
    <p:sldId id="507" r:id="rId26"/>
    <p:sldId id="502" r:id="rId27"/>
    <p:sldId id="508" r:id="rId28"/>
    <p:sldId id="323" r:id="rId29"/>
    <p:sldId id="510" r:id="rId30"/>
    <p:sldId id="512" r:id="rId31"/>
    <p:sldId id="511" r:id="rId32"/>
    <p:sldId id="513" r:id="rId33"/>
    <p:sldId id="509" r:id="rId34"/>
    <p:sldId id="514" r:id="rId35"/>
    <p:sldId id="515" r:id="rId36"/>
    <p:sldId id="517" r:id="rId37"/>
    <p:sldId id="518" r:id="rId38"/>
    <p:sldId id="519" r:id="rId39"/>
    <p:sldId id="520" r:id="rId40"/>
    <p:sldId id="391" r:id="rId41"/>
    <p:sldId id="392" r:id="rId42"/>
    <p:sldId id="530" r:id="rId43"/>
    <p:sldId id="531" r:id="rId44"/>
    <p:sldId id="503" r:id="rId45"/>
    <p:sldId id="454" r:id="rId46"/>
    <p:sldId id="532" r:id="rId47"/>
    <p:sldId id="533" r:id="rId48"/>
    <p:sldId id="534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426" r:id="rId58"/>
    <p:sldId id="543" r:id="rId59"/>
    <p:sldId id="28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2D0"/>
    <a:srgbClr val="FF57C3"/>
    <a:srgbClr val="C357FF"/>
    <a:srgbClr val="FAAF5C"/>
    <a:srgbClr val="FFC757"/>
    <a:srgbClr val="FF79CF"/>
    <a:srgbClr val="FF85D3"/>
    <a:srgbClr val="CDEBFF"/>
    <a:srgbClr val="FFCDE7"/>
    <a:srgbClr val="AA7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22" autoAdjust="0"/>
  </p:normalViewPr>
  <p:slideViewPr>
    <p:cSldViewPr snapToGrid="0">
      <p:cViewPr>
        <p:scale>
          <a:sx n="100" d="100"/>
          <a:sy n="100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65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7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7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0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2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5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21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81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20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2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60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40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79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4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3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9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68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75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4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28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5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83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5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77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49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99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78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70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40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10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9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95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86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15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79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503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86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56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6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497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905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7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809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858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65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184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44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59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360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57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2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1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2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1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6" y="3133266"/>
            <a:ext cx="807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turtle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딕셔내리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사전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딕셔내리 심화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8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044E7-70A7-4FF5-A9ED-CD133DCD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53" y="3028406"/>
            <a:ext cx="3917694" cy="3429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B24B45-1E45-4908-BA25-5760B68F7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53" y="3028406"/>
            <a:ext cx="391769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E1607-08AA-44A2-B4FB-E147D1C38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813" y="1350736"/>
            <a:ext cx="5828382" cy="586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4B861-B102-45F3-86DB-51DBD202AFC5}"/>
              </a:ext>
            </a:extLst>
          </p:cNvPr>
          <p:cNvSpPr txBox="1"/>
          <p:nvPr/>
        </p:nvSpPr>
        <p:spPr>
          <a:xfrm>
            <a:off x="0" y="19978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A162D0"/>
                </a:solidFill>
              </a:rPr>
              <a:t>200</a:t>
            </a:r>
            <a:r>
              <a:rPr lang="ko-KR" altLang="en-US" sz="3600" dirty="0">
                <a:solidFill>
                  <a:srgbClr val="A162D0"/>
                </a:solidFill>
              </a:rPr>
              <a:t>만큼 앞으로 간다</a:t>
            </a:r>
            <a:r>
              <a:rPr lang="en-US" altLang="ko-KR" sz="3600" dirty="0">
                <a:solidFill>
                  <a:srgbClr val="A162D0"/>
                </a:solidFill>
              </a:rPr>
              <a:t>.</a:t>
            </a:r>
            <a:endParaRPr lang="ko-KR" altLang="en-US" sz="3600" dirty="0">
              <a:solidFill>
                <a:srgbClr val="A162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6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7897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044E7-70A7-4FF5-A9ED-CD133DCD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51" y="3272246"/>
            <a:ext cx="391769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4B861-B102-45F3-86DB-51DBD202AFC5}"/>
              </a:ext>
            </a:extLst>
          </p:cNvPr>
          <p:cNvSpPr txBox="1"/>
          <p:nvPr/>
        </p:nvSpPr>
        <p:spPr>
          <a:xfrm>
            <a:off x="-2" y="193699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162D0"/>
                </a:solidFill>
              </a:rPr>
              <a:t>오른쪽으로 </a:t>
            </a:r>
            <a:r>
              <a:rPr lang="en-US" altLang="ko-KR" sz="3600" dirty="0">
                <a:solidFill>
                  <a:srgbClr val="A162D0"/>
                </a:solidFill>
              </a:rPr>
              <a:t>90</a:t>
            </a:r>
            <a:r>
              <a:rPr lang="ko-KR" altLang="en-US" sz="3600" dirty="0">
                <a:solidFill>
                  <a:srgbClr val="A162D0"/>
                </a:solidFill>
              </a:rPr>
              <a:t>도 회전한다</a:t>
            </a:r>
            <a:r>
              <a:rPr lang="en-US" altLang="ko-KR" sz="3600" dirty="0">
                <a:solidFill>
                  <a:srgbClr val="A162D0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162D0"/>
                </a:solidFill>
              </a:rPr>
              <a:t>앞으로 </a:t>
            </a:r>
            <a:r>
              <a:rPr lang="en-US" altLang="ko-KR" sz="3600" dirty="0">
                <a:solidFill>
                  <a:srgbClr val="A162D0"/>
                </a:solidFill>
              </a:rPr>
              <a:t>100</a:t>
            </a:r>
            <a:r>
              <a:rPr lang="ko-KR" altLang="en-US" sz="3600" dirty="0">
                <a:solidFill>
                  <a:srgbClr val="A162D0"/>
                </a:solidFill>
              </a:rPr>
              <a:t>만큼 간다</a:t>
            </a:r>
            <a:r>
              <a:rPr lang="en-US" altLang="ko-KR" sz="3600" dirty="0">
                <a:solidFill>
                  <a:srgbClr val="A162D0"/>
                </a:solidFill>
              </a:rPr>
              <a:t>.</a:t>
            </a:r>
            <a:endParaRPr lang="ko-KR" altLang="en-US" sz="3600" dirty="0">
              <a:solidFill>
                <a:srgbClr val="A162D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B52C3-13FF-4C6B-B2FB-9B76B37A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51" y="722811"/>
            <a:ext cx="5230619" cy="1175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33EA2-74D7-41C8-ABC4-3ED5549A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152" y="3272246"/>
            <a:ext cx="391769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7897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044E7-70A7-4FF5-A9ED-CD133DCD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51" y="3272246"/>
            <a:ext cx="391769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4B861-B102-45F3-86DB-51DBD202AFC5}"/>
              </a:ext>
            </a:extLst>
          </p:cNvPr>
          <p:cNvSpPr txBox="1"/>
          <p:nvPr/>
        </p:nvSpPr>
        <p:spPr>
          <a:xfrm>
            <a:off x="-2" y="193699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162D0"/>
                </a:solidFill>
              </a:rPr>
              <a:t>왼쪽으로 </a:t>
            </a:r>
            <a:r>
              <a:rPr lang="en-US" altLang="ko-KR" sz="3600" dirty="0">
                <a:solidFill>
                  <a:srgbClr val="A162D0"/>
                </a:solidFill>
              </a:rPr>
              <a:t>90</a:t>
            </a:r>
            <a:r>
              <a:rPr lang="ko-KR" altLang="en-US" sz="3600" dirty="0">
                <a:solidFill>
                  <a:srgbClr val="A162D0"/>
                </a:solidFill>
              </a:rPr>
              <a:t>도 회전한다</a:t>
            </a:r>
            <a:r>
              <a:rPr lang="en-US" altLang="ko-KR" sz="3600" dirty="0">
                <a:solidFill>
                  <a:srgbClr val="A162D0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162D0"/>
                </a:solidFill>
              </a:rPr>
              <a:t>앞으로 </a:t>
            </a:r>
            <a:r>
              <a:rPr lang="en-US" altLang="ko-KR" sz="3600" dirty="0">
                <a:solidFill>
                  <a:srgbClr val="A162D0"/>
                </a:solidFill>
              </a:rPr>
              <a:t>50</a:t>
            </a:r>
            <a:r>
              <a:rPr lang="ko-KR" altLang="en-US" sz="3600" dirty="0">
                <a:solidFill>
                  <a:srgbClr val="A162D0"/>
                </a:solidFill>
              </a:rPr>
              <a:t>만큼 간다</a:t>
            </a:r>
            <a:r>
              <a:rPr lang="en-US" altLang="ko-KR" sz="3600" dirty="0">
                <a:solidFill>
                  <a:srgbClr val="A162D0"/>
                </a:solidFill>
              </a:rPr>
              <a:t>.</a:t>
            </a:r>
            <a:endParaRPr lang="ko-KR" altLang="en-US" sz="3600" dirty="0">
              <a:solidFill>
                <a:srgbClr val="A162D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33EA2-74D7-41C8-ABC4-3ED5549A7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52" y="3272246"/>
            <a:ext cx="3917693" cy="3428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0D2BC0-E0C6-4377-AF47-32B36EC64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651" y="710876"/>
            <a:ext cx="4847440" cy="1126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B50E1-BE3D-42E2-A0EC-B243D809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152" y="3272245"/>
            <a:ext cx="39176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7897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044E7-70A7-4FF5-A9ED-CD133DCD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51" y="3272246"/>
            <a:ext cx="391769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4B861-B102-45F3-86DB-51DBD202AFC5}"/>
              </a:ext>
            </a:extLst>
          </p:cNvPr>
          <p:cNvSpPr txBox="1"/>
          <p:nvPr/>
        </p:nvSpPr>
        <p:spPr>
          <a:xfrm>
            <a:off x="-2" y="19369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162D0"/>
                </a:solidFill>
              </a:rPr>
              <a:t>현재 위치에 </a:t>
            </a:r>
            <a:r>
              <a:rPr lang="en-US" altLang="ko-KR" sz="3600" dirty="0">
                <a:solidFill>
                  <a:srgbClr val="A162D0"/>
                </a:solidFill>
              </a:rPr>
              <a:t>“</a:t>
            </a:r>
            <a:r>
              <a:rPr lang="ko-KR" altLang="en-US" sz="3600" dirty="0">
                <a:solidFill>
                  <a:srgbClr val="A162D0"/>
                </a:solidFill>
              </a:rPr>
              <a:t>안녕</a:t>
            </a:r>
            <a:r>
              <a:rPr lang="en-US" altLang="ko-KR" sz="3600" dirty="0">
                <a:solidFill>
                  <a:srgbClr val="A162D0"/>
                </a:solidFill>
              </a:rPr>
              <a:t>!” </a:t>
            </a:r>
            <a:r>
              <a:rPr lang="ko-KR" altLang="en-US" sz="3600" dirty="0">
                <a:solidFill>
                  <a:srgbClr val="A162D0"/>
                </a:solidFill>
              </a:rPr>
              <a:t>이라고 쓴다</a:t>
            </a:r>
            <a:r>
              <a:rPr lang="en-US" altLang="ko-KR" sz="3600" dirty="0">
                <a:solidFill>
                  <a:srgbClr val="A162D0"/>
                </a:solidFill>
              </a:rPr>
              <a:t>.</a:t>
            </a:r>
            <a:endParaRPr lang="ko-KR" altLang="en-US" sz="3600" dirty="0">
              <a:solidFill>
                <a:srgbClr val="A162D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33EA2-74D7-41C8-ABC4-3ED5549A7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52" y="3272246"/>
            <a:ext cx="3917693" cy="3428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B50E1-BE3D-42E2-A0EC-B243D8092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152" y="3272245"/>
            <a:ext cx="3917693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09473-8FB6-4C2C-9AB5-F1442E186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024" y="923674"/>
            <a:ext cx="5263951" cy="611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B387C-EC31-448F-9653-8EC1022D3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150" y="3272243"/>
            <a:ext cx="391769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거북이 움직이기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1000510" y="1477347"/>
            <a:ext cx="11432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accent6">
                    <a:lumMod val="50000"/>
                  </a:schemeClr>
                </a:solidFill>
              </a:rPr>
              <a:t>t.forward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(100)		</a:t>
            </a:r>
            <a:r>
              <a:rPr lang="en-US" altLang="ko-KR" sz="3600" dirty="0">
                <a:solidFill>
                  <a:srgbClr val="AA7C38"/>
                </a:solidFill>
              </a:rPr>
              <a:t>100</a:t>
            </a:r>
            <a:r>
              <a:rPr lang="ko-KR" altLang="en-US" sz="3600" dirty="0">
                <a:solidFill>
                  <a:srgbClr val="AA7C38"/>
                </a:solidFill>
              </a:rPr>
              <a:t>만큼 앞으로 가기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t.backward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(50)		</a:t>
            </a:r>
            <a:r>
              <a:rPr lang="en-US" altLang="ko-KR" sz="3600" dirty="0">
                <a:solidFill>
                  <a:srgbClr val="AA7C38"/>
                </a:solidFill>
              </a:rPr>
              <a:t>50</a:t>
            </a:r>
            <a:r>
              <a:rPr lang="ko-KR" altLang="en-US" sz="3600" dirty="0">
                <a:solidFill>
                  <a:srgbClr val="AA7C38"/>
                </a:solidFill>
              </a:rPr>
              <a:t>만큼 뒤로 가기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t.left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3600" dirty="0">
                <a:solidFill>
                  <a:srgbClr val="AA7C38"/>
                </a:solidFill>
              </a:rPr>
              <a:t>왼쪽으로 </a:t>
            </a:r>
            <a:r>
              <a:rPr lang="en-US" altLang="ko-KR" sz="3600" dirty="0">
                <a:solidFill>
                  <a:srgbClr val="AA7C38"/>
                </a:solidFill>
              </a:rPr>
              <a:t>90</a:t>
            </a:r>
            <a:r>
              <a:rPr lang="ko-KR" altLang="en-US" sz="3600" dirty="0">
                <a:solidFill>
                  <a:srgbClr val="AA7C38"/>
                </a:solidFill>
              </a:rPr>
              <a:t>도 돌기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t.right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3600" dirty="0">
                <a:solidFill>
                  <a:srgbClr val="AA7C38"/>
                </a:solidFill>
              </a:rPr>
              <a:t>오른쪽으로 </a:t>
            </a:r>
            <a:r>
              <a:rPr lang="en-US" altLang="ko-KR" sz="3600" dirty="0">
                <a:solidFill>
                  <a:srgbClr val="AA7C38"/>
                </a:solidFill>
              </a:rPr>
              <a:t>90</a:t>
            </a:r>
            <a:r>
              <a:rPr lang="ko-KR" altLang="en-US" sz="3600" dirty="0">
                <a:solidFill>
                  <a:srgbClr val="AA7C38"/>
                </a:solidFill>
              </a:rPr>
              <a:t>도 돌기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t.write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(“</a:t>
            </a:r>
            <a:r>
              <a:rPr lang="ko-KR" altLang="en-US" sz="4400" dirty="0">
                <a:solidFill>
                  <a:srgbClr val="70AD47">
                    <a:lumMod val="50000"/>
                  </a:srgbClr>
                </a:solidFill>
              </a:rPr>
              <a:t>안녕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!”)		</a:t>
            </a:r>
            <a:r>
              <a:rPr lang="en-US" altLang="ko-KR" sz="3600" dirty="0">
                <a:solidFill>
                  <a:srgbClr val="AA7C38"/>
                </a:solidFill>
              </a:rPr>
              <a:t>“</a:t>
            </a:r>
            <a:r>
              <a:rPr lang="ko-KR" altLang="en-US" sz="3600" dirty="0">
                <a:solidFill>
                  <a:srgbClr val="AA7C38"/>
                </a:solidFill>
              </a:rPr>
              <a:t>안녕</a:t>
            </a:r>
            <a:r>
              <a:rPr lang="en-US" altLang="ko-KR" sz="3600" dirty="0">
                <a:solidFill>
                  <a:srgbClr val="AA7C38"/>
                </a:solidFill>
              </a:rPr>
              <a:t>!”</a:t>
            </a:r>
            <a:r>
              <a:rPr lang="ko-KR" altLang="en-US" sz="3600" dirty="0">
                <a:solidFill>
                  <a:srgbClr val="AA7C38"/>
                </a:solidFill>
              </a:rPr>
              <a:t>이라고 쓰기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t.circle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(50)			</a:t>
            </a:r>
            <a:r>
              <a:rPr lang="ko-KR" altLang="en-US" sz="3600" dirty="0">
                <a:solidFill>
                  <a:srgbClr val="AA7C38"/>
                </a:solidFill>
              </a:rPr>
              <a:t>크기 </a:t>
            </a:r>
            <a:r>
              <a:rPr lang="en-US" altLang="ko-KR" sz="3600" dirty="0">
                <a:solidFill>
                  <a:srgbClr val="AA7C38"/>
                </a:solidFill>
              </a:rPr>
              <a:t>50</a:t>
            </a:r>
            <a:r>
              <a:rPr lang="ko-KR" altLang="en-US" sz="3600" dirty="0">
                <a:solidFill>
                  <a:srgbClr val="AA7C38"/>
                </a:solidFill>
              </a:rPr>
              <a:t>의 원 그리기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t.reset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()				</a:t>
            </a:r>
            <a:r>
              <a:rPr lang="ko-KR" altLang="en-US" sz="3200" dirty="0">
                <a:solidFill>
                  <a:srgbClr val="AA7C38"/>
                </a:solidFill>
              </a:rPr>
              <a:t>모두 지우고 처음으로 돌아간다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FFC76-04D8-4A01-B26C-41DB7D2E2306}"/>
              </a:ext>
            </a:extLst>
          </p:cNvPr>
          <p:cNvSpPr txBox="1"/>
          <p:nvPr/>
        </p:nvSpPr>
        <p:spPr>
          <a:xfrm>
            <a:off x="234892" y="1477347"/>
            <a:ext cx="9033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▲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▼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◀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♡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○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☆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5B23E1-4CEF-4813-9FB2-B05F6D2C9271}"/>
              </a:ext>
            </a:extLst>
          </p:cNvPr>
          <p:cNvSpPr/>
          <p:nvPr/>
        </p:nvSpPr>
        <p:spPr>
          <a:xfrm>
            <a:off x="0" y="132253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600" dirty="0">
                <a:solidFill>
                  <a:srgbClr val="7030A0"/>
                </a:solidFill>
              </a:rPr>
              <a:t>지그재그 모양을 그려보자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39" y="2199208"/>
            <a:ext cx="373432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3" y="1109331"/>
            <a:ext cx="5376993" cy="55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3" y="1109331"/>
            <a:ext cx="5376993" cy="5527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D9A9E-7FB7-497C-85B0-D6FC7DCFA643}"/>
              </a:ext>
            </a:extLst>
          </p:cNvPr>
          <p:cNvSpPr txBox="1"/>
          <p:nvPr/>
        </p:nvSpPr>
        <p:spPr>
          <a:xfrm>
            <a:off x="4048125" y="60483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앞으로 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093F0-F52F-42B4-B7E8-9FC8C645D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7" y="1445459"/>
            <a:ext cx="3641537" cy="3674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9E9E74-8733-40F4-A594-0D2D5137AB9D}"/>
              </a:ext>
            </a:extLst>
          </p:cNvPr>
          <p:cNvSpPr/>
          <p:nvPr/>
        </p:nvSpPr>
        <p:spPr>
          <a:xfrm>
            <a:off x="447675" y="1952625"/>
            <a:ext cx="375285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4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3" y="1109331"/>
            <a:ext cx="5376993" cy="5527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D9A9E-7FB7-497C-85B0-D6FC7DCFA643}"/>
              </a:ext>
            </a:extLst>
          </p:cNvPr>
          <p:cNvSpPr txBox="1"/>
          <p:nvPr/>
        </p:nvSpPr>
        <p:spPr>
          <a:xfrm>
            <a:off x="4048125" y="60483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앞으로 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4D2F2-3546-43FE-8743-A8DF636846F9}"/>
              </a:ext>
            </a:extLst>
          </p:cNvPr>
          <p:cNvSpPr txBox="1"/>
          <p:nvPr/>
        </p:nvSpPr>
        <p:spPr>
          <a:xfrm rot="2326894">
            <a:off x="5210175" y="609454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10E965-CF5A-4A5E-9B3C-BA565558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7" y="1445459"/>
            <a:ext cx="3641537" cy="36748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BD5D83-6003-49D5-B220-9B2B5F48A541}"/>
              </a:ext>
            </a:extLst>
          </p:cNvPr>
          <p:cNvSpPr/>
          <p:nvPr/>
        </p:nvSpPr>
        <p:spPr>
          <a:xfrm>
            <a:off x="447675" y="2505075"/>
            <a:ext cx="3752850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3" y="1109331"/>
            <a:ext cx="5376993" cy="5527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D9A9E-7FB7-497C-85B0-D6FC7DCFA643}"/>
              </a:ext>
            </a:extLst>
          </p:cNvPr>
          <p:cNvSpPr txBox="1"/>
          <p:nvPr/>
        </p:nvSpPr>
        <p:spPr>
          <a:xfrm>
            <a:off x="4048125" y="60483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앞으로 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4D2F2-3546-43FE-8743-A8DF636846F9}"/>
              </a:ext>
            </a:extLst>
          </p:cNvPr>
          <p:cNvSpPr txBox="1"/>
          <p:nvPr/>
        </p:nvSpPr>
        <p:spPr>
          <a:xfrm rot="2326894">
            <a:off x="5210175" y="609454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30A67-E220-498E-B7E7-F750ED35442E}"/>
              </a:ext>
            </a:extLst>
          </p:cNvPr>
          <p:cNvSpPr txBox="1"/>
          <p:nvPr/>
        </p:nvSpPr>
        <p:spPr>
          <a:xfrm rot="16200000">
            <a:off x="4477822" y="5046513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 감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74E15A-1585-4E0E-89CC-9C3B5C8A0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7" y="1445459"/>
            <a:ext cx="3641537" cy="36748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F07692-43E4-412F-A688-719871C53B0C}"/>
              </a:ext>
            </a:extLst>
          </p:cNvPr>
          <p:cNvSpPr/>
          <p:nvPr/>
        </p:nvSpPr>
        <p:spPr>
          <a:xfrm>
            <a:off x="447675" y="3009899"/>
            <a:ext cx="3752850" cy="214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8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3268" y="167921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모듈 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= “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코드 뭉치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어떤 역할을 해주는 코드 묶음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DD901-B3AD-4A71-897C-57534727CCAA}"/>
              </a:ext>
            </a:extLst>
          </p:cNvPr>
          <p:cNvGrpSpPr/>
          <p:nvPr/>
        </p:nvGrpSpPr>
        <p:grpSpPr>
          <a:xfrm>
            <a:off x="3298624" y="4510440"/>
            <a:ext cx="2157120" cy="1836718"/>
            <a:chOff x="1660193" y="3856677"/>
            <a:chExt cx="2491274" cy="195742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05BD011-5AD5-4157-A6E9-5FA8FF24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C7D5EE-9376-4390-9608-68A7C4C7D263}"/>
                </a:ext>
              </a:extLst>
            </p:cNvPr>
            <p:cNvSpPr txBox="1"/>
            <p:nvPr/>
          </p:nvSpPr>
          <p:spPr>
            <a:xfrm>
              <a:off x="1660193" y="5256496"/>
              <a:ext cx="2491274" cy="55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dog.py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7D1BD7AD-0475-49BB-BBFE-A5FC6EEE5D0D}"/>
              </a:ext>
            </a:extLst>
          </p:cNvPr>
          <p:cNvSpPr/>
          <p:nvPr/>
        </p:nvSpPr>
        <p:spPr>
          <a:xfrm rot="468484">
            <a:off x="5876022" y="3761049"/>
            <a:ext cx="3891680" cy="1498782"/>
          </a:xfrm>
          <a:prstGeom prst="cloudCallout">
            <a:avLst>
              <a:gd name="adj1" fmla="val -60603"/>
              <a:gd name="adj2" fmla="val 688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F79286-6ED8-4AA8-B406-D563FDAC00C2}"/>
              </a:ext>
            </a:extLst>
          </p:cNvPr>
          <p:cNvSpPr txBox="1"/>
          <p:nvPr/>
        </p:nvSpPr>
        <p:spPr>
          <a:xfrm>
            <a:off x="6291942" y="4204504"/>
            <a:ext cx="305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저는 짖을 줄 알아요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56B712-B8DC-4FDA-B62A-84D195A5BBB1}"/>
              </a:ext>
            </a:extLst>
          </p:cNvPr>
          <p:cNvSpPr txBox="1"/>
          <p:nvPr/>
        </p:nvSpPr>
        <p:spPr>
          <a:xfrm>
            <a:off x="2523750" y="3597610"/>
            <a:ext cx="215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“dog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393E6-64D2-40B4-85A3-C6ABDC4DA754}"/>
              </a:ext>
            </a:extLst>
          </p:cNvPr>
          <p:cNvCxnSpPr>
            <a:cxnSpLocks/>
          </p:cNvCxnSpPr>
          <p:nvPr/>
        </p:nvCxnSpPr>
        <p:spPr>
          <a:xfrm>
            <a:off x="3883963" y="4139101"/>
            <a:ext cx="277490" cy="371339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E24FF-E1F2-45F2-8FAA-96FD9CC5CF8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18DFBD-F05D-44DC-ADB4-FE13A0B0A5C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8044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3" y="1109331"/>
            <a:ext cx="5376993" cy="5527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D9A9E-7FB7-497C-85B0-D6FC7DCFA643}"/>
              </a:ext>
            </a:extLst>
          </p:cNvPr>
          <p:cNvSpPr txBox="1"/>
          <p:nvPr/>
        </p:nvSpPr>
        <p:spPr>
          <a:xfrm>
            <a:off x="4048125" y="60483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앞으로 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4D2F2-3546-43FE-8743-A8DF636846F9}"/>
              </a:ext>
            </a:extLst>
          </p:cNvPr>
          <p:cNvSpPr txBox="1"/>
          <p:nvPr/>
        </p:nvSpPr>
        <p:spPr>
          <a:xfrm rot="2326894">
            <a:off x="5210175" y="609454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30A67-E220-498E-B7E7-F750ED35442E}"/>
              </a:ext>
            </a:extLst>
          </p:cNvPr>
          <p:cNvSpPr txBox="1"/>
          <p:nvPr/>
        </p:nvSpPr>
        <p:spPr>
          <a:xfrm rot="16200000">
            <a:off x="4477822" y="5046513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 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D571F-69BB-4E21-B5E0-55109CD409CD}"/>
              </a:ext>
            </a:extLst>
          </p:cNvPr>
          <p:cNvSpPr txBox="1"/>
          <p:nvPr/>
        </p:nvSpPr>
        <p:spPr>
          <a:xfrm rot="2585132">
            <a:off x="3955354" y="3704071"/>
            <a:ext cx="141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B50115-69A1-435A-9AAA-D2F10720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7" y="1445459"/>
            <a:ext cx="3641537" cy="36748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386280-B652-41DE-92DB-DCC9B8985461}"/>
              </a:ext>
            </a:extLst>
          </p:cNvPr>
          <p:cNvSpPr/>
          <p:nvPr/>
        </p:nvSpPr>
        <p:spPr>
          <a:xfrm>
            <a:off x="447675" y="3600449"/>
            <a:ext cx="3752850" cy="15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7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3" y="1109331"/>
            <a:ext cx="5376993" cy="5527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D9A9E-7FB7-497C-85B0-D6FC7DCFA643}"/>
              </a:ext>
            </a:extLst>
          </p:cNvPr>
          <p:cNvSpPr txBox="1"/>
          <p:nvPr/>
        </p:nvSpPr>
        <p:spPr>
          <a:xfrm>
            <a:off x="4048125" y="60483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앞으로 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4D2F2-3546-43FE-8743-A8DF636846F9}"/>
              </a:ext>
            </a:extLst>
          </p:cNvPr>
          <p:cNvSpPr txBox="1"/>
          <p:nvPr/>
        </p:nvSpPr>
        <p:spPr>
          <a:xfrm rot="2326894">
            <a:off x="5210175" y="609454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30A67-E220-498E-B7E7-F750ED35442E}"/>
              </a:ext>
            </a:extLst>
          </p:cNvPr>
          <p:cNvSpPr txBox="1"/>
          <p:nvPr/>
        </p:nvSpPr>
        <p:spPr>
          <a:xfrm rot="16200000">
            <a:off x="4477822" y="5046513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 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D571F-69BB-4E21-B5E0-55109CD409CD}"/>
              </a:ext>
            </a:extLst>
          </p:cNvPr>
          <p:cNvSpPr txBox="1"/>
          <p:nvPr/>
        </p:nvSpPr>
        <p:spPr>
          <a:xfrm rot="2585132">
            <a:off x="3955354" y="3704071"/>
            <a:ext cx="141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E7FD9-D6E9-44F6-A8EA-9F896E10EB0D}"/>
              </a:ext>
            </a:extLst>
          </p:cNvPr>
          <p:cNvSpPr txBox="1"/>
          <p:nvPr/>
        </p:nvSpPr>
        <p:spPr>
          <a:xfrm>
            <a:off x="5378054" y="4709637"/>
            <a:ext cx="121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앞으로 감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8EBF82-521C-4F8D-961B-70B022BE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7" y="1445459"/>
            <a:ext cx="3641537" cy="36748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A61371-9B22-48E7-99B3-8DDB96B036EB}"/>
              </a:ext>
            </a:extLst>
          </p:cNvPr>
          <p:cNvSpPr/>
          <p:nvPr/>
        </p:nvSpPr>
        <p:spPr>
          <a:xfrm>
            <a:off x="447675" y="4067175"/>
            <a:ext cx="375285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E1FCE2-A1D5-449B-A607-FA8CEDC4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3" y="1109331"/>
            <a:ext cx="5376993" cy="5527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17CA74-042D-453D-9D76-8BFDE49168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27"/>
          <a:stretch/>
        </p:blipFill>
        <p:spPr>
          <a:xfrm>
            <a:off x="469025" y="1333931"/>
            <a:ext cx="3326093" cy="5084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D9A9E-7FB7-497C-85B0-D6FC7DCFA643}"/>
              </a:ext>
            </a:extLst>
          </p:cNvPr>
          <p:cNvSpPr txBox="1"/>
          <p:nvPr/>
        </p:nvSpPr>
        <p:spPr>
          <a:xfrm>
            <a:off x="4048125" y="60483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앞으로 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4D2F2-3546-43FE-8743-A8DF636846F9}"/>
              </a:ext>
            </a:extLst>
          </p:cNvPr>
          <p:cNvSpPr txBox="1"/>
          <p:nvPr/>
        </p:nvSpPr>
        <p:spPr>
          <a:xfrm rot="2326894">
            <a:off x="5210175" y="609454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30A67-E220-498E-B7E7-F750ED35442E}"/>
              </a:ext>
            </a:extLst>
          </p:cNvPr>
          <p:cNvSpPr txBox="1"/>
          <p:nvPr/>
        </p:nvSpPr>
        <p:spPr>
          <a:xfrm rot="16200000">
            <a:off x="4477822" y="5046513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 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D571F-69BB-4E21-B5E0-55109CD409CD}"/>
              </a:ext>
            </a:extLst>
          </p:cNvPr>
          <p:cNvSpPr txBox="1"/>
          <p:nvPr/>
        </p:nvSpPr>
        <p:spPr>
          <a:xfrm rot="2585132">
            <a:off x="3955354" y="3704071"/>
            <a:ext cx="141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E7FD9-D6E9-44F6-A8EA-9F896E10EB0D}"/>
              </a:ext>
            </a:extLst>
          </p:cNvPr>
          <p:cNvSpPr txBox="1"/>
          <p:nvPr/>
        </p:nvSpPr>
        <p:spPr>
          <a:xfrm>
            <a:off x="5378054" y="4709637"/>
            <a:ext cx="121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앞으로 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5E759-D9B2-4220-9745-F195AECD56EA}"/>
              </a:ext>
            </a:extLst>
          </p:cNvPr>
          <p:cNvSpPr txBox="1"/>
          <p:nvPr/>
        </p:nvSpPr>
        <p:spPr>
          <a:xfrm rot="2326894">
            <a:off x="6658272" y="4807825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A350D-0D77-4A6E-B58E-827D06D67935}"/>
              </a:ext>
            </a:extLst>
          </p:cNvPr>
          <p:cNvSpPr txBox="1"/>
          <p:nvPr/>
        </p:nvSpPr>
        <p:spPr>
          <a:xfrm rot="16200000">
            <a:off x="5813898" y="371273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 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C0C49-3FD5-485E-B881-D7E50E8BE1AC}"/>
              </a:ext>
            </a:extLst>
          </p:cNvPr>
          <p:cNvSpPr txBox="1"/>
          <p:nvPr/>
        </p:nvSpPr>
        <p:spPr>
          <a:xfrm rot="2585132">
            <a:off x="5288359" y="2280540"/>
            <a:ext cx="141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6640A-C83E-4E0B-9260-0FBB8F8AF9FF}"/>
              </a:ext>
            </a:extLst>
          </p:cNvPr>
          <p:cNvSpPr txBox="1"/>
          <p:nvPr/>
        </p:nvSpPr>
        <p:spPr>
          <a:xfrm>
            <a:off x="7117223" y="3308182"/>
            <a:ext cx="141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C6F11-B6BF-4E64-8B58-E43BE1DF254C}"/>
              </a:ext>
            </a:extLst>
          </p:cNvPr>
          <p:cNvSpPr txBox="1"/>
          <p:nvPr/>
        </p:nvSpPr>
        <p:spPr>
          <a:xfrm>
            <a:off x="418255" y="6273224"/>
            <a:ext cx="141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....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707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F090D-7236-4A67-953E-AEFF8048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015" y="2466695"/>
            <a:ext cx="2924583" cy="2581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거북이로 정사각형을 그려보자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746F9-5853-44E6-8744-C377BB542561}"/>
              </a:ext>
            </a:extLst>
          </p:cNvPr>
          <p:cNvSpPr txBox="1"/>
          <p:nvPr/>
        </p:nvSpPr>
        <p:spPr>
          <a:xfrm>
            <a:off x="1090838" y="2706408"/>
            <a:ext cx="119203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6">
                    <a:lumMod val="50000"/>
                  </a:schemeClr>
                </a:solidFill>
              </a:rPr>
              <a:t>t.forward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</a:rPr>
              <a:t>(200)		</a:t>
            </a:r>
            <a:r>
              <a:rPr lang="en-US" altLang="ko-KR" sz="2400" dirty="0">
                <a:solidFill>
                  <a:srgbClr val="AA7C38"/>
                </a:solidFill>
              </a:rPr>
              <a:t>200</a:t>
            </a:r>
            <a:r>
              <a:rPr lang="ko-KR" altLang="en-US" sz="2400" dirty="0">
                <a:solidFill>
                  <a:srgbClr val="AA7C38"/>
                </a:solidFill>
              </a:rPr>
              <a:t>만큼 앞으로 가기</a:t>
            </a:r>
            <a:endParaRPr lang="en-US" altLang="ko-KR" sz="2400" dirty="0">
              <a:solidFill>
                <a:srgbClr val="AA7C38"/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t.left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2400" dirty="0">
                <a:solidFill>
                  <a:srgbClr val="AA7C38"/>
                </a:solidFill>
              </a:rPr>
              <a:t>왼쪽으로 </a:t>
            </a:r>
            <a:r>
              <a:rPr lang="en-US" altLang="ko-KR" sz="2400" dirty="0">
                <a:solidFill>
                  <a:srgbClr val="AA7C38"/>
                </a:solidFill>
              </a:rPr>
              <a:t>90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t.right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(90)			</a:t>
            </a:r>
            <a:r>
              <a:rPr lang="ko-KR" altLang="en-US" sz="2400" dirty="0">
                <a:solidFill>
                  <a:srgbClr val="AA7C38"/>
                </a:solidFill>
              </a:rPr>
              <a:t>오른쪽으로 </a:t>
            </a:r>
            <a:r>
              <a:rPr lang="en-US" altLang="ko-KR" sz="2400" dirty="0">
                <a:solidFill>
                  <a:srgbClr val="AA7C38"/>
                </a:solidFill>
              </a:rPr>
              <a:t>90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ko-KR" altLang="en-US" sz="3200" dirty="0">
                <a:solidFill>
                  <a:srgbClr val="70AD47">
                    <a:lumMod val="50000"/>
                  </a:srgbClr>
                </a:solidFill>
              </a:rPr>
              <a:t>뭔가 잘못 했을 때에는 </a:t>
            </a:r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t.reset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() </a:t>
            </a:r>
            <a:r>
              <a:rPr lang="ko-KR" altLang="en-US" sz="3200" dirty="0">
                <a:solidFill>
                  <a:srgbClr val="70AD47">
                    <a:lumMod val="50000"/>
                  </a:srgbClr>
                </a:solidFill>
              </a:rPr>
              <a:t>으로 처음부터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!</a:t>
            </a:r>
            <a:endParaRPr lang="en-US" altLang="ko-KR" sz="2400" dirty="0">
              <a:solidFill>
                <a:srgbClr val="AA7C3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90838" y="209768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아래 명령들 중 알맞는 것을 사용하면 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70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C86C7-DD2F-45C4-B3C6-EE0E5714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696" y="2198843"/>
            <a:ext cx="2397079" cy="2184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거북이로 정삼각형을 그려보자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746F9-5853-44E6-8744-C377BB542561}"/>
              </a:ext>
            </a:extLst>
          </p:cNvPr>
          <p:cNvSpPr txBox="1"/>
          <p:nvPr/>
        </p:nvSpPr>
        <p:spPr>
          <a:xfrm>
            <a:off x="1090838" y="2706408"/>
            <a:ext cx="119203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6">
                    <a:lumMod val="50000"/>
                  </a:schemeClr>
                </a:solidFill>
              </a:rPr>
              <a:t>t.forward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</a:rPr>
              <a:t>(200)		</a:t>
            </a:r>
            <a:r>
              <a:rPr lang="en-US" altLang="ko-KR" sz="2400" dirty="0">
                <a:solidFill>
                  <a:srgbClr val="AA7C38"/>
                </a:solidFill>
              </a:rPr>
              <a:t>200</a:t>
            </a:r>
            <a:r>
              <a:rPr lang="ko-KR" altLang="en-US" sz="2400" dirty="0">
                <a:solidFill>
                  <a:srgbClr val="AA7C38"/>
                </a:solidFill>
              </a:rPr>
              <a:t>만큼 앞으로 가기</a:t>
            </a:r>
            <a:endParaRPr lang="en-US" altLang="ko-KR" sz="2400" dirty="0">
              <a:solidFill>
                <a:srgbClr val="AA7C38"/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t.left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(120)			</a:t>
            </a:r>
            <a:r>
              <a:rPr lang="ko-KR" altLang="en-US" sz="2400" dirty="0">
                <a:solidFill>
                  <a:srgbClr val="AA7C38"/>
                </a:solidFill>
              </a:rPr>
              <a:t>왼쪽으로 </a:t>
            </a:r>
            <a:r>
              <a:rPr lang="en-US" altLang="ko-KR" sz="2400" dirty="0">
                <a:solidFill>
                  <a:srgbClr val="AA7C38"/>
                </a:solidFill>
              </a:rPr>
              <a:t>120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t.right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(120)			</a:t>
            </a:r>
            <a:r>
              <a:rPr lang="ko-KR" altLang="en-US" sz="2400" dirty="0">
                <a:solidFill>
                  <a:srgbClr val="AA7C38"/>
                </a:solidFill>
              </a:rPr>
              <a:t>오른쪽으로 </a:t>
            </a:r>
            <a:r>
              <a:rPr lang="en-US" altLang="ko-KR" sz="2400" dirty="0">
                <a:solidFill>
                  <a:srgbClr val="AA7C38"/>
                </a:solidFill>
              </a:rPr>
              <a:t>120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ko-KR" altLang="en-US" sz="3200" dirty="0">
                <a:solidFill>
                  <a:srgbClr val="70AD47">
                    <a:lumMod val="50000"/>
                  </a:srgbClr>
                </a:solidFill>
              </a:rPr>
              <a:t>뭔가 잘못 했을 때에는 </a:t>
            </a:r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t.reset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() </a:t>
            </a:r>
            <a:r>
              <a:rPr lang="ko-KR" altLang="en-US" sz="3200" dirty="0">
                <a:solidFill>
                  <a:srgbClr val="70AD47">
                    <a:lumMod val="50000"/>
                  </a:srgbClr>
                </a:solidFill>
              </a:rPr>
              <a:t>으로 처음부터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!</a:t>
            </a:r>
            <a:endParaRPr lang="en-US" altLang="ko-KR" sz="2400" dirty="0">
              <a:solidFill>
                <a:srgbClr val="AA7C3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90838" y="209768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아래 명령들 중 알맞는 것을 사용하면 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660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962D6-2AC0-436E-BEBE-9F26C605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21" y="2203611"/>
            <a:ext cx="2800741" cy="28007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아래 코드를 자유롭게 수정해 모양을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680403" y="517581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10, 50, 100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같은 숫자나 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a, a*2, a+50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 같은 식을 넣어보자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A37E6-796F-4361-A61D-D20E9C08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8" y="2471481"/>
            <a:ext cx="6346282" cy="2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685741" y="493465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사전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단어와 뜻이 짝을 지어있다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1026" name="Picture 2" descr="focus dictionary index page">
            <a:extLst>
              <a:ext uri="{FF2B5EF4-FFF2-40B4-BE49-F238E27FC236}">
                <a16:creationId xmlns:a16="http://schemas.microsoft.com/office/drawing/2014/main" id="{630C9405-D0D0-4475-8E52-3C8F0F7A9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0" t="13213" r="18509" b="17335"/>
          <a:stretch/>
        </p:blipFill>
        <p:spPr bwMode="auto">
          <a:xfrm>
            <a:off x="3901440" y="1560307"/>
            <a:ext cx="4389120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0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389649" y="1586433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apple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1AE2B-D48B-4722-9217-145B9A576605}"/>
              </a:ext>
            </a:extLst>
          </p:cNvPr>
          <p:cNvSpPr/>
          <p:nvPr/>
        </p:nvSpPr>
        <p:spPr>
          <a:xfrm>
            <a:off x="6588824" y="1766846"/>
            <a:ext cx="4633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사과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사과나무의 열매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4CAA9-544C-4D3D-B3CA-1F5318575E20}"/>
              </a:ext>
            </a:extLst>
          </p:cNvPr>
          <p:cNvSpPr txBox="1"/>
          <p:nvPr/>
        </p:nvSpPr>
        <p:spPr>
          <a:xfrm>
            <a:off x="389649" y="2602096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bear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80004-A065-40B3-A406-925FCE1358E8}"/>
              </a:ext>
            </a:extLst>
          </p:cNvPr>
          <p:cNvSpPr/>
          <p:nvPr/>
        </p:nvSpPr>
        <p:spPr>
          <a:xfrm>
            <a:off x="6089489" y="2784644"/>
            <a:ext cx="5631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곰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갈색의 털북숭이 포유류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4FCF4-12B4-4419-93D6-4C26FA1C5C80}"/>
              </a:ext>
            </a:extLst>
          </p:cNvPr>
          <p:cNvSpPr txBox="1"/>
          <p:nvPr/>
        </p:nvSpPr>
        <p:spPr>
          <a:xfrm>
            <a:off x="389649" y="3617777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A82CB-F5C5-4508-9CC8-F2FCD0911ED2}"/>
              </a:ext>
            </a:extLst>
          </p:cNvPr>
          <p:cNvSpPr/>
          <p:nvPr/>
        </p:nvSpPr>
        <p:spPr>
          <a:xfrm>
            <a:off x="5872282" y="3802442"/>
            <a:ext cx="6066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자동차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바퀴가 달린 이동수단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CA3C68-9854-4113-AB9D-2DE84240A2FA}"/>
              </a:ext>
            </a:extLst>
          </p:cNvPr>
          <p:cNvCxnSpPr>
            <a:cxnSpLocks/>
          </p:cNvCxnSpPr>
          <p:nvPr/>
        </p:nvCxnSpPr>
        <p:spPr>
          <a:xfrm>
            <a:off x="3143794" y="2107474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73E29-AEC9-4195-A9AB-D0D160EFDEEF}"/>
              </a:ext>
            </a:extLst>
          </p:cNvPr>
          <p:cNvCxnSpPr>
            <a:cxnSpLocks/>
          </p:cNvCxnSpPr>
          <p:nvPr/>
        </p:nvCxnSpPr>
        <p:spPr>
          <a:xfrm>
            <a:off x="3115802" y="3133842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89B06-E1A5-4076-A7AA-D9B5854256C8}"/>
              </a:ext>
            </a:extLst>
          </p:cNvPr>
          <p:cNvCxnSpPr>
            <a:cxnSpLocks/>
          </p:cNvCxnSpPr>
          <p:nvPr/>
        </p:nvCxnSpPr>
        <p:spPr>
          <a:xfrm>
            <a:off x="3022495" y="4160209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71F888-5097-4EE2-8411-A9E5965F392F}"/>
              </a:ext>
            </a:extLst>
          </p:cNvPr>
          <p:cNvSpPr txBox="1"/>
          <p:nvPr/>
        </p:nvSpPr>
        <p:spPr>
          <a:xfrm>
            <a:off x="787629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</a:rPr>
              <a:t>key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열쇠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D55AD-66A7-4637-9085-86CBD2D58F2E}"/>
              </a:ext>
            </a:extLst>
          </p:cNvPr>
          <p:cNvSpPr txBox="1"/>
          <p:nvPr/>
        </p:nvSpPr>
        <p:spPr>
          <a:xfrm>
            <a:off x="7982280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</a:p>
          <a:p>
            <a:pPr algn="ct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값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4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580202" y="180712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딕셔내리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사전은 중괄호를 사용한다</a:t>
            </a:r>
            <a:r>
              <a:rPr lang="en-US" altLang="ko-KR" sz="44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C47C9-778D-47DF-ACD9-28BAA68A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9" y="2875367"/>
            <a:ext cx="7767254" cy="27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1D944-56CD-44A5-AE76-AA5976CB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7" y="1653214"/>
            <a:ext cx="7408424" cy="1258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77BA88-F645-4CC3-BE88-2A458F6EDCD7}"/>
              </a:ext>
            </a:extLst>
          </p:cNvPr>
          <p:cNvSpPr/>
          <p:nvPr/>
        </p:nvSpPr>
        <p:spPr>
          <a:xfrm>
            <a:off x="2363755" y="3533502"/>
            <a:ext cx="7091265" cy="290648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ADF9-984C-4DC8-ACAC-A5CDFD225ECB}"/>
              </a:ext>
            </a:extLst>
          </p:cNvPr>
          <p:cNvSpPr txBox="1"/>
          <p:nvPr/>
        </p:nvSpPr>
        <p:spPr>
          <a:xfrm>
            <a:off x="4575110" y="3241114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 (</a:t>
            </a:r>
            <a:r>
              <a:rPr lang="ko-KR" altLang="en-US" sz="3200" dirty="0"/>
              <a:t>사전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062E2-6D66-41AA-B440-D1D76C4C7CB3}"/>
              </a:ext>
            </a:extLst>
          </p:cNvPr>
          <p:cNvSpPr txBox="1"/>
          <p:nvPr/>
        </p:nvSpPr>
        <p:spPr>
          <a:xfrm>
            <a:off x="3287485" y="4127921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선생님</a:t>
            </a:r>
            <a:r>
              <a:rPr lang="en-US" altLang="ko-KR" sz="3600" dirty="0"/>
              <a:t>: </a:t>
            </a:r>
            <a:r>
              <a:rPr lang="ko-KR" altLang="en-US" sz="3200" dirty="0"/>
              <a:t>치킨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00011-8428-49AA-826B-D62D7C85E675}"/>
              </a:ext>
            </a:extLst>
          </p:cNvPr>
          <p:cNvSpPr txBox="1"/>
          <p:nvPr/>
        </p:nvSpPr>
        <p:spPr>
          <a:xfrm>
            <a:off x="5414864" y="5170244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동현</a:t>
            </a:r>
            <a:r>
              <a:rPr lang="en-US" altLang="ko-KR" sz="3600" dirty="0"/>
              <a:t>: </a:t>
            </a:r>
            <a:r>
              <a:rPr lang="ko-KR" altLang="en-US" sz="3200" dirty="0"/>
              <a:t>과자</a:t>
            </a:r>
            <a:endParaRPr lang="ko-KR" altLang="en-US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E5B23-A707-416C-B0B5-ED445DBE59CE}"/>
              </a:ext>
            </a:extLst>
          </p:cNvPr>
          <p:cNvCxnSpPr>
            <a:cxnSpLocks/>
          </p:cNvCxnSpPr>
          <p:nvPr/>
        </p:nvCxnSpPr>
        <p:spPr>
          <a:xfrm>
            <a:off x="1539551" y="2798196"/>
            <a:ext cx="317241" cy="10230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3268" y="167921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import A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“A”</a:t>
            </a:r>
            <a:r>
              <a:rPr lang="ko-KR" altLang="en-US" sz="3600" dirty="0">
                <a:solidFill>
                  <a:srgbClr val="AA7C38"/>
                </a:solidFill>
              </a:rPr>
              <a:t>라는 모듈을 가져와 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07927-9748-4205-95A9-038F1275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" y="3865682"/>
            <a:ext cx="5535396" cy="2297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2A3ACE-E19D-42A0-8173-07ABFA892E6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6AF91-6175-476E-BDAD-0B557540CBC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137059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hello[A]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41763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hello[A]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hello </a:t>
            </a:r>
            <a:r>
              <a:rPr lang="ko-KR" altLang="en-US" sz="3600" dirty="0">
                <a:solidFill>
                  <a:srgbClr val="AA7C38"/>
                </a:solidFill>
              </a:rPr>
              <a:t>사전의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 에 해당하는 값을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4C5E1-1BAF-4388-A96C-2DF4451C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9" y="3215307"/>
            <a:ext cx="7175610" cy="33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4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7ED7EF-4D26-46AA-8DC1-55D2E3E58176}"/>
              </a:ext>
            </a:extLst>
          </p:cNvPr>
          <p:cNvSpPr txBox="1"/>
          <p:nvPr/>
        </p:nvSpPr>
        <p:spPr>
          <a:xfrm>
            <a:off x="9486122" y="4401970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like[“</a:t>
            </a:r>
            <a:r>
              <a:rPr lang="ko-KR" altLang="en-US" sz="3200" dirty="0"/>
              <a:t>동현</a:t>
            </a:r>
            <a:r>
              <a:rPr lang="en-US" altLang="ko-KR" sz="3200" dirty="0"/>
              <a:t>”]</a:t>
            </a:r>
            <a:endParaRPr lang="ko-KR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1D944-56CD-44A5-AE76-AA5976CB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7" y="1653214"/>
            <a:ext cx="7408424" cy="1258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77BA88-F645-4CC3-BE88-2A458F6EDCD7}"/>
              </a:ext>
            </a:extLst>
          </p:cNvPr>
          <p:cNvSpPr/>
          <p:nvPr/>
        </p:nvSpPr>
        <p:spPr>
          <a:xfrm>
            <a:off x="2363755" y="3533502"/>
            <a:ext cx="7091265" cy="290648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ADF9-984C-4DC8-ACAC-A5CDFD225ECB}"/>
              </a:ext>
            </a:extLst>
          </p:cNvPr>
          <p:cNvSpPr txBox="1"/>
          <p:nvPr/>
        </p:nvSpPr>
        <p:spPr>
          <a:xfrm>
            <a:off x="4575110" y="3241114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 (</a:t>
            </a:r>
            <a:r>
              <a:rPr lang="ko-KR" altLang="en-US" sz="3200" dirty="0"/>
              <a:t>사전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062E2-6D66-41AA-B440-D1D76C4C7CB3}"/>
              </a:ext>
            </a:extLst>
          </p:cNvPr>
          <p:cNvSpPr txBox="1"/>
          <p:nvPr/>
        </p:nvSpPr>
        <p:spPr>
          <a:xfrm>
            <a:off x="3287485" y="4127921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선생님</a:t>
            </a:r>
            <a:r>
              <a:rPr lang="en-US" altLang="ko-KR" sz="3600" dirty="0"/>
              <a:t>: </a:t>
            </a:r>
            <a:r>
              <a:rPr lang="ko-KR" altLang="en-US" sz="3200" dirty="0"/>
              <a:t>치킨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00011-8428-49AA-826B-D62D7C85E675}"/>
              </a:ext>
            </a:extLst>
          </p:cNvPr>
          <p:cNvSpPr txBox="1"/>
          <p:nvPr/>
        </p:nvSpPr>
        <p:spPr>
          <a:xfrm>
            <a:off x="5414864" y="5170244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동현</a:t>
            </a:r>
            <a:r>
              <a:rPr lang="en-US" altLang="ko-KR" sz="3600" dirty="0"/>
              <a:t>: </a:t>
            </a:r>
            <a:r>
              <a:rPr lang="ko-KR" altLang="en-US" sz="3200" dirty="0"/>
              <a:t>과자</a:t>
            </a:r>
            <a:endParaRPr lang="ko-KR" altLang="en-US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E5B23-A707-416C-B0B5-ED445DBE59CE}"/>
              </a:ext>
            </a:extLst>
          </p:cNvPr>
          <p:cNvCxnSpPr>
            <a:cxnSpLocks/>
          </p:cNvCxnSpPr>
          <p:nvPr/>
        </p:nvCxnSpPr>
        <p:spPr>
          <a:xfrm flipV="1">
            <a:off x="5937379" y="3072226"/>
            <a:ext cx="2581470" cy="140300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3251CA-B839-47AB-BE6A-4928586EAB78}"/>
              </a:ext>
            </a:extLst>
          </p:cNvPr>
          <p:cNvCxnSpPr>
            <a:cxnSpLocks/>
          </p:cNvCxnSpPr>
          <p:nvPr/>
        </p:nvCxnSpPr>
        <p:spPr>
          <a:xfrm flipV="1">
            <a:off x="7878147" y="4849619"/>
            <a:ext cx="1734424" cy="69793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CA721-4538-44FF-99A4-A1E5DAF72E2B}"/>
              </a:ext>
            </a:extLst>
          </p:cNvPr>
          <p:cNvSpPr/>
          <p:nvPr/>
        </p:nvSpPr>
        <p:spPr>
          <a:xfrm>
            <a:off x="4994986" y="4221881"/>
            <a:ext cx="843839" cy="5191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CABE-F1E3-4223-8315-B696D2D05623}"/>
              </a:ext>
            </a:extLst>
          </p:cNvPr>
          <p:cNvSpPr/>
          <p:nvPr/>
        </p:nvSpPr>
        <p:spPr>
          <a:xfrm>
            <a:off x="6906693" y="5257627"/>
            <a:ext cx="843839" cy="5191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AF5F5-252E-4159-B92E-2FAB9577134C}"/>
              </a:ext>
            </a:extLst>
          </p:cNvPr>
          <p:cNvSpPr txBox="1"/>
          <p:nvPr/>
        </p:nvSpPr>
        <p:spPr>
          <a:xfrm>
            <a:off x="8518849" y="2450967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like[“</a:t>
            </a:r>
            <a:r>
              <a:rPr lang="ko-KR" altLang="en-US" sz="3200" dirty="0"/>
              <a:t>선생님</a:t>
            </a:r>
            <a:r>
              <a:rPr lang="en-US" altLang="ko-KR" sz="3200" dirty="0"/>
              <a:t>”]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2982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hello[A] = B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55884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hello[A] =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hello </a:t>
            </a:r>
            <a:r>
              <a:rPr lang="ko-KR" altLang="en-US" sz="3600" dirty="0">
                <a:solidFill>
                  <a:srgbClr val="AA7C38"/>
                </a:solidFill>
              </a:rPr>
              <a:t>사전의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 의 값을 </a:t>
            </a:r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로 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6CD1D-A4F0-468B-9049-942C023E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" y="3429000"/>
            <a:ext cx="9354893" cy="27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영어사전 만들기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C662-9131-4D68-A4A8-D12D9152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1" y="1642747"/>
            <a:ext cx="9219128" cy="42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0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영어사전 만들기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E789F-4B43-4DF3-88E2-FC24C54F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17" y="1258349"/>
            <a:ext cx="8674214" cy="23992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137401-BD92-496C-BD9A-C21EF3D5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17" y="4600438"/>
            <a:ext cx="7501543" cy="17000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AF48C-DAC0-4769-8558-F367936DD0F6}"/>
              </a:ext>
            </a:extLst>
          </p:cNvPr>
          <p:cNvCxnSpPr>
            <a:cxnSpLocks/>
          </p:cNvCxnSpPr>
          <p:nvPr/>
        </p:nvCxnSpPr>
        <p:spPr>
          <a:xfrm>
            <a:off x="5737549" y="3733800"/>
            <a:ext cx="0" cy="671927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96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음식점 메뉴 만들기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86204-3F03-4C9B-BB5E-FCA6021F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1790505"/>
            <a:ext cx="9194119" cy="34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2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음식점 메뉴 만들기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86204-3F03-4C9B-BB5E-FCA6021F0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03"/>
          <a:stretch/>
        </p:blipFill>
        <p:spPr>
          <a:xfrm>
            <a:off x="876300" y="1258349"/>
            <a:ext cx="8324850" cy="16715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269015-A817-43D5-827B-B4D444FA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494943"/>
            <a:ext cx="7762875" cy="16055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AC38A-78BC-4E41-A850-8309364EFC11}"/>
              </a:ext>
            </a:extLst>
          </p:cNvPr>
          <p:cNvCxnSpPr>
            <a:cxnSpLocks/>
          </p:cNvCxnSpPr>
          <p:nvPr/>
        </p:nvCxnSpPr>
        <p:spPr>
          <a:xfrm>
            <a:off x="5788404" y="3429000"/>
            <a:ext cx="0" cy="671927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94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자신이 아는 영어 단어를 이용해 한글→영어 사전을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단 아래와 같이 단어를 알려줘야 한다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</a:rPr>
              <a:t>중요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</a:rPr>
              <a:t>코드를 저장해두자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3410199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딕셔내리</a:t>
            </a:r>
            <a:r>
              <a:rPr lang="en-US" altLang="ko-KR" sz="3200" dirty="0">
                <a:solidFill>
                  <a:srgbClr val="AA7C38"/>
                </a:solidFill>
              </a:rPr>
              <a:t>(</a:t>
            </a:r>
            <a:r>
              <a:rPr lang="ko-KR" altLang="en-US" sz="3200" dirty="0">
                <a:solidFill>
                  <a:srgbClr val="AA7C38"/>
                </a:solidFill>
              </a:rPr>
              <a:t>사전</a:t>
            </a:r>
            <a:r>
              <a:rPr lang="en-US" altLang="ko-KR" sz="3200" dirty="0">
                <a:solidFill>
                  <a:srgbClr val="AA7C38"/>
                </a:solidFill>
              </a:rPr>
              <a:t>)</a:t>
            </a:r>
            <a:r>
              <a:rPr lang="ko-KR" altLang="en-US" sz="3200" dirty="0">
                <a:solidFill>
                  <a:srgbClr val="AA7C38"/>
                </a:solidFill>
              </a:rPr>
              <a:t>과 </a:t>
            </a:r>
            <a:r>
              <a:rPr lang="en-US" altLang="ko-KR" sz="3200" dirty="0">
                <a:solidFill>
                  <a:srgbClr val="AA7C38"/>
                </a:solidFill>
              </a:rPr>
              <a:t>input </a:t>
            </a:r>
            <a:r>
              <a:rPr lang="ko-KR" altLang="en-US" sz="3200" dirty="0">
                <a:solidFill>
                  <a:srgbClr val="AA7C38"/>
                </a:solidFill>
              </a:rPr>
              <a:t>함수를 잘 활용해보자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7BC06A-60C7-4DE0-8E27-EE1EED55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4400418"/>
            <a:ext cx="833553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84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0210" y="82035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2263" y="820351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음식을 열쇠로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가격을 값으로 가지고 있는 </a:t>
            </a:r>
            <a:r>
              <a:rPr lang="en-US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메뉴</a:t>
            </a:r>
            <a:r>
              <a:rPr lang="en-US" altLang="ko-KR" sz="4000" dirty="0">
                <a:solidFill>
                  <a:prstClr val="black"/>
                </a:solidFill>
              </a:rPr>
              <a:t>” </a:t>
            </a:r>
            <a:r>
              <a:rPr lang="ko-KR" altLang="en-US" sz="4000" dirty="0">
                <a:solidFill>
                  <a:prstClr val="black"/>
                </a:solidFill>
              </a:rPr>
              <a:t>사전을 만들고 음식을 여러 개 주문하면 총 가격이 얼마인지 알려주는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0004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62262" y="284075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딕셔내리</a:t>
            </a:r>
            <a:r>
              <a:rPr lang="en-US" altLang="ko-KR" sz="3200" dirty="0">
                <a:solidFill>
                  <a:srgbClr val="AA7C38"/>
                </a:solidFill>
              </a:rPr>
              <a:t>(</a:t>
            </a:r>
            <a:r>
              <a:rPr lang="ko-KR" altLang="en-US" sz="3200" dirty="0">
                <a:solidFill>
                  <a:srgbClr val="AA7C38"/>
                </a:solidFill>
              </a:rPr>
              <a:t>사전</a:t>
            </a:r>
            <a:r>
              <a:rPr lang="en-US" altLang="ko-KR" sz="3200" dirty="0">
                <a:solidFill>
                  <a:srgbClr val="AA7C38"/>
                </a:solidFill>
              </a:rPr>
              <a:t>),</a:t>
            </a:r>
            <a:r>
              <a:rPr lang="ko-KR" altLang="en-US" sz="3200" dirty="0">
                <a:solidFill>
                  <a:srgbClr val="AA7C38"/>
                </a:solidFill>
              </a:rPr>
              <a:t> </a:t>
            </a:r>
            <a:r>
              <a:rPr lang="en-US" altLang="ko-KR" sz="3200" dirty="0">
                <a:solidFill>
                  <a:srgbClr val="AA7C38"/>
                </a:solidFill>
              </a:rPr>
              <a:t>input </a:t>
            </a:r>
            <a:r>
              <a:rPr lang="ko-KR" altLang="en-US" sz="3200" dirty="0">
                <a:solidFill>
                  <a:srgbClr val="AA7C38"/>
                </a:solidFill>
              </a:rPr>
              <a:t>함수</a:t>
            </a:r>
            <a:r>
              <a:rPr lang="en-US" altLang="ko-KR" sz="3200" dirty="0">
                <a:solidFill>
                  <a:srgbClr val="AA7C38"/>
                </a:solidFill>
              </a:rPr>
              <a:t>, int </a:t>
            </a:r>
            <a:r>
              <a:rPr lang="ko-KR" altLang="en-US" sz="3200" dirty="0">
                <a:solidFill>
                  <a:srgbClr val="AA7C38"/>
                </a:solidFill>
              </a:rPr>
              <a:t>변환을 잘 활용해보자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F2910-171D-4B2B-A7CD-42B23F64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62" y="3847924"/>
            <a:ext cx="6910163" cy="23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5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9226" y="735384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1279" y="735384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번 문제에서 만들었던 프로그램의 앞부분에 메뉴 소개를 넣어보자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단 </a:t>
            </a:r>
            <a:r>
              <a:rPr lang="en-US" altLang="ko-KR" sz="4000" dirty="0">
                <a:solidFill>
                  <a:prstClr val="black"/>
                </a:solidFill>
              </a:rPr>
              <a:t>for</a:t>
            </a:r>
            <a:r>
              <a:rPr lang="ko-KR" altLang="en-US" sz="4000" dirty="0">
                <a:solidFill>
                  <a:prstClr val="black"/>
                </a:solidFill>
              </a:rPr>
              <a:t>문을 사용해서 </a:t>
            </a:r>
            <a:r>
              <a:rPr lang="en-US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메뉴</a:t>
            </a:r>
            <a:r>
              <a:rPr lang="en-US" altLang="ko-KR" sz="4000" dirty="0">
                <a:solidFill>
                  <a:prstClr val="black"/>
                </a:solidFill>
              </a:rPr>
              <a:t>” </a:t>
            </a:r>
            <a:r>
              <a:rPr lang="ko-KR" altLang="en-US" sz="4000" dirty="0">
                <a:solidFill>
                  <a:prstClr val="black"/>
                </a:solidFill>
              </a:rPr>
              <a:t>사전 안에 있는 것들을 반복해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0004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90E43-B39D-49A5-8318-843FD62F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35" y="3009711"/>
            <a:ext cx="5252813" cy="34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9C402D-0B70-48FE-8A61-F1C2F44D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7" y="1838103"/>
            <a:ext cx="4915586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C09E0-5146-43DC-9E62-2B79785C3910}"/>
              </a:ext>
            </a:extLst>
          </p:cNvPr>
          <p:cNvSpPr txBox="1"/>
          <p:nvPr/>
        </p:nvSpPr>
        <p:spPr>
          <a:xfrm>
            <a:off x="5788404" y="1435453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앞에 모듈 이름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+ “.”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붙이자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E7EFC-EAA1-435C-AEF9-B24A50A30341}"/>
              </a:ext>
            </a:extLst>
          </p:cNvPr>
          <p:cNvSpPr/>
          <p:nvPr/>
        </p:nvSpPr>
        <p:spPr>
          <a:xfrm>
            <a:off x="1744825" y="1873107"/>
            <a:ext cx="1054359" cy="531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5957-F6F8-4660-82F3-FD087CEB2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35"/>
          <a:stretch/>
        </p:blipFill>
        <p:spPr>
          <a:xfrm>
            <a:off x="745717" y="4008754"/>
            <a:ext cx="4526079" cy="1882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34DE17-D2A3-435B-AF22-A0D4425B3A6D}"/>
              </a:ext>
            </a:extLst>
          </p:cNvPr>
          <p:cNvSpPr txBox="1"/>
          <p:nvPr/>
        </p:nvSpPr>
        <p:spPr>
          <a:xfrm>
            <a:off x="6058678" y="4129885"/>
            <a:ext cx="5189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모듈 이름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+ “.”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쓰고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&lt;Tab&gt;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누르면 모듈이 할 수 있는 것들이 뜬다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3ACA1-8B1B-4823-AFAB-B99FCA29D6DB}"/>
              </a:ext>
            </a:extLst>
          </p:cNvPr>
          <p:cNvSpPr txBox="1"/>
          <p:nvPr/>
        </p:nvSpPr>
        <p:spPr>
          <a:xfrm>
            <a:off x="5788404" y="2081784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dog</a:t>
            </a:r>
            <a:r>
              <a:rPr lang="ko-KR" altLang="en-US" sz="3600" dirty="0">
                <a:solidFill>
                  <a:srgbClr val="AA7C38"/>
                </a:solidFill>
              </a:rPr>
              <a:t>의 짖기</a:t>
            </a:r>
            <a:r>
              <a:rPr lang="en-US" altLang="ko-KR" sz="3600" dirty="0">
                <a:solidFill>
                  <a:srgbClr val="AA7C38"/>
                </a:solidFill>
              </a:rPr>
              <a:t>() </a:t>
            </a:r>
            <a:r>
              <a:rPr lang="ko-KR" altLang="en-US" sz="3600" dirty="0">
                <a:solidFill>
                  <a:srgbClr val="AA7C38"/>
                </a:solidFill>
              </a:rPr>
              <a:t>함수를 부른 것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A613D0-AB6F-4DA0-9824-AFC2B96C715F}"/>
              </a:ext>
            </a:extLst>
          </p:cNvPr>
          <p:cNvCxnSpPr>
            <a:cxnSpLocks/>
          </p:cNvCxnSpPr>
          <p:nvPr/>
        </p:nvCxnSpPr>
        <p:spPr>
          <a:xfrm flipH="1" flipV="1">
            <a:off x="4497356" y="2230018"/>
            <a:ext cx="1163947" cy="17493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5222B-21EF-4B16-AC50-1CF67AD31E1D}"/>
              </a:ext>
            </a:extLst>
          </p:cNvPr>
          <p:cNvCxnSpPr>
            <a:cxnSpLocks/>
          </p:cNvCxnSpPr>
          <p:nvPr/>
        </p:nvCxnSpPr>
        <p:spPr>
          <a:xfrm flipH="1" flipV="1">
            <a:off x="4894731" y="4862520"/>
            <a:ext cx="1163947" cy="17493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1E034B-0A74-4099-953D-FFEEB304A80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DD6B3-F9C4-48A4-8494-9CE463A98654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192954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altLang="ko-KR" sz="60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안에 </a:t>
            </a:r>
            <a:r>
              <a:rPr lang="en-GB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가 있으면 </a:t>
            </a:r>
            <a:r>
              <a:rPr lang="en-GB" altLang="ko-KR" sz="3600" dirty="0">
                <a:solidFill>
                  <a:srgbClr val="AA7C38"/>
                </a:solidFill>
              </a:rPr>
              <a:t>True, </a:t>
            </a:r>
            <a:r>
              <a:rPr lang="ko-KR" altLang="en-US" sz="3600" dirty="0">
                <a:solidFill>
                  <a:srgbClr val="AA7C38"/>
                </a:solidFill>
              </a:rPr>
              <a:t>없으면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를 뱉는다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519B1-D72D-4D96-A708-7C5E221E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4" y="3480318"/>
            <a:ext cx="8016588" cy="25565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205A2D-9545-427A-9ED5-B8652E8490E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D196C-1CCC-4AE5-AED6-E4E0F15D91BC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506903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BC19FB-EF2C-43C0-AC70-B775103F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1" y="539179"/>
            <a:ext cx="9228849" cy="2516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21C38-D82F-4BD5-A29E-E76920CA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1" y="3801862"/>
            <a:ext cx="7670637" cy="28412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DDB9791-9289-49AA-8FB1-D32F34B48F25}"/>
              </a:ext>
            </a:extLst>
          </p:cNvPr>
          <p:cNvSpPr/>
          <p:nvPr/>
        </p:nvSpPr>
        <p:spPr>
          <a:xfrm>
            <a:off x="4753509" y="3163077"/>
            <a:ext cx="466532" cy="5318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F2500A-BF93-4A2B-A30D-7A886C41E91B}"/>
              </a:ext>
            </a:extLst>
          </p:cNvPr>
          <p:cNvSpPr/>
          <p:nvPr/>
        </p:nvSpPr>
        <p:spPr>
          <a:xfrm>
            <a:off x="0" y="1"/>
            <a:ext cx="12192000" cy="342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439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딕셔내리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FA543-E0EC-4D12-907B-3836BA4A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1" y="1701203"/>
            <a:ext cx="7270995" cy="4404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55A720-20E5-4A2D-9367-30E72F4FA091}"/>
              </a:ext>
            </a:extLst>
          </p:cNvPr>
          <p:cNvSpPr txBox="1"/>
          <p:nvPr/>
        </p:nvSpPr>
        <p:spPr>
          <a:xfrm rot="266657">
            <a:off x="6863390" y="4102503"/>
            <a:ext cx="5191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A in B</a:t>
            </a:r>
          </a:p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라는 열쇠가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에 있는가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2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딕셔내리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54223-D420-4CDC-8C7D-38CF1E2D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7" y="1675164"/>
            <a:ext cx="10318808" cy="2146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8D0377-280A-485A-A891-6D0B81EB1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68" y="4643565"/>
            <a:ext cx="8089957" cy="169069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025FE8B-BBE9-4FCC-B92A-B573D392F2C8}"/>
              </a:ext>
            </a:extLst>
          </p:cNvPr>
          <p:cNvSpPr/>
          <p:nvPr/>
        </p:nvSpPr>
        <p:spPr>
          <a:xfrm>
            <a:off x="5410498" y="3921498"/>
            <a:ext cx="359887" cy="4814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61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딕셔내리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0D88ED-B45E-40B1-AB54-857736F3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2" y="1599933"/>
            <a:ext cx="7179964" cy="3067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390FD6-4F5D-4D6D-80B8-63F079A8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9" y="4667250"/>
            <a:ext cx="1867161" cy="1943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579ED-76C1-41FB-9E1E-1FBAD7E34E56}"/>
              </a:ext>
            </a:extLst>
          </p:cNvPr>
          <p:cNvSpPr txBox="1"/>
          <p:nvPr/>
        </p:nvSpPr>
        <p:spPr>
          <a:xfrm rot="266657">
            <a:off x="6701895" y="4100892"/>
            <a:ext cx="4904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for a in </a:t>
            </a: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메뉴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메뉴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사전 속 모든 열쇠를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에 한번 씩 담아 반복</a:t>
            </a:r>
          </a:p>
        </p:txBody>
      </p:sp>
    </p:spTree>
    <p:extLst>
      <p:ext uri="{BB962C8B-B14F-4D97-AF65-F5344CB8AC3E}">
        <p14:creationId xmlns:p14="http://schemas.microsoft.com/office/powerpoint/2010/main" val="2286753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89046" y="1337933"/>
            <a:ext cx="108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/>
              <a:t>로그인 프로그램을 만들어보자</a:t>
            </a:r>
            <a:r>
              <a:rPr lang="en-US" altLang="ko-KR" sz="3600" dirty="0"/>
              <a:t>. </a:t>
            </a:r>
            <a:r>
              <a:rPr lang="ko-KR" altLang="en-US" sz="3600" dirty="0"/>
              <a:t>단 </a:t>
            </a:r>
            <a:r>
              <a:rPr lang="en-US" altLang="ko-KR" sz="3600" dirty="0"/>
              <a:t>ID</a:t>
            </a:r>
            <a:r>
              <a:rPr lang="ko-KR" altLang="en-US" sz="3600" dirty="0"/>
              <a:t>와 패스워드는 다음과 같은 사전으로 저장한다</a:t>
            </a:r>
            <a:r>
              <a:rPr lang="en-US" altLang="ko-KR" sz="3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99B6B-EE66-4AAB-89B7-FD9AD57A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6" y="2860194"/>
            <a:ext cx="7711240" cy="22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6" y="692179"/>
            <a:ext cx="10009260" cy="5908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4D70C-4694-4B82-B1CD-1AAB20E80A2E}"/>
              </a:ext>
            </a:extLst>
          </p:cNvPr>
          <p:cNvSpPr/>
          <p:nvPr/>
        </p:nvSpPr>
        <p:spPr>
          <a:xfrm>
            <a:off x="466725" y="4457700"/>
            <a:ext cx="103251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63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6" y="692179"/>
            <a:ext cx="10009260" cy="5908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4D70C-4694-4B82-B1CD-1AAB20E80A2E}"/>
              </a:ext>
            </a:extLst>
          </p:cNvPr>
          <p:cNvSpPr/>
          <p:nvPr/>
        </p:nvSpPr>
        <p:spPr>
          <a:xfrm>
            <a:off x="466725" y="5010150"/>
            <a:ext cx="1032510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1D716-6A77-4843-9F52-F9A2514AD69A}"/>
              </a:ext>
            </a:extLst>
          </p:cNvPr>
          <p:cNvSpPr/>
          <p:nvPr/>
        </p:nvSpPr>
        <p:spPr>
          <a:xfrm>
            <a:off x="1400175" y="4438650"/>
            <a:ext cx="10325100" cy="17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68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6" y="692179"/>
            <a:ext cx="10009260" cy="5908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4D70C-4694-4B82-B1CD-1AAB20E80A2E}"/>
              </a:ext>
            </a:extLst>
          </p:cNvPr>
          <p:cNvSpPr/>
          <p:nvPr/>
        </p:nvSpPr>
        <p:spPr>
          <a:xfrm>
            <a:off x="466725" y="5010150"/>
            <a:ext cx="1032510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06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6" y="692179"/>
            <a:ext cx="10009260" cy="5908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4D70C-4694-4B82-B1CD-1AAB20E80A2E}"/>
              </a:ext>
            </a:extLst>
          </p:cNvPr>
          <p:cNvSpPr/>
          <p:nvPr/>
        </p:nvSpPr>
        <p:spPr>
          <a:xfrm>
            <a:off x="434146" y="5572125"/>
            <a:ext cx="10325100" cy="1285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7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27361-5531-4DBD-9D54-5E9659A9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2" y="1990722"/>
            <a:ext cx="8796600" cy="3896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D04507-8214-43CA-918B-11D71CC213DF}"/>
              </a:ext>
            </a:extLst>
          </p:cNvPr>
          <p:cNvSpPr txBox="1"/>
          <p:nvPr/>
        </p:nvSpPr>
        <p:spPr>
          <a:xfrm>
            <a:off x="5788404" y="2442551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0~1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사이의 랜덤한 수를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6CE10-BD78-478E-9547-5A752091676C}"/>
              </a:ext>
            </a:extLst>
          </p:cNvPr>
          <p:cNvSpPr txBox="1"/>
          <p:nvPr/>
        </p:nvSpPr>
        <p:spPr>
          <a:xfrm>
            <a:off x="7607873" y="3424725"/>
            <a:ext cx="613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1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이상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 10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미만의</a:t>
            </a:r>
            <a:endParaRPr lang="en-US" altLang="ko-KR" sz="36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정수 중 하나를 랜덤하게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152B5-1968-4C65-B1B9-CFCCE66EC1D6}"/>
              </a:ext>
            </a:extLst>
          </p:cNvPr>
          <p:cNvSpPr txBox="1"/>
          <p:nvPr/>
        </p:nvSpPr>
        <p:spPr>
          <a:xfrm>
            <a:off x="4183538" y="5433656"/>
            <a:ext cx="728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어떤 리스트 안에 있는 것을 랜덤하게 하나 뽑아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2994F-1FAB-45B2-A309-26E208CFEE0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A4345-D706-4044-9420-D6EC72818008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704023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6" y="692179"/>
            <a:ext cx="10009260" cy="59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87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8C324-A4F2-48A3-A595-D66596D9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86" y="1023602"/>
            <a:ext cx="8317760" cy="42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00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C8F53-6569-40C7-BF0D-93622143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1" y="804910"/>
            <a:ext cx="11344137" cy="3376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55B897-8538-4E1F-9244-FC771899D85D}"/>
              </a:ext>
            </a:extLst>
          </p:cNvPr>
          <p:cNvSpPr txBox="1"/>
          <p:nvPr/>
        </p:nvSpPr>
        <p:spPr>
          <a:xfrm>
            <a:off x="4531105" y="5018157"/>
            <a:ext cx="554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어디서 오류가 나는걸까</a:t>
            </a:r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DBD97-E6E2-487B-9544-8A1A7B17581C}"/>
              </a:ext>
            </a:extLst>
          </p:cNvPr>
          <p:cNvSpPr txBox="1"/>
          <p:nvPr/>
        </p:nvSpPr>
        <p:spPr>
          <a:xfrm>
            <a:off x="573466" y="5021193"/>
            <a:ext cx="263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ko-KR" altLang="en-US" sz="4000" dirty="0">
                <a:solidFill>
                  <a:srgbClr val="FF0000"/>
                </a:solidFill>
              </a:rPr>
              <a:t>열쇠 오류</a:t>
            </a:r>
            <a:r>
              <a:rPr lang="en-US" altLang="ko-KR" sz="4000" dirty="0">
                <a:solidFill>
                  <a:srgbClr val="FF0000"/>
                </a:solidFill>
              </a:rPr>
              <a:t>”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E1D4A-FC30-4D96-9EEE-C6CD5EF69CD0}"/>
              </a:ext>
            </a:extLst>
          </p:cNvPr>
          <p:cNvCxnSpPr>
            <a:cxnSpLocks/>
          </p:cNvCxnSpPr>
          <p:nvPr/>
        </p:nvCxnSpPr>
        <p:spPr>
          <a:xfrm flipV="1">
            <a:off x="1892679" y="4310271"/>
            <a:ext cx="0" cy="707886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18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1" y="577879"/>
            <a:ext cx="10009260" cy="59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7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1" y="577879"/>
            <a:ext cx="10009260" cy="59086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8002DA-1FC0-44D8-8730-DE90C0E562E1}"/>
              </a:ext>
            </a:extLst>
          </p:cNvPr>
          <p:cNvCxnSpPr>
            <a:cxnSpLocks/>
          </p:cNvCxnSpPr>
          <p:nvPr/>
        </p:nvCxnSpPr>
        <p:spPr>
          <a:xfrm flipH="1" flipV="1">
            <a:off x="4555108" y="4815096"/>
            <a:ext cx="2467992" cy="379204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20A79C-A790-40DA-A859-DF0C473A1671}"/>
              </a:ext>
            </a:extLst>
          </p:cNvPr>
          <p:cNvSpPr txBox="1"/>
          <p:nvPr/>
        </p:nvSpPr>
        <p:spPr>
          <a:xfrm>
            <a:off x="7201279" y="4621300"/>
            <a:ext cx="48383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users</a:t>
            </a:r>
            <a:r>
              <a:rPr lang="ko-KR" altLang="en-US" sz="3200" dirty="0">
                <a:solidFill>
                  <a:srgbClr val="FF0000"/>
                </a:solidFill>
              </a:rPr>
              <a:t>에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비둘기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라는</a:t>
            </a:r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열쇠가 없다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즉 열쇠 오류가 발생한다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91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AD5D-E85D-448B-B2C5-A0C631412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4"/>
          <a:stretch/>
        </p:blipFill>
        <p:spPr>
          <a:xfrm>
            <a:off x="0" y="577877"/>
            <a:ext cx="8980950" cy="5908645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2CF89BC-7BB8-41F5-B712-9143164D2A8B}"/>
              </a:ext>
            </a:extLst>
          </p:cNvPr>
          <p:cNvSpPr/>
          <p:nvPr/>
        </p:nvSpPr>
        <p:spPr>
          <a:xfrm>
            <a:off x="7482350" y="3532200"/>
            <a:ext cx="1549400" cy="2082800"/>
          </a:xfrm>
          <a:custGeom>
            <a:avLst/>
            <a:gdLst>
              <a:gd name="connsiteX0" fmla="*/ 1549400 w 1549400"/>
              <a:gd name="connsiteY0" fmla="*/ 0 h 2082800"/>
              <a:gd name="connsiteX1" fmla="*/ 1536700 w 1549400"/>
              <a:gd name="connsiteY1" fmla="*/ 177800 h 2082800"/>
              <a:gd name="connsiteX2" fmla="*/ 1485900 w 1549400"/>
              <a:gd name="connsiteY2" fmla="*/ 279400 h 2082800"/>
              <a:gd name="connsiteX3" fmla="*/ 1435100 w 1549400"/>
              <a:gd name="connsiteY3" fmla="*/ 342900 h 2082800"/>
              <a:gd name="connsiteX4" fmla="*/ 1397000 w 1549400"/>
              <a:gd name="connsiteY4" fmla="*/ 431800 h 2082800"/>
              <a:gd name="connsiteX5" fmla="*/ 1308100 w 1549400"/>
              <a:gd name="connsiteY5" fmla="*/ 495300 h 2082800"/>
              <a:gd name="connsiteX6" fmla="*/ 1117600 w 1549400"/>
              <a:gd name="connsiteY6" fmla="*/ 673100 h 2082800"/>
              <a:gd name="connsiteX7" fmla="*/ 1054100 w 1549400"/>
              <a:gd name="connsiteY7" fmla="*/ 698500 h 2082800"/>
              <a:gd name="connsiteX8" fmla="*/ 927100 w 1549400"/>
              <a:gd name="connsiteY8" fmla="*/ 800100 h 2082800"/>
              <a:gd name="connsiteX9" fmla="*/ 876300 w 1549400"/>
              <a:gd name="connsiteY9" fmla="*/ 812800 h 2082800"/>
              <a:gd name="connsiteX10" fmla="*/ 812800 w 1549400"/>
              <a:gd name="connsiteY10" fmla="*/ 838200 h 2082800"/>
              <a:gd name="connsiteX11" fmla="*/ 774700 w 1549400"/>
              <a:gd name="connsiteY11" fmla="*/ 850900 h 2082800"/>
              <a:gd name="connsiteX12" fmla="*/ 736600 w 1549400"/>
              <a:gd name="connsiteY12" fmla="*/ 876300 h 2082800"/>
              <a:gd name="connsiteX13" fmla="*/ 635000 w 1549400"/>
              <a:gd name="connsiteY13" fmla="*/ 914400 h 2082800"/>
              <a:gd name="connsiteX14" fmla="*/ 571500 w 1549400"/>
              <a:gd name="connsiteY14" fmla="*/ 927100 h 2082800"/>
              <a:gd name="connsiteX15" fmla="*/ 520700 w 1549400"/>
              <a:gd name="connsiteY15" fmla="*/ 952500 h 2082800"/>
              <a:gd name="connsiteX16" fmla="*/ 406400 w 1549400"/>
              <a:gd name="connsiteY16" fmla="*/ 965200 h 2082800"/>
              <a:gd name="connsiteX17" fmla="*/ 304800 w 1549400"/>
              <a:gd name="connsiteY17" fmla="*/ 977900 h 2082800"/>
              <a:gd name="connsiteX18" fmla="*/ 101600 w 1549400"/>
              <a:gd name="connsiteY18" fmla="*/ 952500 h 2082800"/>
              <a:gd name="connsiteX19" fmla="*/ 0 w 1549400"/>
              <a:gd name="connsiteY19" fmla="*/ 927100 h 2082800"/>
              <a:gd name="connsiteX20" fmla="*/ 38100 w 1549400"/>
              <a:gd name="connsiteY20" fmla="*/ 914400 h 2082800"/>
              <a:gd name="connsiteX21" fmla="*/ 114300 w 1549400"/>
              <a:gd name="connsiteY21" fmla="*/ 939800 h 2082800"/>
              <a:gd name="connsiteX22" fmla="*/ 215900 w 1549400"/>
              <a:gd name="connsiteY22" fmla="*/ 965200 h 2082800"/>
              <a:gd name="connsiteX23" fmla="*/ 266700 w 1549400"/>
              <a:gd name="connsiteY23" fmla="*/ 977900 h 2082800"/>
              <a:gd name="connsiteX24" fmla="*/ 355600 w 1549400"/>
              <a:gd name="connsiteY24" fmla="*/ 1003300 h 2082800"/>
              <a:gd name="connsiteX25" fmla="*/ 482600 w 1549400"/>
              <a:gd name="connsiteY25" fmla="*/ 1054100 h 2082800"/>
              <a:gd name="connsiteX26" fmla="*/ 622300 w 1549400"/>
              <a:gd name="connsiteY26" fmla="*/ 1130300 h 2082800"/>
              <a:gd name="connsiteX27" fmla="*/ 673100 w 1549400"/>
              <a:gd name="connsiteY27" fmla="*/ 1168400 h 2082800"/>
              <a:gd name="connsiteX28" fmla="*/ 711200 w 1549400"/>
              <a:gd name="connsiteY28" fmla="*/ 1206500 h 2082800"/>
              <a:gd name="connsiteX29" fmla="*/ 749300 w 1549400"/>
              <a:gd name="connsiteY29" fmla="*/ 1219200 h 2082800"/>
              <a:gd name="connsiteX30" fmla="*/ 774700 w 1549400"/>
              <a:gd name="connsiteY30" fmla="*/ 1257300 h 2082800"/>
              <a:gd name="connsiteX31" fmla="*/ 863600 w 1549400"/>
              <a:gd name="connsiteY31" fmla="*/ 1333500 h 2082800"/>
              <a:gd name="connsiteX32" fmla="*/ 914400 w 1549400"/>
              <a:gd name="connsiteY32" fmla="*/ 1409700 h 2082800"/>
              <a:gd name="connsiteX33" fmla="*/ 939800 w 1549400"/>
              <a:gd name="connsiteY33" fmla="*/ 1447800 h 2082800"/>
              <a:gd name="connsiteX34" fmla="*/ 977900 w 1549400"/>
              <a:gd name="connsiteY34" fmla="*/ 1473200 h 2082800"/>
              <a:gd name="connsiteX35" fmla="*/ 1003300 w 1549400"/>
              <a:gd name="connsiteY35" fmla="*/ 1511300 h 2082800"/>
              <a:gd name="connsiteX36" fmla="*/ 1041400 w 1549400"/>
              <a:gd name="connsiteY36" fmla="*/ 1587500 h 2082800"/>
              <a:gd name="connsiteX37" fmla="*/ 1054100 w 1549400"/>
              <a:gd name="connsiteY37" fmla="*/ 1638300 h 2082800"/>
              <a:gd name="connsiteX38" fmla="*/ 1079500 w 1549400"/>
              <a:gd name="connsiteY38" fmla="*/ 1714500 h 2082800"/>
              <a:gd name="connsiteX39" fmla="*/ 1092200 w 1549400"/>
              <a:gd name="connsiteY39" fmla="*/ 1765300 h 2082800"/>
              <a:gd name="connsiteX40" fmla="*/ 1117600 w 1549400"/>
              <a:gd name="connsiteY40" fmla="*/ 1841500 h 2082800"/>
              <a:gd name="connsiteX41" fmla="*/ 1130300 w 1549400"/>
              <a:gd name="connsiteY41" fmla="*/ 1879600 h 2082800"/>
              <a:gd name="connsiteX42" fmla="*/ 1143000 w 1549400"/>
              <a:gd name="connsiteY42" fmla="*/ 1943100 h 2082800"/>
              <a:gd name="connsiteX43" fmla="*/ 1155700 w 1549400"/>
              <a:gd name="connsiteY4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49400" h="2082800">
                <a:moveTo>
                  <a:pt x="1549400" y="0"/>
                </a:moveTo>
                <a:cubicBezTo>
                  <a:pt x="1545167" y="59267"/>
                  <a:pt x="1545967" y="119109"/>
                  <a:pt x="1536700" y="177800"/>
                </a:cubicBezTo>
                <a:cubicBezTo>
                  <a:pt x="1531345" y="211716"/>
                  <a:pt x="1506730" y="251627"/>
                  <a:pt x="1485900" y="279400"/>
                </a:cubicBezTo>
                <a:cubicBezTo>
                  <a:pt x="1469636" y="301085"/>
                  <a:pt x="1448758" y="319486"/>
                  <a:pt x="1435100" y="342900"/>
                </a:cubicBezTo>
                <a:cubicBezTo>
                  <a:pt x="1418855" y="370748"/>
                  <a:pt x="1417640" y="407032"/>
                  <a:pt x="1397000" y="431800"/>
                </a:cubicBezTo>
                <a:cubicBezTo>
                  <a:pt x="1373687" y="459776"/>
                  <a:pt x="1335406" y="471206"/>
                  <a:pt x="1308100" y="495300"/>
                </a:cubicBezTo>
                <a:cubicBezTo>
                  <a:pt x="1273509" y="525821"/>
                  <a:pt x="1177331" y="637261"/>
                  <a:pt x="1117600" y="673100"/>
                </a:cubicBezTo>
                <a:cubicBezTo>
                  <a:pt x="1098052" y="684829"/>
                  <a:pt x="1075267" y="690033"/>
                  <a:pt x="1054100" y="698500"/>
                </a:cubicBezTo>
                <a:cubicBezTo>
                  <a:pt x="1006850" y="745750"/>
                  <a:pt x="991184" y="768058"/>
                  <a:pt x="927100" y="800100"/>
                </a:cubicBezTo>
                <a:cubicBezTo>
                  <a:pt x="911488" y="807906"/>
                  <a:pt x="892859" y="807280"/>
                  <a:pt x="876300" y="812800"/>
                </a:cubicBezTo>
                <a:cubicBezTo>
                  <a:pt x="854673" y="820009"/>
                  <a:pt x="834146" y="830195"/>
                  <a:pt x="812800" y="838200"/>
                </a:cubicBezTo>
                <a:cubicBezTo>
                  <a:pt x="800265" y="842900"/>
                  <a:pt x="786674" y="844913"/>
                  <a:pt x="774700" y="850900"/>
                </a:cubicBezTo>
                <a:cubicBezTo>
                  <a:pt x="761048" y="857726"/>
                  <a:pt x="750252" y="869474"/>
                  <a:pt x="736600" y="876300"/>
                </a:cubicBezTo>
                <a:cubicBezTo>
                  <a:pt x="724946" y="882127"/>
                  <a:pt x="656983" y="908904"/>
                  <a:pt x="635000" y="914400"/>
                </a:cubicBezTo>
                <a:cubicBezTo>
                  <a:pt x="614059" y="919635"/>
                  <a:pt x="592667" y="922867"/>
                  <a:pt x="571500" y="927100"/>
                </a:cubicBezTo>
                <a:cubicBezTo>
                  <a:pt x="554567" y="935567"/>
                  <a:pt x="539147" y="948243"/>
                  <a:pt x="520700" y="952500"/>
                </a:cubicBezTo>
                <a:cubicBezTo>
                  <a:pt x="483347" y="961120"/>
                  <a:pt x="444472" y="960721"/>
                  <a:pt x="406400" y="965200"/>
                </a:cubicBezTo>
                <a:lnTo>
                  <a:pt x="304800" y="977900"/>
                </a:lnTo>
                <a:cubicBezTo>
                  <a:pt x="195715" y="967983"/>
                  <a:pt x="186894" y="972183"/>
                  <a:pt x="101600" y="952500"/>
                </a:cubicBezTo>
                <a:cubicBezTo>
                  <a:pt x="67585" y="944650"/>
                  <a:pt x="0" y="927100"/>
                  <a:pt x="0" y="927100"/>
                </a:cubicBezTo>
                <a:cubicBezTo>
                  <a:pt x="12700" y="922867"/>
                  <a:pt x="24795" y="912922"/>
                  <a:pt x="38100" y="914400"/>
                </a:cubicBezTo>
                <a:cubicBezTo>
                  <a:pt x="64710" y="917357"/>
                  <a:pt x="88325" y="933306"/>
                  <a:pt x="114300" y="939800"/>
                </a:cubicBezTo>
                <a:lnTo>
                  <a:pt x="215900" y="965200"/>
                </a:lnTo>
                <a:lnTo>
                  <a:pt x="266700" y="977900"/>
                </a:lnTo>
                <a:cubicBezTo>
                  <a:pt x="303338" y="987060"/>
                  <a:pt x="321764" y="990286"/>
                  <a:pt x="355600" y="1003300"/>
                </a:cubicBezTo>
                <a:cubicBezTo>
                  <a:pt x="398155" y="1019667"/>
                  <a:pt x="443936" y="1029935"/>
                  <a:pt x="482600" y="1054100"/>
                </a:cubicBezTo>
                <a:cubicBezTo>
                  <a:pt x="595552" y="1124695"/>
                  <a:pt x="546312" y="1104971"/>
                  <a:pt x="622300" y="1130300"/>
                </a:cubicBezTo>
                <a:cubicBezTo>
                  <a:pt x="639233" y="1143000"/>
                  <a:pt x="657029" y="1154625"/>
                  <a:pt x="673100" y="1168400"/>
                </a:cubicBezTo>
                <a:cubicBezTo>
                  <a:pt x="686737" y="1180089"/>
                  <a:pt x="696256" y="1196537"/>
                  <a:pt x="711200" y="1206500"/>
                </a:cubicBezTo>
                <a:cubicBezTo>
                  <a:pt x="722339" y="1213926"/>
                  <a:pt x="736600" y="1214967"/>
                  <a:pt x="749300" y="1219200"/>
                </a:cubicBezTo>
                <a:cubicBezTo>
                  <a:pt x="757767" y="1231900"/>
                  <a:pt x="763907" y="1246507"/>
                  <a:pt x="774700" y="1257300"/>
                </a:cubicBezTo>
                <a:cubicBezTo>
                  <a:pt x="834351" y="1316951"/>
                  <a:pt x="815215" y="1271291"/>
                  <a:pt x="863600" y="1333500"/>
                </a:cubicBezTo>
                <a:cubicBezTo>
                  <a:pt x="882342" y="1357597"/>
                  <a:pt x="897467" y="1384300"/>
                  <a:pt x="914400" y="1409700"/>
                </a:cubicBezTo>
                <a:cubicBezTo>
                  <a:pt x="922867" y="1422400"/>
                  <a:pt x="927100" y="1439333"/>
                  <a:pt x="939800" y="1447800"/>
                </a:cubicBezTo>
                <a:lnTo>
                  <a:pt x="977900" y="1473200"/>
                </a:lnTo>
                <a:cubicBezTo>
                  <a:pt x="986367" y="1485900"/>
                  <a:pt x="996474" y="1497648"/>
                  <a:pt x="1003300" y="1511300"/>
                </a:cubicBezTo>
                <a:cubicBezTo>
                  <a:pt x="1055880" y="1616460"/>
                  <a:pt x="968607" y="1478311"/>
                  <a:pt x="1041400" y="1587500"/>
                </a:cubicBezTo>
                <a:cubicBezTo>
                  <a:pt x="1045633" y="1604433"/>
                  <a:pt x="1049084" y="1621582"/>
                  <a:pt x="1054100" y="1638300"/>
                </a:cubicBezTo>
                <a:cubicBezTo>
                  <a:pt x="1061793" y="1663945"/>
                  <a:pt x="1073006" y="1688525"/>
                  <a:pt x="1079500" y="1714500"/>
                </a:cubicBezTo>
                <a:cubicBezTo>
                  <a:pt x="1083733" y="1731433"/>
                  <a:pt x="1087184" y="1748582"/>
                  <a:pt x="1092200" y="1765300"/>
                </a:cubicBezTo>
                <a:cubicBezTo>
                  <a:pt x="1099893" y="1790945"/>
                  <a:pt x="1109133" y="1816100"/>
                  <a:pt x="1117600" y="1841500"/>
                </a:cubicBezTo>
                <a:cubicBezTo>
                  <a:pt x="1121833" y="1854200"/>
                  <a:pt x="1127675" y="1866473"/>
                  <a:pt x="1130300" y="1879600"/>
                </a:cubicBezTo>
                <a:lnTo>
                  <a:pt x="1143000" y="1943100"/>
                </a:lnTo>
                <a:lnTo>
                  <a:pt x="1155700" y="2082800"/>
                </a:lnTo>
              </a:path>
            </a:pathLst>
          </a:cu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48F10-7076-40AB-8B23-572B21EB4EDA}"/>
              </a:ext>
            </a:extLst>
          </p:cNvPr>
          <p:cNvSpPr txBox="1"/>
          <p:nvPr/>
        </p:nvSpPr>
        <p:spPr>
          <a:xfrm>
            <a:off x="8665499" y="4159986"/>
            <a:ext cx="3420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열쇠가 있는지</a:t>
            </a:r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확인부터 해야된다</a:t>
            </a:r>
            <a:r>
              <a:rPr lang="en-US" altLang="ko-KR" sz="3200" dirty="0">
                <a:solidFill>
                  <a:srgbClr val="FF0000"/>
                </a:solidFill>
              </a:rPr>
              <a:t>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1D27D5-3614-49A9-91E4-DC0A1F69A6BE}"/>
              </a:ext>
            </a:extLst>
          </p:cNvPr>
          <p:cNvSpPr/>
          <p:nvPr/>
        </p:nvSpPr>
        <p:spPr>
          <a:xfrm>
            <a:off x="0" y="0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04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1D27D5-3614-49A9-91E4-DC0A1F69A6BE}"/>
              </a:ext>
            </a:extLst>
          </p:cNvPr>
          <p:cNvSpPr/>
          <p:nvPr/>
        </p:nvSpPr>
        <p:spPr>
          <a:xfrm>
            <a:off x="0" y="0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F1049-6397-4B9A-B285-50E80C639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5" b="8167"/>
          <a:stretch/>
        </p:blipFill>
        <p:spPr>
          <a:xfrm>
            <a:off x="660400" y="1295400"/>
            <a:ext cx="10655300" cy="420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19536E-4830-442D-B740-884851F9A8B4}"/>
              </a:ext>
            </a:extLst>
          </p:cNvPr>
          <p:cNvSpPr/>
          <p:nvPr/>
        </p:nvSpPr>
        <p:spPr>
          <a:xfrm>
            <a:off x="533400" y="2184400"/>
            <a:ext cx="6184900" cy="609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23DC0-27D8-430C-ACF2-A94D675D3977}"/>
              </a:ext>
            </a:extLst>
          </p:cNvPr>
          <p:cNvSpPr/>
          <p:nvPr/>
        </p:nvSpPr>
        <p:spPr>
          <a:xfrm>
            <a:off x="533400" y="3403600"/>
            <a:ext cx="1352550" cy="609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70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아까 만들었던 한글→영어 사전 프로그램을 수정하자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사전에 없는 단어를 입력해도 오류가 나지 않도록 </a:t>
            </a:r>
            <a:r>
              <a:rPr lang="en-US" altLang="ko-KR" sz="4000" dirty="0">
                <a:solidFill>
                  <a:prstClr val="black"/>
                </a:solidFill>
              </a:rPr>
              <a:t>if</a:t>
            </a:r>
            <a:r>
              <a:rPr lang="ko-KR" altLang="en-US" sz="4000" dirty="0">
                <a:solidFill>
                  <a:prstClr val="black"/>
                </a:solidFill>
              </a:rPr>
              <a:t>문을 적절히 추가해보자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8" y="3328790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if</a:t>
            </a:r>
            <a:r>
              <a:rPr lang="ko-KR" altLang="en-US" sz="3200" dirty="0">
                <a:solidFill>
                  <a:srgbClr val="AA7C38"/>
                </a:solidFill>
              </a:rPr>
              <a:t>문과 </a:t>
            </a:r>
            <a:r>
              <a:rPr lang="en-US" altLang="ko-KR" sz="3200" dirty="0">
                <a:solidFill>
                  <a:srgbClr val="AA7C38"/>
                </a:solidFill>
              </a:rPr>
              <a:t>not in </a:t>
            </a:r>
            <a:r>
              <a:rPr lang="ko-KR" altLang="en-US" sz="3200" dirty="0">
                <a:solidFill>
                  <a:srgbClr val="AA7C38"/>
                </a:solidFill>
              </a:rPr>
              <a:t>문을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F2FA6-9123-400E-B1FA-FCDEBA02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55" y="4239669"/>
            <a:ext cx="922148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58528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다음을 참고하여 사전을 만들고 </a:t>
            </a:r>
            <a:r>
              <a:rPr lang="en-US" altLang="ko-KR" sz="4000" dirty="0">
                <a:solidFill>
                  <a:prstClr val="black"/>
                </a:solidFill>
              </a:rPr>
              <a:t>for</a:t>
            </a:r>
            <a:r>
              <a:rPr lang="ko-KR" altLang="en-US" sz="4000" dirty="0">
                <a:solidFill>
                  <a:prstClr val="black"/>
                </a:solidFill>
              </a:rPr>
              <a:t>문으로 아래처럼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680F53-FAA3-49B3-9489-07094374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2923"/>
              </p:ext>
            </p:extLst>
          </p:nvPr>
        </p:nvGraphicFramePr>
        <p:xfrm>
          <a:off x="7439025" y="1448758"/>
          <a:ext cx="4404190" cy="200929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02095">
                  <a:extLst>
                    <a:ext uri="{9D8B030D-6E8A-4147-A177-3AD203B41FA5}">
                      <a16:colId xmlns:a16="http://schemas.microsoft.com/office/drawing/2014/main" val="3464772576"/>
                    </a:ext>
                  </a:extLst>
                </a:gridCol>
                <a:gridCol w="2202095">
                  <a:extLst>
                    <a:ext uri="{9D8B030D-6E8A-4147-A177-3AD203B41FA5}">
                      <a16:colId xmlns:a16="http://schemas.microsoft.com/office/drawing/2014/main" val="174150438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1361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양념치킨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맛있음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7794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신라면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7412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지우개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큰일남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839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EEFA74-41C6-4D71-BAE7-E12E55EF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3890811"/>
            <a:ext cx="674464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9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82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turtle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딕셔내리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사전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딕셔내리 심화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8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3268" y="167921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import A as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라는 모듈을 가져와 쓰지만</a:t>
            </a:r>
            <a:r>
              <a:rPr lang="en-US" altLang="ko-KR" sz="3600" dirty="0">
                <a:solidFill>
                  <a:srgbClr val="AA7C38"/>
                </a:solidFill>
              </a:rPr>
              <a:t> </a:t>
            </a:r>
            <a:r>
              <a:rPr lang="ko-KR" altLang="en-US" sz="3600" dirty="0">
                <a:solidFill>
                  <a:srgbClr val="AA7C38"/>
                </a:solidFill>
              </a:rPr>
              <a:t>이름만 </a:t>
            </a:r>
            <a:r>
              <a:rPr lang="en-US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로 바꾼다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A as B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B3B88-DB06-42BB-8952-5A221B37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9" y="3669739"/>
            <a:ext cx="8614274" cy="19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843A-1467-4FB4-BB4A-9521E9741B81}"/>
              </a:ext>
            </a:extLst>
          </p:cNvPr>
          <p:cNvSpPr txBox="1"/>
          <p:nvPr/>
        </p:nvSpPr>
        <p:spPr>
          <a:xfrm>
            <a:off x="3214968" y="1661269"/>
            <a:ext cx="514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숫자를 임의로 뽑는다던지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뭔가 랜덤한 일을 할 수 있는 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12BC6-96FD-4978-B7D1-1EC946226312}"/>
              </a:ext>
            </a:extLst>
          </p:cNvPr>
          <p:cNvGrpSpPr/>
          <p:nvPr/>
        </p:nvGrpSpPr>
        <p:grpSpPr>
          <a:xfrm rot="597790">
            <a:off x="463513" y="1744741"/>
            <a:ext cx="2157120" cy="1820585"/>
            <a:chOff x="1660193" y="3856677"/>
            <a:chExt cx="2491274" cy="19402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DCDA90-6956-4F50-99DA-0AC9771A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66A36-2367-45D7-A62F-1093C63CAA64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random.py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FE240-804A-4079-ACA5-A6C47D31B961}"/>
              </a:ext>
            </a:extLst>
          </p:cNvPr>
          <p:cNvGrpSpPr/>
          <p:nvPr/>
        </p:nvGrpSpPr>
        <p:grpSpPr>
          <a:xfrm rot="21022636">
            <a:off x="2472451" y="3055088"/>
            <a:ext cx="2239504" cy="1923112"/>
            <a:chOff x="1660193" y="3856677"/>
            <a:chExt cx="2491274" cy="19402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3549DA-F482-4F7F-8C03-F2246921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ECD2D-1780-4237-BF74-D2A112FDEC42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math.py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C1999-6FF7-40F9-99E7-DBAD90E5025F}"/>
              </a:ext>
            </a:extLst>
          </p:cNvPr>
          <p:cNvSpPr txBox="1"/>
          <p:nvPr/>
        </p:nvSpPr>
        <p:spPr>
          <a:xfrm>
            <a:off x="5139177" y="3429000"/>
            <a:ext cx="577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복잡한 수학 계산을 대신해주는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제곱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삼각함수 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2794B-A229-47CD-9239-1121A8E0F02F}"/>
              </a:ext>
            </a:extLst>
          </p:cNvPr>
          <p:cNvGrpSpPr/>
          <p:nvPr/>
        </p:nvGrpSpPr>
        <p:grpSpPr>
          <a:xfrm rot="410157">
            <a:off x="763694" y="4440185"/>
            <a:ext cx="2239504" cy="1923112"/>
            <a:chOff x="1660193" y="3856677"/>
            <a:chExt cx="2491274" cy="19402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132966-1F14-4CBB-8D56-68E3D7FC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B3EFF-43B0-4354-A0E6-DD1B79FE4F4D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turtle.py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BADD49-C003-4613-822B-69D4D8A26B95}"/>
              </a:ext>
            </a:extLst>
          </p:cNvPr>
          <p:cNvSpPr txBox="1"/>
          <p:nvPr/>
        </p:nvSpPr>
        <p:spPr>
          <a:xfrm>
            <a:off x="3310214" y="5623213"/>
            <a:ext cx="577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거북이로 그림을 그려주는 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3FC21-67BA-42D9-8EE5-5361F8714846}"/>
              </a:ext>
            </a:extLst>
          </p:cNvPr>
          <p:cNvCxnSpPr/>
          <p:nvPr/>
        </p:nvCxnSpPr>
        <p:spPr>
          <a:xfrm>
            <a:off x="2705878" y="5623213"/>
            <a:ext cx="849085" cy="26161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1DEEA7-F67E-44EC-B6A5-17ACDA160FA5}"/>
              </a:ext>
            </a:extLst>
          </p:cNvPr>
          <p:cNvCxnSpPr>
            <a:cxnSpLocks/>
          </p:cNvCxnSpPr>
          <p:nvPr/>
        </p:nvCxnSpPr>
        <p:spPr>
          <a:xfrm>
            <a:off x="4290092" y="3768895"/>
            <a:ext cx="849085" cy="13080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26D71-69B1-4D4B-A6D7-70AB6754E5FB}"/>
              </a:ext>
            </a:extLst>
          </p:cNvPr>
          <p:cNvCxnSpPr>
            <a:cxnSpLocks/>
          </p:cNvCxnSpPr>
          <p:nvPr/>
        </p:nvCxnSpPr>
        <p:spPr>
          <a:xfrm flipV="1">
            <a:off x="2213777" y="2260943"/>
            <a:ext cx="849085" cy="27052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9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843A-1467-4FB4-BB4A-9521E9741B81}"/>
              </a:ext>
            </a:extLst>
          </p:cNvPr>
          <p:cNvSpPr txBox="1"/>
          <p:nvPr/>
        </p:nvSpPr>
        <p:spPr>
          <a:xfrm>
            <a:off x="3214968" y="1661269"/>
            <a:ext cx="514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숫자를 임의로 뽑는다던지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뭔가 랜덤한 일을 할 수 있는 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12BC6-96FD-4978-B7D1-1EC946226312}"/>
              </a:ext>
            </a:extLst>
          </p:cNvPr>
          <p:cNvGrpSpPr/>
          <p:nvPr/>
        </p:nvGrpSpPr>
        <p:grpSpPr>
          <a:xfrm rot="597790">
            <a:off x="463513" y="1744741"/>
            <a:ext cx="2157120" cy="1820585"/>
            <a:chOff x="1660193" y="3856677"/>
            <a:chExt cx="2491274" cy="19402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DCDA90-6956-4F50-99DA-0AC9771A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66A36-2367-45D7-A62F-1093C63CAA64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random.py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FE240-804A-4079-ACA5-A6C47D31B961}"/>
              </a:ext>
            </a:extLst>
          </p:cNvPr>
          <p:cNvGrpSpPr/>
          <p:nvPr/>
        </p:nvGrpSpPr>
        <p:grpSpPr>
          <a:xfrm rot="21022636">
            <a:off x="2472451" y="3055088"/>
            <a:ext cx="2239504" cy="1923112"/>
            <a:chOff x="1660193" y="3856677"/>
            <a:chExt cx="2491274" cy="19402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3549DA-F482-4F7F-8C03-F2246921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ECD2D-1780-4237-BF74-D2A112FDEC42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math.py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C1999-6FF7-40F9-99E7-DBAD90E5025F}"/>
              </a:ext>
            </a:extLst>
          </p:cNvPr>
          <p:cNvSpPr txBox="1"/>
          <p:nvPr/>
        </p:nvSpPr>
        <p:spPr>
          <a:xfrm>
            <a:off x="5139177" y="3429000"/>
            <a:ext cx="577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복잡한 수학 계산을 대신해주는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제곱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삼각함수 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2794B-A229-47CD-9239-1121A8E0F02F}"/>
              </a:ext>
            </a:extLst>
          </p:cNvPr>
          <p:cNvGrpSpPr/>
          <p:nvPr/>
        </p:nvGrpSpPr>
        <p:grpSpPr>
          <a:xfrm rot="410157">
            <a:off x="763694" y="4440185"/>
            <a:ext cx="2239504" cy="1923112"/>
            <a:chOff x="1660193" y="3856677"/>
            <a:chExt cx="2491274" cy="19402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132966-1F14-4CBB-8D56-68E3D7FC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B3EFF-43B0-4354-A0E6-DD1B79FE4F4D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turtle.py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BADD49-C003-4613-822B-69D4D8A26B95}"/>
              </a:ext>
            </a:extLst>
          </p:cNvPr>
          <p:cNvSpPr txBox="1"/>
          <p:nvPr/>
        </p:nvSpPr>
        <p:spPr>
          <a:xfrm>
            <a:off x="3310214" y="5623213"/>
            <a:ext cx="577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거북이로 그림을 그려주는 모듈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3FC21-67BA-42D9-8EE5-5361F8714846}"/>
              </a:ext>
            </a:extLst>
          </p:cNvPr>
          <p:cNvCxnSpPr/>
          <p:nvPr/>
        </p:nvCxnSpPr>
        <p:spPr>
          <a:xfrm>
            <a:off x="2705878" y="5623213"/>
            <a:ext cx="849085" cy="26161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1DEEA7-F67E-44EC-B6A5-17ACDA160FA5}"/>
              </a:ext>
            </a:extLst>
          </p:cNvPr>
          <p:cNvCxnSpPr>
            <a:cxnSpLocks/>
          </p:cNvCxnSpPr>
          <p:nvPr/>
        </p:nvCxnSpPr>
        <p:spPr>
          <a:xfrm>
            <a:off x="4290092" y="3768895"/>
            <a:ext cx="849085" cy="13080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26D71-69B1-4D4B-A6D7-70AB6754E5FB}"/>
              </a:ext>
            </a:extLst>
          </p:cNvPr>
          <p:cNvCxnSpPr>
            <a:cxnSpLocks/>
          </p:cNvCxnSpPr>
          <p:nvPr/>
        </p:nvCxnSpPr>
        <p:spPr>
          <a:xfrm flipV="1">
            <a:off x="2213777" y="2260943"/>
            <a:ext cx="849085" cy="27052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3C88A-6F2B-4EEA-B814-72B98ABF045A}"/>
              </a:ext>
            </a:extLst>
          </p:cNvPr>
          <p:cNvSpPr/>
          <p:nvPr/>
        </p:nvSpPr>
        <p:spPr>
          <a:xfrm>
            <a:off x="779886" y="4418305"/>
            <a:ext cx="2039945" cy="205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8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DEE6C-9A60-4AD0-AC9B-B362D634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23" y="1420855"/>
            <a:ext cx="6754874" cy="12026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044E7-70A7-4FF5-A9ED-CD133DCDB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53" y="3028406"/>
            <a:ext cx="39176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5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881</Words>
  <Application>Microsoft Office PowerPoint</Application>
  <PresentationFormat>Widescreen</PresentationFormat>
  <Paragraphs>267</Paragraphs>
  <Slides>59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맑은 고딕</vt:lpstr>
      <vt:lpstr>Nanum Pen Script</vt:lpstr>
      <vt:lpstr>나눔고딕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159</cp:revision>
  <dcterms:created xsi:type="dcterms:W3CDTF">2019-05-20T11:05:00Z</dcterms:created>
  <dcterms:modified xsi:type="dcterms:W3CDTF">2019-07-12T21:22:40Z</dcterms:modified>
</cp:coreProperties>
</file>