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5F56E21-7D3F-46CC-9063-DAE5C46F7297}" type="datetimeFigureOut">
              <a:rPr lang="es-VE" smtClean="0"/>
              <a:t>5/12/2022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FB78991-EDE0-4FEA-AAE0-7FA95EE3F87F}" type="slidenum">
              <a:rPr lang="es-VE" smtClean="0"/>
              <a:t>‹Nº›</a:t>
            </a:fld>
            <a:endParaRPr lang="es-VE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</a:t>
            </a:r>
            <a:r>
              <a:rPr lang="es-VE" dirty="0" smtClean="0"/>
              <a:t>Dinámicas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s-V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 smtClean="0"/>
              <a:t>Arboles</a:t>
            </a:r>
            <a:r>
              <a:rPr lang="en-US" dirty="0" smtClean="0"/>
              <a:t>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4239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95324"/>
            <a:ext cx="579223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09600" y="1952763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Creamos</a:t>
            </a:r>
            <a:r>
              <a:rPr lang="en-US" dirty="0" smtClean="0"/>
              <a:t> el </a:t>
            </a:r>
            <a:r>
              <a:rPr lang="en-US" dirty="0" err="1" smtClean="0"/>
              <a:t>arbol</a:t>
            </a:r>
            <a:r>
              <a:rPr lang="en-US" dirty="0" smtClean="0"/>
              <a:t> y lo </a:t>
            </a:r>
            <a:r>
              <a:rPr lang="en-US" dirty="0" err="1" smtClean="0"/>
              <a:t>definimos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NULL.</a:t>
            </a:r>
            <a:endParaRPr lang="es-VE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6" y="2350169"/>
            <a:ext cx="5029200" cy="303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715000" y="32004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Creamos</a:t>
            </a:r>
            <a:r>
              <a:rPr lang="en-US" dirty="0" smtClean="0"/>
              <a:t> la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insertar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4079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4114800" cy="566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800600" y="457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Creamos las funciones para los recorridos respectivos. Luego los imprimiremos</a:t>
            </a:r>
            <a:endParaRPr lang="es-VE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4267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55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457200"/>
            <a:ext cx="8001000" cy="228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VE" dirty="0" smtClean="0"/>
              <a:t>Para la </a:t>
            </a:r>
            <a:r>
              <a:rPr lang="es-VE" dirty="0" err="1" smtClean="0"/>
              <a:t>busqueda</a:t>
            </a:r>
            <a:r>
              <a:rPr lang="es-VE" dirty="0" smtClean="0"/>
              <a:t> programamos una </a:t>
            </a:r>
            <a:r>
              <a:rPr lang="es-VE" dirty="0" err="1" smtClean="0"/>
              <a:t>funcion</a:t>
            </a:r>
            <a:r>
              <a:rPr lang="es-VE" dirty="0" smtClean="0"/>
              <a:t> que nos retorne verdadero o falso si el valor que buscamos lo logramos conseguir.</a:t>
            </a:r>
          </a:p>
          <a:p>
            <a:pPr marL="0" indent="0">
              <a:buNone/>
            </a:pPr>
            <a:r>
              <a:rPr lang="es-VE" dirty="0" smtClean="0"/>
              <a:t>Si lo que encontramos hace al booleano verdadero, vamos a desplegar el mensaje «valor encontrado». Si no, desplegamos el mensaje «numero no encontrado»</a:t>
            </a:r>
            <a:endParaRPr lang="es-V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4724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48000"/>
            <a:ext cx="397138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685800"/>
            <a:ext cx="7010400" cy="2286000"/>
          </a:xfrm>
        </p:spPr>
        <p:txBody>
          <a:bodyPr/>
          <a:lstStyle/>
          <a:p>
            <a:pPr marL="0" indent="0">
              <a:buNone/>
            </a:pPr>
            <a:r>
              <a:rPr lang="es-VE" dirty="0" smtClean="0"/>
              <a:t>Resultados deseados: </a:t>
            </a:r>
            <a:br>
              <a:rPr lang="es-VE" dirty="0" smtClean="0"/>
            </a:br>
            <a:r>
              <a:rPr lang="es-VE" dirty="0" err="1" smtClean="0"/>
              <a:t>Preorden</a:t>
            </a:r>
            <a:r>
              <a:rPr lang="es-VE" dirty="0" smtClean="0"/>
              <a:t>: 35,15,10,20,18,17,80,50,40,70,100</a:t>
            </a:r>
          </a:p>
          <a:p>
            <a:pPr marL="0" indent="0">
              <a:buNone/>
            </a:pPr>
            <a:r>
              <a:rPr lang="es-VE" dirty="0" smtClean="0"/>
              <a:t>En orden: 10,15,17,18,20,35,40,50,70,80,100</a:t>
            </a:r>
          </a:p>
          <a:p>
            <a:pPr marL="0" indent="0">
              <a:buNone/>
            </a:pPr>
            <a:r>
              <a:rPr lang="es-VE" dirty="0" err="1" smtClean="0"/>
              <a:t>Postorden</a:t>
            </a:r>
            <a:r>
              <a:rPr lang="es-VE" dirty="0" smtClean="0"/>
              <a:t>: 10,17,18,20,15,40,70,50,100,80,35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endParaRPr lang="es-V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5334000" cy="301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60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71909" y="3505200"/>
            <a:ext cx="5486400" cy="2514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/>
              <a:t>Los </a:t>
            </a:r>
            <a:r>
              <a:rPr lang="en-US" sz="2200" dirty="0" err="1" smtClean="0"/>
              <a:t>arboles</a:t>
            </a:r>
            <a:r>
              <a:rPr lang="en-US" sz="2200" dirty="0" smtClean="0"/>
              <a:t> son </a:t>
            </a:r>
            <a:r>
              <a:rPr lang="en-US" sz="2200" dirty="0" err="1" smtClean="0"/>
              <a:t>estructuras</a:t>
            </a:r>
            <a:r>
              <a:rPr lang="en-US" sz="2200" dirty="0" smtClean="0"/>
              <a:t> </a:t>
            </a:r>
            <a:r>
              <a:rPr lang="en-US" sz="2200" dirty="0" err="1" smtClean="0"/>
              <a:t>recursivas</a:t>
            </a:r>
            <a:r>
              <a:rPr lang="en-US" sz="2200" dirty="0" smtClean="0"/>
              <a:t> </a:t>
            </a:r>
            <a:r>
              <a:rPr lang="en-US" sz="2200" dirty="0" err="1" smtClean="0"/>
              <a:t>formadas</a:t>
            </a:r>
            <a:r>
              <a:rPr lang="en-US" sz="2200" dirty="0" smtClean="0"/>
              <a:t> </a:t>
            </a:r>
            <a:r>
              <a:rPr lang="en-US" sz="2200" dirty="0" err="1" smtClean="0"/>
              <a:t>por</a:t>
            </a:r>
            <a:r>
              <a:rPr lang="en-US" sz="2200" dirty="0" smtClean="0"/>
              <a:t> </a:t>
            </a:r>
            <a:r>
              <a:rPr lang="en-US" sz="2200" dirty="0" err="1" smtClean="0"/>
              <a:t>varios</a:t>
            </a:r>
            <a:r>
              <a:rPr lang="en-US" sz="2200" dirty="0" smtClean="0"/>
              <a:t> </a:t>
            </a:r>
            <a:r>
              <a:rPr lang="en-US" sz="2200" dirty="0" err="1" smtClean="0"/>
              <a:t>objetos</a:t>
            </a:r>
            <a:r>
              <a:rPr lang="en-US" sz="2200" dirty="0" smtClean="0"/>
              <a:t>, </a:t>
            </a:r>
            <a:r>
              <a:rPr lang="en-US" sz="2200" dirty="0" err="1" smtClean="0"/>
              <a:t>llamados</a:t>
            </a:r>
            <a:r>
              <a:rPr lang="en-US" sz="2200" dirty="0" smtClean="0"/>
              <a:t> </a:t>
            </a:r>
            <a:r>
              <a:rPr lang="en-US" sz="2200" dirty="0" err="1" smtClean="0"/>
              <a:t>nodos</a:t>
            </a:r>
            <a:r>
              <a:rPr lang="en-US" sz="2200" dirty="0" smtClean="0"/>
              <a:t>, y </a:t>
            </a:r>
            <a:r>
              <a:rPr lang="en-US" sz="2200" dirty="0" err="1" smtClean="0"/>
              <a:t>varias</a:t>
            </a:r>
            <a:r>
              <a:rPr lang="en-US" sz="2200" dirty="0" smtClean="0"/>
              <a:t> </a:t>
            </a:r>
            <a:r>
              <a:rPr lang="en-US" sz="2200" dirty="0" err="1" smtClean="0"/>
              <a:t>lineas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conectan</a:t>
            </a:r>
            <a:r>
              <a:rPr lang="en-US" sz="2200" dirty="0" smtClean="0"/>
              <a:t> </a:t>
            </a:r>
            <a:r>
              <a:rPr lang="en-US" sz="2200" dirty="0" err="1" smtClean="0"/>
              <a:t>esos</a:t>
            </a:r>
            <a:r>
              <a:rPr lang="en-US" sz="2200" dirty="0" smtClean="0"/>
              <a:t> </a:t>
            </a:r>
            <a:r>
              <a:rPr lang="en-US" sz="2200" dirty="0" err="1" smtClean="0"/>
              <a:t>nodos</a:t>
            </a:r>
            <a:r>
              <a:rPr lang="en-US" sz="2200" dirty="0" smtClean="0"/>
              <a:t>, </a:t>
            </a:r>
            <a:r>
              <a:rPr lang="en-US" sz="2200" dirty="0" err="1" smtClean="0"/>
              <a:t>llamadas</a:t>
            </a:r>
            <a:r>
              <a:rPr lang="en-US" sz="2200" dirty="0" smtClean="0"/>
              <a:t> </a:t>
            </a:r>
            <a:r>
              <a:rPr lang="en-US" sz="2200" dirty="0" err="1" smtClean="0"/>
              <a:t>ramas</a:t>
            </a:r>
            <a:r>
              <a:rPr lang="en-US" sz="2200" dirty="0" smtClean="0"/>
              <a:t>. El </a:t>
            </a:r>
            <a:r>
              <a:rPr lang="en-US" sz="2200" dirty="0" err="1" smtClean="0"/>
              <a:t>nodo</a:t>
            </a:r>
            <a:r>
              <a:rPr lang="en-US" sz="2200" dirty="0" smtClean="0"/>
              <a:t> del </a:t>
            </a:r>
            <a:r>
              <a:rPr lang="en-US" sz="2200" dirty="0" err="1" smtClean="0"/>
              <a:t>cual</a:t>
            </a:r>
            <a:r>
              <a:rPr lang="en-US" sz="2200" dirty="0" smtClean="0"/>
              <a:t> </a:t>
            </a:r>
            <a:r>
              <a:rPr lang="en-US" sz="2200" dirty="0" err="1" smtClean="0"/>
              <a:t>nace</a:t>
            </a:r>
            <a:r>
              <a:rPr lang="en-US" sz="2200" dirty="0" smtClean="0"/>
              <a:t> el </a:t>
            </a:r>
            <a:r>
              <a:rPr lang="en-US" sz="2200" dirty="0" err="1" smtClean="0"/>
              <a:t>arbol</a:t>
            </a:r>
            <a:r>
              <a:rPr lang="en-US" sz="2200" dirty="0" smtClean="0"/>
              <a:t> se le llama “</a:t>
            </a:r>
            <a:r>
              <a:rPr lang="en-US" sz="2200" dirty="0" err="1" smtClean="0"/>
              <a:t>Raiz</a:t>
            </a:r>
            <a:r>
              <a:rPr lang="en-US" sz="2200" dirty="0" smtClean="0"/>
              <a:t>”, en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dirty="0" err="1" smtClean="0"/>
              <a:t>caso</a:t>
            </a:r>
            <a:r>
              <a:rPr lang="en-US" sz="2200" dirty="0" smtClean="0"/>
              <a:t> </a:t>
            </a:r>
            <a:r>
              <a:rPr lang="en-US" sz="2200" dirty="0" err="1" smtClean="0"/>
              <a:t>siendo</a:t>
            </a:r>
            <a:r>
              <a:rPr lang="en-US" sz="2200" dirty="0" smtClean="0"/>
              <a:t> el </a:t>
            </a:r>
            <a:r>
              <a:rPr lang="en-US" sz="2200" dirty="0" err="1" smtClean="0"/>
              <a:t>nodo</a:t>
            </a:r>
            <a:r>
              <a:rPr lang="en-US" sz="2200" dirty="0" smtClean="0"/>
              <a:t> “A”, y los </a:t>
            </a:r>
            <a:r>
              <a:rPr lang="en-US" sz="2200" dirty="0" err="1" smtClean="0"/>
              <a:t>nodos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no </a:t>
            </a:r>
            <a:r>
              <a:rPr lang="en-US" sz="2200" dirty="0" err="1" smtClean="0"/>
              <a:t>tienen</a:t>
            </a:r>
            <a:r>
              <a:rPr lang="en-US" sz="2200" dirty="0" smtClean="0"/>
              <a:t> </a:t>
            </a:r>
            <a:r>
              <a:rPr lang="en-US" sz="2200" dirty="0" err="1" smtClean="0"/>
              <a:t>hijos</a:t>
            </a:r>
            <a:r>
              <a:rPr lang="en-US" sz="2200" dirty="0" smtClean="0"/>
              <a:t> se </a:t>
            </a:r>
            <a:r>
              <a:rPr lang="en-US" sz="2200" dirty="0" err="1" smtClean="0"/>
              <a:t>denominan</a:t>
            </a:r>
            <a:r>
              <a:rPr lang="en-US" sz="2200" dirty="0" smtClean="0"/>
              <a:t> “</a:t>
            </a:r>
            <a:r>
              <a:rPr lang="en-US" sz="2200" dirty="0" err="1" smtClean="0"/>
              <a:t>Hojas</a:t>
            </a:r>
            <a:r>
              <a:rPr lang="en-US" sz="2200" dirty="0" smtClean="0"/>
              <a:t>”, en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dirty="0" err="1" smtClean="0"/>
              <a:t>caso</a:t>
            </a:r>
            <a:r>
              <a:rPr lang="en-US" sz="2200" dirty="0" smtClean="0"/>
              <a:t> “I”, “J”, “K”, y “L”</a:t>
            </a:r>
            <a:endParaRPr lang="es-VE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"/>
            <a:ext cx="416197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8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38949" y="383143"/>
            <a:ext cx="4343400" cy="3219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Un </a:t>
            </a:r>
            <a:r>
              <a:rPr lang="en-US" sz="1800" dirty="0" err="1" smtClean="0"/>
              <a:t>nodo</a:t>
            </a:r>
            <a:r>
              <a:rPr lang="en-US" sz="1800" dirty="0" smtClean="0"/>
              <a:t> “Padre”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aquel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tiene</a:t>
            </a:r>
            <a:r>
              <a:rPr lang="en-US" sz="1800" dirty="0" smtClean="0"/>
              <a:t> al </a:t>
            </a:r>
            <a:r>
              <a:rPr lang="en-US" sz="1800" dirty="0" err="1" smtClean="0"/>
              <a:t>menos</a:t>
            </a:r>
            <a:r>
              <a:rPr lang="en-US" sz="1800" dirty="0" smtClean="0"/>
              <a:t> un </a:t>
            </a:r>
            <a:r>
              <a:rPr lang="en-US" sz="1800" dirty="0" err="1" smtClean="0"/>
              <a:t>descendiente</a:t>
            </a:r>
            <a:r>
              <a:rPr lang="en-US" sz="1800" dirty="0" smtClean="0"/>
              <a:t>, y un </a:t>
            </a:r>
            <a:r>
              <a:rPr lang="en-US" sz="1800" dirty="0" err="1" smtClean="0"/>
              <a:t>nodo</a:t>
            </a:r>
            <a:r>
              <a:rPr lang="en-US" sz="1800" dirty="0" smtClean="0"/>
              <a:t> “</a:t>
            </a:r>
            <a:r>
              <a:rPr lang="en-US" sz="1800" dirty="0" err="1" smtClean="0"/>
              <a:t>Hijo</a:t>
            </a:r>
            <a:r>
              <a:rPr lang="en-US" sz="1800" dirty="0" smtClean="0"/>
              <a:t>”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aquel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/>
              <a:t> </a:t>
            </a:r>
            <a:r>
              <a:rPr lang="en-US" sz="1800" dirty="0" err="1" smtClean="0"/>
              <a:t>tiene</a:t>
            </a:r>
            <a:r>
              <a:rPr lang="en-US" sz="1800" dirty="0"/>
              <a:t> </a:t>
            </a:r>
            <a:r>
              <a:rPr lang="en-US" sz="1800" dirty="0" smtClean="0"/>
              <a:t>un </a:t>
            </a:r>
            <a:r>
              <a:rPr lang="en-US" sz="1800" dirty="0" err="1" smtClean="0"/>
              <a:t>ascendente</a:t>
            </a:r>
            <a:r>
              <a:rPr lang="en-US" sz="1800" dirty="0" smtClean="0"/>
              <a:t> o “padre”. En los </a:t>
            </a:r>
            <a:r>
              <a:rPr lang="en-US" sz="1800" dirty="0" err="1" smtClean="0"/>
              <a:t>arboles</a:t>
            </a:r>
            <a:r>
              <a:rPr lang="en-US" sz="1800" dirty="0" smtClean="0"/>
              <a:t>, </a:t>
            </a:r>
            <a:r>
              <a:rPr lang="en-US" sz="1800" dirty="0" err="1" smtClean="0"/>
              <a:t>todos</a:t>
            </a:r>
            <a:r>
              <a:rPr lang="en-US" sz="1800" dirty="0" smtClean="0"/>
              <a:t> los </a:t>
            </a:r>
            <a:r>
              <a:rPr lang="en-US" sz="1800" dirty="0" err="1" smtClean="0"/>
              <a:t>nodos</a:t>
            </a:r>
            <a:r>
              <a:rPr lang="en-US" sz="1800" dirty="0" smtClean="0"/>
              <a:t> son </a:t>
            </a:r>
            <a:r>
              <a:rPr lang="es-VE" sz="1800" dirty="0" smtClean="0"/>
              <a:t>padres excepto por los nodos «Hoja», y todos los nodos son hijos excepto por el nodo </a:t>
            </a:r>
            <a:r>
              <a:rPr lang="es-VE" sz="1800" dirty="0" err="1" smtClean="0"/>
              <a:t>raiz</a:t>
            </a:r>
            <a:r>
              <a:rPr lang="es-VE" sz="1800" dirty="0" smtClean="0"/>
              <a:t>. Por ejemplo, A es el nodo raíz del árbol, padre de B y de C. C es «hijo» de A, y es padre de G y de H.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1066800"/>
            <a:ext cx="18002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2386263"/>
            <a:ext cx="12096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5810" y="5334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Nodo raíz «A» con hijos «B» y «C»</a:t>
            </a:r>
            <a:endParaRPr lang="es-VE" dirty="0"/>
          </a:p>
        </p:txBody>
      </p:sp>
      <p:sp>
        <p:nvSpPr>
          <p:cNvPr id="5" name="4 CuadroTexto"/>
          <p:cNvSpPr txBox="1"/>
          <p:nvPr/>
        </p:nvSpPr>
        <p:spPr>
          <a:xfrm>
            <a:off x="97789" y="199286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Nodo padre «C» con hijos «G» y «H»</a:t>
            </a:r>
            <a:endParaRPr lang="es-VE" dirty="0"/>
          </a:p>
        </p:txBody>
      </p:sp>
      <p:sp>
        <p:nvSpPr>
          <p:cNvPr id="6" name="5 CuadroTexto"/>
          <p:cNvSpPr txBox="1"/>
          <p:nvPr/>
        </p:nvSpPr>
        <p:spPr>
          <a:xfrm>
            <a:off x="4343400" y="3835666"/>
            <a:ext cx="4695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Lógicamente, los </a:t>
            </a:r>
            <a:r>
              <a:rPr lang="es-VE" b="1" dirty="0" smtClean="0"/>
              <a:t>descendientes </a:t>
            </a:r>
            <a:r>
              <a:rPr lang="es-VE" dirty="0" smtClean="0"/>
              <a:t>son los nodos que son hijos de un nodo, también incluyendo los hijos de estos hijos. En este mismo orden de ideas, los </a:t>
            </a:r>
            <a:r>
              <a:rPr lang="es-VE" b="1" dirty="0" smtClean="0"/>
              <a:t>ascendientes </a:t>
            </a:r>
            <a:r>
              <a:rPr lang="es-VE" dirty="0" smtClean="0"/>
              <a:t>son los nodos que son padres de un nodo, incluyendo a los padres de estos padres.</a:t>
            </a:r>
            <a:endParaRPr lang="es-V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5" y="4728871"/>
            <a:ext cx="1440524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19514" y="3352800"/>
            <a:ext cx="3766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El nodo «A» tiene como descendientes a los nodos «C», «G», «H» y «L». «L» tiene como ascendientes a todos estos mencionados excepto por «G».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90256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43400" y="457200"/>
            <a:ext cx="3657600" cy="68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VE" sz="1800" dirty="0" smtClean="0"/>
              <a:t>Un </a:t>
            </a:r>
            <a:r>
              <a:rPr lang="es-VE" sz="1800" dirty="0" err="1" smtClean="0"/>
              <a:t>arbol</a:t>
            </a:r>
            <a:r>
              <a:rPr lang="es-VE" sz="1800" dirty="0" smtClean="0"/>
              <a:t> binario es un </a:t>
            </a:r>
            <a:r>
              <a:rPr lang="es-VE" sz="1800" dirty="0" err="1" smtClean="0"/>
              <a:t>arbol</a:t>
            </a:r>
            <a:r>
              <a:rPr lang="es-VE" sz="1800" dirty="0" smtClean="0"/>
              <a:t> donde cada nodo no puede tener mas de dos hijos. </a:t>
            </a:r>
            <a:endParaRPr lang="es-VE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42" y="1752600"/>
            <a:ext cx="301142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419600" y="1295400"/>
            <a:ext cx="335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La altura, </a:t>
            </a:r>
            <a:r>
              <a:rPr lang="es-VE" dirty="0" err="1" smtClean="0"/>
              <a:t>tambien</a:t>
            </a:r>
            <a:r>
              <a:rPr lang="es-VE" dirty="0" smtClean="0"/>
              <a:t> llamado nivel, se refiere a la ubicación grafica vertical de los nodos. La diferencia es que los niveles empiezan desde 0 en la </a:t>
            </a:r>
            <a:r>
              <a:rPr lang="es-VE" dirty="0" err="1" smtClean="0"/>
              <a:t>raiz</a:t>
            </a:r>
            <a:r>
              <a:rPr lang="es-VE" dirty="0" smtClean="0"/>
              <a:t> del </a:t>
            </a:r>
            <a:r>
              <a:rPr lang="es-VE" dirty="0" err="1" smtClean="0"/>
              <a:t>arbol</a:t>
            </a:r>
            <a:r>
              <a:rPr lang="es-VE" dirty="0" smtClean="0"/>
              <a:t> , y se le suma 1 cada vez que se cuenta un hijo, mientras que la altura habla desde la </a:t>
            </a:r>
            <a:r>
              <a:rPr lang="es-VE" dirty="0" err="1" smtClean="0"/>
              <a:t>raiz</a:t>
            </a:r>
            <a:r>
              <a:rPr lang="es-VE" dirty="0" smtClean="0"/>
              <a:t> con la </a:t>
            </a:r>
            <a:r>
              <a:rPr lang="es-VE" dirty="0" err="1" smtClean="0"/>
              <a:t>raiz</a:t>
            </a:r>
            <a:r>
              <a:rPr lang="es-VE" dirty="0" smtClean="0"/>
              <a:t> siendo de altura 1, y luego </a:t>
            </a:r>
            <a:r>
              <a:rPr lang="es-VE" dirty="0" err="1" smtClean="0"/>
              <a:t>sumandole</a:t>
            </a:r>
            <a:r>
              <a:rPr lang="es-VE" dirty="0" smtClean="0"/>
              <a:t> 1 por cada hijo que se recorra. La altura solo es 0 si un </a:t>
            </a:r>
            <a:r>
              <a:rPr lang="es-VE" dirty="0" err="1" smtClean="0"/>
              <a:t>arbol</a:t>
            </a:r>
            <a:r>
              <a:rPr lang="es-VE" dirty="0" smtClean="0"/>
              <a:t> es </a:t>
            </a:r>
            <a:r>
              <a:rPr lang="es-VE" dirty="0" err="1" smtClean="0"/>
              <a:t>vacio</a:t>
            </a:r>
            <a:r>
              <a:rPr lang="es-VE" dirty="0" smtClean="0"/>
              <a:t>.</a:t>
            </a:r>
          </a:p>
          <a:p>
            <a:endParaRPr lang="es-VE" dirty="0"/>
          </a:p>
          <a:p>
            <a:r>
              <a:rPr lang="es-VE" dirty="0" smtClean="0"/>
              <a:t>En el árbol que vemos, por ejemplo, el nivel de B y C e nivel 1, mientras que su altura en ese punto es 2.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81392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457200"/>
            <a:ext cx="7543800" cy="2743200"/>
          </a:xfrm>
        </p:spPr>
        <p:txBody>
          <a:bodyPr>
            <a:normAutofit fontScale="92500"/>
          </a:bodyPr>
          <a:lstStyle/>
          <a:p>
            <a:r>
              <a:rPr lang="es-VE" dirty="0" smtClean="0"/>
              <a:t>Un árbol binario completo de nivel N es tal que, cada nodo de nivel N es un nodo hoja, y cualquier nodo de nivel menor que N no subárboles derechos e izquierdos vacíos.</a:t>
            </a:r>
          </a:p>
          <a:p>
            <a:r>
              <a:rPr lang="es-VE" dirty="0" smtClean="0"/>
              <a:t>Dos nodos se dicen hermanos, si son hijos izquierdo y derecho del mismo nodo padre</a:t>
            </a:r>
          </a:p>
          <a:p>
            <a:r>
              <a:rPr lang="es-VE" dirty="0" smtClean="0"/>
              <a:t>Una trayectoria del nodo «A» al nodo «B» se refiere al trayecto de la secuencia de nodos que hay entre «A» y «B»</a:t>
            </a: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3467100" cy="28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01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762000"/>
            <a:ext cx="75438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VE" dirty="0" smtClean="0"/>
              <a:t>El </a:t>
            </a:r>
            <a:r>
              <a:rPr lang="es-VE" dirty="0" err="1" smtClean="0"/>
              <a:t>arbol</a:t>
            </a:r>
            <a:r>
              <a:rPr lang="es-VE" dirty="0" smtClean="0"/>
              <a:t> binario de </a:t>
            </a:r>
            <a:r>
              <a:rPr lang="es-VE" dirty="0" err="1" smtClean="0"/>
              <a:t>busqueda</a:t>
            </a:r>
            <a:r>
              <a:rPr lang="es-VE" dirty="0" smtClean="0"/>
              <a:t> toma su nombre del </a:t>
            </a:r>
            <a:r>
              <a:rPr lang="es-VE" dirty="0" err="1" smtClean="0"/>
              <a:t>metodo</a:t>
            </a:r>
            <a:r>
              <a:rPr lang="es-VE" dirty="0" smtClean="0"/>
              <a:t> de </a:t>
            </a:r>
            <a:r>
              <a:rPr lang="es-VE" dirty="0" err="1" smtClean="0"/>
              <a:t>busqueda</a:t>
            </a:r>
            <a:r>
              <a:rPr lang="es-VE" dirty="0" smtClean="0"/>
              <a:t> para listas ordenadas, que usaba un </a:t>
            </a:r>
            <a:r>
              <a:rPr lang="es-VE" dirty="0" err="1" smtClean="0"/>
              <a:t>array</a:t>
            </a:r>
            <a:r>
              <a:rPr lang="es-VE" dirty="0" smtClean="0"/>
              <a:t> para mantener un conjunto de </a:t>
            </a:r>
            <a:r>
              <a:rPr lang="es-VE" dirty="0" err="1" smtClean="0"/>
              <a:t>items</a:t>
            </a:r>
            <a:r>
              <a:rPr lang="es-VE" dirty="0" smtClean="0"/>
              <a:t>. Aquí hay un ejemplo de un </a:t>
            </a:r>
            <a:r>
              <a:rPr lang="es-VE" dirty="0" err="1" smtClean="0"/>
              <a:t>arbol</a:t>
            </a:r>
            <a:r>
              <a:rPr lang="es-VE" dirty="0" smtClean="0"/>
              <a:t> binario «TAD» donde los nodos están ordenados. Los valores del subárbol izquierdo son menores que el valor de la raíz, y los valores del derecho son mayores.</a:t>
            </a:r>
            <a:endParaRPr lang="es-V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62401"/>
            <a:ext cx="431915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76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381000"/>
            <a:ext cx="7543800" cy="1981200"/>
          </a:xfrm>
        </p:spPr>
        <p:txBody>
          <a:bodyPr/>
          <a:lstStyle/>
          <a:p>
            <a:pPr marL="0" indent="0">
              <a:buNone/>
            </a:pPr>
            <a:r>
              <a:rPr lang="es-VE" dirty="0" smtClean="0"/>
              <a:t>Dado que los nodos de un </a:t>
            </a:r>
            <a:r>
              <a:rPr lang="es-VE" dirty="0" err="1" smtClean="0"/>
              <a:t>arbol</a:t>
            </a:r>
            <a:r>
              <a:rPr lang="es-VE" dirty="0" smtClean="0"/>
              <a:t> no tienen un orden natural, es posible utilizar varias formas para el recorrido. Supongamos que tenemos un </a:t>
            </a:r>
            <a:r>
              <a:rPr lang="es-VE" dirty="0" err="1" smtClean="0"/>
              <a:t>arbol</a:t>
            </a:r>
            <a:r>
              <a:rPr lang="es-VE" dirty="0" smtClean="0"/>
              <a:t> binario con su </a:t>
            </a:r>
            <a:r>
              <a:rPr lang="es-VE" dirty="0" err="1" smtClean="0"/>
              <a:t>raiz</a:t>
            </a:r>
            <a:r>
              <a:rPr lang="es-VE" dirty="0" smtClean="0"/>
              <a:t>, un </a:t>
            </a:r>
            <a:r>
              <a:rPr lang="es-VE" dirty="0" err="1" smtClean="0"/>
              <a:t>subarbol</a:t>
            </a:r>
            <a:r>
              <a:rPr lang="es-VE" dirty="0" smtClean="0"/>
              <a:t> izquierdo y un </a:t>
            </a:r>
            <a:r>
              <a:rPr lang="es-VE" dirty="0" err="1" smtClean="0"/>
              <a:t>subarbol</a:t>
            </a:r>
            <a:r>
              <a:rPr lang="es-VE" dirty="0" smtClean="0"/>
              <a:t> derecho. Existen tres tipos de recorridos en profundidad</a:t>
            </a:r>
            <a:r>
              <a:rPr lang="en-US" dirty="0" smtClean="0"/>
              <a:t>:</a:t>
            </a:r>
            <a:endParaRPr lang="es-V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3622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14601"/>
            <a:ext cx="23622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14600"/>
            <a:ext cx="22860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90600" y="51054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</a:t>
            </a:r>
            <a:r>
              <a:rPr lang="en-US" dirty="0" err="1" smtClean="0"/>
              <a:t>orden</a:t>
            </a:r>
            <a:endParaRPr lang="es-VE" dirty="0"/>
          </a:p>
        </p:txBody>
      </p:sp>
      <p:sp>
        <p:nvSpPr>
          <p:cNvPr id="6" name="5 CuadroTexto"/>
          <p:cNvSpPr txBox="1"/>
          <p:nvPr/>
        </p:nvSpPr>
        <p:spPr>
          <a:xfrm>
            <a:off x="3581400" y="51816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orden</a:t>
            </a:r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6172200" y="529006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</a:t>
            </a:r>
            <a:r>
              <a:rPr lang="en-US" dirty="0" err="1" smtClean="0"/>
              <a:t>orden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5638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457200"/>
            <a:ext cx="7543800" cy="3352800"/>
          </a:xfrm>
        </p:spPr>
        <p:txBody>
          <a:bodyPr/>
          <a:lstStyle/>
          <a:p>
            <a:pPr marL="0" indent="0">
              <a:buNone/>
            </a:pPr>
            <a:r>
              <a:rPr lang="es-VE" dirty="0" smtClean="0"/>
              <a:t>De manera general los arboles binarios en C++ nos permiten hacer </a:t>
            </a:r>
            <a:r>
              <a:rPr lang="es-VE" dirty="0" err="1" smtClean="0"/>
              <a:t>busquedas</a:t>
            </a:r>
            <a:r>
              <a:rPr lang="es-VE" dirty="0" smtClean="0"/>
              <a:t>, inserciones y eliminaciones de elementos con un rendimiento bueno tomando en cuenta la gran cantidad de datos. </a:t>
            </a:r>
            <a:br>
              <a:rPr lang="es-VE" dirty="0" smtClean="0"/>
            </a:br>
            <a:r>
              <a:rPr lang="es-VE" dirty="0" smtClean="0"/>
              <a:t>Hablando de manera objetiva, probablemente no usemos directamente arboles binarios de </a:t>
            </a:r>
            <a:r>
              <a:rPr lang="es-VE" dirty="0" err="1" smtClean="0"/>
              <a:t>busqueda</a:t>
            </a:r>
            <a:r>
              <a:rPr lang="es-VE" dirty="0" smtClean="0"/>
              <a:t> directamente en programas, pero las bases de datos por ejemplo pueden beneficiarse mucho de esta estructura de datos.</a:t>
            </a:r>
            <a:endParaRPr lang="es-V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7600"/>
            <a:ext cx="25622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11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144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arbol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al </a:t>
            </a:r>
            <a:r>
              <a:rPr lang="en-US" dirty="0" err="1" smtClean="0"/>
              <a:t>que</a:t>
            </a:r>
            <a:r>
              <a:rPr lang="en-US" dirty="0" smtClean="0"/>
              <a:t> se le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los </a:t>
            </a:r>
            <a:r>
              <a:rPr lang="en-US" dirty="0" err="1" smtClean="0"/>
              <a:t>valores</a:t>
            </a:r>
            <a:r>
              <a:rPr lang="en-US" dirty="0"/>
              <a:t>: </a:t>
            </a:r>
            <a:r>
              <a:rPr lang="en-US" dirty="0" smtClean="0"/>
              <a:t>35,15,80,10,20,18,17,50,100,70,40. Este </a:t>
            </a:r>
            <a:r>
              <a:rPr lang="en-US" dirty="0" err="1" smtClean="0"/>
              <a:t>arbol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 a la </a:t>
            </a:r>
            <a:r>
              <a:rPr lang="en-US" dirty="0" err="1" smtClean="0"/>
              <a:t>raiz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izquierda</a:t>
            </a:r>
            <a:r>
              <a:rPr lang="en-US" dirty="0" smtClean="0"/>
              <a:t> y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mayores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.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recorridos</a:t>
            </a:r>
            <a:r>
              <a:rPr lang="en-US" dirty="0" smtClean="0"/>
              <a:t>, en </a:t>
            </a:r>
            <a:r>
              <a:rPr lang="en-US" dirty="0" err="1" smtClean="0"/>
              <a:t>orden</a:t>
            </a:r>
            <a:r>
              <a:rPr lang="en-US" dirty="0" smtClean="0"/>
              <a:t>, </a:t>
            </a:r>
            <a:r>
              <a:rPr lang="en-US" dirty="0" err="1" smtClean="0"/>
              <a:t>preorden</a:t>
            </a:r>
            <a:r>
              <a:rPr lang="en-US" dirty="0" smtClean="0"/>
              <a:t> y post </a:t>
            </a:r>
            <a:r>
              <a:rPr lang="en-US" dirty="0" err="1" smtClean="0"/>
              <a:t>orden</a:t>
            </a:r>
            <a:r>
              <a:rPr lang="en-US" dirty="0" smtClean="0"/>
              <a:t>,  y </a:t>
            </a:r>
            <a:r>
              <a:rPr lang="en-US" dirty="0" err="1" smtClean="0"/>
              <a:t>demostrar</a:t>
            </a:r>
            <a:r>
              <a:rPr lang="en-US" dirty="0" smtClean="0"/>
              <a:t> la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/>
              <a:t>.</a:t>
            </a:r>
            <a:endParaRPr lang="es-V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33203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06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579</TotalTime>
  <Words>785</Words>
  <Application>Microsoft Office PowerPoint</Application>
  <PresentationFormat>Presentación en pantalla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NewsPrint</vt:lpstr>
      <vt:lpstr>Estructuras Dinámicas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Sampayo</dc:creator>
  <cp:lastModifiedBy>Juan Sampayo</cp:lastModifiedBy>
  <cp:revision>16</cp:revision>
  <dcterms:created xsi:type="dcterms:W3CDTF">2022-11-26T06:12:50Z</dcterms:created>
  <dcterms:modified xsi:type="dcterms:W3CDTF">2022-12-05T06:04:50Z</dcterms:modified>
</cp:coreProperties>
</file>