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8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64" autoAdjust="0"/>
  </p:normalViewPr>
  <p:slideViewPr>
    <p:cSldViewPr>
      <p:cViewPr varScale="1">
        <p:scale>
          <a:sx n="74" d="100"/>
          <a:sy n="74" d="100"/>
        </p:scale>
        <p:origin x="-108" y="-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59E0E-BE32-44B3-8D2E-7DF9426B3DD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759449-B506-403A-846C-39EACEFEB323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accent2">
                  <a:lumMod val="40000"/>
                  <a:lumOff val="60000"/>
                </a:schemeClr>
              </a:solidFill>
            </a:rPr>
            <a:t>Misclassification Tree</a:t>
          </a:r>
          <a:endParaRPr lang="en-US" dirty="0">
            <a:solidFill>
              <a:schemeClr val="accent2">
                <a:lumMod val="40000"/>
                <a:lumOff val="60000"/>
              </a:schemeClr>
            </a:solidFill>
          </a:endParaRPr>
        </a:p>
      </dgm:t>
    </dgm:pt>
    <dgm:pt modelId="{9CF7A219-278E-458B-B516-D9BAC94B9952}" type="parTrans" cxnId="{580F4965-D309-45BF-BBA6-6373A5A0C543}">
      <dgm:prSet/>
      <dgm:spPr/>
      <dgm:t>
        <a:bodyPr/>
        <a:lstStyle/>
        <a:p>
          <a:endParaRPr lang="en-US"/>
        </a:p>
      </dgm:t>
    </dgm:pt>
    <dgm:pt modelId="{C74B2FA2-3F2A-45A2-A823-DECF997717A6}" type="sibTrans" cxnId="{580F4965-D309-45BF-BBA6-6373A5A0C543}">
      <dgm:prSet/>
      <dgm:spPr/>
      <dgm:t>
        <a:bodyPr/>
        <a:lstStyle/>
        <a:p>
          <a:endParaRPr lang="en-US"/>
        </a:p>
      </dgm:t>
    </dgm:pt>
    <dgm:pt modelId="{325C20E9-F5C9-4B3A-B293-7ED022A37F39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 </a:t>
          </a:r>
          <a:r>
            <a:rPr lang="en-US" dirty="0" smtClean="0">
              <a:solidFill>
                <a:schemeClr val="accent2">
                  <a:lumMod val="40000"/>
                  <a:lumOff val="60000"/>
                </a:schemeClr>
              </a:solidFill>
            </a:rPr>
            <a:t>Selection Tree: Neural Network</a:t>
          </a:r>
          <a:endParaRPr lang="en-US" dirty="0">
            <a:solidFill>
              <a:schemeClr val="accent2">
                <a:lumMod val="40000"/>
                <a:lumOff val="60000"/>
              </a:schemeClr>
            </a:solidFill>
          </a:endParaRPr>
        </a:p>
      </dgm:t>
    </dgm:pt>
    <dgm:pt modelId="{C53181A9-CC4B-43AA-9FE2-6DD3990EB65D}" type="parTrans" cxnId="{C0C30376-4C5C-418D-8B0A-28659051E00E}">
      <dgm:prSet/>
      <dgm:spPr/>
      <dgm:t>
        <a:bodyPr/>
        <a:lstStyle/>
        <a:p>
          <a:endParaRPr lang="en-US"/>
        </a:p>
      </dgm:t>
    </dgm:pt>
    <dgm:pt modelId="{BB7D3F75-A7F1-4F61-BE29-E37C757CD36E}" type="sibTrans" cxnId="{C0C30376-4C5C-418D-8B0A-28659051E00E}">
      <dgm:prSet/>
      <dgm:spPr/>
      <dgm:t>
        <a:bodyPr/>
        <a:lstStyle/>
        <a:p>
          <a:endParaRPr lang="en-US"/>
        </a:p>
      </dgm:t>
    </dgm:pt>
    <dgm:pt modelId="{30A890AB-3F24-4F50-804C-2A572F046EAF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  </a:t>
          </a:r>
          <a:r>
            <a:rPr lang="en-US" dirty="0" smtClean="0">
              <a:solidFill>
                <a:schemeClr val="accent2">
                  <a:lumMod val="40000"/>
                  <a:lumOff val="60000"/>
                </a:schemeClr>
              </a:solidFill>
            </a:rPr>
            <a:t>Stepwise Regression</a:t>
          </a:r>
          <a:endParaRPr lang="en-US" dirty="0">
            <a:solidFill>
              <a:schemeClr val="accent2">
                <a:lumMod val="40000"/>
                <a:lumOff val="60000"/>
              </a:schemeClr>
            </a:solidFill>
          </a:endParaRPr>
        </a:p>
      </dgm:t>
    </dgm:pt>
    <dgm:pt modelId="{81C063EC-B230-4EEB-8CA4-B94BE2F3F4DF}" type="parTrans" cxnId="{8D576A9B-FE79-4984-B22C-C8564DC70AFA}">
      <dgm:prSet/>
      <dgm:spPr/>
      <dgm:t>
        <a:bodyPr/>
        <a:lstStyle/>
        <a:p>
          <a:endParaRPr lang="en-US"/>
        </a:p>
      </dgm:t>
    </dgm:pt>
    <dgm:pt modelId="{E21DE82E-A38F-495A-A75F-22F840878B5C}" type="sibTrans" cxnId="{8D576A9B-FE79-4984-B22C-C8564DC70AFA}">
      <dgm:prSet/>
      <dgm:spPr/>
      <dgm:t>
        <a:bodyPr/>
        <a:lstStyle/>
        <a:p>
          <a:endParaRPr lang="en-US"/>
        </a:p>
      </dgm:t>
    </dgm:pt>
    <dgm:pt modelId="{4526792C-E2C5-44F1-BAAA-1E7115B1BF71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   </a:t>
          </a:r>
          <a:r>
            <a:rPr lang="en-US" dirty="0" smtClean="0">
              <a:solidFill>
                <a:schemeClr val="accent2">
                  <a:lumMod val="40000"/>
                  <a:lumOff val="60000"/>
                </a:schemeClr>
              </a:solidFill>
            </a:rPr>
            <a:t>Neural Network</a:t>
          </a:r>
          <a:endParaRPr lang="en-US" dirty="0">
            <a:solidFill>
              <a:schemeClr val="accent2">
                <a:lumMod val="40000"/>
                <a:lumOff val="60000"/>
              </a:schemeClr>
            </a:solidFill>
          </a:endParaRPr>
        </a:p>
      </dgm:t>
    </dgm:pt>
    <dgm:pt modelId="{1297297F-D199-4E8A-881A-0AF8C14BAD0A}" type="parTrans" cxnId="{33EA0E45-3782-4F5B-995B-5B53A822E14A}">
      <dgm:prSet/>
      <dgm:spPr/>
      <dgm:t>
        <a:bodyPr/>
        <a:lstStyle/>
        <a:p>
          <a:endParaRPr lang="en-US"/>
        </a:p>
      </dgm:t>
    </dgm:pt>
    <dgm:pt modelId="{62FCFAFD-39B8-4FA1-88B5-D53830086EE4}" type="sibTrans" cxnId="{33EA0E45-3782-4F5B-995B-5B53A822E14A}">
      <dgm:prSet/>
      <dgm:spPr/>
      <dgm:t>
        <a:bodyPr/>
        <a:lstStyle/>
        <a:p>
          <a:endParaRPr lang="en-US"/>
        </a:p>
      </dgm:t>
    </dgm:pt>
    <dgm:pt modelId="{6C04153D-AC9D-4D5B-982F-4B48875A76DB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 </a:t>
          </a:r>
          <a:r>
            <a:rPr lang="en-US" dirty="0" smtClean="0">
              <a:solidFill>
                <a:schemeClr val="accent2">
                  <a:lumMod val="40000"/>
                  <a:lumOff val="60000"/>
                </a:schemeClr>
              </a:solidFill>
            </a:rPr>
            <a:t>Partial Least Squares: Neural Network</a:t>
          </a:r>
          <a:endParaRPr lang="en-US" dirty="0">
            <a:solidFill>
              <a:schemeClr val="accent2">
                <a:lumMod val="40000"/>
                <a:lumOff val="60000"/>
              </a:schemeClr>
            </a:solidFill>
          </a:endParaRPr>
        </a:p>
      </dgm:t>
    </dgm:pt>
    <dgm:pt modelId="{BE035B56-34BD-4AF4-8ABE-D24DC2B1A5B1}" type="parTrans" cxnId="{BACE7BAF-F13F-42CB-8D14-485DDAA3CD78}">
      <dgm:prSet/>
      <dgm:spPr/>
      <dgm:t>
        <a:bodyPr/>
        <a:lstStyle/>
        <a:p>
          <a:endParaRPr lang="en-US"/>
        </a:p>
      </dgm:t>
    </dgm:pt>
    <dgm:pt modelId="{7B72386D-B303-4759-BFEA-3A72C24AD0A0}" type="sibTrans" cxnId="{BACE7BAF-F13F-42CB-8D14-485DDAA3CD78}">
      <dgm:prSet/>
      <dgm:spPr/>
      <dgm:t>
        <a:bodyPr/>
        <a:lstStyle/>
        <a:p>
          <a:endParaRPr lang="en-US"/>
        </a:p>
      </dgm:t>
    </dgm:pt>
    <dgm:pt modelId="{16A50822-B357-4F50-AF55-0CCE9912EE27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accent2">
                  <a:lumMod val="40000"/>
                  <a:lumOff val="60000"/>
                </a:schemeClr>
              </a:solidFill>
            </a:rPr>
            <a:t>Variable Selection: Neural Network</a:t>
          </a:r>
          <a:endParaRPr lang="en-US" dirty="0">
            <a:solidFill>
              <a:schemeClr val="accent2">
                <a:lumMod val="40000"/>
                <a:lumOff val="60000"/>
              </a:schemeClr>
            </a:solidFill>
          </a:endParaRPr>
        </a:p>
      </dgm:t>
    </dgm:pt>
    <dgm:pt modelId="{B6BB2C56-DA4C-4B46-91D8-8711B9F9F499}" type="parTrans" cxnId="{A123E9D1-CE10-4647-A0F3-D7E2DFB95517}">
      <dgm:prSet/>
      <dgm:spPr/>
      <dgm:t>
        <a:bodyPr/>
        <a:lstStyle/>
        <a:p>
          <a:endParaRPr lang="en-US"/>
        </a:p>
      </dgm:t>
    </dgm:pt>
    <dgm:pt modelId="{41BFF5AD-3E88-4B78-98B3-6913C04239E2}" type="sibTrans" cxnId="{A123E9D1-CE10-4647-A0F3-D7E2DFB95517}">
      <dgm:prSet/>
      <dgm:spPr/>
      <dgm:t>
        <a:bodyPr/>
        <a:lstStyle/>
        <a:p>
          <a:endParaRPr lang="en-US"/>
        </a:p>
      </dgm:t>
    </dgm:pt>
    <dgm:pt modelId="{01183599-1403-4A52-83F9-116145C7CDBB}" type="pres">
      <dgm:prSet presAssocID="{5A959E0E-BE32-44B3-8D2E-7DF9426B3DD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1732DBF-E624-4CBA-A0DF-0D66BB089B5B}" type="pres">
      <dgm:prSet presAssocID="{5A959E0E-BE32-44B3-8D2E-7DF9426B3DDA}" presName="Name1" presStyleCnt="0"/>
      <dgm:spPr/>
    </dgm:pt>
    <dgm:pt modelId="{2F3CA769-B63A-4C79-9269-E29CD2F60899}" type="pres">
      <dgm:prSet presAssocID="{5A959E0E-BE32-44B3-8D2E-7DF9426B3DDA}" presName="cycle" presStyleCnt="0"/>
      <dgm:spPr/>
    </dgm:pt>
    <dgm:pt modelId="{A066EC79-1ED2-404D-A301-4EDDF88F5DFD}" type="pres">
      <dgm:prSet presAssocID="{5A959E0E-BE32-44B3-8D2E-7DF9426B3DDA}" presName="srcNode" presStyleLbl="node1" presStyleIdx="0" presStyleCnt="6"/>
      <dgm:spPr/>
    </dgm:pt>
    <dgm:pt modelId="{4FD7DCC6-A81D-448A-8F6E-FF2E36EBC0FF}" type="pres">
      <dgm:prSet presAssocID="{5A959E0E-BE32-44B3-8D2E-7DF9426B3DDA}" presName="conn" presStyleLbl="parChTrans1D2" presStyleIdx="0" presStyleCnt="1"/>
      <dgm:spPr/>
      <dgm:t>
        <a:bodyPr/>
        <a:lstStyle/>
        <a:p>
          <a:endParaRPr lang="en-US"/>
        </a:p>
      </dgm:t>
    </dgm:pt>
    <dgm:pt modelId="{6D62E3DE-772F-492C-932C-02F467260036}" type="pres">
      <dgm:prSet presAssocID="{5A959E0E-BE32-44B3-8D2E-7DF9426B3DDA}" presName="extraNode" presStyleLbl="node1" presStyleIdx="0" presStyleCnt="6"/>
      <dgm:spPr/>
    </dgm:pt>
    <dgm:pt modelId="{25AA9C40-D0B9-4BE5-B51A-8E00BFFC5E59}" type="pres">
      <dgm:prSet presAssocID="{5A959E0E-BE32-44B3-8D2E-7DF9426B3DDA}" presName="dstNode" presStyleLbl="node1" presStyleIdx="0" presStyleCnt="6"/>
      <dgm:spPr/>
    </dgm:pt>
    <dgm:pt modelId="{5EDD05E5-EBAB-49E9-8719-955ECB3F4887}" type="pres">
      <dgm:prSet presAssocID="{BD759449-B506-403A-846C-39EACEFEB323}" presName="text_1" presStyleLbl="node1" presStyleIdx="0" presStyleCnt="6" custScaleX="53688" custLinFactNeighborX="-20274" custLinFactNeighborY="3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459DF-B75C-4443-A81E-D802EB3BBE4B}" type="pres">
      <dgm:prSet presAssocID="{BD759449-B506-403A-846C-39EACEFEB323}" presName="accent_1" presStyleCnt="0"/>
      <dgm:spPr/>
    </dgm:pt>
    <dgm:pt modelId="{38F4188F-4244-404F-85AA-63846BB26B0E}" type="pres">
      <dgm:prSet presAssocID="{BD759449-B506-403A-846C-39EACEFEB323}" presName="accentRepeatNode" presStyleLbl="solidFgAcc1" presStyleIdx="0" presStyleCnt="6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3108A3C3-D261-4B77-B4AF-AABBA53F531E}" type="pres">
      <dgm:prSet presAssocID="{30A890AB-3F24-4F50-804C-2A572F046EAF}" presName="text_2" presStyleLbl="node1" presStyleIdx="1" presStyleCnt="6" custScaleX="53785" custLinFactNeighborX="-23129" custLinFactNeighborY="6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83D3FF-6AFF-4935-AB13-19E9AB500E2A}" type="pres">
      <dgm:prSet presAssocID="{30A890AB-3F24-4F50-804C-2A572F046EAF}" presName="accent_2" presStyleCnt="0"/>
      <dgm:spPr/>
    </dgm:pt>
    <dgm:pt modelId="{3DD3DB5B-7F63-4877-93C2-A847FEEA8B40}" type="pres">
      <dgm:prSet presAssocID="{30A890AB-3F24-4F50-804C-2A572F046EAF}" presName="accentRepeatNode" presStyleLbl="solidFgAcc1" presStyleIdx="1" presStyleCnt="6" custLinFactNeighborX="2711" custLinFactNeighborY="-165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26837972-56E1-402F-9F47-0E315B75819F}" type="pres">
      <dgm:prSet presAssocID="{4526792C-E2C5-44F1-BAAA-1E7115B1BF71}" presName="text_3" presStyleLbl="node1" presStyleIdx="2" presStyleCnt="6" custScaleX="52178" custLinFactNeighborX="-23733" custLinFactNeighborY="63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531B6-FED3-47FE-AD03-D7BFB8D4B2AA}" type="pres">
      <dgm:prSet presAssocID="{4526792C-E2C5-44F1-BAAA-1E7115B1BF71}" presName="accent_3" presStyleCnt="0"/>
      <dgm:spPr/>
    </dgm:pt>
    <dgm:pt modelId="{21B6EBEB-AA6B-4010-97D8-1DBC0097098A}" type="pres">
      <dgm:prSet presAssocID="{4526792C-E2C5-44F1-BAAA-1E7115B1BF71}" presName="accentRepeatNode" presStyleLbl="solidFgAcc1" presStyleIdx="2" presStyleCnt="6" custLinFactNeighborX="4728" custLinFactNeighborY="-2422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002D5052-DF69-4702-B6CC-75092092E97B}" type="pres">
      <dgm:prSet presAssocID="{16A50822-B357-4F50-AF55-0CCE9912EE27}" presName="text_4" presStyleLbl="node1" presStyleIdx="3" presStyleCnt="6" custScaleX="97087" custLinFactNeighborX="377" custLinFactNeighborY="-48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DFAE96-9BAE-4AED-887E-B63C1B97609A}" type="pres">
      <dgm:prSet presAssocID="{16A50822-B357-4F50-AF55-0CCE9912EE27}" presName="accent_4" presStyleCnt="0"/>
      <dgm:spPr/>
    </dgm:pt>
    <dgm:pt modelId="{9AACAA7B-1A13-43AB-A72E-63925B4FC720}" type="pres">
      <dgm:prSet presAssocID="{16A50822-B357-4F50-AF55-0CCE9912EE27}" presName="accentRepeatNode" presStyleLbl="solidFgAcc1" presStyleIdx="3" presStyleCnt="6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3D6F6735-561B-4278-B288-F474A7E6D7CC}" type="pres">
      <dgm:prSet presAssocID="{6C04153D-AC9D-4D5B-982F-4B48875A76DB}" presName="text_5" presStyleLbl="node1" presStyleIdx="4" presStyleCnt="6" custScaleX="97571" custLinFactNeighborX="167" custLinFactNeighborY="56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481F6-28A4-45AA-A385-8C881E97B9AF}" type="pres">
      <dgm:prSet presAssocID="{6C04153D-AC9D-4D5B-982F-4B48875A76DB}" presName="accent_5" presStyleCnt="0"/>
      <dgm:spPr/>
    </dgm:pt>
    <dgm:pt modelId="{040EFBB8-4361-412D-81E5-2BD7E5984012}" type="pres">
      <dgm:prSet presAssocID="{6C04153D-AC9D-4D5B-982F-4B48875A76DB}" presName="accentRepeatNode" presStyleLbl="solidFgAcc1" presStyleIdx="4" presStyleCnt="6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647A85B8-36AA-4E55-A491-9B33452E50E9}" type="pres">
      <dgm:prSet presAssocID="{325C20E9-F5C9-4B3A-B293-7ED022A37F39}" presName="text_6" presStyleLbl="node1" presStyleIdx="5" presStyleCnt="6" custScaleX="84213" custLinFactNeighborX="-8577" custLinFactNeighborY="28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9F32CB-722A-473B-9B1E-C009F428B554}" type="pres">
      <dgm:prSet presAssocID="{325C20E9-F5C9-4B3A-B293-7ED022A37F39}" presName="accent_6" presStyleCnt="0"/>
      <dgm:spPr/>
    </dgm:pt>
    <dgm:pt modelId="{2D5F9AC6-5CA4-4D30-A32E-6ED31CA1FF42}" type="pres">
      <dgm:prSet presAssocID="{325C20E9-F5C9-4B3A-B293-7ED022A37F39}" presName="accentRepeatNode" presStyleLbl="solidFgAcc1" presStyleIdx="5" presStyleCnt="6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</dgm:ptLst>
  <dgm:cxnLst>
    <dgm:cxn modelId="{C0C30376-4C5C-418D-8B0A-28659051E00E}" srcId="{5A959E0E-BE32-44B3-8D2E-7DF9426B3DDA}" destId="{325C20E9-F5C9-4B3A-B293-7ED022A37F39}" srcOrd="5" destOrd="0" parTransId="{C53181A9-CC4B-43AA-9FE2-6DD3990EB65D}" sibTransId="{BB7D3F75-A7F1-4F61-BE29-E37C757CD36E}"/>
    <dgm:cxn modelId="{F6C40F38-9B1D-464F-8B4C-9C700F4524A6}" type="presOf" srcId="{325C20E9-F5C9-4B3A-B293-7ED022A37F39}" destId="{647A85B8-36AA-4E55-A491-9B33452E50E9}" srcOrd="0" destOrd="0" presId="urn:microsoft.com/office/officeart/2008/layout/VerticalCurvedList"/>
    <dgm:cxn modelId="{80042DF6-FA9E-49C8-BC67-80D0DD2AE3AB}" type="presOf" srcId="{C74B2FA2-3F2A-45A2-A823-DECF997717A6}" destId="{4FD7DCC6-A81D-448A-8F6E-FF2E36EBC0FF}" srcOrd="0" destOrd="0" presId="urn:microsoft.com/office/officeart/2008/layout/VerticalCurvedList"/>
    <dgm:cxn modelId="{33EA0E45-3782-4F5B-995B-5B53A822E14A}" srcId="{5A959E0E-BE32-44B3-8D2E-7DF9426B3DDA}" destId="{4526792C-E2C5-44F1-BAAA-1E7115B1BF71}" srcOrd="2" destOrd="0" parTransId="{1297297F-D199-4E8A-881A-0AF8C14BAD0A}" sibTransId="{62FCFAFD-39B8-4FA1-88B5-D53830086EE4}"/>
    <dgm:cxn modelId="{A123E9D1-CE10-4647-A0F3-D7E2DFB95517}" srcId="{5A959E0E-BE32-44B3-8D2E-7DF9426B3DDA}" destId="{16A50822-B357-4F50-AF55-0CCE9912EE27}" srcOrd="3" destOrd="0" parTransId="{B6BB2C56-DA4C-4B46-91D8-8711B9F9F499}" sibTransId="{41BFF5AD-3E88-4B78-98B3-6913C04239E2}"/>
    <dgm:cxn modelId="{8D576A9B-FE79-4984-B22C-C8564DC70AFA}" srcId="{5A959E0E-BE32-44B3-8D2E-7DF9426B3DDA}" destId="{30A890AB-3F24-4F50-804C-2A572F046EAF}" srcOrd="1" destOrd="0" parTransId="{81C063EC-B230-4EEB-8CA4-B94BE2F3F4DF}" sibTransId="{E21DE82E-A38F-495A-A75F-22F840878B5C}"/>
    <dgm:cxn modelId="{967EB7E5-F2E2-478B-82E7-4290A896D54B}" type="presOf" srcId="{6C04153D-AC9D-4D5B-982F-4B48875A76DB}" destId="{3D6F6735-561B-4278-B288-F474A7E6D7CC}" srcOrd="0" destOrd="0" presId="urn:microsoft.com/office/officeart/2008/layout/VerticalCurvedList"/>
    <dgm:cxn modelId="{2E28523A-7723-48E4-A376-7BBDCA9E898F}" type="presOf" srcId="{5A959E0E-BE32-44B3-8D2E-7DF9426B3DDA}" destId="{01183599-1403-4A52-83F9-116145C7CDBB}" srcOrd="0" destOrd="0" presId="urn:microsoft.com/office/officeart/2008/layout/VerticalCurvedList"/>
    <dgm:cxn modelId="{F3708829-72AB-40FC-82B2-96022578B1B9}" type="presOf" srcId="{4526792C-E2C5-44F1-BAAA-1E7115B1BF71}" destId="{26837972-56E1-402F-9F47-0E315B75819F}" srcOrd="0" destOrd="0" presId="urn:microsoft.com/office/officeart/2008/layout/VerticalCurvedList"/>
    <dgm:cxn modelId="{E0A0E3E0-AEF2-48F7-85E0-735E636A8FD5}" type="presOf" srcId="{16A50822-B357-4F50-AF55-0CCE9912EE27}" destId="{002D5052-DF69-4702-B6CC-75092092E97B}" srcOrd="0" destOrd="0" presId="urn:microsoft.com/office/officeart/2008/layout/VerticalCurvedList"/>
    <dgm:cxn modelId="{8A7612BE-DA21-4E73-A477-F08C0A984982}" type="presOf" srcId="{30A890AB-3F24-4F50-804C-2A572F046EAF}" destId="{3108A3C3-D261-4B77-B4AF-AABBA53F531E}" srcOrd="0" destOrd="0" presId="urn:microsoft.com/office/officeart/2008/layout/VerticalCurvedList"/>
    <dgm:cxn modelId="{BACE7BAF-F13F-42CB-8D14-485DDAA3CD78}" srcId="{5A959E0E-BE32-44B3-8D2E-7DF9426B3DDA}" destId="{6C04153D-AC9D-4D5B-982F-4B48875A76DB}" srcOrd="4" destOrd="0" parTransId="{BE035B56-34BD-4AF4-8ABE-D24DC2B1A5B1}" sibTransId="{7B72386D-B303-4759-BFEA-3A72C24AD0A0}"/>
    <dgm:cxn modelId="{790BEB64-4F02-4D52-A6FE-1C33097FEE4C}" type="presOf" srcId="{BD759449-B506-403A-846C-39EACEFEB323}" destId="{5EDD05E5-EBAB-49E9-8719-955ECB3F4887}" srcOrd="0" destOrd="0" presId="urn:microsoft.com/office/officeart/2008/layout/VerticalCurvedList"/>
    <dgm:cxn modelId="{580F4965-D309-45BF-BBA6-6373A5A0C543}" srcId="{5A959E0E-BE32-44B3-8D2E-7DF9426B3DDA}" destId="{BD759449-B506-403A-846C-39EACEFEB323}" srcOrd="0" destOrd="0" parTransId="{9CF7A219-278E-458B-B516-D9BAC94B9952}" sibTransId="{C74B2FA2-3F2A-45A2-A823-DECF997717A6}"/>
    <dgm:cxn modelId="{F1EF06F9-CE54-41E3-B72D-1AA7C68C0CD1}" type="presParOf" srcId="{01183599-1403-4A52-83F9-116145C7CDBB}" destId="{21732DBF-E624-4CBA-A0DF-0D66BB089B5B}" srcOrd="0" destOrd="0" presId="urn:microsoft.com/office/officeart/2008/layout/VerticalCurvedList"/>
    <dgm:cxn modelId="{BE1898C0-A312-43E4-8875-9FD78CB9BAAA}" type="presParOf" srcId="{21732DBF-E624-4CBA-A0DF-0D66BB089B5B}" destId="{2F3CA769-B63A-4C79-9269-E29CD2F60899}" srcOrd="0" destOrd="0" presId="urn:microsoft.com/office/officeart/2008/layout/VerticalCurvedList"/>
    <dgm:cxn modelId="{935B0937-F938-4BBE-A7DF-421BEF4AC6A8}" type="presParOf" srcId="{2F3CA769-B63A-4C79-9269-E29CD2F60899}" destId="{A066EC79-1ED2-404D-A301-4EDDF88F5DFD}" srcOrd="0" destOrd="0" presId="urn:microsoft.com/office/officeart/2008/layout/VerticalCurvedList"/>
    <dgm:cxn modelId="{D552E71F-7350-4194-97F3-3A742F925813}" type="presParOf" srcId="{2F3CA769-B63A-4C79-9269-E29CD2F60899}" destId="{4FD7DCC6-A81D-448A-8F6E-FF2E36EBC0FF}" srcOrd="1" destOrd="0" presId="urn:microsoft.com/office/officeart/2008/layout/VerticalCurvedList"/>
    <dgm:cxn modelId="{73CDBA24-6E48-4A19-9B98-81691DDE11C7}" type="presParOf" srcId="{2F3CA769-B63A-4C79-9269-E29CD2F60899}" destId="{6D62E3DE-772F-492C-932C-02F467260036}" srcOrd="2" destOrd="0" presId="urn:microsoft.com/office/officeart/2008/layout/VerticalCurvedList"/>
    <dgm:cxn modelId="{0289AC7A-3D82-4682-857D-44EC3EDA4557}" type="presParOf" srcId="{2F3CA769-B63A-4C79-9269-E29CD2F60899}" destId="{25AA9C40-D0B9-4BE5-B51A-8E00BFFC5E59}" srcOrd="3" destOrd="0" presId="urn:microsoft.com/office/officeart/2008/layout/VerticalCurvedList"/>
    <dgm:cxn modelId="{4F733D9D-025B-4DA3-BF09-0DF203E93ACF}" type="presParOf" srcId="{21732DBF-E624-4CBA-A0DF-0D66BB089B5B}" destId="{5EDD05E5-EBAB-49E9-8719-955ECB3F4887}" srcOrd="1" destOrd="0" presId="urn:microsoft.com/office/officeart/2008/layout/VerticalCurvedList"/>
    <dgm:cxn modelId="{21E9EC00-8027-4899-804C-AB12FA4445BD}" type="presParOf" srcId="{21732DBF-E624-4CBA-A0DF-0D66BB089B5B}" destId="{08B459DF-B75C-4443-A81E-D802EB3BBE4B}" srcOrd="2" destOrd="0" presId="urn:microsoft.com/office/officeart/2008/layout/VerticalCurvedList"/>
    <dgm:cxn modelId="{C30875A0-0654-46DA-B676-3EC71CFEB363}" type="presParOf" srcId="{08B459DF-B75C-4443-A81E-D802EB3BBE4B}" destId="{38F4188F-4244-404F-85AA-63846BB26B0E}" srcOrd="0" destOrd="0" presId="urn:microsoft.com/office/officeart/2008/layout/VerticalCurvedList"/>
    <dgm:cxn modelId="{277AE9D5-2F66-4516-A9B0-0707C6F4AB29}" type="presParOf" srcId="{21732DBF-E624-4CBA-A0DF-0D66BB089B5B}" destId="{3108A3C3-D261-4B77-B4AF-AABBA53F531E}" srcOrd="3" destOrd="0" presId="urn:microsoft.com/office/officeart/2008/layout/VerticalCurvedList"/>
    <dgm:cxn modelId="{9098D875-8ACB-4FB5-9A22-B3F61A9C4FA9}" type="presParOf" srcId="{21732DBF-E624-4CBA-A0DF-0D66BB089B5B}" destId="{4583D3FF-6AFF-4935-AB13-19E9AB500E2A}" srcOrd="4" destOrd="0" presId="urn:microsoft.com/office/officeart/2008/layout/VerticalCurvedList"/>
    <dgm:cxn modelId="{C191CBEC-DE2C-4460-A246-16428199E9E8}" type="presParOf" srcId="{4583D3FF-6AFF-4935-AB13-19E9AB500E2A}" destId="{3DD3DB5B-7F63-4877-93C2-A847FEEA8B40}" srcOrd="0" destOrd="0" presId="urn:microsoft.com/office/officeart/2008/layout/VerticalCurvedList"/>
    <dgm:cxn modelId="{4953F3D4-EE2A-44B6-AA7C-3B82F29BB621}" type="presParOf" srcId="{21732DBF-E624-4CBA-A0DF-0D66BB089B5B}" destId="{26837972-56E1-402F-9F47-0E315B75819F}" srcOrd="5" destOrd="0" presId="urn:microsoft.com/office/officeart/2008/layout/VerticalCurvedList"/>
    <dgm:cxn modelId="{31C3F6DF-A2C9-4C5F-8DBC-9B3532199161}" type="presParOf" srcId="{21732DBF-E624-4CBA-A0DF-0D66BB089B5B}" destId="{522531B6-FED3-47FE-AD03-D7BFB8D4B2AA}" srcOrd="6" destOrd="0" presId="urn:microsoft.com/office/officeart/2008/layout/VerticalCurvedList"/>
    <dgm:cxn modelId="{0CDBEEA9-661A-4CD0-9038-DED68516C3EC}" type="presParOf" srcId="{522531B6-FED3-47FE-AD03-D7BFB8D4B2AA}" destId="{21B6EBEB-AA6B-4010-97D8-1DBC0097098A}" srcOrd="0" destOrd="0" presId="urn:microsoft.com/office/officeart/2008/layout/VerticalCurvedList"/>
    <dgm:cxn modelId="{CEEEF41E-21F3-4EC3-A611-A348CE3B18EF}" type="presParOf" srcId="{21732DBF-E624-4CBA-A0DF-0D66BB089B5B}" destId="{002D5052-DF69-4702-B6CC-75092092E97B}" srcOrd="7" destOrd="0" presId="urn:microsoft.com/office/officeart/2008/layout/VerticalCurvedList"/>
    <dgm:cxn modelId="{DFF421B0-5576-47E1-92A1-3D150F04F380}" type="presParOf" srcId="{21732DBF-E624-4CBA-A0DF-0D66BB089B5B}" destId="{18DFAE96-9BAE-4AED-887E-B63C1B97609A}" srcOrd="8" destOrd="0" presId="urn:microsoft.com/office/officeart/2008/layout/VerticalCurvedList"/>
    <dgm:cxn modelId="{FBA55774-63DC-4090-A058-A128A323E853}" type="presParOf" srcId="{18DFAE96-9BAE-4AED-887E-B63C1B97609A}" destId="{9AACAA7B-1A13-43AB-A72E-63925B4FC720}" srcOrd="0" destOrd="0" presId="urn:microsoft.com/office/officeart/2008/layout/VerticalCurvedList"/>
    <dgm:cxn modelId="{107DBB06-69CB-4B78-9639-F9D604D2F026}" type="presParOf" srcId="{21732DBF-E624-4CBA-A0DF-0D66BB089B5B}" destId="{3D6F6735-561B-4278-B288-F474A7E6D7CC}" srcOrd="9" destOrd="0" presId="urn:microsoft.com/office/officeart/2008/layout/VerticalCurvedList"/>
    <dgm:cxn modelId="{EC936B2C-60A9-4AF9-9BBA-577A49ECBCF0}" type="presParOf" srcId="{21732DBF-E624-4CBA-A0DF-0D66BB089B5B}" destId="{7F7481F6-28A4-45AA-A385-8C881E97B9AF}" srcOrd="10" destOrd="0" presId="urn:microsoft.com/office/officeart/2008/layout/VerticalCurvedList"/>
    <dgm:cxn modelId="{4B9302CC-C5D5-45C7-85D4-59D1580E33ED}" type="presParOf" srcId="{7F7481F6-28A4-45AA-A385-8C881E97B9AF}" destId="{040EFBB8-4361-412D-81E5-2BD7E5984012}" srcOrd="0" destOrd="0" presId="urn:microsoft.com/office/officeart/2008/layout/VerticalCurvedList"/>
    <dgm:cxn modelId="{126CB934-526C-4C34-9DD4-C2A5208FCF21}" type="presParOf" srcId="{21732DBF-E624-4CBA-A0DF-0D66BB089B5B}" destId="{647A85B8-36AA-4E55-A491-9B33452E50E9}" srcOrd="11" destOrd="0" presId="urn:microsoft.com/office/officeart/2008/layout/VerticalCurvedList"/>
    <dgm:cxn modelId="{B9AB0446-4D8C-4A64-9D76-1FC7744204E9}" type="presParOf" srcId="{21732DBF-E624-4CBA-A0DF-0D66BB089B5B}" destId="{149F32CB-722A-473B-9B1E-C009F428B554}" srcOrd="12" destOrd="0" presId="urn:microsoft.com/office/officeart/2008/layout/VerticalCurvedList"/>
    <dgm:cxn modelId="{10618838-F23C-4E14-961E-941AD7DF5BC8}" type="presParOf" srcId="{149F32CB-722A-473B-9B1E-C009F428B554}" destId="{2D5F9AC6-5CA4-4D30-A32E-6ED31CA1FF4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7DCC6-A81D-448A-8F6E-FF2E36EBC0FF}">
      <dsp:nvSpPr>
        <dsp:cNvPr id="0" name=""/>
        <dsp:cNvSpPr/>
      </dsp:nvSpPr>
      <dsp:spPr>
        <a:xfrm>
          <a:off x="-6073370" y="-935954"/>
          <a:ext cx="7282108" cy="7282108"/>
        </a:xfrm>
        <a:prstGeom prst="blockArc">
          <a:avLst>
            <a:gd name="adj1" fmla="val 18900000"/>
            <a:gd name="adj2" fmla="val 2700000"/>
            <a:gd name="adj3" fmla="val 297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DD05E5-EBAB-49E9-8719-955ECB3F4887}">
      <dsp:nvSpPr>
        <dsp:cNvPr id="0" name=""/>
        <dsp:cNvSpPr/>
      </dsp:nvSpPr>
      <dsp:spPr>
        <a:xfrm>
          <a:off x="700238" y="304802"/>
          <a:ext cx="4144401" cy="569585"/>
        </a:xfrm>
        <a:prstGeom prst="rect">
          <a:avLst/>
        </a:prstGeom>
        <a:gradFill rotWithShape="1">
          <a:gsLst>
            <a:gs pos="0">
              <a:schemeClr val="accent1">
                <a:shade val="15000"/>
                <a:satMod val="180000"/>
              </a:schemeClr>
            </a:gs>
            <a:gs pos="50000">
              <a:schemeClr val="accent1">
                <a:shade val="45000"/>
                <a:satMod val="170000"/>
              </a:schemeClr>
            </a:gs>
            <a:gs pos="70000">
              <a:schemeClr val="accent1">
                <a:tint val="99000"/>
                <a:shade val="65000"/>
                <a:satMod val="155000"/>
              </a:schemeClr>
            </a:gs>
            <a:gs pos="100000">
              <a:schemeClr val="accent1"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13200000"/>
          </a:lightRig>
        </a:scene3d>
        <a:sp3d prstMaterial="dkEdge">
          <a:bevelT w="63500" h="50800" prst="relaxedInset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52109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accent2">
                  <a:lumMod val="40000"/>
                  <a:lumOff val="60000"/>
                </a:schemeClr>
              </a:solidFill>
            </a:rPr>
            <a:t>Misclassification Tree</a:t>
          </a:r>
          <a:endParaRPr lang="en-US" sz="3100" kern="1200" dirty="0">
            <a:solidFill>
              <a:schemeClr val="accent2">
                <a:lumMod val="40000"/>
                <a:lumOff val="60000"/>
              </a:schemeClr>
            </a:solidFill>
          </a:endParaRPr>
        </a:p>
      </dsp:txBody>
      <dsp:txXfrm>
        <a:off x="700238" y="304802"/>
        <a:ext cx="4144401" cy="569585"/>
      </dsp:txXfrm>
    </dsp:sp>
    <dsp:sp modelId="{38F4188F-4244-404F-85AA-63846BB26B0E}">
      <dsp:nvSpPr>
        <dsp:cNvPr id="0" name=""/>
        <dsp:cNvSpPr/>
      </dsp:nvSpPr>
      <dsp:spPr>
        <a:xfrm>
          <a:off x="121773" y="213702"/>
          <a:ext cx="711982" cy="711982"/>
        </a:xfrm>
        <a:prstGeom prst="ellipse">
          <a:avLst/>
        </a:prstGeom>
        <a:gradFill rotWithShape="1">
          <a:gsLst>
            <a:gs pos="0">
              <a:schemeClr val="accent6">
                <a:shade val="15000"/>
                <a:satMod val="180000"/>
              </a:schemeClr>
            </a:gs>
            <a:gs pos="50000">
              <a:schemeClr val="accent6">
                <a:shade val="45000"/>
                <a:satMod val="170000"/>
              </a:schemeClr>
            </a:gs>
            <a:gs pos="70000">
              <a:schemeClr val="accent6">
                <a:tint val="99000"/>
                <a:shade val="65000"/>
                <a:satMod val="155000"/>
              </a:schemeClr>
            </a:gs>
            <a:gs pos="100000">
              <a:schemeClr val="accent6"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13200000"/>
          </a:lightRig>
        </a:scene3d>
        <a:sp3d prstMaterial="dkEdge">
          <a:bevelT w="63500" h="50800" prst="relaxedInset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</dsp:sp>
    <dsp:sp modelId="{3108A3C3-D261-4B77-B4AF-AABBA53F531E}">
      <dsp:nvSpPr>
        <dsp:cNvPr id="0" name=""/>
        <dsp:cNvSpPr/>
      </dsp:nvSpPr>
      <dsp:spPr>
        <a:xfrm>
          <a:off x="944728" y="1142999"/>
          <a:ext cx="3899893" cy="569585"/>
        </a:xfrm>
        <a:prstGeom prst="rect">
          <a:avLst/>
        </a:prstGeom>
        <a:gradFill rotWithShape="1">
          <a:gsLst>
            <a:gs pos="0">
              <a:schemeClr val="accent1">
                <a:shade val="15000"/>
                <a:satMod val="180000"/>
              </a:schemeClr>
            </a:gs>
            <a:gs pos="50000">
              <a:schemeClr val="accent1">
                <a:shade val="45000"/>
                <a:satMod val="170000"/>
              </a:schemeClr>
            </a:gs>
            <a:gs pos="70000">
              <a:schemeClr val="accent1">
                <a:tint val="99000"/>
                <a:shade val="65000"/>
                <a:satMod val="155000"/>
              </a:schemeClr>
            </a:gs>
            <a:gs pos="100000">
              <a:schemeClr val="accent1"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13200000"/>
          </a:lightRig>
        </a:scene3d>
        <a:sp3d prstMaterial="dkEdge">
          <a:bevelT w="63500" h="50800" prst="relaxedInset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52109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  </a:t>
          </a:r>
          <a:r>
            <a:rPr lang="en-US" sz="3100" kern="1200" dirty="0" smtClean="0">
              <a:solidFill>
                <a:schemeClr val="accent2">
                  <a:lumMod val="40000"/>
                  <a:lumOff val="60000"/>
                </a:schemeClr>
              </a:solidFill>
            </a:rPr>
            <a:t>Stepwise Regression</a:t>
          </a:r>
          <a:endParaRPr lang="en-US" sz="3100" kern="1200" dirty="0">
            <a:solidFill>
              <a:schemeClr val="accent2">
                <a:lumMod val="40000"/>
                <a:lumOff val="60000"/>
              </a:schemeClr>
            </a:solidFill>
          </a:endParaRPr>
        </a:p>
      </dsp:txBody>
      <dsp:txXfrm>
        <a:off x="944728" y="1142999"/>
        <a:ext cx="3899893" cy="569585"/>
      </dsp:txXfrm>
    </dsp:sp>
    <dsp:sp modelId="{3DD3DB5B-7F63-4877-93C2-A847FEEA8B40}">
      <dsp:nvSpPr>
        <dsp:cNvPr id="0" name=""/>
        <dsp:cNvSpPr/>
      </dsp:nvSpPr>
      <dsp:spPr>
        <a:xfrm>
          <a:off x="609598" y="1066798"/>
          <a:ext cx="711982" cy="711982"/>
        </a:xfrm>
        <a:prstGeom prst="ellipse">
          <a:avLst/>
        </a:prstGeom>
        <a:gradFill rotWithShape="1">
          <a:gsLst>
            <a:gs pos="0">
              <a:schemeClr val="accent6">
                <a:shade val="15000"/>
                <a:satMod val="180000"/>
              </a:schemeClr>
            </a:gs>
            <a:gs pos="50000">
              <a:schemeClr val="accent6">
                <a:shade val="45000"/>
                <a:satMod val="170000"/>
              </a:schemeClr>
            </a:gs>
            <a:gs pos="70000">
              <a:schemeClr val="accent6">
                <a:tint val="99000"/>
                <a:shade val="65000"/>
                <a:satMod val="155000"/>
              </a:schemeClr>
            </a:gs>
            <a:gs pos="100000">
              <a:schemeClr val="accent6"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13200000"/>
          </a:lightRig>
        </a:scene3d>
        <a:sp3d prstMaterial="dkEdge">
          <a:bevelT w="63500" h="50800" prst="relaxedInset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</dsp:sp>
    <dsp:sp modelId="{26837972-56E1-402F-9F47-0E315B75819F}">
      <dsp:nvSpPr>
        <dsp:cNvPr id="0" name=""/>
        <dsp:cNvSpPr/>
      </dsp:nvSpPr>
      <dsp:spPr>
        <a:xfrm>
          <a:off x="1173057" y="2029690"/>
          <a:ext cx="3671583" cy="569585"/>
        </a:xfrm>
        <a:prstGeom prst="rect">
          <a:avLst/>
        </a:prstGeom>
        <a:gradFill rotWithShape="1">
          <a:gsLst>
            <a:gs pos="0">
              <a:schemeClr val="accent1">
                <a:shade val="15000"/>
                <a:satMod val="180000"/>
              </a:schemeClr>
            </a:gs>
            <a:gs pos="50000">
              <a:schemeClr val="accent1">
                <a:shade val="45000"/>
                <a:satMod val="170000"/>
              </a:schemeClr>
            </a:gs>
            <a:gs pos="70000">
              <a:schemeClr val="accent1">
                <a:tint val="99000"/>
                <a:shade val="65000"/>
                <a:satMod val="155000"/>
              </a:schemeClr>
            </a:gs>
            <a:gs pos="100000">
              <a:schemeClr val="accent1"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13200000"/>
          </a:lightRig>
        </a:scene3d>
        <a:sp3d prstMaterial="dkEdge">
          <a:bevelT w="63500" h="50800" prst="relaxedInset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52109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   </a:t>
          </a:r>
          <a:r>
            <a:rPr lang="en-US" sz="3100" kern="1200" dirty="0" smtClean="0">
              <a:solidFill>
                <a:schemeClr val="accent2">
                  <a:lumMod val="40000"/>
                  <a:lumOff val="60000"/>
                </a:schemeClr>
              </a:solidFill>
            </a:rPr>
            <a:t>Neural Network</a:t>
          </a:r>
          <a:endParaRPr lang="en-US" sz="3100" kern="1200" dirty="0">
            <a:solidFill>
              <a:schemeClr val="accent2">
                <a:lumMod val="40000"/>
                <a:lumOff val="60000"/>
              </a:schemeClr>
            </a:solidFill>
          </a:endParaRPr>
        </a:p>
      </dsp:txBody>
      <dsp:txXfrm>
        <a:off x="1173057" y="2029690"/>
        <a:ext cx="3671583" cy="569585"/>
      </dsp:txXfrm>
    </dsp:sp>
    <dsp:sp modelId="{21B6EBEB-AA6B-4010-97D8-1DBC0097098A}">
      <dsp:nvSpPr>
        <dsp:cNvPr id="0" name=""/>
        <dsp:cNvSpPr/>
      </dsp:nvSpPr>
      <dsp:spPr>
        <a:xfrm>
          <a:off x="838203" y="1904999"/>
          <a:ext cx="711982" cy="711982"/>
        </a:xfrm>
        <a:prstGeom prst="ellipse">
          <a:avLst/>
        </a:prstGeom>
        <a:gradFill rotWithShape="1">
          <a:gsLst>
            <a:gs pos="0">
              <a:schemeClr val="accent6">
                <a:shade val="15000"/>
                <a:satMod val="180000"/>
              </a:schemeClr>
            </a:gs>
            <a:gs pos="50000">
              <a:schemeClr val="accent6">
                <a:shade val="45000"/>
                <a:satMod val="170000"/>
              </a:schemeClr>
            </a:gs>
            <a:gs pos="70000">
              <a:schemeClr val="accent6">
                <a:tint val="99000"/>
                <a:shade val="65000"/>
                <a:satMod val="155000"/>
              </a:schemeClr>
            </a:gs>
            <a:gs pos="100000">
              <a:schemeClr val="accent6"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13200000"/>
          </a:lightRig>
        </a:scene3d>
        <a:sp3d prstMaterial="dkEdge">
          <a:bevelT w="63500" h="50800" prst="relaxedInset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</dsp:sp>
    <dsp:sp modelId="{002D5052-DF69-4702-B6CC-75092092E97B}">
      <dsp:nvSpPr>
        <dsp:cNvPr id="0" name=""/>
        <dsp:cNvSpPr/>
      </dsp:nvSpPr>
      <dsp:spPr>
        <a:xfrm>
          <a:off x="1289548" y="2819398"/>
          <a:ext cx="6831673" cy="569585"/>
        </a:xfrm>
        <a:prstGeom prst="rect">
          <a:avLst/>
        </a:prstGeom>
        <a:gradFill rotWithShape="1">
          <a:gsLst>
            <a:gs pos="0">
              <a:schemeClr val="accent1">
                <a:shade val="15000"/>
                <a:satMod val="180000"/>
              </a:schemeClr>
            </a:gs>
            <a:gs pos="50000">
              <a:schemeClr val="accent1">
                <a:shade val="45000"/>
                <a:satMod val="170000"/>
              </a:schemeClr>
            </a:gs>
            <a:gs pos="70000">
              <a:schemeClr val="accent1">
                <a:tint val="99000"/>
                <a:shade val="65000"/>
                <a:satMod val="155000"/>
              </a:schemeClr>
            </a:gs>
            <a:gs pos="100000">
              <a:schemeClr val="accent1"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13200000"/>
          </a:lightRig>
        </a:scene3d>
        <a:sp3d prstMaterial="dkEdge">
          <a:bevelT w="63500" h="50800" prst="relaxedInset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52109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accent2">
                  <a:lumMod val="40000"/>
                  <a:lumOff val="60000"/>
                </a:schemeClr>
              </a:solidFill>
            </a:rPr>
            <a:t>Variable Selection: Neural Network</a:t>
          </a:r>
          <a:endParaRPr lang="en-US" sz="3100" kern="1200" dirty="0">
            <a:solidFill>
              <a:schemeClr val="accent2">
                <a:lumMod val="40000"/>
                <a:lumOff val="60000"/>
              </a:schemeClr>
            </a:solidFill>
          </a:endParaRPr>
        </a:p>
      </dsp:txBody>
      <dsp:txXfrm>
        <a:off x="1289548" y="2819398"/>
        <a:ext cx="6831673" cy="569585"/>
      </dsp:txXfrm>
    </dsp:sp>
    <dsp:sp modelId="{9AACAA7B-1A13-43AB-A72E-63925B4FC720}">
      <dsp:nvSpPr>
        <dsp:cNvPr id="0" name=""/>
        <dsp:cNvSpPr/>
      </dsp:nvSpPr>
      <dsp:spPr>
        <a:xfrm>
          <a:off x="804540" y="2775973"/>
          <a:ext cx="711982" cy="711982"/>
        </a:xfrm>
        <a:prstGeom prst="ellipse">
          <a:avLst/>
        </a:prstGeom>
        <a:gradFill rotWithShape="1">
          <a:gsLst>
            <a:gs pos="0">
              <a:schemeClr val="accent6">
                <a:shade val="15000"/>
                <a:satMod val="180000"/>
              </a:schemeClr>
            </a:gs>
            <a:gs pos="50000">
              <a:schemeClr val="accent6">
                <a:shade val="45000"/>
                <a:satMod val="170000"/>
              </a:schemeClr>
            </a:gs>
            <a:gs pos="70000">
              <a:schemeClr val="accent6">
                <a:tint val="99000"/>
                <a:shade val="65000"/>
                <a:satMod val="155000"/>
              </a:schemeClr>
            </a:gs>
            <a:gs pos="100000">
              <a:schemeClr val="accent6"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13200000"/>
          </a:lightRig>
        </a:scene3d>
        <a:sp3d prstMaterial="dkEdge">
          <a:bevelT w="63500" h="50800" prst="relaxedInset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</dsp:sp>
    <dsp:sp modelId="{3D6F6735-561B-4278-B288-F474A7E6D7CC}">
      <dsp:nvSpPr>
        <dsp:cNvPr id="0" name=""/>
        <dsp:cNvSpPr/>
      </dsp:nvSpPr>
      <dsp:spPr>
        <a:xfrm>
          <a:off x="1046458" y="3733800"/>
          <a:ext cx="7074770" cy="569585"/>
        </a:xfrm>
        <a:prstGeom prst="rect">
          <a:avLst/>
        </a:prstGeom>
        <a:gradFill rotWithShape="1">
          <a:gsLst>
            <a:gs pos="0">
              <a:schemeClr val="accent1">
                <a:shade val="15000"/>
                <a:satMod val="180000"/>
              </a:schemeClr>
            </a:gs>
            <a:gs pos="50000">
              <a:schemeClr val="accent1">
                <a:shade val="45000"/>
                <a:satMod val="170000"/>
              </a:schemeClr>
            </a:gs>
            <a:gs pos="70000">
              <a:schemeClr val="accent1">
                <a:tint val="99000"/>
                <a:shade val="65000"/>
                <a:satMod val="155000"/>
              </a:schemeClr>
            </a:gs>
            <a:gs pos="100000">
              <a:schemeClr val="accent1"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13200000"/>
          </a:lightRig>
        </a:scene3d>
        <a:sp3d prstMaterial="dkEdge">
          <a:bevelT w="63500" h="50800" prst="relaxedInset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52109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 </a:t>
          </a:r>
          <a:r>
            <a:rPr lang="en-US" sz="3100" kern="1200" dirty="0" smtClean="0">
              <a:solidFill>
                <a:schemeClr val="accent2">
                  <a:lumMod val="40000"/>
                  <a:lumOff val="60000"/>
                </a:schemeClr>
              </a:solidFill>
            </a:rPr>
            <a:t>Partial Least Squares: Neural Network</a:t>
          </a:r>
          <a:endParaRPr lang="en-US" sz="3100" kern="1200" dirty="0">
            <a:solidFill>
              <a:schemeClr val="accent2">
                <a:lumMod val="40000"/>
                <a:lumOff val="60000"/>
              </a:schemeClr>
            </a:solidFill>
          </a:endParaRPr>
        </a:p>
      </dsp:txBody>
      <dsp:txXfrm>
        <a:off x="1046458" y="3733800"/>
        <a:ext cx="7074770" cy="569585"/>
      </dsp:txXfrm>
    </dsp:sp>
    <dsp:sp modelId="{040EFBB8-4361-412D-81E5-2BD7E5984012}">
      <dsp:nvSpPr>
        <dsp:cNvPr id="0" name=""/>
        <dsp:cNvSpPr/>
      </dsp:nvSpPr>
      <dsp:spPr>
        <a:xfrm>
          <a:off x="590296" y="3630244"/>
          <a:ext cx="711982" cy="711982"/>
        </a:xfrm>
        <a:prstGeom prst="ellipse">
          <a:avLst/>
        </a:prstGeom>
        <a:gradFill rotWithShape="1">
          <a:gsLst>
            <a:gs pos="0">
              <a:schemeClr val="accent6">
                <a:shade val="15000"/>
                <a:satMod val="180000"/>
              </a:schemeClr>
            </a:gs>
            <a:gs pos="50000">
              <a:schemeClr val="accent6">
                <a:shade val="45000"/>
                <a:satMod val="170000"/>
              </a:schemeClr>
            </a:gs>
            <a:gs pos="70000">
              <a:schemeClr val="accent6">
                <a:tint val="99000"/>
                <a:shade val="65000"/>
                <a:satMod val="155000"/>
              </a:schemeClr>
            </a:gs>
            <a:gs pos="100000">
              <a:schemeClr val="accent6"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13200000"/>
          </a:lightRig>
        </a:scene3d>
        <a:sp3d prstMaterial="dkEdge">
          <a:bevelT w="63500" h="50800" prst="relaxedInset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</dsp:sp>
    <dsp:sp modelId="{647A85B8-36AA-4E55-A491-9B33452E50E9}">
      <dsp:nvSpPr>
        <dsp:cNvPr id="0" name=""/>
        <dsp:cNvSpPr/>
      </dsp:nvSpPr>
      <dsp:spPr>
        <a:xfrm>
          <a:off x="425002" y="4571997"/>
          <a:ext cx="6500753" cy="569585"/>
        </a:xfrm>
        <a:prstGeom prst="rect">
          <a:avLst/>
        </a:prstGeom>
        <a:gradFill rotWithShape="1">
          <a:gsLst>
            <a:gs pos="0">
              <a:schemeClr val="accent1">
                <a:shade val="15000"/>
                <a:satMod val="180000"/>
              </a:schemeClr>
            </a:gs>
            <a:gs pos="50000">
              <a:schemeClr val="accent1">
                <a:shade val="45000"/>
                <a:satMod val="170000"/>
              </a:schemeClr>
            </a:gs>
            <a:gs pos="70000">
              <a:schemeClr val="accent1">
                <a:tint val="99000"/>
                <a:shade val="65000"/>
                <a:satMod val="155000"/>
              </a:schemeClr>
            </a:gs>
            <a:gs pos="100000">
              <a:schemeClr val="accent1"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13200000"/>
          </a:lightRig>
        </a:scene3d>
        <a:sp3d prstMaterial="dkEdge">
          <a:bevelT w="63500" h="50800" prst="relaxedInset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52109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 </a:t>
          </a:r>
          <a:r>
            <a:rPr lang="en-US" sz="3100" kern="1200" dirty="0" smtClean="0">
              <a:solidFill>
                <a:schemeClr val="accent2">
                  <a:lumMod val="40000"/>
                  <a:lumOff val="60000"/>
                </a:schemeClr>
              </a:solidFill>
            </a:rPr>
            <a:t>Selection Tree: Neural Network</a:t>
          </a:r>
          <a:endParaRPr lang="en-US" sz="3100" kern="1200" dirty="0">
            <a:solidFill>
              <a:schemeClr val="accent2">
                <a:lumMod val="40000"/>
                <a:lumOff val="60000"/>
              </a:schemeClr>
            </a:solidFill>
          </a:endParaRPr>
        </a:p>
      </dsp:txBody>
      <dsp:txXfrm>
        <a:off x="425002" y="4571997"/>
        <a:ext cx="6500753" cy="569585"/>
      </dsp:txXfrm>
    </dsp:sp>
    <dsp:sp modelId="{2D5F9AC6-5CA4-4D30-A32E-6ED31CA1FF42}">
      <dsp:nvSpPr>
        <dsp:cNvPr id="0" name=""/>
        <dsp:cNvSpPr/>
      </dsp:nvSpPr>
      <dsp:spPr>
        <a:xfrm>
          <a:off x="121773" y="4484514"/>
          <a:ext cx="711982" cy="711982"/>
        </a:xfrm>
        <a:prstGeom prst="ellipse">
          <a:avLst/>
        </a:prstGeom>
        <a:gradFill rotWithShape="1">
          <a:gsLst>
            <a:gs pos="0">
              <a:schemeClr val="accent6">
                <a:shade val="15000"/>
                <a:satMod val="180000"/>
              </a:schemeClr>
            </a:gs>
            <a:gs pos="50000">
              <a:schemeClr val="accent6">
                <a:shade val="45000"/>
                <a:satMod val="170000"/>
              </a:schemeClr>
            </a:gs>
            <a:gs pos="70000">
              <a:schemeClr val="accent6">
                <a:tint val="99000"/>
                <a:shade val="65000"/>
                <a:satMod val="155000"/>
              </a:schemeClr>
            </a:gs>
            <a:gs pos="100000">
              <a:schemeClr val="accent6"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13200000"/>
          </a:lightRig>
        </a:scene3d>
        <a:sp3d prstMaterial="dkEdge">
          <a:bevelT w="63500" h="50800" prst="relaxedInset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1040-CD08-49A2-B9E4-2D37532020E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5355-E467-4331-BA43-FA0384082735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1040-CD08-49A2-B9E4-2D37532020E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5355-E467-4331-BA43-FA0384082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1040-CD08-49A2-B9E4-2D37532020E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5355-E467-4331-BA43-FA0384082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1040-CD08-49A2-B9E4-2D37532020E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5355-E467-4331-BA43-FA0384082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1040-CD08-49A2-B9E4-2D37532020E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5355-E467-4331-BA43-FA0384082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1040-CD08-49A2-B9E4-2D37532020E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5355-E467-4331-BA43-FA0384082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1040-CD08-49A2-B9E4-2D37532020E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5355-E467-4331-BA43-FA0384082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1040-CD08-49A2-B9E4-2D37532020E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5355-E467-4331-BA43-FA0384082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1040-CD08-49A2-B9E4-2D37532020E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5355-E467-4331-BA43-FA0384082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1040-CD08-49A2-B9E4-2D37532020E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5355-E467-4331-BA43-FA0384082735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1040-CD08-49A2-B9E4-2D37532020E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5355-E467-4331-BA43-FA0384082735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F471040-CD08-49A2-B9E4-2D37532020E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B255355-E467-4331-BA43-FA038408273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" y="0"/>
            <a:ext cx="9144000" cy="70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2577" y="4309555"/>
            <a:ext cx="9144000" cy="2743200"/>
          </a:xfrm>
          <a:prstGeom prst="rect">
            <a:avLst/>
          </a:prstGeom>
          <a:solidFill>
            <a:schemeClr val="bg2">
              <a:lumMod val="90000"/>
              <a:lumOff val="10000"/>
              <a:alpha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4056" y="4286540"/>
            <a:ext cx="9131422" cy="16003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Predicting the Likelihood of  Client Default on Loans</a:t>
            </a:r>
            <a:endParaRPr lang="en-US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65033" y="5898391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Bronchos Financial </a:t>
            </a:r>
            <a:r>
              <a:rPr lang="en-US" sz="32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Services</a:t>
            </a:r>
            <a:endParaRPr lang="en-US" sz="32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363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467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Exploratory Analysis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Debt-to-income ratio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5"/>
          <a:stretch/>
        </p:blipFill>
        <p:spPr>
          <a:xfrm>
            <a:off x="228600" y="1835458"/>
            <a:ext cx="8686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8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467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Exploratory Analysis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488" y="1295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Value of current property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04999"/>
            <a:ext cx="8686800" cy="4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6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467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Exploratory Analysis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Number of delinquent credit lines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600" y="1905000"/>
            <a:ext cx="8686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467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Exploratory Analysis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Number of major derogatory reports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3"/>
          <a:stretch/>
        </p:blipFill>
        <p:spPr>
          <a:xfrm>
            <a:off x="228600" y="1905000"/>
            <a:ext cx="8686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3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467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Exploratory Analysis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Amount requested for the loan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05000"/>
            <a:ext cx="8686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1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Transformation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Original                                                Computed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242989"/>
              </p:ext>
            </p:extLst>
          </p:nvPr>
        </p:nvGraphicFramePr>
        <p:xfrm>
          <a:off x="533400" y="2209796"/>
          <a:ext cx="2895600" cy="4114803"/>
        </p:xfrm>
        <a:graphic>
          <a:graphicData uri="http://schemas.openxmlformats.org/drawingml/2006/table">
            <a:tbl>
              <a:tblPr firstRow="1" firstCol="1" bandRow="1" bandCol="1">
                <a:tableStyleId>{912C8C85-51F0-491E-9774-3900AFEF0FD7}</a:tableStyleId>
              </a:tblPr>
              <a:tblGrid>
                <a:gridCol w="1447800"/>
                <a:gridCol w="1447800"/>
              </a:tblGrid>
              <a:tr h="374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 Name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Skewness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4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CLAGE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0.519428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4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CLNO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0.799244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4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DEBTINC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-0.12988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4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DELINQ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4.140599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4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DEROG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5.142324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4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LOAN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-0.42143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4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MORTDUE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1.602769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4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NINQ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2.885676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4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VALUE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1.363252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4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YOJ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1.036355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672736"/>
              </p:ext>
            </p:extLst>
          </p:nvPr>
        </p:nvGraphicFramePr>
        <p:xfrm>
          <a:off x="5638800" y="2209800"/>
          <a:ext cx="2971800" cy="4191000"/>
        </p:xfrm>
        <a:graphic>
          <a:graphicData uri="http://schemas.openxmlformats.org/drawingml/2006/table">
            <a:tbl>
              <a:tblPr firstRow="1" firstCol="1" bandRow="1" bandCol="1">
                <a:tableStyleId>{912C8C85-51F0-491E-9774-3900AFEF0FD7}</a:tableStyleId>
              </a:tblPr>
              <a:tblGrid>
                <a:gridCol w="1524000"/>
                <a:gridCol w="1447800"/>
              </a:tblGrid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 Name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Skewness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LOG_CLAGE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-2.2331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LOG_CLNO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-1.67025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LOG_DEBTINC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-3.72361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LOG_DELINQ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1.946589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LOG_DEROG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2.972934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LOG_LOAN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-1.51347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LOG_MORTDUE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-1.3718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LOG_NINQ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0.841178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LOG_VALUE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-0.2801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LOG_YOJ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-0.47915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triped Right Arrow 5"/>
          <p:cNvSpPr/>
          <p:nvPr/>
        </p:nvSpPr>
        <p:spPr>
          <a:xfrm>
            <a:off x="3810000" y="3276600"/>
            <a:ext cx="1600200" cy="1676400"/>
          </a:xfrm>
          <a:prstGeom prst="strip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8600"/>
            <a:ext cx="9474200" cy="114300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Imputation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12779"/>
              </p:ext>
            </p:extLst>
          </p:nvPr>
        </p:nvGraphicFramePr>
        <p:xfrm>
          <a:off x="533399" y="1540987"/>
          <a:ext cx="8077202" cy="4949934"/>
        </p:xfrm>
        <a:graphic>
          <a:graphicData uri="http://schemas.openxmlformats.org/drawingml/2006/table">
            <a:tbl>
              <a:tblPr firstRow="1" firstCol="1" lastCol="1" bandRow="1" bandCol="1">
                <a:tableStyleId>{912C8C85-51F0-491E-9774-3900AFEF0FD7}</a:tableStyleId>
              </a:tblPr>
              <a:tblGrid>
                <a:gridCol w="1371601"/>
                <a:gridCol w="1143000"/>
                <a:gridCol w="1981200"/>
                <a:gridCol w="1752600"/>
                <a:gridCol w="1828801"/>
              </a:tblGrid>
              <a:tr h="516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 Name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Imputed Method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Imputed Variable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Impute Value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Number of </a:t>
                      </a:r>
                      <a:r>
                        <a:rPr lang="en-US" sz="1600" dirty="0" smtClean="0">
                          <a:effectLst/>
                        </a:rPr>
                        <a:t>Missing  Values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</a:tr>
              <a:tr h="3828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JOB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COUNT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IMP_JOB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Other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97.0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</a:tr>
              <a:tr h="3828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LOG_CLAGE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MEAN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IMP_LOG_CLAGE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5.0091213898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114.0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</a:tr>
              <a:tr h="3828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LOG_CLNO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MEAN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IMP_LOG_CLNO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2.9057956813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90.0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</a:tr>
              <a:tr h="3828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LOG_DEBTINC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MEAN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IMP_LOG_DEBTINC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3.4800494808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366.0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</a:tr>
              <a:tr h="3828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LOG_DELINQ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MEAN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IMP_LOG_DELINQ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0.2383583746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142.0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</a:tr>
              <a:tr h="3828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LOG_DEROG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MEAN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IMP_LOG_DEROG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0.1233109605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177.0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</a:tr>
              <a:tr h="3828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LOG_MORTDUE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MEAN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IMP_LOG_MORTDUE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10.920514857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141.0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</a:tr>
              <a:tr h="3828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LOG_NINQ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MEAN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IMP_LOG_NINQ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0.5284674249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143.0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</a:tr>
              <a:tr h="3828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LOG_VALUE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MEAN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IMP_LOG_VALUE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11.253334843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33.0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</a:tr>
              <a:tr h="3828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LOG_YOJ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MEAN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IMP_LOG_YOJ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1.8651081186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109.0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</a:tr>
              <a:tr h="3828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REASON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COUNT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IMP_REASON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DebtCon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70.0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65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9474200" cy="114300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Modeling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533308"/>
              </p:ext>
            </p:extLst>
          </p:nvPr>
        </p:nvGraphicFramePr>
        <p:xfrm>
          <a:off x="457200" y="1219200"/>
          <a:ext cx="82296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8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9474200" cy="1143000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Arial" pitchFamily="34" charset="0"/>
                <a:cs typeface="Arial" pitchFamily="34" charset="0"/>
              </a:rPr>
              <a:t>Stepwise Regression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33870"/>
            <a:ext cx="85344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Final variables in the model</a:t>
            </a:r>
          </a:p>
          <a:p>
            <a:pPr marL="0" indent="0">
              <a:buNone/>
            </a:pPr>
            <a:r>
              <a:rPr lang="en-US" sz="1600" dirty="0"/>
              <a:t>IMP_LOG_CLAGE  IMP_LOG_DEBTINC  IMP_LOG_DELINQ  IMP_LOG_DEROG  IMP_LOG_VALUE  M_JOB  M_LOG_DEBTINC  </a:t>
            </a:r>
            <a:r>
              <a:rPr lang="en-US" sz="1600" dirty="0" smtClean="0"/>
              <a:t>M_LOG_VALUE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Odds Ratio</a:t>
            </a:r>
          </a:p>
          <a:p>
            <a:pPr marL="0" indent="0" algn="ctr">
              <a:buNone/>
            </a:pPr>
            <a:r>
              <a:rPr lang="en-US" sz="1600" dirty="0" smtClean="0"/>
              <a:t>IMP_LOG_CLAGE                            0.434</a:t>
            </a:r>
          </a:p>
          <a:p>
            <a:pPr marL="0" indent="0">
              <a:buNone/>
            </a:pPr>
            <a:r>
              <a:rPr lang="en-US" sz="1600" dirty="0"/>
              <a:t>F</a:t>
            </a:r>
            <a:r>
              <a:rPr lang="en-US" sz="1600" dirty="0" smtClean="0"/>
              <a:t>or </a:t>
            </a:r>
            <a:r>
              <a:rPr lang="en-US" sz="1600" dirty="0"/>
              <a:t>each additional </a:t>
            </a:r>
            <a:r>
              <a:rPr lang="en-US" sz="1600" dirty="0" smtClean="0"/>
              <a:t>month in credit line, </a:t>
            </a:r>
            <a:r>
              <a:rPr lang="en-US" sz="1600" dirty="0"/>
              <a:t>the odds of </a:t>
            </a:r>
            <a:r>
              <a:rPr lang="en-US" sz="1600" dirty="0" smtClean="0"/>
              <a:t>the client defaulting on a loan change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by a factor of </a:t>
            </a:r>
            <a:r>
              <a:rPr lang="en-US" sz="1600" dirty="0" smtClean="0"/>
              <a:t>0.434, </a:t>
            </a:r>
            <a:r>
              <a:rPr lang="en-US" sz="1600" dirty="0"/>
              <a:t>a </a:t>
            </a:r>
            <a:r>
              <a:rPr lang="en-US" sz="1600" dirty="0" smtClean="0"/>
              <a:t>56.6% decrease.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IMP_LOG_VALUE                            </a:t>
            </a:r>
            <a:r>
              <a:rPr lang="en-US" sz="1600" dirty="0" smtClean="0"/>
              <a:t>0.437</a:t>
            </a:r>
          </a:p>
          <a:p>
            <a:pPr marL="0" indent="0">
              <a:buNone/>
            </a:pPr>
            <a:r>
              <a:rPr lang="en-US" sz="1600" dirty="0"/>
              <a:t>For each </a:t>
            </a:r>
            <a:r>
              <a:rPr lang="en-US" sz="1600" dirty="0" smtClean="0"/>
              <a:t>additional dollars in value of current property, </a:t>
            </a:r>
            <a:r>
              <a:rPr lang="en-US" sz="1600" dirty="0"/>
              <a:t>the odds </a:t>
            </a:r>
            <a:r>
              <a:rPr lang="en-US" sz="1600" dirty="0" smtClean="0"/>
              <a:t>of the </a:t>
            </a:r>
            <a:r>
              <a:rPr lang="en-US" sz="1600" dirty="0"/>
              <a:t>client defaulting on a loan </a:t>
            </a:r>
            <a:r>
              <a:rPr lang="en-US" sz="1600" dirty="0" smtClean="0"/>
              <a:t>change by </a:t>
            </a:r>
            <a:r>
              <a:rPr lang="en-US" sz="1600" dirty="0"/>
              <a:t>a factor of </a:t>
            </a:r>
            <a:r>
              <a:rPr lang="en-US" sz="1600" dirty="0" smtClean="0"/>
              <a:t>0.437, </a:t>
            </a:r>
            <a:r>
              <a:rPr lang="en-US" sz="1600" dirty="0"/>
              <a:t>a </a:t>
            </a:r>
            <a:r>
              <a:rPr lang="en-US" sz="1600" dirty="0" smtClean="0"/>
              <a:t>56.3% </a:t>
            </a:r>
            <a:r>
              <a:rPr lang="en-US" sz="1600" dirty="0"/>
              <a:t>decrease</a:t>
            </a:r>
            <a:r>
              <a:rPr lang="en-US" sz="1600" dirty="0" smtClean="0"/>
              <a:t>.</a:t>
            </a: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da-DK" sz="1600" dirty="0"/>
              <a:t>M_JOB           0 vs 1                   6.568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For </a:t>
            </a:r>
            <a:r>
              <a:rPr lang="en-US" sz="1600" dirty="0"/>
              <a:t>cases </a:t>
            </a:r>
            <a:r>
              <a:rPr lang="en-US" sz="1600" dirty="0" smtClean="0"/>
              <a:t>with a </a:t>
            </a:r>
            <a:r>
              <a:rPr lang="en-US" sz="1600" dirty="0"/>
              <a:t>0 value for </a:t>
            </a:r>
            <a:r>
              <a:rPr lang="en-US" sz="1600" dirty="0" smtClean="0"/>
              <a:t>M_JOB, </a:t>
            </a:r>
            <a:r>
              <a:rPr lang="en-US" sz="1600" dirty="0"/>
              <a:t>the odds of the client defaulting on a loan</a:t>
            </a:r>
            <a:r>
              <a:rPr lang="en-US" sz="1600" dirty="0" smtClean="0"/>
              <a:t> are 6.568 </a:t>
            </a:r>
            <a:r>
              <a:rPr lang="en-US" sz="1600" dirty="0"/>
              <a:t>times higher than the odds of defaulting</a:t>
            </a:r>
            <a:r>
              <a:rPr lang="en-US" sz="1600" dirty="0" smtClean="0"/>
              <a:t> for </a:t>
            </a:r>
            <a:r>
              <a:rPr lang="en-US" sz="1600" dirty="0"/>
              <a:t>cases with a 1 value for </a:t>
            </a:r>
            <a:r>
              <a:rPr lang="en-US" sz="1600" dirty="0" smtClean="0"/>
              <a:t>M_JOB</a:t>
            </a:r>
          </a:p>
        </p:txBody>
      </p:sp>
    </p:spTree>
    <p:extLst>
      <p:ext uri="{BB962C8B-B14F-4D97-AF65-F5344CB8AC3E}">
        <p14:creationId xmlns:p14="http://schemas.microsoft.com/office/powerpoint/2010/main" val="1411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9474200" cy="1143000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Arial" pitchFamily="34" charset="0"/>
                <a:cs typeface="Arial" pitchFamily="34" charset="0"/>
              </a:rPr>
              <a:t>Selecting the Champion Model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814993"/>
              </p:ext>
            </p:extLst>
          </p:nvPr>
        </p:nvGraphicFramePr>
        <p:xfrm>
          <a:off x="457200" y="1523998"/>
          <a:ext cx="8305800" cy="4885510"/>
        </p:xfrm>
        <a:graphic>
          <a:graphicData uri="http://schemas.openxmlformats.org/drawingml/2006/table">
            <a:tbl>
              <a:tblPr firstRow="1" firstCol="1" bandRow="1" bandCol="1">
                <a:tableStyleId>{912C8C85-51F0-491E-9774-3900AFEF0FD7}</a:tableStyleId>
              </a:tblPr>
              <a:tblGrid>
                <a:gridCol w="3505200"/>
                <a:gridCol w="2590800"/>
                <a:gridCol w="2209800"/>
              </a:tblGrid>
              <a:tr h="696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Model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Misclassification Rate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ROC Index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6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Neural Network</a:t>
                      </a:r>
                      <a:endParaRPr lang="en-US" sz="20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0.119279</a:t>
                      </a:r>
                      <a:endParaRPr lang="en-US" sz="20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0.92</a:t>
                      </a:r>
                      <a:endParaRPr lang="en-US" sz="20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6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Selection Tree: Neural Network</a:t>
                      </a:r>
                      <a:endParaRPr lang="en-US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0.124133</a:t>
                      </a:r>
                      <a:endParaRPr lang="en-US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0.926</a:t>
                      </a:r>
                      <a:endParaRPr lang="en-US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6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Variable Selection: Neural Network</a:t>
                      </a:r>
                      <a:endParaRPr lang="en-US" sz="20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0.124827</a:t>
                      </a:r>
                      <a:endParaRPr lang="en-US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0.903</a:t>
                      </a:r>
                      <a:endParaRPr lang="en-US" sz="20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6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Stepwise Regression</a:t>
                      </a:r>
                      <a:endParaRPr lang="en-US" sz="20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0.136616</a:t>
                      </a:r>
                      <a:endParaRPr lang="en-US" sz="20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0.91</a:t>
                      </a:r>
                      <a:endParaRPr lang="en-US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6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Misclassification Tree</a:t>
                      </a:r>
                      <a:endParaRPr lang="en-US" sz="20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0.147018</a:t>
                      </a:r>
                      <a:endParaRPr lang="en-US" sz="20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0.838</a:t>
                      </a:r>
                      <a:endParaRPr lang="en-US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6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Partial Least Squares: Neural Network</a:t>
                      </a:r>
                      <a:endParaRPr lang="en-US" sz="20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0.154646</a:t>
                      </a:r>
                      <a:endParaRPr lang="en-US" sz="20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0.856</a:t>
                      </a:r>
                      <a:endParaRPr lang="en-US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2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Agenda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7200" y="1873145"/>
            <a:ext cx="8229599" cy="4523774"/>
            <a:chOff x="457200" y="1601294"/>
            <a:chExt cx="8229599" cy="4523774"/>
          </a:xfrm>
        </p:grpSpPr>
        <p:sp>
          <p:nvSpPr>
            <p:cNvPr id="10" name="Freeform 9"/>
            <p:cNvSpPr/>
            <p:nvPr/>
          </p:nvSpPr>
          <p:spPr>
            <a:xfrm>
              <a:off x="457200" y="1601294"/>
              <a:ext cx="585525" cy="836464"/>
            </a:xfrm>
            <a:custGeom>
              <a:avLst/>
              <a:gdLst>
                <a:gd name="connsiteX0" fmla="*/ 0 w 836463"/>
                <a:gd name="connsiteY0" fmla="*/ 0 h 585524"/>
                <a:gd name="connsiteX1" fmla="*/ 543701 w 836463"/>
                <a:gd name="connsiteY1" fmla="*/ 0 h 585524"/>
                <a:gd name="connsiteX2" fmla="*/ 836463 w 836463"/>
                <a:gd name="connsiteY2" fmla="*/ 292762 h 585524"/>
                <a:gd name="connsiteX3" fmla="*/ 543701 w 836463"/>
                <a:gd name="connsiteY3" fmla="*/ 585524 h 585524"/>
                <a:gd name="connsiteX4" fmla="*/ 0 w 836463"/>
                <a:gd name="connsiteY4" fmla="*/ 585524 h 585524"/>
                <a:gd name="connsiteX5" fmla="*/ 292762 w 836463"/>
                <a:gd name="connsiteY5" fmla="*/ 292762 h 585524"/>
                <a:gd name="connsiteX6" fmla="*/ 0 w 836463"/>
                <a:gd name="connsiteY6" fmla="*/ 0 h 58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6463" h="585524">
                  <a:moveTo>
                    <a:pt x="836462" y="0"/>
                  </a:moveTo>
                  <a:lnTo>
                    <a:pt x="836462" y="380591"/>
                  </a:lnTo>
                  <a:lnTo>
                    <a:pt x="418232" y="585524"/>
                  </a:lnTo>
                  <a:lnTo>
                    <a:pt x="1" y="380591"/>
                  </a:lnTo>
                  <a:lnTo>
                    <a:pt x="1" y="0"/>
                  </a:lnTo>
                  <a:lnTo>
                    <a:pt x="418232" y="204933"/>
                  </a:lnTo>
                  <a:lnTo>
                    <a:pt x="836462" y="0"/>
                  </a:lnTo>
                  <a:close/>
                </a:path>
              </a:pathLst>
            </a:cu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1431" tIns="304192" rIns="11430" bIns="30419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042724" y="1601295"/>
              <a:ext cx="7644075" cy="543701"/>
            </a:xfrm>
            <a:custGeom>
              <a:avLst/>
              <a:gdLst>
                <a:gd name="connsiteX0" fmla="*/ 90619 w 543701"/>
                <a:gd name="connsiteY0" fmla="*/ 0 h 7644075"/>
                <a:gd name="connsiteX1" fmla="*/ 453082 w 543701"/>
                <a:gd name="connsiteY1" fmla="*/ 0 h 7644075"/>
                <a:gd name="connsiteX2" fmla="*/ 543701 w 543701"/>
                <a:gd name="connsiteY2" fmla="*/ 90619 h 7644075"/>
                <a:gd name="connsiteX3" fmla="*/ 543701 w 543701"/>
                <a:gd name="connsiteY3" fmla="*/ 7644075 h 7644075"/>
                <a:gd name="connsiteX4" fmla="*/ 543701 w 543701"/>
                <a:gd name="connsiteY4" fmla="*/ 7644075 h 7644075"/>
                <a:gd name="connsiteX5" fmla="*/ 0 w 543701"/>
                <a:gd name="connsiteY5" fmla="*/ 7644075 h 7644075"/>
                <a:gd name="connsiteX6" fmla="*/ 0 w 543701"/>
                <a:gd name="connsiteY6" fmla="*/ 7644075 h 7644075"/>
                <a:gd name="connsiteX7" fmla="*/ 0 w 543701"/>
                <a:gd name="connsiteY7" fmla="*/ 90619 h 7644075"/>
                <a:gd name="connsiteX8" fmla="*/ 90619 w 543701"/>
                <a:gd name="connsiteY8" fmla="*/ 0 h 764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3701" h="7644075">
                  <a:moveTo>
                    <a:pt x="543701" y="1274048"/>
                  </a:moveTo>
                  <a:lnTo>
                    <a:pt x="543701" y="6370027"/>
                  </a:lnTo>
                  <a:cubicBezTo>
                    <a:pt x="543701" y="7073654"/>
                    <a:pt x="540815" y="7644068"/>
                    <a:pt x="537256" y="7644068"/>
                  </a:cubicBezTo>
                  <a:lnTo>
                    <a:pt x="0" y="7644068"/>
                  </a:lnTo>
                  <a:lnTo>
                    <a:pt x="0" y="7644068"/>
                  </a:lnTo>
                  <a:lnTo>
                    <a:pt x="0" y="7"/>
                  </a:lnTo>
                  <a:lnTo>
                    <a:pt x="0" y="7"/>
                  </a:lnTo>
                  <a:lnTo>
                    <a:pt x="537256" y="7"/>
                  </a:lnTo>
                  <a:cubicBezTo>
                    <a:pt x="540815" y="7"/>
                    <a:pt x="543701" y="570421"/>
                    <a:pt x="543701" y="1274048"/>
                  </a:cubicBez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20905" tIns="37335" rIns="37335" bIns="37337" numCol="1" spcCol="1270" anchor="ctr" anchorCtr="0">
              <a:noAutofit/>
            </a:bodyPr>
            <a:lstStyle/>
            <a:p>
              <a:pPr marL="0" lvl="1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400" b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Arial" pitchFamily="34" charset="0"/>
                  <a:cs typeface="Arial" pitchFamily="34" charset="0"/>
                </a:rPr>
                <a:t>Introduction and Objective</a:t>
              </a:r>
              <a:endParaRPr lang="en-US" sz="2400" b="1" kern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57200" y="2338756"/>
              <a:ext cx="585525" cy="836464"/>
            </a:xfrm>
            <a:custGeom>
              <a:avLst/>
              <a:gdLst>
                <a:gd name="connsiteX0" fmla="*/ 0 w 836463"/>
                <a:gd name="connsiteY0" fmla="*/ 0 h 585524"/>
                <a:gd name="connsiteX1" fmla="*/ 543701 w 836463"/>
                <a:gd name="connsiteY1" fmla="*/ 0 h 585524"/>
                <a:gd name="connsiteX2" fmla="*/ 836463 w 836463"/>
                <a:gd name="connsiteY2" fmla="*/ 292762 h 585524"/>
                <a:gd name="connsiteX3" fmla="*/ 543701 w 836463"/>
                <a:gd name="connsiteY3" fmla="*/ 585524 h 585524"/>
                <a:gd name="connsiteX4" fmla="*/ 0 w 836463"/>
                <a:gd name="connsiteY4" fmla="*/ 585524 h 585524"/>
                <a:gd name="connsiteX5" fmla="*/ 292762 w 836463"/>
                <a:gd name="connsiteY5" fmla="*/ 292762 h 585524"/>
                <a:gd name="connsiteX6" fmla="*/ 0 w 836463"/>
                <a:gd name="connsiteY6" fmla="*/ 0 h 58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6463" h="585524">
                  <a:moveTo>
                    <a:pt x="836462" y="0"/>
                  </a:moveTo>
                  <a:lnTo>
                    <a:pt x="836462" y="380591"/>
                  </a:lnTo>
                  <a:lnTo>
                    <a:pt x="418232" y="585524"/>
                  </a:lnTo>
                  <a:lnTo>
                    <a:pt x="1" y="380591"/>
                  </a:lnTo>
                  <a:lnTo>
                    <a:pt x="1" y="0"/>
                  </a:lnTo>
                  <a:lnTo>
                    <a:pt x="418232" y="204933"/>
                  </a:lnTo>
                  <a:lnTo>
                    <a:pt x="836462" y="0"/>
                  </a:lnTo>
                  <a:close/>
                </a:path>
              </a:pathLst>
            </a:cu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1431" tIns="304192" rIns="11430" bIns="30419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042724" y="2338757"/>
              <a:ext cx="7644075" cy="543701"/>
            </a:xfrm>
            <a:custGeom>
              <a:avLst/>
              <a:gdLst>
                <a:gd name="connsiteX0" fmla="*/ 90619 w 543701"/>
                <a:gd name="connsiteY0" fmla="*/ 0 h 7644075"/>
                <a:gd name="connsiteX1" fmla="*/ 453082 w 543701"/>
                <a:gd name="connsiteY1" fmla="*/ 0 h 7644075"/>
                <a:gd name="connsiteX2" fmla="*/ 543701 w 543701"/>
                <a:gd name="connsiteY2" fmla="*/ 90619 h 7644075"/>
                <a:gd name="connsiteX3" fmla="*/ 543701 w 543701"/>
                <a:gd name="connsiteY3" fmla="*/ 7644075 h 7644075"/>
                <a:gd name="connsiteX4" fmla="*/ 543701 w 543701"/>
                <a:gd name="connsiteY4" fmla="*/ 7644075 h 7644075"/>
                <a:gd name="connsiteX5" fmla="*/ 0 w 543701"/>
                <a:gd name="connsiteY5" fmla="*/ 7644075 h 7644075"/>
                <a:gd name="connsiteX6" fmla="*/ 0 w 543701"/>
                <a:gd name="connsiteY6" fmla="*/ 7644075 h 7644075"/>
                <a:gd name="connsiteX7" fmla="*/ 0 w 543701"/>
                <a:gd name="connsiteY7" fmla="*/ 90619 h 7644075"/>
                <a:gd name="connsiteX8" fmla="*/ 90619 w 543701"/>
                <a:gd name="connsiteY8" fmla="*/ 0 h 764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3701" h="7644075">
                  <a:moveTo>
                    <a:pt x="543701" y="1274048"/>
                  </a:moveTo>
                  <a:lnTo>
                    <a:pt x="543701" y="6370027"/>
                  </a:lnTo>
                  <a:cubicBezTo>
                    <a:pt x="543701" y="7073654"/>
                    <a:pt x="540815" y="7644068"/>
                    <a:pt x="537256" y="7644068"/>
                  </a:cubicBezTo>
                  <a:lnTo>
                    <a:pt x="0" y="7644068"/>
                  </a:lnTo>
                  <a:lnTo>
                    <a:pt x="0" y="7644068"/>
                  </a:lnTo>
                  <a:lnTo>
                    <a:pt x="0" y="7"/>
                  </a:lnTo>
                  <a:lnTo>
                    <a:pt x="0" y="7"/>
                  </a:lnTo>
                  <a:lnTo>
                    <a:pt x="537256" y="7"/>
                  </a:lnTo>
                  <a:cubicBezTo>
                    <a:pt x="540815" y="7"/>
                    <a:pt x="543701" y="570421"/>
                    <a:pt x="543701" y="1274048"/>
                  </a:cubicBez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20905" tIns="37335" rIns="37335" bIns="37337" numCol="1" spcCol="1270" anchor="ctr" anchorCtr="0">
              <a:noAutofit/>
            </a:bodyPr>
            <a:lstStyle/>
            <a:p>
              <a:pPr marL="0" lvl="1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400" b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Arial" pitchFamily="34" charset="0"/>
                  <a:cs typeface="Arial" pitchFamily="34" charset="0"/>
                </a:rPr>
                <a:t>Data Understanding</a:t>
              </a:r>
              <a:endParaRPr lang="en-US" sz="2400" b="1" kern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57200" y="3076218"/>
              <a:ext cx="585525" cy="836464"/>
            </a:xfrm>
            <a:custGeom>
              <a:avLst/>
              <a:gdLst>
                <a:gd name="connsiteX0" fmla="*/ 0 w 836463"/>
                <a:gd name="connsiteY0" fmla="*/ 0 h 585524"/>
                <a:gd name="connsiteX1" fmla="*/ 543701 w 836463"/>
                <a:gd name="connsiteY1" fmla="*/ 0 h 585524"/>
                <a:gd name="connsiteX2" fmla="*/ 836463 w 836463"/>
                <a:gd name="connsiteY2" fmla="*/ 292762 h 585524"/>
                <a:gd name="connsiteX3" fmla="*/ 543701 w 836463"/>
                <a:gd name="connsiteY3" fmla="*/ 585524 h 585524"/>
                <a:gd name="connsiteX4" fmla="*/ 0 w 836463"/>
                <a:gd name="connsiteY4" fmla="*/ 585524 h 585524"/>
                <a:gd name="connsiteX5" fmla="*/ 292762 w 836463"/>
                <a:gd name="connsiteY5" fmla="*/ 292762 h 585524"/>
                <a:gd name="connsiteX6" fmla="*/ 0 w 836463"/>
                <a:gd name="connsiteY6" fmla="*/ 0 h 58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6463" h="585524">
                  <a:moveTo>
                    <a:pt x="836462" y="0"/>
                  </a:moveTo>
                  <a:lnTo>
                    <a:pt x="836462" y="380591"/>
                  </a:lnTo>
                  <a:lnTo>
                    <a:pt x="418232" y="585524"/>
                  </a:lnTo>
                  <a:lnTo>
                    <a:pt x="1" y="380591"/>
                  </a:lnTo>
                  <a:lnTo>
                    <a:pt x="1" y="0"/>
                  </a:lnTo>
                  <a:lnTo>
                    <a:pt x="418232" y="204933"/>
                  </a:lnTo>
                  <a:lnTo>
                    <a:pt x="836462" y="0"/>
                  </a:lnTo>
                  <a:close/>
                </a:path>
              </a:pathLst>
            </a:cu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1431" tIns="304192" rIns="11430" bIns="30419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042724" y="3076219"/>
              <a:ext cx="7644075" cy="543701"/>
            </a:xfrm>
            <a:custGeom>
              <a:avLst/>
              <a:gdLst>
                <a:gd name="connsiteX0" fmla="*/ 90619 w 543701"/>
                <a:gd name="connsiteY0" fmla="*/ 0 h 7644075"/>
                <a:gd name="connsiteX1" fmla="*/ 453082 w 543701"/>
                <a:gd name="connsiteY1" fmla="*/ 0 h 7644075"/>
                <a:gd name="connsiteX2" fmla="*/ 543701 w 543701"/>
                <a:gd name="connsiteY2" fmla="*/ 90619 h 7644075"/>
                <a:gd name="connsiteX3" fmla="*/ 543701 w 543701"/>
                <a:gd name="connsiteY3" fmla="*/ 7644075 h 7644075"/>
                <a:gd name="connsiteX4" fmla="*/ 543701 w 543701"/>
                <a:gd name="connsiteY4" fmla="*/ 7644075 h 7644075"/>
                <a:gd name="connsiteX5" fmla="*/ 0 w 543701"/>
                <a:gd name="connsiteY5" fmla="*/ 7644075 h 7644075"/>
                <a:gd name="connsiteX6" fmla="*/ 0 w 543701"/>
                <a:gd name="connsiteY6" fmla="*/ 7644075 h 7644075"/>
                <a:gd name="connsiteX7" fmla="*/ 0 w 543701"/>
                <a:gd name="connsiteY7" fmla="*/ 90619 h 7644075"/>
                <a:gd name="connsiteX8" fmla="*/ 90619 w 543701"/>
                <a:gd name="connsiteY8" fmla="*/ 0 h 764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3701" h="7644075">
                  <a:moveTo>
                    <a:pt x="543701" y="1274048"/>
                  </a:moveTo>
                  <a:lnTo>
                    <a:pt x="543701" y="6370027"/>
                  </a:lnTo>
                  <a:cubicBezTo>
                    <a:pt x="543701" y="7073654"/>
                    <a:pt x="540815" y="7644068"/>
                    <a:pt x="537256" y="7644068"/>
                  </a:cubicBezTo>
                  <a:lnTo>
                    <a:pt x="0" y="7644068"/>
                  </a:lnTo>
                  <a:lnTo>
                    <a:pt x="0" y="7644068"/>
                  </a:lnTo>
                  <a:lnTo>
                    <a:pt x="0" y="7"/>
                  </a:lnTo>
                  <a:lnTo>
                    <a:pt x="0" y="7"/>
                  </a:lnTo>
                  <a:lnTo>
                    <a:pt x="537256" y="7"/>
                  </a:lnTo>
                  <a:cubicBezTo>
                    <a:pt x="540815" y="7"/>
                    <a:pt x="543701" y="570421"/>
                    <a:pt x="543701" y="1274048"/>
                  </a:cubicBez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20905" tIns="37335" rIns="37335" bIns="37337" numCol="1" spcCol="1270" anchor="ctr" anchorCtr="0">
              <a:noAutofit/>
            </a:bodyPr>
            <a:lstStyle/>
            <a:p>
              <a:pPr marL="0" lvl="1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400" b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Arial" pitchFamily="34" charset="0"/>
                  <a:cs typeface="Arial" pitchFamily="34" charset="0"/>
                </a:rPr>
                <a:t>Exploratory Analysis</a:t>
              </a:r>
              <a:endParaRPr lang="en-US" sz="2400" b="1" kern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457200" y="3813680"/>
              <a:ext cx="585525" cy="836464"/>
            </a:xfrm>
            <a:custGeom>
              <a:avLst/>
              <a:gdLst>
                <a:gd name="connsiteX0" fmla="*/ 0 w 836463"/>
                <a:gd name="connsiteY0" fmla="*/ 0 h 585524"/>
                <a:gd name="connsiteX1" fmla="*/ 543701 w 836463"/>
                <a:gd name="connsiteY1" fmla="*/ 0 h 585524"/>
                <a:gd name="connsiteX2" fmla="*/ 836463 w 836463"/>
                <a:gd name="connsiteY2" fmla="*/ 292762 h 585524"/>
                <a:gd name="connsiteX3" fmla="*/ 543701 w 836463"/>
                <a:gd name="connsiteY3" fmla="*/ 585524 h 585524"/>
                <a:gd name="connsiteX4" fmla="*/ 0 w 836463"/>
                <a:gd name="connsiteY4" fmla="*/ 585524 h 585524"/>
                <a:gd name="connsiteX5" fmla="*/ 292762 w 836463"/>
                <a:gd name="connsiteY5" fmla="*/ 292762 h 585524"/>
                <a:gd name="connsiteX6" fmla="*/ 0 w 836463"/>
                <a:gd name="connsiteY6" fmla="*/ 0 h 58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6463" h="585524">
                  <a:moveTo>
                    <a:pt x="836462" y="0"/>
                  </a:moveTo>
                  <a:lnTo>
                    <a:pt x="836462" y="380591"/>
                  </a:lnTo>
                  <a:lnTo>
                    <a:pt x="418232" y="585524"/>
                  </a:lnTo>
                  <a:lnTo>
                    <a:pt x="1" y="380591"/>
                  </a:lnTo>
                  <a:lnTo>
                    <a:pt x="1" y="0"/>
                  </a:lnTo>
                  <a:lnTo>
                    <a:pt x="418232" y="204933"/>
                  </a:lnTo>
                  <a:lnTo>
                    <a:pt x="836462" y="0"/>
                  </a:lnTo>
                  <a:close/>
                </a:path>
              </a:pathLst>
            </a:cu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1431" tIns="304192" rIns="11430" bIns="30419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  <p:sp>
          <p:nvSpPr>
            <p:cNvPr id="17" name="Round Same Side Corner Rectangle 16"/>
            <p:cNvSpPr/>
            <p:nvPr/>
          </p:nvSpPr>
          <p:spPr>
            <a:xfrm rot="5400000">
              <a:off x="4592911" y="263494"/>
              <a:ext cx="543701" cy="7644075"/>
            </a:xfrm>
            <a:prstGeom prst="round2Same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57200" y="4551142"/>
              <a:ext cx="585525" cy="836464"/>
            </a:xfrm>
            <a:custGeom>
              <a:avLst/>
              <a:gdLst>
                <a:gd name="connsiteX0" fmla="*/ 0 w 836463"/>
                <a:gd name="connsiteY0" fmla="*/ 0 h 585524"/>
                <a:gd name="connsiteX1" fmla="*/ 543701 w 836463"/>
                <a:gd name="connsiteY1" fmla="*/ 0 h 585524"/>
                <a:gd name="connsiteX2" fmla="*/ 836463 w 836463"/>
                <a:gd name="connsiteY2" fmla="*/ 292762 h 585524"/>
                <a:gd name="connsiteX3" fmla="*/ 543701 w 836463"/>
                <a:gd name="connsiteY3" fmla="*/ 585524 h 585524"/>
                <a:gd name="connsiteX4" fmla="*/ 0 w 836463"/>
                <a:gd name="connsiteY4" fmla="*/ 585524 h 585524"/>
                <a:gd name="connsiteX5" fmla="*/ 292762 w 836463"/>
                <a:gd name="connsiteY5" fmla="*/ 292762 h 585524"/>
                <a:gd name="connsiteX6" fmla="*/ 0 w 836463"/>
                <a:gd name="connsiteY6" fmla="*/ 0 h 58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6463" h="585524">
                  <a:moveTo>
                    <a:pt x="836462" y="0"/>
                  </a:moveTo>
                  <a:lnTo>
                    <a:pt x="836462" y="380591"/>
                  </a:lnTo>
                  <a:lnTo>
                    <a:pt x="418232" y="585524"/>
                  </a:lnTo>
                  <a:lnTo>
                    <a:pt x="1" y="380591"/>
                  </a:lnTo>
                  <a:lnTo>
                    <a:pt x="1" y="0"/>
                  </a:lnTo>
                  <a:lnTo>
                    <a:pt x="418232" y="204933"/>
                  </a:lnTo>
                  <a:lnTo>
                    <a:pt x="836462" y="0"/>
                  </a:lnTo>
                  <a:close/>
                </a:path>
              </a:pathLst>
            </a:cu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1431" tIns="304192" rIns="11430" bIns="30419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  <p:sp>
          <p:nvSpPr>
            <p:cNvPr id="19" name="Round Same Side Corner Rectangle 18"/>
            <p:cNvSpPr/>
            <p:nvPr/>
          </p:nvSpPr>
          <p:spPr>
            <a:xfrm rot="5400000">
              <a:off x="4592911" y="1000956"/>
              <a:ext cx="543701" cy="7644075"/>
            </a:xfrm>
            <a:prstGeom prst="round2Same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7200" y="5288604"/>
              <a:ext cx="585525" cy="836464"/>
            </a:xfrm>
            <a:custGeom>
              <a:avLst/>
              <a:gdLst>
                <a:gd name="connsiteX0" fmla="*/ 0 w 836463"/>
                <a:gd name="connsiteY0" fmla="*/ 0 h 585524"/>
                <a:gd name="connsiteX1" fmla="*/ 543701 w 836463"/>
                <a:gd name="connsiteY1" fmla="*/ 0 h 585524"/>
                <a:gd name="connsiteX2" fmla="*/ 836463 w 836463"/>
                <a:gd name="connsiteY2" fmla="*/ 292762 h 585524"/>
                <a:gd name="connsiteX3" fmla="*/ 543701 w 836463"/>
                <a:gd name="connsiteY3" fmla="*/ 585524 h 585524"/>
                <a:gd name="connsiteX4" fmla="*/ 0 w 836463"/>
                <a:gd name="connsiteY4" fmla="*/ 585524 h 585524"/>
                <a:gd name="connsiteX5" fmla="*/ 292762 w 836463"/>
                <a:gd name="connsiteY5" fmla="*/ 292762 h 585524"/>
                <a:gd name="connsiteX6" fmla="*/ 0 w 836463"/>
                <a:gd name="connsiteY6" fmla="*/ 0 h 58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6463" h="585524">
                  <a:moveTo>
                    <a:pt x="836462" y="0"/>
                  </a:moveTo>
                  <a:lnTo>
                    <a:pt x="836462" y="380591"/>
                  </a:lnTo>
                  <a:lnTo>
                    <a:pt x="418232" y="585524"/>
                  </a:lnTo>
                  <a:lnTo>
                    <a:pt x="1" y="380591"/>
                  </a:lnTo>
                  <a:lnTo>
                    <a:pt x="1" y="0"/>
                  </a:lnTo>
                  <a:lnTo>
                    <a:pt x="418232" y="204933"/>
                  </a:lnTo>
                  <a:lnTo>
                    <a:pt x="836462" y="0"/>
                  </a:lnTo>
                  <a:close/>
                </a:path>
              </a:pathLst>
            </a:cu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1431" tIns="304192" rIns="11430" bIns="30419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5400000">
              <a:off x="4592911" y="1738417"/>
              <a:ext cx="543701" cy="7644075"/>
            </a:xfrm>
            <a:prstGeom prst="round2Same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TextBox 21"/>
          <p:cNvSpPr txBox="1"/>
          <p:nvPr/>
        </p:nvSpPr>
        <p:spPr>
          <a:xfrm>
            <a:off x="1042725" y="4157151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Modeling and Evaluation</a:t>
            </a: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5302" y="4864012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0481" y="5601473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Question and Answers</a:t>
            </a: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7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80" y="6658"/>
            <a:ext cx="9228667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Arial" pitchFamily="34" charset="0"/>
                <a:cs typeface="Arial" pitchFamily="34" charset="0"/>
              </a:rPr>
              <a:t>Results from the Champion Model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426967"/>
              </p:ext>
            </p:extLst>
          </p:nvPr>
        </p:nvGraphicFramePr>
        <p:xfrm>
          <a:off x="457200" y="1524000"/>
          <a:ext cx="8229600" cy="914400"/>
        </p:xfrm>
        <a:graphic>
          <a:graphicData uri="http://schemas.openxmlformats.org/drawingml/2006/table">
            <a:tbl>
              <a:tblPr firstRow="1" bandRow="1" bandCol="1">
                <a:tableStyleId>{912C8C85-51F0-491E-9774-3900AFEF0FD7}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Misclassification Rate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ROC Index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</a:rPr>
                        <a:t>0.119279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</a:rPr>
                        <a:t>0.92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4091"/>
            <a:ext cx="8199013" cy="371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7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6933"/>
            <a:ext cx="9474200" cy="114300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Conclusion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most important variables for predicting the likelihood of a client defaulting on a </a:t>
            </a:r>
            <a:r>
              <a:rPr lang="en-US" dirty="0"/>
              <a:t>loan </a:t>
            </a:r>
            <a:r>
              <a:rPr lang="en-US" dirty="0" smtClean="0"/>
              <a:t>are:</a:t>
            </a:r>
          </a:p>
          <a:p>
            <a:pPr>
              <a:buFont typeface="Wingdings" pitchFamily="2" charset="2"/>
              <a:buChar char="ü"/>
              <a:tabLst>
                <a:tab pos="568325" algn="l"/>
              </a:tabLst>
            </a:pPr>
            <a:r>
              <a:rPr lang="en-US" dirty="0" smtClean="0"/>
              <a:t>Age of the oldest credit line (CLAGE)</a:t>
            </a:r>
          </a:p>
          <a:p>
            <a:pPr>
              <a:buFont typeface="Wingdings" pitchFamily="2" charset="2"/>
              <a:buChar char="ü"/>
              <a:tabLst>
                <a:tab pos="568325" algn="l"/>
              </a:tabLst>
            </a:pPr>
            <a:r>
              <a:rPr lang="en-US" dirty="0" smtClean="0"/>
              <a:t>Debt-to-income ratio (DEBTINC)  </a:t>
            </a:r>
          </a:p>
          <a:p>
            <a:pPr>
              <a:buFont typeface="Wingdings" pitchFamily="2" charset="2"/>
              <a:buChar char="ü"/>
              <a:tabLst>
                <a:tab pos="568325" algn="l"/>
              </a:tabLst>
            </a:pPr>
            <a:r>
              <a:rPr lang="en-US" dirty="0" smtClean="0"/>
              <a:t>Number of delinquent credit lines (DELINQ)</a:t>
            </a:r>
          </a:p>
          <a:p>
            <a:pPr>
              <a:buFont typeface="Wingdings" pitchFamily="2" charset="2"/>
              <a:buChar char="ü"/>
              <a:tabLst>
                <a:tab pos="568325" algn="l"/>
              </a:tabLst>
            </a:pPr>
            <a:r>
              <a:rPr lang="en-US" dirty="0" smtClean="0"/>
              <a:t>Number of major derogatory reports (DEROG)</a:t>
            </a:r>
          </a:p>
          <a:p>
            <a:pPr>
              <a:buFont typeface="Wingdings" pitchFamily="2" charset="2"/>
              <a:buChar char="ü"/>
              <a:tabLst>
                <a:tab pos="568325" algn="l"/>
              </a:tabLst>
            </a:pPr>
            <a:r>
              <a:rPr lang="en-US" dirty="0" smtClean="0"/>
              <a:t>Occupational categories (JOB)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best model for predicting the likelihood is Stepwise Regression: Neural Network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4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962400"/>
            <a:ext cx="6477000" cy="129540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Questions </a:t>
            </a:r>
            <a:br>
              <a:rPr lang="en-US" sz="6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en-US" sz="6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and </a:t>
            </a:r>
            <a:br>
              <a:rPr lang="en-US" sz="6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en-US" sz="6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Answers</a:t>
            </a:r>
            <a:endParaRPr lang="en-US" sz="6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3" descr="C:\Users\owner1\AppData\Local\Microsoft\Windows\INetCache\IE\10O6CF8Z\question_mark_PNG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0" y="615518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39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2713910"/>
            <a:ext cx="6324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8800" dirty="0">
              <a:solidFill>
                <a:schemeClr val="accent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4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95800"/>
          </a:xfrm>
        </p:spPr>
        <p:txBody>
          <a:bodyPr>
            <a:noAutofit/>
          </a:bodyPr>
          <a:lstStyle/>
          <a:p>
            <a:pPr algn="just"/>
            <a:r>
              <a:rPr lang="en-US" sz="3600" dirty="0"/>
              <a:t>Bronchos Financial Services located in Edmond, Oklahoma offers a home equity line of credit to its customers. </a:t>
            </a:r>
          </a:p>
          <a:p>
            <a:pPr marL="0" indent="0" algn="just">
              <a:buNone/>
            </a:pPr>
            <a:endParaRPr lang="en-US" sz="3600" dirty="0" smtClean="0"/>
          </a:p>
          <a:p>
            <a:pPr algn="just"/>
            <a:r>
              <a:rPr lang="en-US" sz="3600" dirty="0" smtClean="0"/>
              <a:t>The </a:t>
            </a:r>
            <a:r>
              <a:rPr lang="en-US" sz="3600" dirty="0"/>
              <a:t>company has extended several thousand lines of credit in the past, and many of these accepted applicants have defaulted on their loans. </a:t>
            </a:r>
          </a:p>
        </p:txBody>
      </p:sp>
    </p:spTree>
    <p:extLst>
      <p:ext uri="{BB962C8B-B14F-4D97-AF65-F5344CB8AC3E}">
        <p14:creationId xmlns:p14="http://schemas.microsoft.com/office/powerpoint/2010/main" val="159065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                       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Objective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38600" y="2209800"/>
            <a:ext cx="4648200" cy="2925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/>
              <a:t>Reduce the default rate by identifying the clients who are most likely to default their </a:t>
            </a:r>
            <a:r>
              <a:rPr lang="en-US" sz="4400" dirty="0" smtClean="0"/>
              <a:t>loans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</p:txBody>
      </p:sp>
      <p:pic>
        <p:nvPicPr>
          <p:cNvPr id="4099" name="Picture 3" descr="C:\Users\owner1\AppData\Local\Microsoft\Windows\INetCache\IE\JLAZ12KI\1180px-Checkmark_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19652"/>
            <a:ext cx="3336726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79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Data Understanding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84" y="2514094"/>
            <a:ext cx="400122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95800" y="2362200"/>
            <a:ext cx="472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The dataset contains geographic, demographic and financial variables.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 smtClean="0">
                <a:solidFill>
                  <a:schemeClr val="tx2"/>
                </a:solidFill>
              </a:rPr>
              <a:t>The dataset has 2882 records and 12 variables.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Data Description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047471"/>
              </p:ext>
            </p:extLst>
          </p:nvPr>
        </p:nvGraphicFramePr>
        <p:xfrm>
          <a:off x="152400" y="1066800"/>
          <a:ext cx="8839200" cy="567059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63978"/>
                <a:gridCol w="1309514"/>
                <a:gridCol w="1882422"/>
                <a:gridCol w="4583286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 Name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role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Measurement Level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533073">
                <a:tc>
                  <a:txBody>
                    <a:bodyPr/>
                    <a:lstStyle/>
                    <a:p>
                      <a:pPr marL="25400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</a:t>
                      </a:r>
                      <a:endParaRPr lang="en-US" sz="1600" b="0" dirty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Target</a:t>
                      </a:r>
                      <a:endParaRPr lang="en-US" sz="1600" b="0" dirty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Binary</a:t>
                      </a:r>
                      <a:endParaRPr lang="en-US" sz="1600" b="0" dirty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102235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 value of 1 indicates that the client defaulted on the loan or is seriously delinquent. A value of 0 indicates that the client paid off the loan.</a:t>
                      </a:r>
                      <a:endParaRPr lang="en-US" sz="1600" b="0" dirty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</a:tr>
              <a:tr h="297992">
                <a:tc>
                  <a:txBody>
                    <a:bodyPr/>
                    <a:lstStyle/>
                    <a:p>
                      <a:pPr marL="25400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CLAGE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Input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Interval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138430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Age of the oldest credit line, measured in months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</a:tr>
              <a:tr h="297992">
                <a:tc>
                  <a:txBody>
                    <a:bodyPr/>
                    <a:lstStyle/>
                    <a:p>
                      <a:pPr marL="25400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CLNO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Input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Interval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306705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Number of credit lines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</a:tr>
              <a:tr h="297992">
                <a:tc>
                  <a:txBody>
                    <a:bodyPr/>
                    <a:lstStyle/>
                    <a:p>
                      <a:pPr marL="25400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DEBTINC</a:t>
                      </a:r>
                      <a:endParaRPr lang="en-US" sz="1600" b="0" dirty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Input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Interval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Debt-to-income ratio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</a:tr>
              <a:tr h="297992">
                <a:tc>
                  <a:txBody>
                    <a:bodyPr/>
                    <a:lstStyle/>
                    <a:p>
                      <a:pPr marL="25400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DELINQ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Input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Interval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322580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Number of delinquent credit lines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</a:tr>
              <a:tr h="297992">
                <a:tc>
                  <a:txBody>
                    <a:bodyPr/>
                    <a:lstStyle/>
                    <a:p>
                      <a:pPr marL="25400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DEROG</a:t>
                      </a:r>
                      <a:endParaRPr lang="en-US" sz="1600" b="0" dirty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Input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Interval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252730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Number of major derogatory reports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</a:tr>
              <a:tr h="297992">
                <a:tc>
                  <a:txBody>
                    <a:bodyPr/>
                    <a:lstStyle/>
                    <a:p>
                      <a:pPr marL="25400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JOB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Input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Nominal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484505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Occupational categories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</a:tr>
              <a:tr h="297992">
                <a:tc>
                  <a:txBody>
                    <a:bodyPr/>
                    <a:lstStyle/>
                    <a:p>
                      <a:pPr marL="25400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LOAN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Input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Interval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484505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Amount requested for the loan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</a:tr>
              <a:tr h="297992">
                <a:tc>
                  <a:txBody>
                    <a:bodyPr/>
                    <a:lstStyle/>
                    <a:p>
                      <a:pPr marL="25400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MORTDUE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Input</a:t>
                      </a:r>
                      <a:endParaRPr lang="en-US" sz="1600" b="0" dirty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Interval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484505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Amount due on the existing mortgage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</a:tr>
              <a:tr h="297992">
                <a:tc>
                  <a:txBody>
                    <a:bodyPr/>
                    <a:lstStyle/>
                    <a:p>
                      <a:pPr marL="25400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NINQ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Input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Interval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484505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Number of recent credit inquiries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</a:tr>
              <a:tr h="710763">
                <a:tc>
                  <a:txBody>
                    <a:bodyPr/>
                    <a:lstStyle/>
                    <a:p>
                      <a:pPr marL="25400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REASON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Input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Binary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484505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The value </a:t>
                      </a:r>
                      <a:r>
                        <a:rPr lang="en-US" sz="1600" b="0" i="1" dirty="0">
                          <a:effectLst/>
                        </a:rPr>
                        <a:t>DebtCon</a:t>
                      </a:r>
                      <a:r>
                        <a:rPr lang="en-US" sz="1600" b="0" dirty="0">
                          <a:effectLst/>
                        </a:rPr>
                        <a:t> indicates that the loan was intended for debt consolidation. The value </a:t>
                      </a:r>
                      <a:r>
                        <a:rPr lang="en-US" sz="1600" b="0" i="1" dirty="0">
                          <a:effectLst/>
                        </a:rPr>
                        <a:t>HomeImp</a:t>
                      </a:r>
                      <a:r>
                        <a:rPr lang="en-US" sz="1600" b="0" dirty="0">
                          <a:effectLst/>
                        </a:rPr>
                        <a:t> indicates that the loan was for home improvement.</a:t>
                      </a:r>
                      <a:endParaRPr lang="en-US" sz="1600" b="0" dirty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</a:tr>
              <a:tr h="297992">
                <a:tc>
                  <a:txBody>
                    <a:bodyPr/>
                    <a:lstStyle/>
                    <a:p>
                      <a:pPr marL="25400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VALUE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Input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Interval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484505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Value of the current property</a:t>
                      </a:r>
                      <a:endParaRPr lang="en-US" sz="1600" b="0" dirty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</a:tr>
              <a:tr h="297992">
                <a:tc>
                  <a:txBody>
                    <a:bodyPr/>
                    <a:lstStyle/>
                    <a:p>
                      <a:pPr marL="25400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YOJ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Input</a:t>
                      </a:r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 marR="0" algn="ctr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Interval</a:t>
                      </a:r>
                      <a:endParaRPr lang="en-US" sz="1600" b="0" dirty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484505"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Years at the applicant’s current job</a:t>
                      </a:r>
                      <a:endParaRPr lang="en-US" sz="1600" b="0" dirty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10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467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Exploratory Analysis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Fit statistics of data (Neural Network - Validation)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888"/>
              </p:ext>
            </p:extLst>
          </p:nvPr>
        </p:nvGraphicFramePr>
        <p:xfrm>
          <a:off x="304800" y="2286000"/>
          <a:ext cx="8610600" cy="4191000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4305300"/>
                <a:gridCol w="4305300"/>
              </a:tblGrid>
              <a:tr h="349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Average Squared Error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0.096777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9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Maximum Absolute Error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0.987456</a:t>
                      </a:r>
                      <a:endParaRPr lang="en-US" sz="18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9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Divisor for ASE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2884</a:t>
                      </a:r>
                      <a:endParaRPr lang="en-US" sz="18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9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Sum of Frequencies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1442</a:t>
                      </a:r>
                      <a:endParaRPr lang="en-US" sz="18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9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Root Average Squared Error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0.31109</a:t>
                      </a:r>
                      <a:endParaRPr lang="en-US" sz="18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9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Sum of Squared Errors</a:t>
                      </a:r>
                      <a:endParaRPr lang="en-US" sz="18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279.1055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9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Sum of Case Weights Times Frequency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2884</a:t>
                      </a:r>
                      <a:endParaRPr lang="en-US" sz="18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9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Mean Squared Error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0.096777</a:t>
                      </a:r>
                      <a:endParaRPr lang="en-US" sz="18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9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Root Mean Squared Error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0.31109</a:t>
                      </a:r>
                      <a:endParaRPr lang="en-US" sz="18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9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Average Error Function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0.334719</a:t>
                      </a:r>
                      <a:endParaRPr lang="en-US" sz="18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9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Error Function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965.3294</a:t>
                      </a:r>
                      <a:endParaRPr lang="en-US" sz="18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9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Number of Wrong Classifications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172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70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Exploratory Analysis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Summary statistics of interval 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575036"/>
              </p:ext>
            </p:extLst>
          </p:nvPr>
        </p:nvGraphicFramePr>
        <p:xfrm>
          <a:off x="457201" y="2057400"/>
          <a:ext cx="8229599" cy="4571996"/>
        </p:xfrm>
        <a:graphic>
          <a:graphicData uri="http://schemas.openxmlformats.org/drawingml/2006/table">
            <a:tbl>
              <a:tblPr firstRow="1" firstCol="1" bandRow="1" bandCol="1">
                <a:tableStyleId>{E8B1032C-EA38-4F05-BA0D-38AFFFC7BED3}</a:tableStyleId>
              </a:tblPr>
              <a:tblGrid>
                <a:gridCol w="995806"/>
                <a:gridCol w="903886"/>
                <a:gridCol w="921009"/>
                <a:gridCol w="772314"/>
                <a:gridCol w="934526"/>
                <a:gridCol w="904787"/>
                <a:gridCol w="964266"/>
                <a:gridCol w="928218"/>
                <a:gridCol w="904787"/>
              </a:tblGrid>
              <a:tr h="5783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Variable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Mean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Standard Deviation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Missing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Minimum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Median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Maximum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Skewness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Kurtosis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93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CLAGE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169.9144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76.63339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163.0891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475.8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0.56669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0.025768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93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CLNO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20.17524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10.14796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0.798614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1.145844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93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DEBTINC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32.91804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7.76092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0.524499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34.17406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91.6126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-0.12408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3.608942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93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DELINQ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0.492112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1.113219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283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3.615973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21.16389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93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DEROG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0.263179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0.87801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378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5.126283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33.22541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93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LOAN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10655.73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3401.711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11000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16000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-0.37668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-0.70519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93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MORTDUE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64156.89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31387.44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282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2063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60301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399550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1.368087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6.734174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93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NINQ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1.140937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1.747099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278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2.941516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12.38522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93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VALUE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83951.14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37421.37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8800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78000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268000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1.399177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3.089137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93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YOJ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8.317153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7.229425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209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1.043112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0.501803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4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467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Exploratory Analysis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Number of clients that defaulted and number of clients who paid off the loan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4"/>
          <a:stretch/>
        </p:blipFill>
        <p:spPr>
          <a:xfrm>
            <a:off x="264111" y="2362200"/>
            <a:ext cx="853366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1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1600</TotalTime>
  <Words>890</Words>
  <Application>Microsoft Office PowerPoint</Application>
  <PresentationFormat>On-screen Show (4:3)</PresentationFormat>
  <Paragraphs>382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Thatch</vt:lpstr>
      <vt:lpstr>PowerPoint Presentation</vt:lpstr>
      <vt:lpstr>Agenda</vt:lpstr>
      <vt:lpstr>Introduction</vt:lpstr>
      <vt:lpstr>                        Objective</vt:lpstr>
      <vt:lpstr>Data Understanding</vt:lpstr>
      <vt:lpstr>Data Description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Transformation</vt:lpstr>
      <vt:lpstr>Imputation</vt:lpstr>
      <vt:lpstr>Modeling</vt:lpstr>
      <vt:lpstr>Stepwise Regression</vt:lpstr>
      <vt:lpstr>Selecting the Champion Model</vt:lpstr>
      <vt:lpstr>Results from the Champion Model</vt:lpstr>
      <vt:lpstr>Conclusion</vt:lpstr>
      <vt:lpstr>Questions  and  Answers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Pelumi</dc:creator>
  <cp:lastModifiedBy>Pelumi</cp:lastModifiedBy>
  <cp:revision>77</cp:revision>
  <dcterms:created xsi:type="dcterms:W3CDTF">2020-05-06T04:17:28Z</dcterms:created>
  <dcterms:modified xsi:type="dcterms:W3CDTF">2022-04-01T15:23:10Z</dcterms:modified>
</cp:coreProperties>
</file>