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57" r:id="rId2"/>
    <p:sldId id="327" r:id="rId3"/>
    <p:sldId id="351" r:id="rId4"/>
    <p:sldId id="360" r:id="rId5"/>
    <p:sldId id="346" r:id="rId6"/>
    <p:sldId id="288" r:id="rId7"/>
    <p:sldId id="335" r:id="rId8"/>
    <p:sldId id="365" r:id="rId9"/>
    <p:sldId id="352" r:id="rId10"/>
    <p:sldId id="356" r:id="rId11"/>
    <p:sldId id="343" r:id="rId12"/>
    <p:sldId id="353" r:id="rId13"/>
    <p:sldId id="336" r:id="rId14"/>
    <p:sldId id="337" r:id="rId15"/>
    <p:sldId id="390" r:id="rId16"/>
    <p:sldId id="339" r:id="rId17"/>
    <p:sldId id="349" r:id="rId18"/>
    <p:sldId id="350" r:id="rId19"/>
    <p:sldId id="330" r:id="rId20"/>
    <p:sldId id="369" r:id="rId21"/>
    <p:sldId id="370" r:id="rId22"/>
    <p:sldId id="373" r:id="rId23"/>
    <p:sldId id="372" r:id="rId24"/>
    <p:sldId id="393" r:id="rId25"/>
    <p:sldId id="371" r:id="rId26"/>
    <p:sldId id="374" r:id="rId27"/>
    <p:sldId id="361" r:id="rId28"/>
    <p:sldId id="366" r:id="rId29"/>
    <p:sldId id="377" r:id="rId30"/>
    <p:sldId id="380" r:id="rId31"/>
    <p:sldId id="389" r:id="rId32"/>
    <p:sldId id="386" r:id="rId33"/>
    <p:sldId id="383" r:id="rId34"/>
    <p:sldId id="384" r:id="rId35"/>
    <p:sldId id="363" r:id="rId36"/>
    <p:sldId id="364" r:id="rId37"/>
    <p:sldId id="385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demi Omolola Olaoye" initials="AO" lastIdx="1" clrIdx="0">
    <p:extLst>
      <p:ext uri="{19B8F6BF-5375-455C-9EA6-DF929625EA0E}">
        <p15:presenceInfo xmlns:p15="http://schemas.microsoft.com/office/powerpoint/2012/main" xmlns="" userId="S::aolaoye@uco.edu::6bcc0bdf-8e50-4bb0-9f10-c4652a7f48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3EE9F-87E0-B6AA-C250-D00D734EB458}" v="1088" dt="2020-07-21T04:53:50.937"/>
    <p1510:client id="{2F133F0A-10BB-4EC0-A39C-AB2D36E0C81A}" v="147" dt="2020-07-21T03:48:53.146"/>
    <p1510:client id="{350A4444-02D4-DA1F-CBD1-9D8A4598F939}" v="686" dt="2020-07-28T19:45:35.547"/>
    <p1510:client id="{3FF48659-492E-F9D7-B0A2-418070A716C6}" v="2798" dt="2020-07-21T02:12:40.082"/>
    <p1510:client id="{40100F07-46EC-811E-19F9-C05756E3BB63}" v="34" dt="2020-07-21T01:17:31.851"/>
    <p1510:client id="{46F97899-87AB-4666-E681-3695FFC2C41D}" v="1006" dt="2020-07-20T23:09:42.618"/>
    <p1510:client id="{61018C28-9810-5859-8711-92B8CDDA1B19}" v="37" dt="2020-07-21T03:39:45.019"/>
    <p1510:client id="{640CC861-D94B-18F9-DF27-A6AA0BCBBC3A}" v="161" dt="2020-07-21T18:44:33.795"/>
    <p1510:client id="{6E56682C-2303-FDDC-D174-3844BA888BB8}" v="313" dt="2020-07-21T18:56:26.825"/>
    <p1510:client id="{704448DB-D639-BD5E-B5AC-91AACB2A29C0}" v="703" dt="2020-07-28T05:43:34.075"/>
    <p1510:client id="{75220496-B0CB-1E41-B2C2-E8584F200C3D}" v="1035" dt="2020-07-21T19:31:43.022"/>
    <p1510:client id="{7F649443-FE42-DD5A-04B3-DEF9D151071F}" v="127" dt="2020-07-28T18:06:15.868"/>
    <p1510:client id="{8052D5D3-5FD7-1557-2CE2-F912F0CACE3D}" v="639" dt="2020-07-21T18:26:08.791"/>
    <p1510:client id="{95295CAF-F1C3-867D-0A88-B89446A32418}" v="72" dt="2020-07-28T20:26:29.333"/>
    <p1510:client id="{A026EC9A-FDE2-DEE5-405C-AEBC50E795DE}" v="15" dt="2020-07-28T07:57:33.685"/>
    <p1510:client id="{BD110298-B958-880A-5218-2880FEF447BF}" v="2612" dt="2020-07-28T07:02:28.449"/>
    <p1510:client id="{C7B8A46E-CBD2-4ED2-01E3-478387C1FFBC}" v="313" dt="2020-07-28T19:02:34.723"/>
    <p1510:client id="{D8CC68C3-C587-7DF1-AAC7-8C51644704A5}" v="5597" dt="2020-07-28T05:15:33.461"/>
    <p1510:client id="{EFFC2037-AAB8-4F12-9DFD-171676F3570F}" v="3063" dt="2020-07-28T02:20:20.752"/>
    <p1510:client id="{F97178BC-8316-3555-FE42-C5B0661944B1}" v="846" dt="2020-07-28T07:12:22.511"/>
    <p1510:client id="{FED41DDB-A7C7-A9BE-9845-30760EA9D5CC}" v="1630" dt="2020-07-27T16:30:58.360"/>
    <p1510:client id="{FF9A47C5-119D-8E39-79A8-5743AE6AD8FB}" v="235" dt="2020-07-21T05:12:34.7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594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A4865-870F-48B3-B99A-1D8C7B93A8A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84B261-D859-4495-BE1F-5FE8287B7FEB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 </a:t>
          </a:r>
          <a:r>
            <a:rPr lang="en-US" b="1" i="1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35 Million</a:t>
          </a:r>
          <a:r>
            <a:rPr lang="en-US" b="1" i="1" dirty="0">
              <a:latin typeface="Calibri"/>
            </a:rPr>
            <a:t> </a:t>
          </a:r>
          <a:r>
            <a:rPr lang="en-US" dirty="0">
              <a:latin typeface="Calibri"/>
            </a:rPr>
            <a:t>mobile app unique users (in Q1'20)</a:t>
          </a:r>
          <a:endParaRPr lang="en-US" dirty="0"/>
        </a:p>
      </dgm:t>
    </dgm:pt>
    <dgm:pt modelId="{5745A80F-CFB8-4E80-997B-FBF54A2B0454}" type="parTrans" cxnId="{7AADD96D-CED1-4786-A004-8A16FAA4E0A0}">
      <dgm:prSet/>
      <dgm:spPr/>
      <dgm:t>
        <a:bodyPr/>
        <a:lstStyle/>
        <a:p>
          <a:endParaRPr lang="en-US"/>
        </a:p>
      </dgm:t>
    </dgm:pt>
    <dgm:pt modelId="{563E9F49-25DD-4A54-9E87-4259E10E51A7}" type="sibTrans" cxnId="{7AADD96D-CED1-4786-A004-8A16FAA4E0A0}">
      <dgm:prSet/>
      <dgm:spPr/>
      <dgm:t>
        <a:bodyPr/>
        <a:lstStyle/>
        <a:p>
          <a:endParaRPr lang="en-US"/>
        </a:p>
      </dgm:t>
    </dgm:pt>
    <dgm:pt modelId="{6FF6CEFB-E015-4F67-B7CC-9E4AC1779318}">
      <dgm:prSet phldr="0"/>
      <dgm:spPr/>
      <dgm:t>
        <a:bodyPr/>
        <a:lstStyle/>
        <a:p>
          <a:pPr algn="l" rtl="0"/>
          <a:r>
            <a:rPr lang="en-US" i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 </a:t>
          </a:r>
          <a:r>
            <a:rPr lang="en-US" b="1" i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178 million</a:t>
          </a:r>
          <a:r>
            <a:rPr lang="en-US" b="1" i="1">
              <a:latin typeface="Calibri"/>
            </a:rPr>
            <a:t> </a:t>
          </a:r>
          <a:r>
            <a:rPr lang="en-US">
              <a:latin typeface="Calibri"/>
            </a:rPr>
            <a:t>Unique visitors monthly</a:t>
          </a:r>
          <a:endParaRPr lang="en-US"/>
        </a:p>
      </dgm:t>
    </dgm:pt>
    <dgm:pt modelId="{FD35A492-BA85-42BE-9852-D5E4FC6B7EAA}" type="parTrans" cxnId="{EF90FEDE-6977-4B3F-AFCE-76610E5FC892}">
      <dgm:prSet/>
      <dgm:spPr/>
      <dgm:t>
        <a:bodyPr/>
        <a:lstStyle/>
        <a:p>
          <a:endParaRPr lang="en-US"/>
        </a:p>
      </dgm:t>
    </dgm:pt>
    <dgm:pt modelId="{EA75BD29-C6DB-4CA6-853F-4B0A7189FA23}" type="sibTrans" cxnId="{EF90FEDE-6977-4B3F-AFCE-76610E5FC892}">
      <dgm:prSet/>
      <dgm:spPr/>
      <dgm:t>
        <a:bodyPr/>
        <a:lstStyle/>
        <a:p>
          <a:endParaRPr lang="en-US"/>
        </a:p>
      </dgm:t>
    </dgm:pt>
    <dgm:pt modelId="{EABF434C-ECE8-48C2-9FE3-DEF00ED3DD40}" type="pres">
      <dgm:prSet presAssocID="{189A4865-870F-48B3-B99A-1D8C7B93A8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057A56-AB5D-4FDB-B623-712743ADB681}" type="pres">
      <dgm:prSet presAssocID="{6FF6CEFB-E015-4F67-B7CC-9E4AC17793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EF5B1-055D-49D4-9B83-5CF7A262E614}" type="pres">
      <dgm:prSet presAssocID="{EA75BD29-C6DB-4CA6-853F-4B0A7189FA23}" presName="spacer" presStyleCnt="0"/>
      <dgm:spPr/>
    </dgm:pt>
    <dgm:pt modelId="{7B38AAB9-3EC6-4620-8F08-13DBC9DA9929}" type="pres">
      <dgm:prSet presAssocID="{FB84B261-D859-4495-BE1F-5FE8287B7F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9970E-E777-4965-8CD0-E1ED2CAC4C76}" type="presOf" srcId="{6FF6CEFB-E015-4F67-B7CC-9E4AC1779318}" destId="{ED057A56-AB5D-4FDB-B623-712743ADB681}" srcOrd="0" destOrd="0" presId="urn:microsoft.com/office/officeart/2005/8/layout/vList2"/>
    <dgm:cxn modelId="{3660FA4D-ECC8-431B-A7B5-9FA9DAE589F4}" type="presOf" srcId="{FB84B261-D859-4495-BE1F-5FE8287B7FEB}" destId="{7B38AAB9-3EC6-4620-8F08-13DBC9DA9929}" srcOrd="0" destOrd="0" presId="urn:microsoft.com/office/officeart/2005/8/layout/vList2"/>
    <dgm:cxn modelId="{EF90FEDE-6977-4B3F-AFCE-76610E5FC892}" srcId="{189A4865-870F-48B3-B99A-1D8C7B93A8A6}" destId="{6FF6CEFB-E015-4F67-B7CC-9E4AC1779318}" srcOrd="0" destOrd="0" parTransId="{FD35A492-BA85-42BE-9852-D5E4FC6B7EAA}" sibTransId="{EA75BD29-C6DB-4CA6-853F-4B0A7189FA23}"/>
    <dgm:cxn modelId="{7AADD96D-CED1-4786-A004-8A16FAA4E0A0}" srcId="{189A4865-870F-48B3-B99A-1D8C7B93A8A6}" destId="{FB84B261-D859-4495-BE1F-5FE8287B7FEB}" srcOrd="1" destOrd="0" parTransId="{5745A80F-CFB8-4E80-997B-FBF54A2B0454}" sibTransId="{563E9F49-25DD-4A54-9E87-4259E10E51A7}"/>
    <dgm:cxn modelId="{4920E532-2A68-447F-934E-E4278B6657F6}" type="presOf" srcId="{189A4865-870F-48B3-B99A-1D8C7B93A8A6}" destId="{EABF434C-ECE8-48C2-9FE3-DEF00ED3DD40}" srcOrd="0" destOrd="0" presId="urn:microsoft.com/office/officeart/2005/8/layout/vList2"/>
    <dgm:cxn modelId="{C847AC8D-F866-4C19-98B1-1F7F0F3FA29B}" type="presParOf" srcId="{EABF434C-ECE8-48C2-9FE3-DEF00ED3DD40}" destId="{ED057A56-AB5D-4FDB-B623-712743ADB681}" srcOrd="0" destOrd="0" presId="urn:microsoft.com/office/officeart/2005/8/layout/vList2"/>
    <dgm:cxn modelId="{53E506DC-0E2D-4665-A771-ECE05DE6785F}" type="presParOf" srcId="{EABF434C-ECE8-48C2-9FE3-DEF00ED3DD40}" destId="{1EEEF5B1-055D-49D4-9B83-5CF7A262E614}" srcOrd="1" destOrd="0" presId="urn:microsoft.com/office/officeart/2005/8/layout/vList2"/>
    <dgm:cxn modelId="{09FD37D1-10E0-4CE9-9481-2C3CA8C23D3D}" type="presParOf" srcId="{EABF434C-ECE8-48C2-9FE3-DEF00ED3DD40}" destId="{7B38AAB9-3EC6-4620-8F08-13DBC9DA99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218FB4-F807-4ADE-96CD-118D83D90C2C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</dgm:pt>
    <dgm:pt modelId="{5B7643CE-D935-40A9-81B0-F543E7C7BC68}">
      <dgm:prSet phldr="0"/>
      <dgm:spPr/>
      <dgm:t>
        <a:bodyPr/>
        <a:lstStyle/>
        <a:p>
          <a:pPr algn="ctr" rtl="0"/>
          <a:r>
            <a:rPr lang="en-US" b="1">
              <a:latin typeface="Arial"/>
              <a:cs typeface="Arial"/>
            </a:rPr>
            <a:t>Binary and interval variables created from "Names", "Attributes" and "Categories" columns</a:t>
          </a:r>
        </a:p>
      </dgm:t>
    </dgm:pt>
    <dgm:pt modelId="{5060E090-9B74-4137-B9F2-7CDBD0525527}" type="parTrans" cxnId="{18AA7ED8-89CB-4513-81BA-6E5266CFA969}">
      <dgm:prSet/>
      <dgm:spPr/>
    </dgm:pt>
    <dgm:pt modelId="{04DDF797-86B8-4B87-B18D-C8BB5C26111A}" type="sibTrans" cxnId="{18AA7ED8-89CB-4513-81BA-6E5266CFA969}">
      <dgm:prSet/>
      <dgm:spPr/>
      <dgm:t>
        <a:bodyPr/>
        <a:lstStyle/>
        <a:p>
          <a:endParaRPr lang="en-US"/>
        </a:p>
      </dgm:t>
    </dgm:pt>
    <dgm:pt modelId="{1CB78F98-F2B0-4325-BCE3-06E372FB066D}">
      <dgm:prSet phldr="0"/>
      <dgm:spPr/>
      <dgm:t>
        <a:bodyPr/>
        <a:lstStyle/>
        <a:p>
          <a:pPr algn="ctr" rtl="0"/>
          <a:r>
            <a:rPr lang="en-US" b="1">
              <a:latin typeface="Arial"/>
              <a:cs typeface="Arial"/>
            </a:rPr>
            <a:t>Irrelevant columns such as “Longitude," "Latitude,"  and “Hours” were dropped</a:t>
          </a:r>
          <a:r>
            <a:rPr lang="en-US" b="1" i="0" u="none" strike="noStrike" cap="none" baseline="0" noProof="0">
              <a:latin typeface="Arial"/>
              <a:cs typeface="Arial"/>
            </a:rPr>
            <a:t> </a:t>
          </a:r>
          <a:endParaRPr lang="en-US" b="1" i="0" u="none" strike="noStrike" cap="none" baseline="0" noProof="0">
            <a:solidFill>
              <a:srgbClr val="010000"/>
            </a:solidFill>
            <a:latin typeface="Arial"/>
            <a:cs typeface="Arial"/>
          </a:endParaRPr>
        </a:p>
      </dgm:t>
    </dgm:pt>
    <dgm:pt modelId="{90B1A448-6575-4C72-AF95-0B7D7385C7B8}" type="parTrans" cxnId="{8E05202F-D915-4F94-9268-134385F3A452}">
      <dgm:prSet/>
      <dgm:spPr/>
    </dgm:pt>
    <dgm:pt modelId="{C31AD3E9-40DB-4978-B7E7-8634EA88ED0B}" type="sibTrans" cxnId="{8E05202F-D915-4F94-9268-134385F3A452}">
      <dgm:prSet/>
      <dgm:spPr/>
      <dgm:t>
        <a:bodyPr/>
        <a:lstStyle/>
        <a:p>
          <a:endParaRPr lang="en-US"/>
        </a:p>
      </dgm:t>
    </dgm:pt>
    <dgm:pt modelId="{944004BD-2909-483C-9B64-71B19C86462F}">
      <dgm:prSet phldr="0"/>
      <dgm:spPr/>
      <dgm:t>
        <a:bodyPr/>
        <a:lstStyle/>
        <a:p>
          <a:pPr algn="ctr" rtl="0"/>
          <a:r>
            <a:rPr lang="en-US" b="1">
              <a:latin typeface="Arial"/>
              <a:cs typeface="Arial"/>
            </a:rPr>
            <a:t>Foreign symbols such as commas and brackets were removed from "Categories" and "Attributes" columns</a:t>
          </a:r>
        </a:p>
      </dgm:t>
    </dgm:pt>
    <dgm:pt modelId="{57DD17D8-F7E0-4059-99AF-37DBA2E5DEC4}" type="parTrans" cxnId="{823522F5-FB56-4B9A-A3BB-E8298CDA42C2}">
      <dgm:prSet/>
      <dgm:spPr/>
    </dgm:pt>
    <dgm:pt modelId="{1FC01BBE-9E89-499A-B4EB-8E2347A47355}" type="sibTrans" cxnId="{823522F5-FB56-4B9A-A3BB-E8298CDA42C2}">
      <dgm:prSet/>
      <dgm:spPr/>
      <dgm:t>
        <a:bodyPr/>
        <a:lstStyle/>
        <a:p>
          <a:endParaRPr lang="en-US"/>
        </a:p>
      </dgm:t>
    </dgm:pt>
    <dgm:pt modelId="{773D0C07-3805-48F9-83ED-D3FDD5BABBBB}" type="pres">
      <dgm:prSet presAssocID="{7F218FB4-F807-4ADE-96CD-118D83D90C2C}" presName="CompostProcess" presStyleCnt="0">
        <dgm:presLayoutVars>
          <dgm:dir/>
          <dgm:resizeHandles val="exact"/>
        </dgm:presLayoutVars>
      </dgm:prSet>
      <dgm:spPr/>
    </dgm:pt>
    <dgm:pt modelId="{7AA2AF1A-2D32-4C75-BC52-43CC3CE85377}" type="pres">
      <dgm:prSet presAssocID="{7F218FB4-F807-4ADE-96CD-118D83D90C2C}" presName="arrow" presStyleLbl="bgShp" presStyleIdx="0" presStyleCnt="1"/>
      <dgm:spPr/>
    </dgm:pt>
    <dgm:pt modelId="{915F344A-AFA5-4416-8102-384EA5DB5BEC}" type="pres">
      <dgm:prSet presAssocID="{7F218FB4-F807-4ADE-96CD-118D83D90C2C}" presName="linearProcess" presStyleCnt="0"/>
      <dgm:spPr/>
    </dgm:pt>
    <dgm:pt modelId="{4B94E1D3-BA78-46B1-9708-768E35F5FFA3}" type="pres">
      <dgm:prSet presAssocID="{1CB78F98-F2B0-4325-BCE3-06E372FB06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68458-EB2D-457F-B39B-E7E81D941C84}" type="pres">
      <dgm:prSet presAssocID="{C31AD3E9-40DB-4978-B7E7-8634EA88ED0B}" presName="sibTrans" presStyleCnt="0"/>
      <dgm:spPr/>
    </dgm:pt>
    <dgm:pt modelId="{4EA80349-3D08-4DD1-8DCC-449C923FEF68}" type="pres">
      <dgm:prSet presAssocID="{944004BD-2909-483C-9B64-71B19C86462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94DC0-7FA1-4765-AAB7-709A4554DC1C}" type="pres">
      <dgm:prSet presAssocID="{1FC01BBE-9E89-499A-B4EB-8E2347A47355}" presName="sibTrans" presStyleCnt="0"/>
      <dgm:spPr/>
    </dgm:pt>
    <dgm:pt modelId="{503E8DD5-2959-483F-90BF-204B3968D9E7}" type="pres">
      <dgm:prSet presAssocID="{5B7643CE-D935-40A9-81B0-F543E7C7BC6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69402C-38A9-4A78-A2BE-9F56EED9C520}" type="presOf" srcId="{944004BD-2909-483C-9B64-71B19C86462F}" destId="{4EA80349-3D08-4DD1-8DCC-449C923FEF68}" srcOrd="0" destOrd="0" presId="urn:microsoft.com/office/officeart/2005/8/layout/hProcess9"/>
    <dgm:cxn modelId="{EF005240-C882-4F96-9759-D304111BC1BB}" type="presOf" srcId="{5B7643CE-D935-40A9-81B0-F543E7C7BC68}" destId="{503E8DD5-2959-483F-90BF-204B3968D9E7}" srcOrd="0" destOrd="0" presId="urn:microsoft.com/office/officeart/2005/8/layout/hProcess9"/>
    <dgm:cxn modelId="{A7B129A4-54EA-481D-BAF3-A3DF70CADA33}" type="presOf" srcId="{7F218FB4-F807-4ADE-96CD-118D83D90C2C}" destId="{773D0C07-3805-48F9-83ED-D3FDD5BABBBB}" srcOrd="0" destOrd="0" presId="urn:microsoft.com/office/officeart/2005/8/layout/hProcess9"/>
    <dgm:cxn modelId="{18AA7ED8-89CB-4513-81BA-6E5266CFA969}" srcId="{7F218FB4-F807-4ADE-96CD-118D83D90C2C}" destId="{5B7643CE-D935-40A9-81B0-F543E7C7BC68}" srcOrd="2" destOrd="0" parTransId="{5060E090-9B74-4137-B9F2-7CDBD0525527}" sibTransId="{04DDF797-86B8-4B87-B18D-C8BB5C26111A}"/>
    <dgm:cxn modelId="{8E05202F-D915-4F94-9268-134385F3A452}" srcId="{7F218FB4-F807-4ADE-96CD-118D83D90C2C}" destId="{1CB78F98-F2B0-4325-BCE3-06E372FB066D}" srcOrd="0" destOrd="0" parTransId="{90B1A448-6575-4C72-AF95-0B7D7385C7B8}" sibTransId="{C31AD3E9-40DB-4978-B7E7-8634EA88ED0B}"/>
    <dgm:cxn modelId="{823522F5-FB56-4B9A-A3BB-E8298CDA42C2}" srcId="{7F218FB4-F807-4ADE-96CD-118D83D90C2C}" destId="{944004BD-2909-483C-9B64-71B19C86462F}" srcOrd="1" destOrd="0" parTransId="{57DD17D8-F7E0-4059-99AF-37DBA2E5DEC4}" sibTransId="{1FC01BBE-9E89-499A-B4EB-8E2347A47355}"/>
    <dgm:cxn modelId="{996BF422-02E9-41B1-87A6-BE2B52A84762}" type="presOf" srcId="{1CB78F98-F2B0-4325-BCE3-06E372FB066D}" destId="{4B94E1D3-BA78-46B1-9708-768E35F5FFA3}" srcOrd="0" destOrd="0" presId="urn:microsoft.com/office/officeart/2005/8/layout/hProcess9"/>
    <dgm:cxn modelId="{0D0D6353-C5E7-438C-B174-D5B857F06A75}" type="presParOf" srcId="{773D0C07-3805-48F9-83ED-D3FDD5BABBBB}" destId="{7AA2AF1A-2D32-4C75-BC52-43CC3CE85377}" srcOrd="0" destOrd="0" presId="urn:microsoft.com/office/officeart/2005/8/layout/hProcess9"/>
    <dgm:cxn modelId="{CF746297-90EF-4A85-87EC-12EA970491E7}" type="presParOf" srcId="{773D0C07-3805-48F9-83ED-D3FDD5BABBBB}" destId="{915F344A-AFA5-4416-8102-384EA5DB5BEC}" srcOrd="1" destOrd="0" presId="urn:microsoft.com/office/officeart/2005/8/layout/hProcess9"/>
    <dgm:cxn modelId="{1726385B-8394-4CA1-A440-81B2ADCD5399}" type="presParOf" srcId="{915F344A-AFA5-4416-8102-384EA5DB5BEC}" destId="{4B94E1D3-BA78-46B1-9708-768E35F5FFA3}" srcOrd="0" destOrd="0" presId="urn:microsoft.com/office/officeart/2005/8/layout/hProcess9"/>
    <dgm:cxn modelId="{0D0454CB-F9A8-41BC-A9FE-AB8E507A527C}" type="presParOf" srcId="{915F344A-AFA5-4416-8102-384EA5DB5BEC}" destId="{0A368458-EB2D-457F-B39B-E7E81D941C84}" srcOrd="1" destOrd="0" presId="urn:microsoft.com/office/officeart/2005/8/layout/hProcess9"/>
    <dgm:cxn modelId="{5E78CB4D-B0D9-4B94-BA55-A4A64D93260F}" type="presParOf" srcId="{915F344A-AFA5-4416-8102-384EA5DB5BEC}" destId="{4EA80349-3D08-4DD1-8DCC-449C923FEF68}" srcOrd="2" destOrd="0" presId="urn:microsoft.com/office/officeart/2005/8/layout/hProcess9"/>
    <dgm:cxn modelId="{F23189E4-F069-454E-A39D-A31F7B50D871}" type="presParOf" srcId="{915F344A-AFA5-4416-8102-384EA5DB5BEC}" destId="{DD194DC0-7FA1-4765-AAB7-709A4554DC1C}" srcOrd="3" destOrd="0" presId="urn:microsoft.com/office/officeart/2005/8/layout/hProcess9"/>
    <dgm:cxn modelId="{5CF0DAC3-77F1-4067-B3B4-190601ADD581}" type="presParOf" srcId="{915F344A-AFA5-4416-8102-384EA5DB5BEC}" destId="{503E8DD5-2959-483F-90BF-204B3968D9E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57A56-AB5D-4FDB-B623-712743ADB681}">
      <dsp:nvSpPr>
        <dsp:cNvPr id="0" name=""/>
        <dsp:cNvSpPr/>
      </dsp:nvSpPr>
      <dsp:spPr>
        <a:xfrm>
          <a:off x="0" y="500130"/>
          <a:ext cx="4619008" cy="13922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i="1" kern="120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 </a:t>
          </a:r>
          <a:r>
            <a:rPr lang="en-US" sz="3500" b="1" i="1" kern="120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178 million</a:t>
          </a:r>
          <a:r>
            <a:rPr lang="en-US" sz="3500" b="1" i="1" kern="1200">
              <a:latin typeface="Calibri"/>
            </a:rPr>
            <a:t> </a:t>
          </a:r>
          <a:r>
            <a:rPr lang="en-US" sz="3500" kern="1200">
              <a:latin typeface="Calibri"/>
            </a:rPr>
            <a:t>Unique visitors monthly</a:t>
          </a:r>
          <a:endParaRPr lang="en-US" sz="3500" kern="1200"/>
        </a:p>
      </dsp:txBody>
      <dsp:txXfrm>
        <a:off x="67966" y="568096"/>
        <a:ext cx="4483076" cy="1256367"/>
      </dsp:txXfrm>
    </dsp:sp>
    <dsp:sp modelId="{7B38AAB9-3EC6-4620-8F08-13DBC9DA9929}">
      <dsp:nvSpPr>
        <dsp:cNvPr id="0" name=""/>
        <dsp:cNvSpPr/>
      </dsp:nvSpPr>
      <dsp:spPr>
        <a:xfrm>
          <a:off x="0" y="1993230"/>
          <a:ext cx="4619008" cy="13922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Calibri"/>
            </a:rPr>
            <a:t> </a:t>
          </a:r>
          <a:r>
            <a:rPr lang="en-US" sz="3500" b="1" i="1" kern="12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35 Million</a:t>
          </a:r>
          <a:r>
            <a:rPr lang="en-US" sz="3500" b="1" i="1" kern="1200" dirty="0">
              <a:latin typeface="Calibri"/>
            </a:rPr>
            <a:t> </a:t>
          </a:r>
          <a:r>
            <a:rPr lang="en-US" sz="3500" kern="1200" dirty="0">
              <a:latin typeface="Calibri"/>
            </a:rPr>
            <a:t>mobile app unique users (in Q1'20)</a:t>
          </a:r>
          <a:endParaRPr lang="en-US" sz="3500" kern="1200" dirty="0"/>
        </a:p>
      </dsp:txBody>
      <dsp:txXfrm>
        <a:off x="67966" y="2061196"/>
        <a:ext cx="4483076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2AF1A-2D32-4C75-BC52-43CC3CE85377}">
      <dsp:nvSpPr>
        <dsp:cNvPr id="0" name=""/>
        <dsp:cNvSpPr/>
      </dsp:nvSpPr>
      <dsp:spPr>
        <a:xfrm>
          <a:off x="660489" y="0"/>
          <a:ext cx="7485551" cy="560495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94E1D3-BA78-46B1-9708-768E35F5FFA3}">
      <dsp:nvSpPr>
        <dsp:cNvPr id="0" name=""/>
        <dsp:cNvSpPr/>
      </dsp:nvSpPr>
      <dsp:spPr>
        <a:xfrm>
          <a:off x="4300" y="1681487"/>
          <a:ext cx="2838042" cy="22419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Arial"/>
              <a:cs typeface="Arial"/>
            </a:rPr>
            <a:t>Irrelevant columns such as “Longitude," "Latitude,"  and “Hours” were dropped</a:t>
          </a:r>
          <a:r>
            <a:rPr lang="en-US" sz="1400" b="1" i="0" u="none" strike="noStrike" kern="1200" cap="none" baseline="0" noProof="0">
              <a:latin typeface="Arial"/>
              <a:cs typeface="Arial"/>
            </a:rPr>
            <a:t> </a:t>
          </a:r>
          <a:endParaRPr lang="en-US" sz="1400" b="1" i="0" u="none" strike="noStrike" kern="1200" cap="none" baseline="0" noProof="0">
            <a:solidFill>
              <a:srgbClr val="010000"/>
            </a:solidFill>
            <a:latin typeface="Arial"/>
            <a:cs typeface="Arial"/>
          </a:endParaRPr>
        </a:p>
      </dsp:txBody>
      <dsp:txXfrm>
        <a:off x="113745" y="1790932"/>
        <a:ext cx="2619152" cy="2023093"/>
      </dsp:txXfrm>
    </dsp:sp>
    <dsp:sp modelId="{4EA80349-3D08-4DD1-8DCC-449C923FEF68}">
      <dsp:nvSpPr>
        <dsp:cNvPr id="0" name=""/>
        <dsp:cNvSpPr/>
      </dsp:nvSpPr>
      <dsp:spPr>
        <a:xfrm>
          <a:off x="2984244" y="1681487"/>
          <a:ext cx="2838042" cy="22419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Arial"/>
              <a:cs typeface="Arial"/>
            </a:rPr>
            <a:t>Foreign symbols such as commas and brackets were removed from "Categories" and "Attributes" columns</a:t>
          </a:r>
        </a:p>
      </dsp:txBody>
      <dsp:txXfrm>
        <a:off x="3093689" y="1790932"/>
        <a:ext cx="2619152" cy="2023093"/>
      </dsp:txXfrm>
    </dsp:sp>
    <dsp:sp modelId="{503E8DD5-2959-483F-90BF-204B3968D9E7}">
      <dsp:nvSpPr>
        <dsp:cNvPr id="0" name=""/>
        <dsp:cNvSpPr/>
      </dsp:nvSpPr>
      <dsp:spPr>
        <a:xfrm>
          <a:off x="5964188" y="1681487"/>
          <a:ext cx="2838042" cy="22419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Arial"/>
              <a:cs typeface="Arial"/>
            </a:rPr>
            <a:t>Binary and interval variables created from "Names", "Attributes" and "Categories" columns</a:t>
          </a:r>
        </a:p>
      </dsp:txBody>
      <dsp:txXfrm>
        <a:off x="6073633" y="1790932"/>
        <a:ext cx="2619152" cy="2023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217A-34CE-3142-82D2-5369639C9C7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2E18-E83C-7048-8A1E-9D55753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82E18-E83C-7048-8A1E-9D5575380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1486" y="264032"/>
            <a:ext cx="10149027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1832" y="1243583"/>
            <a:ext cx="10566400" cy="0"/>
          </a:xfrm>
          <a:custGeom>
            <a:avLst/>
            <a:gdLst/>
            <a:ahLst/>
            <a:cxnLst/>
            <a:rect l="l" t="t" r="r" b="b"/>
            <a:pathLst>
              <a:path w="10566400">
                <a:moveTo>
                  <a:pt x="0" y="0"/>
                </a:moveTo>
                <a:lnTo>
                  <a:pt x="10566400" y="0"/>
                </a:lnTo>
              </a:path>
            </a:pathLst>
          </a:custGeom>
          <a:ln w="57912">
            <a:solidFill>
              <a:srgbClr val="4D9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876" y="349122"/>
            <a:ext cx="1015024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5366" y="2196845"/>
            <a:ext cx="9621266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5811" y="6371444"/>
            <a:ext cx="48768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xmlns="" id="{7EBFDB7D-DD97-44CE-AFFB-458781A3DB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7E1CEB8-8741-445A-A627-DF906E9B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3" r="-1" b="-1"/>
          <a:stretch/>
        </p:blipFill>
        <p:spPr>
          <a:xfrm>
            <a:off x="20" y="-5897"/>
            <a:ext cx="9475056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50F864A1-23CF-4954-887F-3C4458622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8D313E8C-7457-407E-BDA5-EACA44D38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A92BEDC-89CC-471C-B16E-1E98F4DD6A2D}"/>
              </a:ext>
            </a:extLst>
          </p:cNvPr>
          <p:cNvSpPr/>
          <p:nvPr/>
        </p:nvSpPr>
        <p:spPr>
          <a:xfrm>
            <a:off x="-1425" y="5082351"/>
            <a:ext cx="8134123" cy="1778507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Arial Black"/>
              </a:rPr>
              <a:t>Analyzing Restaurant Attributes to Predict Restaurant Closure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8828782A-8382-4DC1-AD97-41869FB509AE}"/>
              </a:ext>
            </a:extLst>
          </p:cNvPr>
          <p:cNvSpPr/>
          <p:nvPr/>
        </p:nvSpPr>
        <p:spPr>
          <a:xfrm rot="12060000">
            <a:off x="7822934" y="5154320"/>
            <a:ext cx="619528" cy="16503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8F1C0-237C-465D-BE8C-B4552353F9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190" y="340406"/>
            <a:ext cx="6891338" cy="1135062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Literature 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D12EE4-4453-4EE3-94B4-DD06F8F0C7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1238" y="1579185"/>
            <a:ext cx="11518900" cy="4979988"/>
          </a:xfrm>
        </p:spPr>
        <p:txBody>
          <a:bodyPr wrap="square" lIns="0" tIns="0" rIns="0" bIns="0" anchor="t">
            <a:normAutofit/>
          </a:bodyPr>
          <a:lstStyle/>
          <a:p>
            <a:pPr algn="l"/>
            <a:endParaRPr lang="en-US" sz="2000" b="1" dirty="0"/>
          </a:p>
          <a:p>
            <a:pPr algn="l"/>
            <a:r>
              <a:rPr lang="en-US" sz="2000" b="1" dirty="0"/>
              <a:t>Predictors of Restaurant Closure </a:t>
            </a:r>
            <a:endParaRPr lang="en-US" dirty="0"/>
          </a:p>
          <a:p>
            <a:pPr algn="ctr"/>
            <a:endParaRPr lang="en-US" sz="2000" b="1" dirty="0"/>
          </a:p>
          <a:p>
            <a:pPr algn="l"/>
            <a:r>
              <a:rPr lang="en" sz="2000" b="1" i="1" dirty="0"/>
              <a:t>Authors</a:t>
            </a:r>
            <a:r>
              <a:rPr lang="en" sz="2000" i="1" dirty="0"/>
              <a:t>: Dutta &amp; Venkatesh, 2007; Gagić et al., 2013; Namkung &amp; Jang, 2010; Ozdemir &amp; Hewett, 2010; Parsa et al., 2005; Tripathi &amp; Dave, 2016.</a:t>
            </a:r>
          </a:p>
          <a:p>
            <a:pPr marL="12065">
              <a:lnSpc>
                <a:spcPct val="170000"/>
              </a:lnSpc>
              <a:spcBef>
                <a:spcPts val="95"/>
              </a:spcBef>
            </a:pPr>
            <a:endParaRPr lang="en" dirty="0"/>
          </a:p>
          <a:p>
            <a:pPr marL="12065">
              <a:lnSpc>
                <a:spcPct val="150000"/>
              </a:lnSpc>
              <a:spcBef>
                <a:spcPts val="95"/>
              </a:spcBef>
            </a:pPr>
            <a:endParaRPr lang="en-US" b="1" dirty="0"/>
          </a:p>
          <a:p>
            <a:pPr marL="393065" indent="-381000">
              <a:lnSpc>
                <a:spcPct val="220000"/>
              </a:lnSpc>
              <a:spcBef>
                <a:spcPts val="95"/>
              </a:spcBef>
              <a:buFont typeface="Gulim,Sans-Serif"/>
              <a:buChar char="●"/>
            </a:pPr>
            <a:endParaRPr lang="en-US" sz="2000" dirty="0">
              <a:latin typeface="Calibri"/>
            </a:endParaRPr>
          </a:p>
          <a:p>
            <a:pPr marL="12065">
              <a:spcBef>
                <a:spcPts val="95"/>
              </a:spcBef>
            </a:pPr>
            <a:endParaRPr lang="en-US" sz="2000" dirty="0">
              <a:latin typeface="Calibri"/>
            </a:endParaRPr>
          </a:p>
          <a:p>
            <a:pPr marL="393065" indent="-381000">
              <a:spcBef>
                <a:spcPts val="95"/>
              </a:spcBef>
              <a:buFont typeface="Gulim,Sans-Serif"/>
              <a:buChar char="●"/>
            </a:pPr>
            <a:endParaRPr lang="en-US" sz="2000" dirty="0">
              <a:latin typeface="Corbel"/>
            </a:endParaRPr>
          </a:p>
          <a:p>
            <a:pPr marL="393065" indent="-381000">
              <a:spcBef>
                <a:spcPts val="95"/>
              </a:spcBef>
              <a:buFont typeface="Gulim,Sans-Serif"/>
              <a:buChar char="●"/>
            </a:pPr>
            <a:endParaRPr lang="en-US" sz="2000" dirty="0">
              <a:latin typeface="Corbel"/>
            </a:endParaRPr>
          </a:p>
          <a:p>
            <a:pPr marL="393065" indent="-381000">
              <a:spcBef>
                <a:spcPts val="95"/>
              </a:spcBef>
              <a:buFont typeface="Gulim,Sans-Serif"/>
              <a:buChar char="●"/>
            </a:pPr>
            <a:endParaRPr lang="en-US" sz="2000" dirty="0">
              <a:latin typeface="Corbe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B14B0ED-2CCB-9D42-A416-F87D57A4F1A0}"/>
              </a:ext>
            </a:extLst>
          </p:cNvPr>
          <p:cNvCxnSpPr>
            <a:cxnSpLocks/>
          </p:cNvCxnSpPr>
          <p:nvPr/>
        </p:nvCxnSpPr>
        <p:spPr>
          <a:xfrm>
            <a:off x="2236603" y="4069179"/>
            <a:ext cx="962062" cy="5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F23F8A2-4FAB-CF4E-BAE2-124376DED396}"/>
              </a:ext>
            </a:extLst>
          </p:cNvPr>
          <p:cNvCxnSpPr>
            <a:cxnSpLocks/>
          </p:cNvCxnSpPr>
          <p:nvPr/>
        </p:nvCxnSpPr>
        <p:spPr>
          <a:xfrm>
            <a:off x="2200799" y="4922764"/>
            <a:ext cx="99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4631785-5E78-1948-AC47-2BFB3496D828}"/>
              </a:ext>
            </a:extLst>
          </p:cNvPr>
          <p:cNvCxnSpPr>
            <a:cxnSpLocks/>
          </p:cNvCxnSpPr>
          <p:nvPr/>
        </p:nvCxnSpPr>
        <p:spPr>
          <a:xfrm flipV="1">
            <a:off x="2445488" y="5170358"/>
            <a:ext cx="806588" cy="58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28DF1FE-E154-444F-9774-5FEA8ACE87AF}"/>
              </a:ext>
            </a:extLst>
          </p:cNvPr>
          <p:cNvSpPr/>
          <p:nvPr/>
        </p:nvSpPr>
        <p:spPr>
          <a:xfrm>
            <a:off x="3299281" y="4475344"/>
            <a:ext cx="1933013" cy="91327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Customer Satisfaction</a:t>
            </a:r>
            <a:endParaRPr lang="en-US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A81381F-75FD-034D-9C50-0794B653DC45}"/>
              </a:ext>
            </a:extLst>
          </p:cNvPr>
          <p:cNvSpPr/>
          <p:nvPr/>
        </p:nvSpPr>
        <p:spPr>
          <a:xfrm>
            <a:off x="6483929" y="4569187"/>
            <a:ext cx="1832161" cy="91327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Behavioral Intentions</a:t>
            </a:r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B37CF7-CED4-BC42-8339-5754B39F1AD2}"/>
              </a:ext>
            </a:extLst>
          </p:cNvPr>
          <p:cNvSpPr/>
          <p:nvPr/>
        </p:nvSpPr>
        <p:spPr>
          <a:xfrm>
            <a:off x="10045872" y="5905686"/>
            <a:ext cx="1159597" cy="53638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Reviews</a:t>
            </a:r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D47F2A1-A694-7D41-9232-D76F02512096}"/>
              </a:ext>
            </a:extLst>
          </p:cNvPr>
          <p:cNvSpPr/>
          <p:nvPr/>
        </p:nvSpPr>
        <p:spPr>
          <a:xfrm>
            <a:off x="10045872" y="5136634"/>
            <a:ext cx="1159597" cy="5719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Word of mouth</a:t>
            </a:r>
            <a:endParaRPr lang="en-US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2EDD48-72C7-E04A-9FFB-BD5E50B5CABF}"/>
              </a:ext>
            </a:extLst>
          </p:cNvPr>
          <p:cNvSpPr/>
          <p:nvPr/>
        </p:nvSpPr>
        <p:spPr>
          <a:xfrm>
            <a:off x="10033378" y="4260449"/>
            <a:ext cx="1172091" cy="5879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Return Intentions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C6942CC-0EBA-9B49-B632-B173D40EC7C9}"/>
              </a:ext>
            </a:extLst>
          </p:cNvPr>
          <p:cNvSpPr/>
          <p:nvPr/>
        </p:nvSpPr>
        <p:spPr>
          <a:xfrm>
            <a:off x="9838284" y="3258588"/>
            <a:ext cx="1433577" cy="7663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Willingness to Pay more</a:t>
            </a:r>
            <a:endParaRPr lang="en-US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7A6EEED-79A1-DB49-BBDA-3DE5CBD2CC1E}"/>
              </a:ext>
            </a:extLst>
          </p:cNvPr>
          <p:cNvCxnSpPr>
            <a:cxnSpLocks/>
          </p:cNvCxnSpPr>
          <p:nvPr/>
        </p:nvCxnSpPr>
        <p:spPr>
          <a:xfrm>
            <a:off x="5293222" y="5000964"/>
            <a:ext cx="1068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2254D01-8D67-4244-BA92-354E045271CC}"/>
              </a:ext>
            </a:extLst>
          </p:cNvPr>
          <p:cNvCxnSpPr>
            <a:cxnSpLocks/>
          </p:cNvCxnSpPr>
          <p:nvPr/>
        </p:nvCxnSpPr>
        <p:spPr>
          <a:xfrm flipV="1">
            <a:off x="8384152" y="3775678"/>
            <a:ext cx="1252059" cy="10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A1B2F9D-65CC-2245-B61D-C982F87D050E}"/>
              </a:ext>
            </a:extLst>
          </p:cNvPr>
          <p:cNvCxnSpPr>
            <a:cxnSpLocks/>
          </p:cNvCxnSpPr>
          <p:nvPr/>
        </p:nvCxnSpPr>
        <p:spPr>
          <a:xfrm flipV="1">
            <a:off x="8430257" y="4668330"/>
            <a:ext cx="1408027" cy="3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76D3401-B638-4744-BF89-CE4B5B3A3DEB}"/>
              </a:ext>
            </a:extLst>
          </p:cNvPr>
          <p:cNvCxnSpPr>
            <a:cxnSpLocks/>
          </p:cNvCxnSpPr>
          <p:nvPr/>
        </p:nvCxnSpPr>
        <p:spPr>
          <a:xfrm>
            <a:off x="8424395" y="5163520"/>
            <a:ext cx="1413889" cy="21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5A7451E-F24F-6A41-B330-994915B45361}"/>
              </a:ext>
            </a:extLst>
          </p:cNvPr>
          <p:cNvCxnSpPr>
            <a:cxnSpLocks/>
          </p:cNvCxnSpPr>
          <p:nvPr/>
        </p:nvCxnSpPr>
        <p:spPr>
          <a:xfrm>
            <a:off x="8385144" y="5397842"/>
            <a:ext cx="1453140" cy="71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67">
            <a:extLst>
              <a:ext uri="{FF2B5EF4-FFF2-40B4-BE49-F238E27FC236}">
                <a16:creationId xmlns:a16="http://schemas.microsoft.com/office/drawing/2014/main" xmlns="" id="{C222B436-52CE-B149-BB49-A4772EA3C7C4}"/>
              </a:ext>
            </a:extLst>
          </p:cNvPr>
          <p:cNvSpPr/>
          <p:nvPr/>
        </p:nvSpPr>
        <p:spPr>
          <a:xfrm>
            <a:off x="994059" y="3754495"/>
            <a:ext cx="1120689" cy="7295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Food Quality</a:t>
            </a:r>
            <a:endParaRPr lang="en-US" b="1"/>
          </a:p>
        </p:txBody>
      </p:sp>
      <p:sp>
        <p:nvSpPr>
          <p:cNvPr id="36" name="Rectangle: Rounded Corners 68">
            <a:extLst>
              <a:ext uri="{FF2B5EF4-FFF2-40B4-BE49-F238E27FC236}">
                <a16:creationId xmlns:a16="http://schemas.microsoft.com/office/drawing/2014/main" xmlns="" id="{E2A42B88-68D8-884F-B0D4-2B044722C16F}"/>
              </a:ext>
            </a:extLst>
          </p:cNvPr>
          <p:cNvSpPr/>
          <p:nvPr/>
        </p:nvSpPr>
        <p:spPr>
          <a:xfrm>
            <a:off x="948766" y="4636208"/>
            <a:ext cx="1154143" cy="7295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Service Quality</a:t>
            </a:r>
            <a:endParaRPr lang="en-US" b="1"/>
          </a:p>
        </p:txBody>
      </p:sp>
      <p:sp>
        <p:nvSpPr>
          <p:cNvPr id="37" name="Rectangle: Rounded Corners 69">
            <a:extLst>
              <a:ext uri="{FF2B5EF4-FFF2-40B4-BE49-F238E27FC236}">
                <a16:creationId xmlns:a16="http://schemas.microsoft.com/office/drawing/2014/main" xmlns="" id="{A8041186-9CB9-F84A-9D96-A99511BEAD71}"/>
              </a:ext>
            </a:extLst>
          </p:cNvPr>
          <p:cNvSpPr/>
          <p:nvPr/>
        </p:nvSpPr>
        <p:spPr>
          <a:xfrm>
            <a:off x="801420" y="5632246"/>
            <a:ext cx="1505965" cy="7295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ial"/>
                <a:cs typeface="Calibri"/>
              </a:rPr>
              <a:t>Physical Environment</a:t>
            </a:r>
            <a:endParaRPr lang="en-US" sz="1600" b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2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8F1C0-237C-465D-BE8C-B4552353F9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2013" y="433792"/>
            <a:ext cx="6891338" cy="1135062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Literature 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1275B0-7450-4D3F-AAEE-8A6CF05FE288}"/>
              </a:ext>
            </a:extLst>
          </p:cNvPr>
          <p:cNvSpPr txBox="1"/>
          <p:nvPr/>
        </p:nvSpPr>
        <p:spPr>
          <a:xfrm>
            <a:off x="327782" y="1712686"/>
            <a:ext cx="5815389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Predictors of Restaurant Closures Closely Related to </a:t>
            </a:r>
            <a:r>
              <a:rPr lang="en-US" sz="2000" dirty="0" smtClean="0">
                <a:latin typeface="Arial"/>
                <a:cs typeface="Arial"/>
              </a:rPr>
              <a:t>the</a:t>
            </a:r>
            <a:r>
              <a:rPr lang="en-US" sz="2000" dirty="0">
                <a:latin typeface="Arial"/>
                <a:cs typeface="Arial"/>
              </a:rPr>
              <a:t> Project​</a:t>
            </a:r>
            <a:endParaRPr lang="en-US" dirty="0">
              <a:cs typeface="Calibri"/>
            </a:endParaRPr>
          </a:p>
          <a:p>
            <a:pPr algn="ctr"/>
            <a:endParaRPr lang="en-US" b="1" dirty="0">
              <a:latin typeface="Arial"/>
              <a:cs typeface="Arial"/>
            </a:endParaRPr>
          </a:p>
          <a:p>
            <a:pPr algn="ctr"/>
            <a:r>
              <a:rPr lang="en-US" dirty="0"/>
              <a:t>​</a:t>
            </a:r>
            <a:endParaRPr lang="en-US" i="1" dirty="0">
              <a:cs typeface="Calibri"/>
            </a:endParaRPr>
          </a:p>
          <a:p>
            <a:pPr algn="ctr"/>
            <a:r>
              <a:rPr lang="en-US" i="1" dirty="0">
                <a:latin typeface="Arial"/>
                <a:cs typeface="Arial"/>
              </a:rPr>
              <a:t>Authors:</a:t>
            </a:r>
            <a:r>
              <a:rPr lang="en-US" b="1" i="1" dirty="0">
                <a:latin typeface="Arial"/>
                <a:cs typeface="Arial"/>
              </a:rPr>
              <a:t> </a:t>
            </a:r>
            <a:r>
              <a:rPr lang="en-US" i="1" dirty="0">
                <a:latin typeface="Arial"/>
                <a:cs typeface="Arial"/>
              </a:rPr>
              <a:t>Kong et al., </a:t>
            </a:r>
            <a:r>
              <a:rPr lang="en-US" i="1" dirty="0" err="1">
                <a:latin typeface="Arial"/>
                <a:cs typeface="Arial"/>
              </a:rPr>
              <a:t>n.d.</a:t>
            </a:r>
            <a:r>
              <a:rPr lang="en-US" i="1" dirty="0">
                <a:latin typeface="Arial"/>
                <a:cs typeface="Arial"/>
              </a:rPr>
              <a:t>; </a:t>
            </a:r>
            <a:r>
              <a:rPr lang="en-US" i="1" dirty="0" err="1">
                <a:latin typeface="Arial"/>
                <a:cs typeface="Arial"/>
              </a:rPr>
              <a:t>Shellenberger</a:t>
            </a:r>
            <a:r>
              <a:rPr lang="en-US" i="1" dirty="0">
                <a:latin typeface="Arial"/>
                <a:cs typeface="Arial"/>
              </a:rPr>
              <a:t>, 2017; Luca, 2016; Snow, 2018.​</a:t>
            </a:r>
          </a:p>
          <a:p>
            <a:pPr algn="ctr"/>
            <a:r>
              <a:rPr lang="en-US" dirty="0"/>
              <a:t>​</a:t>
            </a:r>
            <a:endParaRPr lang="en-US" dirty="0">
              <a:cs typeface="Calibri"/>
            </a:endParaRPr>
          </a:p>
          <a:p>
            <a:pPr lvl="1" algn="ctr"/>
            <a:endParaRPr lang="en-US" sz="1600" dirty="0"/>
          </a:p>
          <a:p>
            <a:pPr lvl="1" algn="ctr"/>
            <a:endParaRPr lang="en-US" sz="1600" dirty="0"/>
          </a:p>
          <a:p>
            <a:pPr lvl="1" algn="ctr"/>
            <a:r>
              <a:rPr lang="en-US" sz="1600" dirty="0"/>
              <a:t>Location​                           Parking​</a:t>
            </a:r>
            <a:endParaRPr lang="en-US" sz="1600" dirty="0">
              <a:cs typeface="Calibri"/>
            </a:endParaRPr>
          </a:p>
          <a:p>
            <a:pPr lvl="1" algn="ctr">
              <a:buChar char="•"/>
            </a:pPr>
            <a:endParaRPr lang="en-US" sz="1600" dirty="0">
              <a:cs typeface="Calibri"/>
            </a:endParaRPr>
          </a:p>
          <a:p>
            <a:pPr lvl="1" algn="ctr"/>
            <a:r>
              <a:rPr lang="en-US" sz="1600" dirty="0"/>
              <a:t>Number of Reviews​              </a:t>
            </a:r>
            <a:r>
              <a:rPr lang="en-US" sz="1600" dirty="0" smtClean="0"/>
              <a:t>  </a:t>
            </a:r>
            <a:r>
              <a:rPr lang="en-US" sz="1600" dirty="0"/>
              <a:t>Reservations​</a:t>
            </a:r>
            <a:endParaRPr lang="en-US" sz="1600" dirty="0">
              <a:cs typeface="Calibri"/>
            </a:endParaRPr>
          </a:p>
          <a:p>
            <a:pPr lvl="1" algn="ctr">
              <a:buChar char="•"/>
            </a:pPr>
            <a:endParaRPr lang="en-US" sz="1600" dirty="0">
              <a:cs typeface="Calibri"/>
            </a:endParaRPr>
          </a:p>
          <a:p>
            <a:pPr lvl="1" algn="ctr"/>
            <a:r>
              <a:rPr lang="en-US" sz="1600" dirty="0"/>
              <a:t>Ethnicity​                  Noise Level​</a:t>
            </a:r>
            <a:endParaRPr lang="en-US" sz="1600" dirty="0">
              <a:cs typeface="Calibri"/>
            </a:endParaRPr>
          </a:p>
          <a:p>
            <a:pPr lvl="1" algn="ctr">
              <a:buChar char="•"/>
            </a:pPr>
            <a:endParaRPr lang="en-US" sz="1600" dirty="0">
              <a:cs typeface="Calibri"/>
            </a:endParaRPr>
          </a:p>
          <a:p>
            <a:pPr lvl="1" algn="ctr"/>
            <a:r>
              <a:rPr lang="en-US" sz="1600" dirty="0"/>
              <a:t>Entertainment</a:t>
            </a:r>
            <a:endParaRPr lang="en-US" sz="1600" dirty="0">
              <a:cs typeface="Calibri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A9DE316-1A39-4207-B9D7-34F255B44B5B}"/>
              </a:ext>
            </a:extLst>
          </p:cNvPr>
          <p:cNvSpPr/>
          <p:nvPr/>
        </p:nvSpPr>
        <p:spPr>
          <a:xfrm>
            <a:off x="2085536" y="5255470"/>
            <a:ext cx="93247" cy="99784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922E83EC-8CEE-414D-A63F-1799C74258ED}"/>
              </a:ext>
            </a:extLst>
          </p:cNvPr>
          <p:cNvSpPr/>
          <p:nvPr/>
        </p:nvSpPr>
        <p:spPr>
          <a:xfrm>
            <a:off x="3628122" y="5255470"/>
            <a:ext cx="98293" cy="99787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xmlns="" id="{1C060600-2289-4C4A-99EA-1E6F37D0DBDB}"/>
              </a:ext>
            </a:extLst>
          </p:cNvPr>
          <p:cNvSpPr/>
          <p:nvPr/>
        </p:nvSpPr>
        <p:spPr>
          <a:xfrm>
            <a:off x="2726975" y="5750848"/>
            <a:ext cx="99787" cy="99787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xmlns="" id="{F1ADD230-30B1-4780-8150-79FC68830C63}"/>
              </a:ext>
            </a:extLst>
          </p:cNvPr>
          <p:cNvSpPr/>
          <p:nvPr/>
        </p:nvSpPr>
        <p:spPr>
          <a:xfrm>
            <a:off x="3981986" y="4309218"/>
            <a:ext cx="99787" cy="9978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E3CC9A59-C3B6-4D81-B17B-169DD5DAC0CF}"/>
              </a:ext>
            </a:extLst>
          </p:cNvPr>
          <p:cNvSpPr/>
          <p:nvPr/>
        </p:nvSpPr>
        <p:spPr>
          <a:xfrm rot="-360000">
            <a:off x="2036001" y="4289955"/>
            <a:ext cx="99787" cy="9978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55" y="0"/>
            <a:ext cx="5561142" cy="68580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E3CC9A59-C3B6-4D81-B17B-169DD5DAC0CF}"/>
              </a:ext>
            </a:extLst>
          </p:cNvPr>
          <p:cNvSpPr/>
          <p:nvPr/>
        </p:nvSpPr>
        <p:spPr>
          <a:xfrm rot="21240000">
            <a:off x="1624399" y="4763039"/>
            <a:ext cx="99787" cy="9978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E3CC9A59-C3B6-4D81-B17B-169DD5DAC0CF}"/>
              </a:ext>
            </a:extLst>
          </p:cNvPr>
          <p:cNvSpPr/>
          <p:nvPr/>
        </p:nvSpPr>
        <p:spPr>
          <a:xfrm rot="21240000">
            <a:off x="3977044" y="4774722"/>
            <a:ext cx="99787" cy="9978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60081-BA90-4C9A-ACC6-CB219C4E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61" y="2912485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Arial Black"/>
                <a:cs typeface="+mj-cs"/>
              </a:rPr>
              <a:t>Data Understanding </a:t>
            </a:r>
            <a:r>
              <a:rPr lang="en-US" sz="5400" kern="1200">
                <a:latin typeface="Arial Black"/>
                <a:cs typeface="+mj-cs"/>
              </a:rPr>
              <a:t/>
            </a:r>
            <a:br>
              <a:rPr lang="en-US" sz="5400" kern="1200">
                <a:latin typeface="Arial Black"/>
                <a:cs typeface="+mj-cs"/>
              </a:rPr>
            </a:br>
            <a:r>
              <a:rPr lang="en-US" sz="5400" kern="1200">
                <a:solidFill>
                  <a:srgbClr val="FFFFFF"/>
                </a:solidFill>
                <a:latin typeface="Arial Black"/>
                <a:cs typeface="+mj-cs"/>
              </a:rPr>
              <a:t>and </a:t>
            </a:r>
            <a:r>
              <a:rPr lang="en-US" sz="5400" kern="1200">
                <a:latin typeface="Arial Black"/>
                <a:cs typeface="+mj-cs"/>
              </a:rPr>
              <a:t/>
            </a:r>
            <a:br>
              <a:rPr lang="en-US" sz="5400" kern="1200">
                <a:latin typeface="Arial Black"/>
                <a:cs typeface="+mj-cs"/>
              </a:rPr>
            </a:br>
            <a:r>
              <a:rPr lang="en-US" sz="5400" kern="1200">
                <a:solidFill>
                  <a:srgbClr val="FFFFFF"/>
                </a:solidFill>
                <a:latin typeface="Arial Black"/>
                <a:cs typeface="+mj-cs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6923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8C94020-0381-4BF9-99BA-5D17BB6D2894}"/>
              </a:ext>
            </a:extLst>
          </p:cNvPr>
          <p:cNvSpPr txBox="1">
            <a:spLocks/>
          </p:cNvSpPr>
          <p:nvPr/>
        </p:nvSpPr>
        <p:spPr>
          <a:xfrm>
            <a:off x="-2314808" y="496185"/>
            <a:ext cx="6594189" cy="162521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kern="0" dirty="0">
                <a:solidFill>
                  <a:schemeClr val="tx2"/>
                </a:solidFill>
              </a:rPr>
              <a:t>The Dataset</a:t>
            </a:r>
          </a:p>
        </p:txBody>
      </p:sp>
      <p:pic>
        <p:nvPicPr>
          <p:cNvPr id="6" name="Picture 6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xmlns="" id="{F4BB0BAE-57EA-44DE-BFCC-F4BCEB05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9" y="2210152"/>
            <a:ext cx="4297925" cy="2935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19F13B-5BFA-4855-AC85-FDA2B25148EE}"/>
              </a:ext>
            </a:extLst>
          </p:cNvPr>
          <p:cNvSpPr txBox="1"/>
          <p:nvPr/>
        </p:nvSpPr>
        <p:spPr>
          <a:xfrm>
            <a:off x="6759434" y="1809857"/>
            <a:ext cx="466049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 Yelp Dataset Challenge 2019​</a:t>
            </a: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209,393 businesses, 15 variables</a:t>
            </a: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35,305 restaurants</a:t>
            </a:r>
            <a:endParaRPr lang="en-US" sz="2000">
              <a:latin typeface="Arial"/>
              <a:ea typeface="+mn-lt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Arizona, Nevada, North Carolina, </a:t>
            </a:r>
          </a:p>
          <a:p>
            <a:r>
              <a:rPr lang="en-US" sz="2000">
                <a:latin typeface="Arial"/>
                <a:cs typeface="Arial"/>
              </a:rPr>
              <a:t>  Ohio, Pennsylvania​</a:t>
            </a:r>
            <a:endParaRPr lang="en-US"/>
          </a:p>
        </p:txBody>
      </p:sp>
      <p:pic>
        <p:nvPicPr>
          <p:cNvPr id="2" name="Graphic 2" descr="Right pointing backhand index">
            <a:extLst>
              <a:ext uri="{FF2B5EF4-FFF2-40B4-BE49-F238E27FC236}">
                <a16:creationId xmlns:a16="http://schemas.microsoft.com/office/drawing/2014/main" xmlns="" id="{9139CC25-5D10-4287-8455-1DFFC0EC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44426" y="1711296"/>
            <a:ext cx="650905" cy="636662"/>
          </a:xfrm>
          <a:prstGeom prst="rect">
            <a:avLst/>
          </a:prstGeom>
        </p:spPr>
      </p:pic>
      <p:pic>
        <p:nvPicPr>
          <p:cNvPr id="10" name="Graphic 2" descr="Right pointing backhand index">
            <a:extLst>
              <a:ext uri="{FF2B5EF4-FFF2-40B4-BE49-F238E27FC236}">
                <a16:creationId xmlns:a16="http://schemas.microsoft.com/office/drawing/2014/main" xmlns="" id="{3A76C0FF-4DA8-4938-AF1F-E1EA0AE77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44425" y="2651332"/>
            <a:ext cx="650905" cy="636662"/>
          </a:xfrm>
          <a:prstGeom prst="rect">
            <a:avLst/>
          </a:prstGeom>
        </p:spPr>
      </p:pic>
      <p:pic>
        <p:nvPicPr>
          <p:cNvPr id="11" name="Graphic 2" descr="Right pointing backhand index">
            <a:extLst>
              <a:ext uri="{FF2B5EF4-FFF2-40B4-BE49-F238E27FC236}">
                <a16:creationId xmlns:a16="http://schemas.microsoft.com/office/drawing/2014/main" xmlns="" id="{EB4B3DCF-3B0C-42D2-891E-20F12EB5C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72910" y="3548639"/>
            <a:ext cx="650905" cy="636662"/>
          </a:xfrm>
          <a:prstGeom prst="rect">
            <a:avLst/>
          </a:prstGeom>
        </p:spPr>
      </p:pic>
      <p:pic>
        <p:nvPicPr>
          <p:cNvPr id="12" name="Graphic 2" descr="Right pointing backhand index">
            <a:extLst>
              <a:ext uri="{FF2B5EF4-FFF2-40B4-BE49-F238E27FC236}">
                <a16:creationId xmlns:a16="http://schemas.microsoft.com/office/drawing/2014/main" xmlns="" id="{E1379DC5-D6C4-4900-BCB3-645E8F6C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44425" y="4574134"/>
            <a:ext cx="650905" cy="6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12D38-0EFB-4A99-8E2E-9232A47CBC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677" y="361540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Cleaning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xmlns="" id="{54FEC6BF-6236-425E-A884-779C988EC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727361"/>
              </p:ext>
            </p:extLst>
          </p:nvPr>
        </p:nvGraphicFramePr>
        <p:xfrm>
          <a:off x="1765830" y="891389"/>
          <a:ext cx="8806531" cy="560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CB9B7-359B-48F6-9724-4A2C15EA6F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600" y="103875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Understanding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511BFF1-84D0-4C3F-9444-DBF59C638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1575"/>
              </p:ext>
            </p:extLst>
          </p:nvPr>
        </p:nvGraphicFramePr>
        <p:xfrm>
          <a:off x="840336" y="911726"/>
          <a:ext cx="10605100" cy="58456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64712">
                  <a:extLst>
                    <a:ext uri="{9D8B030D-6E8A-4147-A177-3AD203B41FA5}">
                      <a16:colId xmlns:a16="http://schemas.microsoft.com/office/drawing/2014/main" xmlns="" val="2534185678"/>
                    </a:ext>
                  </a:extLst>
                </a:gridCol>
                <a:gridCol w="4853991">
                  <a:extLst>
                    <a:ext uri="{9D8B030D-6E8A-4147-A177-3AD203B41FA5}">
                      <a16:colId xmlns:a16="http://schemas.microsoft.com/office/drawing/2014/main" xmlns="" val="3015734380"/>
                    </a:ext>
                  </a:extLst>
                </a:gridCol>
                <a:gridCol w="1107050">
                  <a:extLst>
                    <a:ext uri="{9D8B030D-6E8A-4147-A177-3AD203B41FA5}">
                      <a16:colId xmlns:a16="http://schemas.microsoft.com/office/drawing/2014/main" xmlns="" val="4150946835"/>
                    </a:ext>
                  </a:extLst>
                </a:gridCol>
                <a:gridCol w="1682182">
                  <a:extLst>
                    <a:ext uri="{9D8B030D-6E8A-4147-A177-3AD203B41FA5}">
                      <a16:colId xmlns:a16="http://schemas.microsoft.com/office/drawing/2014/main" xmlns="" val="208841942"/>
                    </a:ext>
                  </a:extLst>
                </a:gridCol>
                <a:gridCol w="1497165">
                  <a:extLst>
                    <a:ext uri="{9D8B030D-6E8A-4147-A177-3AD203B41FA5}">
                      <a16:colId xmlns:a16="http://schemas.microsoft.com/office/drawing/2014/main" xmlns="" val="2092157485"/>
                    </a:ext>
                  </a:extLst>
                </a:gridCol>
              </a:tblGrid>
              <a:tr h="47856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Column 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905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Measurement </a:t>
                      </a:r>
                      <a:endParaRPr lang="en-US"/>
                    </a:p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Level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Source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05513986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Delivery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Dichotomous indicator of a restaurant that includes "delivery" as an attribute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062812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Alcohol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offers alcohol as an attribute (1=Yes,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3536324"/>
                  </a:ext>
                </a:extLst>
              </a:tr>
              <a:tr h="1230603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Attributes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1905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Describes certain amenities and services available at each business. For example; parking availability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table reservations, price range, kid friendly meals, ambience (outdoor seating)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availability of alcohol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acceptance of credit cards etc.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669209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Business 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Displays a unique id for each business.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6531984"/>
                  </a:ext>
                </a:extLst>
              </a:tr>
              <a:tr h="605536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err="1">
                          <a:effectLst/>
                        </a:rPr>
                        <a:t>FastFood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Dichotomous indicator of a restaurant that includes "fast food" as an attribute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7124300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Categories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1905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Mentions the specific services that each business provides, such as Restaurants, Fast Food, Pizza, etc.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5109254"/>
                  </a:ext>
                </a:extLst>
              </a:tr>
              <a:tr h="595769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Credit_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85725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 that has credit card services as an attribute (1=Yes,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711693"/>
                  </a:ext>
                </a:extLst>
              </a:tr>
              <a:tr h="712969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Entertainment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2667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entertainment services </a:t>
                      </a: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(such as background music, television, games, photo booth, </a:t>
                      </a:r>
                      <a:r>
                        <a:rPr lang="en-US" sz="1600" b="1" i="0" u="none" strike="noStrike" noProof="0" err="1">
                          <a:effectLst/>
                          <a:latin typeface="Calibri"/>
                        </a:rPr>
                        <a:t>etc</a:t>
                      </a: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) </a:t>
                      </a:r>
                      <a:r>
                        <a:rPr lang="en-US" sz="1600" b="1">
                          <a:effectLst/>
                        </a:rPr>
                        <a:t>as an attribute (1=Yes, O=No)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6857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18F2B-8125-4AF2-BF78-41366CCA23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7439" y="213942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 Understanding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D630BDC-C883-4E67-9E10-DB5E0FE3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5804"/>
              </p:ext>
            </p:extLst>
          </p:nvPr>
        </p:nvGraphicFramePr>
        <p:xfrm>
          <a:off x="797607" y="1146560"/>
          <a:ext cx="10608403" cy="563286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90722">
                  <a:extLst>
                    <a:ext uri="{9D8B030D-6E8A-4147-A177-3AD203B41FA5}">
                      <a16:colId xmlns:a16="http://schemas.microsoft.com/office/drawing/2014/main" xmlns="" val="3695795861"/>
                    </a:ext>
                  </a:extLst>
                </a:gridCol>
                <a:gridCol w="4940190">
                  <a:extLst>
                    <a:ext uri="{9D8B030D-6E8A-4147-A177-3AD203B41FA5}">
                      <a16:colId xmlns:a16="http://schemas.microsoft.com/office/drawing/2014/main" xmlns="" val="2398346659"/>
                    </a:ext>
                  </a:extLst>
                </a:gridCol>
                <a:gridCol w="1126709">
                  <a:extLst>
                    <a:ext uri="{9D8B030D-6E8A-4147-A177-3AD203B41FA5}">
                      <a16:colId xmlns:a16="http://schemas.microsoft.com/office/drawing/2014/main" xmlns="" val="2163596156"/>
                    </a:ext>
                  </a:extLst>
                </a:gridCol>
                <a:gridCol w="1661174">
                  <a:extLst>
                    <a:ext uri="{9D8B030D-6E8A-4147-A177-3AD203B41FA5}">
                      <a16:colId xmlns:a16="http://schemas.microsoft.com/office/drawing/2014/main" xmlns="" val="2175298674"/>
                    </a:ext>
                  </a:extLst>
                </a:gridCol>
                <a:gridCol w="1389608">
                  <a:extLst>
                    <a:ext uri="{9D8B030D-6E8A-4147-A177-3AD203B41FA5}">
                      <a16:colId xmlns:a16="http://schemas.microsoft.com/office/drawing/2014/main" xmlns="" val="3563565940"/>
                    </a:ext>
                  </a:extLst>
                </a:gridCol>
              </a:tblGrid>
              <a:tr h="596069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Column Name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Role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Measurement </a:t>
                      </a:r>
                      <a:endParaRPr lang="en-US"/>
                    </a:p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Level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Data Source</a:t>
                      </a:r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54530634"/>
                  </a:ext>
                </a:extLst>
              </a:tr>
              <a:tr h="68959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Good_for</a:t>
                      </a:r>
                      <a:r>
                        <a:rPr lang="en-US" sz="1600" b="1">
                          <a:effectLst/>
                        </a:rPr>
                        <a:t>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breakfast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85725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is "good for breakfast" as an attribute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21922727"/>
                  </a:ext>
                </a:extLst>
              </a:tr>
              <a:tr h="68959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Good_for</a:t>
                      </a:r>
                      <a:r>
                        <a:rPr lang="en-US" sz="1600" b="1">
                          <a:effectLst/>
                        </a:rPr>
                        <a:t>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dinner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is "good for dinner as an attribute (1=Yes,</a:t>
                      </a:r>
                    </a:p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0=N:)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6262881"/>
                  </a:ext>
                </a:extLst>
              </a:tr>
              <a:tr h="462881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Good_for</a:t>
                      </a:r>
                      <a:r>
                        <a:rPr lang="en-US" sz="1600" b="1">
                          <a:effectLst/>
                        </a:rPr>
                        <a:t>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lunch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2286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is "good for lunch' as an attribute (1=Yes,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41999098"/>
                  </a:ext>
                </a:extLst>
              </a:tr>
              <a:tr h="689598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Happyhour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143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includes "happy hour" as an attribute (1=Yes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6198770"/>
                  </a:ext>
                </a:extLst>
              </a:tr>
              <a:tr h="481773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Address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Displays street addresses of businesses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872596"/>
                  </a:ext>
                </a:extLst>
              </a:tr>
              <a:tr h="481773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Chain_</a:t>
                      </a:r>
                      <a:endParaRPr lang="en-US" b="1"/>
                    </a:p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Counts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Count of all restaurants that are a part of the same franchise and  have the same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Interval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7927373"/>
                  </a:ext>
                </a:extLst>
              </a:tr>
              <a:tr h="462881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City</a:t>
                      </a:r>
                      <a:endParaRPr lang="en-US" b="1"/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Lists the city where the business is located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9193713"/>
                  </a:ext>
                </a:extLst>
              </a:tr>
              <a:tr h="925761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Is_Chain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a value of 4 or above in the “</a:t>
                      </a:r>
                      <a:r>
                        <a:rPr lang="en-US" sz="1600" b="1" err="1">
                          <a:effectLst/>
                        </a:rPr>
                        <a:t>Chain_Counts</a:t>
                      </a:r>
                      <a:r>
                        <a:rPr lang="en-US" sz="1600" b="1">
                          <a:effectLst/>
                        </a:rPr>
                        <a:t>” variable. Indicating restaurant is a chain in the terms of this project (1=Yes,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109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18F2B-8125-4AF2-BF78-41366CCA23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7439" y="278035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 Understanding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EFE9C3D-DCC5-4BD9-B87C-5583D32A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664"/>
              </p:ext>
            </p:extLst>
          </p:nvPr>
        </p:nvGraphicFramePr>
        <p:xfrm>
          <a:off x="826093" y="1367327"/>
          <a:ext cx="10617434" cy="532516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91992">
                  <a:extLst>
                    <a:ext uri="{9D8B030D-6E8A-4147-A177-3AD203B41FA5}">
                      <a16:colId xmlns:a16="http://schemas.microsoft.com/office/drawing/2014/main" xmlns="" val="1740964480"/>
                    </a:ext>
                  </a:extLst>
                </a:gridCol>
                <a:gridCol w="4944395">
                  <a:extLst>
                    <a:ext uri="{9D8B030D-6E8A-4147-A177-3AD203B41FA5}">
                      <a16:colId xmlns:a16="http://schemas.microsoft.com/office/drawing/2014/main" xmlns="" val="3200438598"/>
                    </a:ext>
                  </a:extLst>
                </a:gridCol>
                <a:gridCol w="1127668">
                  <a:extLst>
                    <a:ext uri="{9D8B030D-6E8A-4147-A177-3AD203B41FA5}">
                      <a16:colId xmlns:a16="http://schemas.microsoft.com/office/drawing/2014/main" xmlns="" val="1590576238"/>
                    </a:ext>
                  </a:extLst>
                </a:gridCol>
                <a:gridCol w="1662588">
                  <a:extLst>
                    <a:ext uri="{9D8B030D-6E8A-4147-A177-3AD203B41FA5}">
                      <a16:colId xmlns:a16="http://schemas.microsoft.com/office/drawing/2014/main" xmlns="" val="344871619"/>
                    </a:ext>
                  </a:extLst>
                </a:gridCol>
                <a:gridCol w="1390791">
                  <a:extLst>
                    <a:ext uri="{9D8B030D-6E8A-4147-A177-3AD203B41FA5}">
                      <a16:colId xmlns:a16="http://schemas.microsoft.com/office/drawing/2014/main" xmlns="" val="2443853008"/>
                    </a:ext>
                  </a:extLst>
                </a:gridCol>
              </a:tblGrid>
              <a:tr h="517591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Column Name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Role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Measurement </a:t>
                      </a:r>
                      <a:endParaRPr lang="en-US" b="1"/>
                    </a:p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Level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Data Source</a:t>
                      </a:r>
                      <a:endParaRPr lang="en-US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88345351"/>
                  </a:ext>
                </a:extLst>
              </a:tr>
              <a:tr h="766434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 err="1">
                          <a:effectLst/>
                        </a:rPr>
                        <a:t>Price_Range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effectLst/>
                        </a:rPr>
                        <a:t>Nominal indicator of the price range per person at a restaurant (1= under S10 , 2= 511-530 cheap</a:t>
                      </a:r>
                      <a:r>
                        <a:rPr lang="en-US" sz="1600" b="1" u="none" strike="noStrike" baseline="-25000" noProof="0">
                          <a:effectLst/>
                        </a:rPr>
                        <a:t>:</a:t>
                      </a:r>
                      <a:r>
                        <a:rPr lang="en-US" sz="1600" b="1" u="none" strike="noStrike" noProof="0">
                          <a:effectLst/>
                        </a:rPr>
                        <a:t> 3 = $31-$60 expensive, 4 = S60 and above )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effectLst/>
                        </a:rPr>
                        <a:t>Input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effectLst/>
                        </a:rPr>
                        <a:t>Nominal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>
                          <a:effectLst/>
                        </a:rPr>
                        <a:t>Extracted</a:t>
                      </a:r>
                      <a:endParaRPr lang="en-US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3900764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State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Lists state abbreviations e.g. NJ, OK, NV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7329071"/>
                  </a:ext>
                </a:extLst>
              </a:tr>
              <a:tr h="975457">
                <a:tc>
                  <a:txBody>
                    <a:bodyPr/>
                    <a:lstStyle/>
                    <a:p>
                      <a:pPr marL="19050" marR="26670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Is_</a:t>
                      </a:r>
                    </a:p>
                    <a:p>
                      <a:pPr marL="19050" marR="26670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open (Target </a:t>
                      </a:r>
                    </a:p>
                    <a:p>
                      <a:pPr marL="19050" marR="26670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Variable)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3429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Consists of Binary numbers specifying whether that business is functioning (1) or out-of-business (0).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0315027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Kid_Friendly</a:t>
                      </a:r>
                      <a:endParaRPr lang="en-US" sz="16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381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kid friendly services as an attribute (1=Yes,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24585810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Name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Displays name of each business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7113204"/>
                  </a:ext>
                </a:extLst>
              </a:tr>
              <a:tr h="527545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Noise_Level</a:t>
                      </a:r>
                      <a:endParaRPr lang="en-US" sz="16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85725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Nominal indicator of noise level at the restaurant (1 = quiet, 2= average, 3= loud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4=very loud)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Ordinal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5680644"/>
                  </a:ext>
                </a:extLst>
              </a:tr>
              <a:tr h="527545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Parking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80975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parking services as an attribute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30142369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Postal Code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Displays zip code of each business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6384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18F2B-8125-4AF2-BF78-41366CCA23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2131" y="135605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 Understanding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F802B2F-E0C3-4BD3-971B-1F1C0D15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63205"/>
              </p:ext>
            </p:extLst>
          </p:nvPr>
        </p:nvGraphicFramePr>
        <p:xfrm>
          <a:off x="655177" y="1125195"/>
          <a:ext cx="10849387" cy="557966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587">
                  <a:extLst>
                    <a:ext uri="{9D8B030D-6E8A-4147-A177-3AD203B41FA5}">
                      <a16:colId xmlns:a16="http://schemas.microsoft.com/office/drawing/2014/main" xmlns="" val="2707763429"/>
                    </a:ext>
                  </a:extLst>
                </a:gridCol>
                <a:gridCol w="5052412">
                  <a:extLst>
                    <a:ext uri="{9D8B030D-6E8A-4147-A177-3AD203B41FA5}">
                      <a16:colId xmlns:a16="http://schemas.microsoft.com/office/drawing/2014/main" xmlns="" val="2583959988"/>
                    </a:ext>
                  </a:extLst>
                </a:gridCol>
                <a:gridCol w="1152304">
                  <a:extLst>
                    <a:ext uri="{9D8B030D-6E8A-4147-A177-3AD203B41FA5}">
                      <a16:colId xmlns:a16="http://schemas.microsoft.com/office/drawing/2014/main" xmlns="" val="3106844117"/>
                    </a:ext>
                  </a:extLst>
                </a:gridCol>
                <a:gridCol w="1698909">
                  <a:extLst>
                    <a:ext uri="{9D8B030D-6E8A-4147-A177-3AD203B41FA5}">
                      <a16:colId xmlns:a16="http://schemas.microsoft.com/office/drawing/2014/main" xmlns="" val="2783659451"/>
                    </a:ext>
                  </a:extLst>
                </a:gridCol>
                <a:gridCol w="1421175">
                  <a:extLst>
                    <a:ext uri="{9D8B030D-6E8A-4147-A177-3AD203B41FA5}">
                      <a16:colId xmlns:a16="http://schemas.microsoft.com/office/drawing/2014/main" xmlns="" val="3306785233"/>
                    </a:ext>
                  </a:extLst>
                </a:gridCol>
              </a:tblGrid>
              <a:tr h="581496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Column Name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Description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Role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Measurement </a:t>
                      </a:r>
                      <a:endParaRPr lang="en-US" b="1"/>
                    </a:p>
                    <a:p>
                      <a:pPr marL="19050" marR="1905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Level</a:t>
                      </a:r>
                      <a:endParaRPr lang="en-US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Data Source</a:t>
                      </a:r>
                      <a:endParaRPr lang="en-US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4763548"/>
                  </a:ext>
                </a:extLst>
              </a:tr>
              <a:tr h="576841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Reservations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66675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reservation services as an attribute (1=Yes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585248"/>
                  </a:ext>
                </a:extLst>
              </a:tr>
              <a:tr h="299299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Restaurant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business categorized as a restaurant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Unary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3208601"/>
                  </a:ext>
                </a:extLst>
              </a:tr>
              <a:tr h="547290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Review_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Shows the number of online reviews that each business has received.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Interval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40916966"/>
                  </a:ext>
                </a:extLst>
              </a:tr>
              <a:tr h="547290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Stars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Shows the number of star-ratings each business has achieved.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Interval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Yelp Dataset Challenge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9154926"/>
                  </a:ext>
                </a:extLst>
              </a:tr>
              <a:tr h="547290">
                <a:tc>
                  <a:txBody>
                    <a:bodyPr/>
                    <a:lstStyle/>
                    <a:p>
                      <a:pPr marL="1905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Ethnicity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Indicates if a restaurant is labeled as American, Chinese, Italian, Japanese, Mexican, or Other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Rejected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Nominal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8716361"/>
                  </a:ext>
                </a:extLst>
              </a:tr>
              <a:tr h="581496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Table_</a:t>
                      </a:r>
                    </a:p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sercice</a:t>
                      </a:r>
                      <a:endParaRPr lang="en-US" sz="16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1143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includes table services as an attribute (1=Yes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6828410"/>
                  </a:ext>
                </a:extLst>
              </a:tr>
              <a:tr h="581496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Takeout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has takeout as an attribute (1=Yes</a:t>
                      </a:r>
                      <a:r>
                        <a:rPr lang="en-US" sz="1600" b="1" baseline="-25000">
                          <a:effectLst/>
                        </a:rPr>
                        <a:t>,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23085380"/>
                  </a:ext>
                </a:extLst>
              </a:tr>
              <a:tr h="581496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Wheelchairaccepted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3810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is wheelchair accessible as an attribute (1=Yes</a:t>
                      </a:r>
                      <a:r>
                        <a:rPr lang="en-US" sz="1600" b="1" baseline="-25000">
                          <a:effectLst/>
                        </a:rPr>
                        <a:t>:</a:t>
                      </a:r>
                      <a:r>
                        <a:rPr lang="en-US" sz="1600" b="1">
                          <a:effectLst/>
                        </a:rPr>
                        <a:t> 0=No)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4069079"/>
                  </a:ext>
                </a:extLst>
              </a:tr>
              <a:tr h="547290">
                <a:tc>
                  <a:txBody>
                    <a:bodyPr/>
                    <a:lstStyle/>
                    <a:p>
                      <a:pPr marL="1905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effectLst/>
                        </a:rPr>
                        <a:t>Wifi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Dichotomous indicator of a restaurant that includes </a:t>
                      </a:r>
                      <a:r>
                        <a:rPr lang="en-US" sz="1600" b="1" err="1">
                          <a:effectLst/>
                        </a:rPr>
                        <a:t>Wifi</a:t>
                      </a:r>
                      <a:r>
                        <a:rPr lang="en-US" sz="1600" b="1">
                          <a:effectLst/>
                        </a:rPr>
                        <a:t> as an attribute (1=Yes, 0 =No)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525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Binary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05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Extracted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325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300037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Arial Black"/>
                <a:cs typeface="+mj-cs"/>
              </a:rPr>
              <a:t>Exploratory </a:t>
            </a:r>
            <a:r>
              <a:rPr lang="en-US" sz="6600" kern="1200" dirty="0">
                <a:latin typeface="Arial Black"/>
                <a:cs typeface="+mj-cs"/>
              </a:rPr>
              <a:t/>
            </a:r>
            <a:br>
              <a:rPr lang="en-US" sz="6600" kern="1200" dirty="0">
                <a:latin typeface="Arial Black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Arial Black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733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304A0-B6EC-497C-AA1F-B1CD42E90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413" y="50194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89B244A-F6C5-4B36-946F-59D21F350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" b="7764"/>
          <a:stretch/>
        </p:blipFill>
        <p:spPr>
          <a:xfrm>
            <a:off x="6882213" y="1167347"/>
            <a:ext cx="4559185" cy="4815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651EBF-D886-49FC-828B-55836B9DA9F9}"/>
              </a:ext>
            </a:extLst>
          </p:cNvPr>
          <p:cNvSpPr/>
          <p:nvPr/>
        </p:nvSpPr>
        <p:spPr>
          <a:xfrm>
            <a:off x="1009896" y="2103971"/>
            <a:ext cx="341594" cy="294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1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597D2E-59A9-4C05-8EC3-A35FDF062E29}"/>
              </a:ext>
            </a:extLst>
          </p:cNvPr>
          <p:cNvSpPr/>
          <p:nvPr/>
        </p:nvSpPr>
        <p:spPr>
          <a:xfrm>
            <a:off x="1001702" y="2656973"/>
            <a:ext cx="347640" cy="301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2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7D9F0-FF27-4D2A-9B95-7263C8151045}"/>
              </a:ext>
            </a:extLst>
          </p:cNvPr>
          <p:cNvSpPr/>
          <p:nvPr/>
        </p:nvSpPr>
        <p:spPr>
          <a:xfrm>
            <a:off x="1016485" y="3171247"/>
            <a:ext cx="344681" cy="30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3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0818D50-A9E4-4F43-B097-162D66A5ED71}"/>
              </a:ext>
            </a:extLst>
          </p:cNvPr>
          <p:cNvSpPr/>
          <p:nvPr/>
        </p:nvSpPr>
        <p:spPr>
          <a:xfrm>
            <a:off x="1005057" y="3748663"/>
            <a:ext cx="341596" cy="306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4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431574-39C8-45A1-AF55-C5909FC03747}"/>
              </a:ext>
            </a:extLst>
          </p:cNvPr>
          <p:cNvSpPr txBox="1"/>
          <p:nvPr/>
        </p:nvSpPr>
        <p:spPr>
          <a:xfrm>
            <a:off x="1541789" y="2018327"/>
            <a:ext cx="476720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latin typeface="Arial"/>
                <a:cs typeface="Calibri"/>
              </a:rPr>
              <a:t>Introduction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Literature Review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Data Understanding and Data Cleaning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Exploratory Analysis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 smtClean="0">
                <a:latin typeface="Arial"/>
                <a:cs typeface="Calibri"/>
              </a:rPr>
              <a:t>Regression Analysis</a:t>
            </a:r>
            <a:endParaRPr lang="en-US" b="1" dirty="0">
              <a:latin typeface="Arial"/>
              <a:cs typeface="Calibri"/>
            </a:endParaRP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Conclusion and Recommendations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Questions and Answers</a:t>
            </a:r>
          </a:p>
          <a:p>
            <a:endParaRPr lang="en-US" sz="2800" b="1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B4A713-7E9E-4CF5-B170-1E63A36A4799}"/>
              </a:ext>
            </a:extLst>
          </p:cNvPr>
          <p:cNvSpPr/>
          <p:nvPr/>
        </p:nvSpPr>
        <p:spPr>
          <a:xfrm>
            <a:off x="1002638" y="4301414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5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558FB03-D851-4F5C-A481-247E59F3CF94}"/>
              </a:ext>
            </a:extLst>
          </p:cNvPr>
          <p:cNvSpPr/>
          <p:nvPr/>
        </p:nvSpPr>
        <p:spPr>
          <a:xfrm>
            <a:off x="1002638" y="4851747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6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FA9A3E-2074-489B-B45F-9E90343872E3}"/>
              </a:ext>
            </a:extLst>
          </p:cNvPr>
          <p:cNvSpPr/>
          <p:nvPr/>
        </p:nvSpPr>
        <p:spPr>
          <a:xfrm>
            <a:off x="1002637" y="5376680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7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9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1F8A-86E2-4FDA-B491-5C693838EA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907" y="48215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Target Variable "</a:t>
            </a:r>
            <a:r>
              <a:rPr lang="en-US" dirty="0" err="1">
                <a:solidFill>
                  <a:schemeClr val="tx2"/>
                </a:solidFill>
              </a:rPr>
              <a:t>Is_Open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2B90041-441D-402F-8FEE-809E7F199D1F}"/>
              </a:ext>
            </a:extLst>
          </p:cNvPr>
          <p:cNvSpPr txBox="1">
            <a:spLocks/>
          </p:cNvSpPr>
          <p:nvPr/>
        </p:nvSpPr>
        <p:spPr>
          <a:xfrm>
            <a:off x="7151426" y="3199301"/>
            <a:ext cx="4352491" cy="215634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>
                <a:latin typeface="Arial"/>
                <a:cs typeface="Arial"/>
              </a:rPr>
              <a:t>1=Is </a:t>
            </a:r>
            <a:r>
              <a:rPr lang="en-US" sz="1600" b="1" kern="0" dirty="0" smtClean="0">
                <a:latin typeface="Arial"/>
                <a:cs typeface="Arial"/>
              </a:rPr>
              <a:t>Open</a:t>
            </a:r>
            <a:r>
              <a:rPr lang="en-US" sz="1600" b="1" dirty="0"/>
              <a:t> </a:t>
            </a:r>
            <a:r>
              <a:rPr lang="en-US" sz="1600" b="1" dirty="0" smtClean="0"/>
              <a:t>      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 smtClean="0">
                <a:latin typeface="Arial"/>
                <a:cs typeface="Arial"/>
              </a:rPr>
              <a:t>0=Is </a:t>
            </a:r>
            <a:r>
              <a:rPr lang="en-US" sz="1600" b="1" kern="0" dirty="0">
                <a:latin typeface="Arial"/>
                <a:cs typeface="Arial"/>
              </a:rPr>
              <a:t>Not Open (or Closed</a:t>
            </a:r>
            <a:r>
              <a:rPr lang="en-US" sz="1600" b="1" kern="0" dirty="0" smtClean="0">
                <a:latin typeface="Arial"/>
                <a:cs typeface="Arial"/>
              </a:rPr>
              <a:t>)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endParaRPr lang="en-US" sz="1600" b="1" kern="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 smtClean="0">
                <a:latin typeface="Arial"/>
                <a:cs typeface="Arial"/>
              </a:rPr>
              <a:t>67.60</a:t>
            </a:r>
            <a:r>
              <a:rPr lang="en-US" sz="1600" b="1" kern="0" dirty="0">
                <a:latin typeface="Arial"/>
                <a:cs typeface="Arial"/>
              </a:rPr>
              <a:t>% of the target variable represent open restaurants, while 32.40% represent closed restaurants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/>
          <a:stretch/>
        </p:blipFill>
        <p:spPr bwMode="auto">
          <a:xfrm>
            <a:off x="709683" y="5535352"/>
            <a:ext cx="6086106" cy="83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/>
          <a:stretch/>
        </p:blipFill>
        <p:spPr bwMode="auto">
          <a:xfrm>
            <a:off x="7997058" y="1946723"/>
            <a:ext cx="2661228" cy="8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t="13586" r="6288" b="10441"/>
          <a:stretch/>
        </p:blipFill>
        <p:spPr bwMode="auto">
          <a:xfrm>
            <a:off x="709683" y="1547829"/>
            <a:ext cx="5424787" cy="380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A1DDD-6637-4FBA-B35F-0EA97ACFED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7723" y="277324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Fast </a:t>
            </a:r>
            <a:r>
              <a:rPr lang="en-US" dirty="0" smtClean="0">
                <a:solidFill>
                  <a:schemeClr val="tx2"/>
                </a:solidFill>
              </a:rPr>
              <a:t>Food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7459E1-FCE6-47E8-A299-013E6F830D71}"/>
              </a:ext>
            </a:extLst>
          </p:cNvPr>
          <p:cNvSpPr txBox="1"/>
          <p:nvPr/>
        </p:nvSpPr>
        <p:spPr>
          <a:xfrm>
            <a:off x="7838982" y="3189261"/>
            <a:ext cx="3988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400" b="1" dirty="0">
                <a:latin typeface="Arial"/>
                <a:cs typeface="Arial"/>
              </a:rPr>
              <a:t>There are 5,518 (15.63%) fast food restaurants in the dataset while 29,787 (84.37%) of them are not fast food restaurants i.e., they are dining restaurants, café, buffet and so on.​</a:t>
            </a:r>
            <a:endParaRPr lang="en-US" sz="1400" b="1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1400" b="1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400" b="1" dirty="0">
                <a:latin typeface="Arial"/>
                <a:cs typeface="Arial"/>
              </a:rPr>
              <a:t>Almost a three times higher rate of closure in non fast food restaurants than in fast food restaurants.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2" y="1012442"/>
            <a:ext cx="6724464" cy="42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4" y="5442381"/>
            <a:ext cx="8172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442" y="1627157"/>
            <a:ext cx="2643260" cy="111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5FAAE-C189-4C95-8435-5F957C9903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652" y="349250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1DFC6739-8201-4EF9-BB70-6B02063AC6F6}"/>
              </a:ext>
            </a:extLst>
          </p:cNvPr>
          <p:cNvSpPr txBox="1">
            <a:spLocks/>
          </p:cNvSpPr>
          <p:nvPr/>
        </p:nvSpPr>
        <p:spPr>
          <a:xfrm>
            <a:off x="7866992" y="2676743"/>
            <a:ext cx="4180245" cy="331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 kern="1200" dirty="0">
                <a:latin typeface="Arial"/>
                <a:cs typeface="Arial"/>
              </a:rPr>
              <a:t>That 20.72% of restaurants that offer delivery are closed (12,042 total delivery restaurants) while 38.44% of restaurants that do not offer delivery are closed (23,263 total non-delivery restaurants</a:t>
            </a:r>
            <a:r>
              <a:rPr lang="en-US" sz="1400" b="1" kern="1200" dirty="0" smtClean="0">
                <a:latin typeface="Arial"/>
                <a:cs typeface="Arial"/>
              </a:rPr>
              <a:t>).</a:t>
            </a:r>
          </a:p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1400" b="1" dirty="0">
              <a:cs typeface="Calibri"/>
            </a:endParaRPr>
          </a:p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 kern="1200" dirty="0">
                <a:latin typeface="Arial"/>
                <a:cs typeface="Arial"/>
              </a:rPr>
              <a:t>Delivery services are a popular dining option with U.S. consumers, as a November 2016 survey found that 20 percent of respondents use food delivery at least once a week.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3" y="1276750"/>
            <a:ext cx="7567624" cy="408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4" y="5551735"/>
            <a:ext cx="8172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50" y="1758069"/>
            <a:ext cx="2736930" cy="119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F1AD6-3E3F-43B0-B84E-997758A6A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9" y="384692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Chain Restaurants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663171D-5098-447E-A710-41119B604135}"/>
              </a:ext>
            </a:extLst>
          </p:cNvPr>
          <p:cNvSpPr txBox="1">
            <a:spLocks/>
          </p:cNvSpPr>
          <p:nvPr/>
        </p:nvSpPr>
        <p:spPr>
          <a:xfrm>
            <a:off x="7608162" y="3305056"/>
            <a:ext cx="4323423" cy="231374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There are </a:t>
            </a:r>
            <a:r>
              <a:rPr lang="en-US" sz="1400" b="1" kern="0" dirty="0" smtClean="0">
                <a:latin typeface="Arial"/>
                <a:cs typeface="Arial"/>
              </a:rPr>
              <a:t>11,102 </a:t>
            </a:r>
            <a:r>
              <a:rPr lang="en-US" sz="1400" b="1" kern="0" dirty="0">
                <a:latin typeface="Arial"/>
                <a:cs typeface="Arial"/>
              </a:rPr>
              <a:t>(</a:t>
            </a:r>
            <a:r>
              <a:rPr lang="en-US" sz="1400" b="1" kern="0" dirty="0" smtClean="0">
                <a:latin typeface="Arial"/>
                <a:cs typeface="Arial"/>
              </a:rPr>
              <a:t>31.45%) </a:t>
            </a:r>
            <a:r>
              <a:rPr lang="en-US" sz="1400" b="1" kern="0" dirty="0">
                <a:latin typeface="Arial"/>
                <a:cs typeface="Arial"/>
              </a:rPr>
              <a:t>chain restaurants and </a:t>
            </a:r>
            <a:r>
              <a:rPr lang="en-US" sz="1400" b="1" kern="0" dirty="0" smtClean="0">
                <a:latin typeface="Arial"/>
                <a:cs typeface="Arial"/>
              </a:rPr>
              <a:t>24,203 </a:t>
            </a:r>
            <a:r>
              <a:rPr lang="en-US" sz="1400" b="1" kern="0" dirty="0">
                <a:latin typeface="Arial"/>
                <a:cs typeface="Arial"/>
              </a:rPr>
              <a:t>(</a:t>
            </a:r>
            <a:r>
              <a:rPr lang="en-US" sz="1400" b="1" kern="0" dirty="0" smtClean="0">
                <a:latin typeface="Arial"/>
                <a:cs typeface="Arial"/>
              </a:rPr>
              <a:t>68.55%) </a:t>
            </a:r>
            <a:r>
              <a:rPr lang="en-US" sz="1400" b="1" kern="0" dirty="0">
                <a:latin typeface="Arial"/>
                <a:cs typeface="Arial"/>
              </a:rPr>
              <a:t>restaurants that are not classified as chain restaurants. </a:t>
            </a:r>
            <a:r>
              <a:rPr lang="en-US" sz="1400" b="1" kern="0" dirty="0" smtClean="0">
                <a:latin typeface="Arial"/>
                <a:cs typeface="Arial"/>
              </a:rPr>
              <a:t>5.20% of closed restaurants are part of a chain and 27.19% are not.</a:t>
            </a:r>
          </a:p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endParaRPr lang="en-US" sz="1400" b="1" dirty="0">
              <a:cs typeface="Calibri"/>
            </a:endParaRPr>
          </a:p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"Large chains have the resources to ride out a protracted shutdown, but independent restaurants” find it harder to survive in same climate</a:t>
            </a:r>
            <a:r>
              <a:rPr lang="en-US" sz="1400" b="1" kern="0" dirty="0"/>
              <a:t> </a:t>
            </a:r>
            <a:r>
              <a:rPr lang="en-US" sz="1400" b="1" i="1" kern="0" dirty="0"/>
              <a:t>(Severson &amp; </a:t>
            </a:r>
            <a:r>
              <a:rPr lang="en-US" sz="1400" b="1" i="1" kern="0" dirty="0" err="1"/>
              <a:t>Yaffe-Bellany</a:t>
            </a:r>
            <a:r>
              <a:rPr lang="en-US" sz="1400" b="1" i="1" kern="0" dirty="0"/>
              <a:t>, 2020)</a:t>
            </a:r>
            <a:r>
              <a:rPr lang="en-US" sz="1400" b="1" kern="0" dirty="0"/>
              <a:t>.</a:t>
            </a:r>
            <a:endParaRPr lang="en-US" sz="1400" b="1" kern="0" dirty="0">
              <a:cs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/>
          <a:stretch/>
        </p:blipFill>
        <p:spPr bwMode="auto">
          <a:xfrm>
            <a:off x="435006" y="5835019"/>
            <a:ext cx="7071985" cy="72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59" y="1812503"/>
            <a:ext cx="2995427" cy="11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r="1250"/>
          <a:stretch/>
        </p:blipFill>
        <p:spPr bwMode="auto">
          <a:xfrm>
            <a:off x="301841" y="1349543"/>
            <a:ext cx="7205150" cy="436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EB0F6-B7D5-408C-8FDD-3050351986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1031" y="173604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Average Reviews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DD77E565-9A00-4FCA-9FE2-84EA12056D0D}"/>
              </a:ext>
            </a:extLst>
          </p:cNvPr>
          <p:cNvSpPr txBox="1">
            <a:spLocks/>
          </p:cNvSpPr>
          <p:nvPr/>
        </p:nvSpPr>
        <p:spPr>
          <a:xfrm>
            <a:off x="7572652" y="3570463"/>
            <a:ext cx="4393784" cy="81510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600" b="1" kern="0" dirty="0" smtClean="0">
                <a:latin typeface="Arial"/>
                <a:cs typeface="Arial"/>
              </a:rPr>
              <a:t>The average number of reviews open restaurants have is 136 and the average for closed restaurants is 54 reviews</a:t>
            </a:r>
            <a:endParaRPr lang="en-US" sz="1600" b="1" kern="0" dirty="0">
              <a:latin typeface="Arial"/>
              <a:cs typeface="Arial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t="5942" r="2967"/>
          <a:stretch/>
        </p:blipFill>
        <p:spPr bwMode="auto">
          <a:xfrm>
            <a:off x="221942" y="1330120"/>
            <a:ext cx="7160995" cy="40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50" y="2490786"/>
            <a:ext cx="2701845" cy="7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/>
          <a:stretch/>
        </p:blipFill>
        <p:spPr bwMode="auto">
          <a:xfrm>
            <a:off x="1198487" y="5533008"/>
            <a:ext cx="4456590" cy="85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EB0F6-B7D5-408C-8FDD-3050351986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552" y="173604"/>
            <a:ext cx="10077954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Entertainment and Reviews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DD77E565-9A00-4FCA-9FE2-84EA12056D0D}"/>
              </a:ext>
            </a:extLst>
          </p:cNvPr>
          <p:cNvSpPr txBox="1">
            <a:spLocks/>
          </p:cNvSpPr>
          <p:nvPr/>
        </p:nvSpPr>
        <p:spPr>
          <a:xfrm>
            <a:off x="7122534" y="2839933"/>
            <a:ext cx="4856085" cy="361524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In the dataset, 22,149 (62.74%) restaurants offer one or more forms of entertainment such as Background Music, Live Music, Jukebox and karaoke while 13,156 (37.26%) restaurants do not offer any entertainment</a:t>
            </a:r>
            <a:r>
              <a:rPr lang="en-US" sz="1400" b="1" kern="0" dirty="0" smtClean="0">
                <a:latin typeface="Arial"/>
                <a:cs typeface="Arial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sz="1400" b="1" kern="0" dirty="0">
              <a:latin typeface="Arial"/>
              <a:cs typeface="Arial"/>
            </a:endParaRPr>
          </a:p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There is a higher rate of closure in restaurants that do not provide entertainment. Experiences such as background music and other forms of entertainment are statistically significant predictors of satisfaction and repeat patronage</a:t>
            </a:r>
            <a:r>
              <a:rPr lang="en-US" sz="1400" b="1" kern="0" dirty="0"/>
              <a:t> </a:t>
            </a:r>
            <a:r>
              <a:rPr lang="en-US" sz="1400" b="1" i="1" kern="0" dirty="0"/>
              <a:t>(</a:t>
            </a:r>
            <a:r>
              <a:rPr lang="en-US" sz="1400" b="1" i="1" kern="0" dirty="0" err="1"/>
              <a:t>DiPietro</a:t>
            </a:r>
            <a:r>
              <a:rPr lang="en-US" sz="1400" b="1" i="1" kern="0" dirty="0"/>
              <a:t> 2016</a:t>
            </a:r>
            <a:r>
              <a:rPr lang="en-US" sz="1400" b="1" i="1" kern="0" dirty="0" smtClean="0"/>
              <a:t>)</a:t>
            </a:r>
            <a:r>
              <a:rPr lang="en-US" sz="1400" b="1" kern="0" dirty="0" smtClean="0"/>
              <a:t>.</a:t>
            </a:r>
          </a:p>
          <a:p>
            <a:pPr algn="just">
              <a:spcAft>
                <a:spcPts val="600"/>
              </a:spcAft>
            </a:pPr>
            <a:endParaRPr lang="en-US" sz="1400" b="1" kern="0" dirty="0" smtClean="0"/>
          </a:p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 smtClean="0">
                <a:latin typeface="Arial" pitchFamily="34" charset="0"/>
                <a:cs typeface="Arial" pitchFamily="34" charset="0"/>
              </a:rPr>
              <a:t>The closed restaurants have a  lower number of reviews than restaurants that are open. This emphasizes the importance of reviews to the success of a restaurant.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6" y="1081375"/>
            <a:ext cx="6647781" cy="448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41" y="1393722"/>
            <a:ext cx="3822073" cy="10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6" y="5760497"/>
            <a:ext cx="6827982" cy="69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8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A570EA9-760C-45A1-BEB1-9BD05959E7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092" y="304283"/>
            <a:ext cx="10148888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Good for </a:t>
            </a:r>
            <a:r>
              <a:rPr lang="en-US" dirty="0" smtClean="0">
                <a:solidFill>
                  <a:schemeClr val="tx2"/>
                </a:solidFill>
              </a:rPr>
              <a:t>Dinner and Reviews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Content Placeholder 41">
            <a:extLst>
              <a:ext uri="{FF2B5EF4-FFF2-40B4-BE49-F238E27FC236}">
                <a16:creationId xmlns:a16="http://schemas.microsoft.com/office/drawing/2014/main" xmlns="" id="{417B7C1C-8570-4E44-A5F8-3C4ED2984014}"/>
              </a:ext>
            </a:extLst>
          </p:cNvPr>
          <p:cNvSpPr txBox="1">
            <a:spLocks/>
          </p:cNvSpPr>
          <p:nvPr/>
        </p:nvSpPr>
        <p:spPr>
          <a:xfrm>
            <a:off x="7410090" y="2905145"/>
            <a:ext cx="4653581" cy="25985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kern="1200" dirty="0" smtClean="0">
                <a:latin typeface="Arial"/>
                <a:cs typeface="Arial"/>
              </a:rPr>
              <a:t>There 25997 (73.64%) restaurants that are not good for dinner and 9308 (26.35%) that are good for dinner</a:t>
            </a: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endParaRPr lang="en-US" sz="1400" b="1" dirty="0">
              <a:latin typeface="Arial"/>
              <a:cs typeface="Arial"/>
            </a:endParaRP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kern="1200" dirty="0" smtClean="0">
                <a:latin typeface="Arial"/>
                <a:cs typeface="Arial"/>
              </a:rPr>
              <a:t>There is a lower rate of closure for restaurants that are good for dinner.</a:t>
            </a: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endParaRPr lang="en-US" sz="1400" b="1" dirty="0">
              <a:latin typeface="Arial"/>
              <a:ea typeface="+mn-lt"/>
              <a:cs typeface="Arial"/>
            </a:endParaRP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dirty="0" smtClean="0">
                <a:latin typeface="Arial"/>
                <a:ea typeface="+mn-lt"/>
                <a:cs typeface="+mn-lt"/>
              </a:rPr>
              <a:t>Average reviews count is high for restaurants that are good for dinner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7" y="1364776"/>
            <a:ext cx="6782701" cy="42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/>
          <a:stretch/>
        </p:blipFill>
        <p:spPr bwMode="auto">
          <a:xfrm>
            <a:off x="349858" y="5658304"/>
            <a:ext cx="7183707" cy="85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65" y="1505258"/>
            <a:ext cx="4162566" cy="114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6EFDA-A345-B84A-8892-02DC6F3586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" y="491412"/>
            <a:ext cx="12651230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Distribution of Review </a:t>
            </a:r>
            <a:r>
              <a:rPr lang="en-US" sz="4400" dirty="0">
                <a:solidFill>
                  <a:schemeClr val="tx2"/>
                </a:solidFill>
              </a:rPr>
              <a:t>Count and Chain Count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629B774-2685-4B25-912E-67F832F24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7581" y="1748799"/>
            <a:ext cx="5551931" cy="4173869"/>
          </a:xfr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6B46293-E14C-489E-A257-749A918160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312233" y="1747617"/>
            <a:ext cx="5578510" cy="4168957"/>
          </a:xfrm>
        </p:spPr>
      </p:pic>
    </p:spTree>
    <p:extLst>
      <p:ext uri="{BB962C8B-B14F-4D97-AF65-F5344CB8AC3E}">
        <p14:creationId xmlns:p14="http://schemas.microsoft.com/office/powerpoint/2010/main" val="525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6EFDA-A345-B84A-8892-02DC6F3586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186" y="375305"/>
            <a:ext cx="12890377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Transformation of </a:t>
            </a:r>
            <a:r>
              <a:rPr lang="en-US" sz="4000" dirty="0">
                <a:solidFill>
                  <a:schemeClr val="tx2"/>
                </a:solidFill>
              </a:rPr>
              <a:t>Review Count and Chain Count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57DF7341-0F39-45D2-9179-D84B7CBA495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9197127"/>
              </p:ext>
            </p:extLst>
          </p:nvPr>
        </p:nvGraphicFramePr>
        <p:xfrm>
          <a:off x="498971" y="1526484"/>
          <a:ext cx="11077510" cy="16826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169702">
                  <a:extLst>
                    <a:ext uri="{9D8B030D-6E8A-4147-A177-3AD203B41FA5}">
                      <a16:colId xmlns:a16="http://schemas.microsoft.com/office/drawing/2014/main" xmlns="" val="1537871888"/>
                    </a:ext>
                  </a:extLst>
                </a:gridCol>
                <a:gridCol w="1344806">
                  <a:extLst>
                    <a:ext uri="{9D8B030D-6E8A-4147-A177-3AD203B41FA5}">
                      <a16:colId xmlns:a16="http://schemas.microsoft.com/office/drawing/2014/main" xmlns="" val="343293198"/>
                    </a:ext>
                  </a:extLst>
                </a:gridCol>
                <a:gridCol w="1102475">
                  <a:extLst>
                    <a:ext uri="{9D8B030D-6E8A-4147-A177-3AD203B41FA5}">
                      <a16:colId xmlns:a16="http://schemas.microsoft.com/office/drawing/2014/main" xmlns="" val="2759279098"/>
                    </a:ext>
                  </a:extLst>
                </a:gridCol>
                <a:gridCol w="1204110">
                  <a:extLst>
                    <a:ext uri="{9D8B030D-6E8A-4147-A177-3AD203B41FA5}">
                      <a16:colId xmlns:a16="http://schemas.microsoft.com/office/drawing/2014/main" xmlns="" val="432776383"/>
                    </a:ext>
                  </a:extLst>
                </a:gridCol>
                <a:gridCol w="1404843">
                  <a:extLst>
                    <a:ext uri="{9D8B030D-6E8A-4147-A177-3AD203B41FA5}">
                      <a16:colId xmlns:a16="http://schemas.microsoft.com/office/drawing/2014/main" xmlns="" val="3345582947"/>
                    </a:ext>
                  </a:extLst>
                </a:gridCol>
                <a:gridCol w="1444797">
                  <a:extLst>
                    <a:ext uri="{9D8B030D-6E8A-4147-A177-3AD203B41FA5}">
                      <a16:colId xmlns:a16="http://schemas.microsoft.com/office/drawing/2014/main" xmlns="" val="2091805977"/>
                    </a:ext>
                  </a:extLst>
                </a:gridCol>
                <a:gridCol w="1277631">
                  <a:extLst>
                    <a:ext uri="{9D8B030D-6E8A-4147-A177-3AD203B41FA5}">
                      <a16:colId xmlns:a16="http://schemas.microsoft.com/office/drawing/2014/main" xmlns="" val="556421134"/>
                    </a:ext>
                  </a:extLst>
                </a:gridCol>
                <a:gridCol w="1129146">
                  <a:extLst>
                    <a:ext uri="{9D8B030D-6E8A-4147-A177-3AD203B41FA5}">
                      <a16:colId xmlns:a16="http://schemas.microsoft.com/office/drawing/2014/main" xmlns="" val="2094273171"/>
                    </a:ext>
                  </a:extLst>
                </a:gridCol>
              </a:tblGrid>
              <a:tr h="626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1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Variable Name</a:t>
                      </a:r>
                      <a:endParaRPr lang="en-US" sz="18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Std. </a:t>
                      </a:r>
                      <a:r>
                        <a:rPr lang="en-US" sz="1800" b="1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Dev</a:t>
                      </a:r>
                      <a:endParaRPr lang="en-US" sz="18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Missing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Minimum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Maximum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Skewness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Kurtosis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32943554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30" err="1">
                          <a:effectLst/>
                          <a:latin typeface="Arial"/>
                        </a:rPr>
                        <a:t>Chain_Counts</a:t>
                      </a:r>
                      <a:endParaRPr lang="en-US" sz="1800" b="1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39.11432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109.321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568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3.752594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14.03053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62671388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Arial"/>
                        </a:rPr>
                        <a:t>Review_Count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109.6016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259.9702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9264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10.99932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223.7574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66921688"/>
                  </a:ext>
                </a:extLst>
              </a:tr>
            </a:tbl>
          </a:graphicData>
        </a:graphic>
      </p:graphicFrame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xmlns="" id="{57DF7341-0F39-45D2-9179-D84B7CBA4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906205"/>
              </p:ext>
            </p:extLst>
          </p:nvPr>
        </p:nvGraphicFramePr>
        <p:xfrm>
          <a:off x="425338" y="4532749"/>
          <a:ext cx="11097877" cy="16826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64091">
                  <a:extLst>
                    <a:ext uri="{9D8B030D-6E8A-4147-A177-3AD203B41FA5}">
                      <a16:colId xmlns:a16="http://schemas.microsoft.com/office/drawing/2014/main" xmlns="" val="1537871888"/>
                    </a:ext>
                  </a:extLst>
                </a:gridCol>
                <a:gridCol w="1365623">
                  <a:extLst>
                    <a:ext uri="{9D8B030D-6E8A-4147-A177-3AD203B41FA5}">
                      <a16:colId xmlns:a16="http://schemas.microsoft.com/office/drawing/2014/main" xmlns="" val="343293198"/>
                    </a:ext>
                  </a:extLst>
                </a:gridCol>
                <a:gridCol w="1137575">
                  <a:extLst>
                    <a:ext uri="{9D8B030D-6E8A-4147-A177-3AD203B41FA5}">
                      <a16:colId xmlns:a16="http://schemas.microsoft.com/office/drawing/2014/main" xmlns="" val="2759279098"/>
                    </a:ext>
                  </a:extLst>
                </a:gridCol>
                <a:gridCol w="1050811">
                  <a:extLst>
                    <a:ext uri="{9D8B030D-6E8A-4147-A177-3AD203B41FA5}">
                      <a16:colId xmlns:a16="http://schemas.microsoft.com/office/drawing/2014/main" xmlns="" val="432776383"/>
                    </a:ext>
                  </a:extLst>
                </a:gridCol>
                <a:gridCol w="1253260">
                  <a:extLst>
                    <a:ext uri="{9D8B030D-6E8A-4147-A177-3AD203B41FA5}">
                      <a16:colId xmlns:a16="http://schemas.microsoft.com/office/drawing/2014/main" xmlns="" val="3345582947"/>
                    </a:ext>
                  </a:extLst>
                </a:gridCol>
                <a:gridCol w="1229321">
                  <a:extLst>
                    <a:ext uri="{9D8B030D-6E8A-4147-A177-3AD203B41FA5}">
                      <a16:colId xmlns:a16="http://schemas.microsoft.com/office/drawing/2014/main" xmlns="" val="2091805977"/>
                    </a:ext>
                  </a:extLst>
                </a:gridCol>
                <a:gridCol w="1272545">
                  <a:extLst>
                    <a:ext uri="{9D8B030D-6E8A-4147-A177-3AD203B41FA5}">
                      <a16:colId xmlns:a16="http://schemas.microsoft.com/office/drawing/2014/main" xmlns="" val="556421134"/>
                    </a:ext>
                  </a:extLst>
                </a:gridCol>
                <a:gridCol w="1124651">
                  <a:extLst>
                    <a:ext uri="{9D8B030D-6E8A-4147-A177-3AD203B41FA5}">
                      <a16:colId xmlns:a16="http://schemas.microsoft.com/office/drawing/2014/main" xmlns="" val="2094273171"/>
                    </a:ext>
                  </a:extLst>
                </a:gridCol>
              </a:tblGrid>
              <a:tr h="626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1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Variable Name</a:t>
                      </a:r>
                      <a:endParaRPr lang="en-US" sz="18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Std. </a:t>
                      </a:r>
                      <a:r>
                        <a:rPr lang="en-US" sz="1800" b="1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Dev</a:t>
                      </a:r>
                      <a:endParaRPr lang="en-US" sz="18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Missing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Minimum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Maximum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Skewness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Kurtosis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32943554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Arial"/>
                        </a:rPr>
                        <a:t>LOG_Chain_Counts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1.731068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1.655816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0.693147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6.34388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1.494342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0.884064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62671388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spc="30" dirty="0" err="1" smtClean="0">
                          <a:effectLst/>
                          <a:latin typeface="Arial"/>
                        </a:rPr>
                        <a:t>LOG_Review_Count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3.664527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1.410104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1.386294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Arial"/>
                        </a:rPr>
                        <a:t>9.133999</a:t>
                      </a:r>
                      <a:endParaRPr lang="en-US" sz="1800" b="1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0.305811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-0.56394</a:t>
                      </a:r>
                      <a:endParaRPr lang="en-US" sz="18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66921688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5564474" y="3409026"/>
            <a:ext cx="1015695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 smtClean="0">
                <a:solidFill>
                  <a:srgbClr val="FFFFFF"/>
                </a:solidFill>
                <a:latin typeface="Arial Black"/>
                <a:cs typeface="+mj-cs"/>
              </a:rPr>
              <a:t>Regression Analysis</a:t>
            </a:r>
            <a:endParaRPr lang="en-US" sz="6600" kern="1200" dirty="0">
              <a:solidFill>
                <a:srgbClr val="FFFFFF"/>
              </a:solidFill>
              <a:latin typeface="Arial Black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14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FD74F3-7A46-45D8-BCA4-C65C141F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rgbClr val="FFFFFF"/>
                </a:solidFill>
                <a:latin typeface="Arial Black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89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F3EEF-DD91-46B1-B6E6-5C1D7DD9D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0286" y="156331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Stepwise </a:t>
            </a:r>
            <a:r>
              <a:rPr lang="en-US" dirty="0" smtClean="0">
                <a:solidFill>
                  <a:schemeClr val="tx2"/>
                </a:solidFill>
              </a:rPr>
              <a:t>Selection Regression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xmlns="" id="{0FF85A3D-ABAB-49B5-B476-95971EA69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1177472" y="4762103"/>
            <a:ext cx="1267308" cy="1285022"/>
          </a:xfrm>
          <a:prstGeom prst="rect">
            <a:avLst/>
          </a:prstGeom>
        </p:spPr>
      </p:pic>
      <p:pic>
        <p:nvPicPr>
          <p:cNvPr id="7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xmlns="" id="{A7A3ED82-C99A-4710-ABAA-77C1FF03D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9549797" y="4709491"/>
            <a:ext cx="1267308" cy="1285022"/>
          </a:xfrm>
          <a:prstGeom prst="rect">
            <a:avLst/>
          </a:prstGeom>
        </p:spPr>
      </p:pic>
      <p:pic>
        <p:nvPicPr>
          <p:cNvPr id="9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xmlns="" id="{0480E5DF-D496-4657-8091-3BFEC06B5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6857999" y="4750010"/>
            <a:ext cx="1267308" cy="1285022"/>
          </a:xfrm>
          <a:prstGeom prst="rect">
            <a:avLst/>
          </a:prstGeom>
        </p:spPr>
      </p:pic>
      <p:pic>
        <p:nvPicPr>
          <p:cNvPr id="11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xmlns="" id="{4CF1E720-6B44-4984-B9D3-44E84E7B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3850520" y="4764524"/>
            <a:ext cx="1267308" cy="12850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A538EE3-18B1-44E0-95AE-39C7B731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40754"/>
              </p:ext>
            </p:extLst>
          </p:nvPr>
        </p:nvGraphicFramePr>
        <p:xfrm>
          <a:off x="787400" y="1220893"/>
          <a:ext cx="6757016" cy="348995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87548">
                  <a:extLst>
                    <a:ext uri="{9D8B030D-6E8A-4147-A177-3AD203B41FA5}">
                      <a16:colId xmlns:a16="http://schemas.microsoft.com/office/drawing/2014/main" xmlns="" val="41626662"/>
                    </a:ext>
                  </a:extLst>
                </a:gridCol>
                <a:gridCol w="1709856">
                  <a:extLst>
                    <a:ext uri="{9D8B030D-6E8A-4147-A177-3AD203B41FA5}">
                      <a16:colId xmlns:a16="http://schemas.microsoft.com/office/drawing/2014/main" xmlns="" val="1920004302"/>
                    </a:ext>
                  </a:extLst>
                </a:gridCol>
                <a:gridCol w="1975593">
                  <a:extLst>
                    <a:ext uri="{9D8B030D-6E8A-4147-A177-3AD203B41FA5}">
                      <a16:colId xmlns:a16="http://schemas.microsoft.com/office/drawing/2014/main" xmlns="" val="1614363563"/>
                    </a:ext>
                  </a:extLst>
                </a:gridCol>
                <a:gridCol w="1684019">
                  <a:extLst>
                    <a:ext uri="{9D8B030D-6E8A-4147-A177-3AD203B41FA5}">
                      <a16:colId xmlns:a16="http://schemas.microsoft.com/office/drawing/2014/main" xmlns="" val="229840291"/>
                    </a:ext>
                  </a:extLst>
                </a:gridCol>
              </a:tblGrid>
              <a:tr h="327659">
                <a:tc gridSpan="4"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Variables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Selected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for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the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final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model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0850303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Credit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card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Reservations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>
                          <a:latin typeface="Arial"/>
                        </a:rPr>
                        <a:t>Wifi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Stars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219849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Delivery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Takeout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Wheelchair_access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LOG_review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_</a:t>
                      </a:r>
                      <a:endParaRPr lang="en-US" sz="14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count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</a:t>
                      </a:r>
                      <a:endParaRPr lang="es-E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0335026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Entertainment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>
                          <a:latin typeface="Arial"/>
                        </a:rPr>
                        <a:t>Alcohol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Price_Range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Noise_Level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5731862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FastFood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breakfast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Table_service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Happyhour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  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6817581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Is_chain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dinner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>
                          <a:latin typeface="Arial"/>
                        </a:rPr>
                        <a:t>Parking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LOG_chain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_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counts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9310957"/>
                  </a:ext>
                </a:extLst>
              </a:tr>
              <a:tr h="563879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Kid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friendly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>
                          <a:latin typeface="Arial"/>
                        </a:rPr>
                        <a:t>lunch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State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5443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B9DE54-047B-48A1-A1AA-C064AA22DD9F}"/>
              </a:ext>
            </a:extLst>
          </p:cNvPr>
          <p:cNvSpPr txBox="1"/>
          <p:nvPr/>
        </p:nvSpPr>
        <p:spPr>
          <a:xfrm>
            <a:off x="1264557" y="5157408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1332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4DB892-E33D-47E2-B382-85ABC9A33EB8}"/>
              </a:ext>
            </a:extLst>
          </p:cNvPr>
          <p:cNvSpPr txBox="1"/>
          <p:nvPr/>
        </p:nvSpPr>
        <p:spPr>
          <a:xfrm>
            <a:off x="3956957" y="5123541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3523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F62560-5DEA-41AA-8905-B0EB73B5EB59}"/>
              </a:ext>
            </a:extLst>
          </p:cNvPr>
          <p:cNvSpPr txBox="1"/>
          <p:nvPr/>
        </p:nvSpPr>
        <p:spPr>
          <a:xfrm>
            <a:off x="6971091" y="5098141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2197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5D8DE5-2B27-4A26-A1FD-7DCB0FEFCB1C}"/>
              </a:ext>
            </a:extLst>
          </p:cNvPr>
          <p:cNvSpPr txBox="1"/>
          <p:nvPr/>
        </p:nvSpPr>
        <p:spPr>
          <a:xfrm>
            <a:off x="9553424" y="5098142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10601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52BE28-6C8B-4B86-BBD6-CE6467B988FE}"/>
              </a:ext>
            </a:extLst>
          </p:cNvPr>
          <p:cNvSpPr txBox="1"/>
          <p:nvPr/>
        </p:nvSpPr>
        <p:spPr>
          <a:xfrm>
            <a:off x="1043819" y="5984722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False 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863918-3F0D-410E-9954-072675DF781A}"/>
              </a:ext>
            </a:extLst>
          </p:cNvPr>
          <p:cNvSpPr txBox="1"/>
          <p:nvPr/>
        </p:nvSpPr>
        <p:spPr>
          <a:xfrm>
            <a:off x="3739847" y="5988265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True 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5FB487-24B2-498B-9176-4CE705397B03}"/>
              </a:ext>
            </a:extLst>
          </p:cNvPr>
          <p:cNvSpPr txBox="1"/>
          <p:nvPr/>
        </p:nvSpPr>
        <p:spPr>
          <a:xfrm>
            <a:off x="6746330" y="5942784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False 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7E1CF9-9BD6-431C-86E1-7BBEBBB7B371}"/>
              </a:ext>
            </a:extLst>
          </p:cNvPr>
          <p:cNvSpPr txBox="1"/>
          <p:nvPr/>
        </p:nvSpPr>
        <p:spPr>
          <a:xfrm>
            <a:off x="9441541" y="5908522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True </a:t>
            </a:r>
          </a:p>
          <a:p>
            <a:pPr algn="ctr"/>
            <a:r>
              <a:rPr lang="en-US" sz="1600" b="1">
                <a:latin typeface="Arial"/>
                <a:cs typeface="Calibri"/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FC0E2A5-3825-4F21-8AC3-B6C4EF53D15E}"/>
              </a:ext>
            </a:extLst>
          </p:cNvPr>
          <p:cNvSpPr txBox="1"/>
          <p:nvPr/>
        </p:nvSpPr>
        <p:spPr>
          <a:xfrm>
            <a:off x="7647820" y="2126259"/>
            <a:ext cx="43851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All 23 variables were selected 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The Validation Misclassification rate is </a:t>
            </a:r>
            <a:r>
              <a:rPr lang="en-US" dirty="0" smtClean="0">
                <a:latin typeface="Arial"/>
                <a:cs typeface="Calibri"/>
              </a:rPr>
              <a:t>0.199909</a:t>
            </a:r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dirty="0" smtClean="0">
                <a:latin typeface="Arial"/>
                <a:cs typeface="Calibri"/>
              </a:rPr>
              <a:t>The model is 80.01% accurate</a:t>
            </a:r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F3EEF-DD91-46B1-B6E6-5C1D7DD9D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8820" y="444198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Stepwise </a:t>
            </a:r>
            <a:r>
              <a:rPr lang="en-US" dirty="0" smtClean="0">
                <a:solidFill>
                  <a:schemeClr val="tx2"/>
                </a:solidFill>
              </a:rPr>
              <a:t>Selection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7AFC97F-BE51-4AD9-BD10-6B91C0FC3499}"/>
              </a:ext>
            </a:extLst>
          </p:cNvPr>
          <p:cNvSpPr txBox="1"/>
          <p:nvPr/>
        </p:nvSpPr>
        <p:spPr>
          <a:xfrm>
            <a:off x="250373" y="1533674"/>
            <a:ext cx="1183277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Calibri"/>
              </a:rPr>
              <a:t>Odds Ratio Estimates</a:t>
            </a:r>
          </a:p>
          <a:p>
            <a:endParaRPr lang="en-US" sz="1700" dirty="0">
              <a:latin typeface="Arial"/>
              <a:cs typeface="Calibri"/>
            </a:endParaRPr>
          </a:p>
          <a:p>
            <a:r>
              <a:rPr lang="es-ES" sz="1700" b="1" dirty="0" err="1">
                <a:latin typeface="Arial"/>
                <a:cs typeface="Arial"/>
              </a:rPr>
              <a:t>LOG_Chain</a:t>
            </a:r>
            <a:r>
              <a:rPr lang="es-ES" sz="1700" b="1" dirty="0">
                <a:latin typeface="Arial"/>
                <a:cs typeface="Arial"/>
              </a:rPr>
              <a:t>_ </a:t>
            </a:r>
            <a:r>
              <a:rPr lang="es-ES" sz="1700" b="1" dirty="0" err="1">
                <a:latin typeface="Arial"/>
                <a:cs typeface="Arial"/>
              </a:rPr>
              <a:t>Counts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1.847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each additional restaurant of a chain, the odds of staying open change by a factor of 1.847, or an 84.7% increase.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s-ES" sz="1700" b="1" dirty="0">
              <a:latin typeface="Arial"/>
              <a:cs typeface="Arial"/>
            </a:endParaRPr>
          </a:p>
          <a:p>
            <a:r>
              <a:rPr lang="es-ES" sz="1700" b="1" dirty="0" err="1">
                <a:latin typeface="Arial"/>
                <a:cs typeface="Arial"/>
              </a:rPr>
              <a:t>LOG_Review_Count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2.174</a:t>
            </a:r>
          </a:p>
          <a:p>
            <a:pPr algn="just"/>
            <a:r>
              <a:rPr lang="en-US" sz="1700" dirty="0">
                <a:latin typeface="Arial"/>
                <a:ea typeface="+mn-lt"/>
                <a:cs typeface="+mn-lt"/>
              </a:rPr>
              <a:t>For each additional review, the odds of staying open is 2.174 higher</a:t>
            </a:r>
            <a:r>
              <a:rPr lang="en-US" sz="1700" dirty="0" smtClean="0">
                <a:latin typeface="Arial"/>
                <a:ea typeface="+mn-lt"/>
                <a:cs typeface="+mn-lt"/>
              </a:rPr>
              <a:t>. 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s-ES" sz="1700" b="1" dirty="0">
              <a:latin typeface="Arial"/>
              <a:cs typeface="Arial"/>
            </a:endParaRPr>
          </a:p>
          <a:p>
            <a:r>
              <a:rPr lang="es-ES" sz="1700" b="1" dirty="0" err="1">
                <a:latin typeface="Arial"/>
                <a:cs typeface="Arial"/>
              </a:rPr>
              <a:t>Stars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                    1.337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each additional unit of star, the odds of staying open changes by a factor of 1.337, or a 33.7% increase.</a:t>
            </a:r>
          </a:p>
          <a:p>
            <a:endParaRPr lang="en-US" sz="1700" dirty="0">
              <a:latin typeface="Arial"/>
              <a:ea typeface="+mn-lt"/>
              <a:cs typeface="+mn-lt"/>
            </a:endParaRPr>
          </a:p>
          <a:p>
            <a:r>
              <a:rPr lang="es-ES" sz="1700" b="1" dirty="0" err="1">
                <a:latin typeface="Arial"/>
                <a:cs typeface="Arial"/>
              </a:rPr>
              <a:t>Entertainment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     0.259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restaurants without entertainment, the odds of staying open are 0.259 times </a:t>
            </a:r>
            <a:r>
              <a:rPr lang="en-US" sz="1700" dirty="0" smtClean="0">
                <a:latin typeface="Arial"/>
                <a:ea typeface="+mn-lt"/>
                <a:cs typeface="+mn-lt"/>
              </a:rPr>
              <a:t>or 74.1% lower </a:t>
            </a:r>
            <a:r>
              <a:rPr lang="en-US" sz="1700" dirty="0">
                <a:latin typeface="Arial"/>
                <a:ea typeface="+mn-lt"/>
                <a:cs typeface="+mn-lt"/>
              </a:rPr>
              <a:t>than the odds of staying open for restaurants with entertainment.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n-US" sz="1700" dirty="0">
              <a:latin typeface="Arial"/>
              <a:cs typeface="Arial"/>
            </a:endParaRPr>
          </a:p>
          <a:p>
            <a:r>
              <a:rPr lang="en-US" sz="1700" b="1" dirty="0" err="1">
                <a:latin typeface="Arial"/>
                <a:cs typeface="Arial"/>
              </a:rPr>
              <a:t>Good_for_dinner</a:t>
            </a:r>
            <a:r>
              <a:rPr lang="en-U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0.518</a:t>
            </a:r>
          </a:p>
          <a:p>
            <a:r>
              <a:rPr lang="en-US" sz="1700" dirty="0">
                <a:latin typeface="Arial"/>
                <a:cs typeface="Arial"/>
              </a:rPr>
              <a:t>For restaurants that are not good for dinner, the odds of staying open are 0.518 </a:t>
            </a:r>
            <a:r>
              <a:rPr lang="en-US" sz="1700" dirty="0" smtClean="0">
                <a:latin typeface="Arial"/>
                <a:cs typeface="Arial"/>
              </a:rPr>
              <a:t>times or 48.2% </a:t>
            </a:r>
            <a:r>
              <a:rPr lang="en-US" sz="1700" dirty="0">
                <a:latin typeface="Arial"/>
                <a:cs typeface="Arial"/>
              </a:rPr>
              <a:t>lower than the odds of staying open for restaurants that are good for dinner.</a:t>
            </a:r>
          </a:p>
          <a:p>
            <a:endParaRPr lang="en-US" sz="1700" dirty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endParaRPr lang="es-E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6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856" y="1794991"/>
            <a:ext cx="6468474" cy="2465217"/>
          </a:xfrm>
        </p:spPr>
        <p:txBody>
          <a:bodyPr vert="horz" wrap="square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Arial Black"/>
                <a:cs typeface="+mj-cs"/>
              </a:rPr>
              <a:t>Conclusion </a:t>
            </a:r>
            <a:r>
              <a:rPr lang="en-US" kern="1200">
                <a:latin typeface="Arial Black"/>
                <a:cs typeface="+mj-cs"/>
              </a:rPr>
              <a:t/>
            </a:r>
            <a:br>
              <a:rPr lang="en-US" kern="1200">
                <a:latin typeface="Arial Black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Arial Black"/>
                <a:cs typeface="+mj-cs"/>
              </a:rPr>
              <a:t>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999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C11AD-D46C-432B-9111-30A5043AAC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3919" y="487740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D38D1A6-EB41-424D-8A9E-FD938F91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2" r="12812" b="-247"/>
          <a:stretch/>
        </p:blipFill>
        <p:spPr>
          <a:xfrm>
            <a:off x="6880980" y="1687578"/>
            <a:ext cx="4789306" cy="435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BB0C45-A2A1-44BE-9717-2F14CB35C574}"/>
              </a:ext>
            </a:extLst>
          </p:cNvPr>
          <p:cNvSpPr txBox="1"/>
          <p:nvPr/>
        </p:nvSpPr>
        <p:spPr>
          <a:xfrm>
            <a:off x="1422400" y="1825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AF9B06-1FEF-4306-B126-98B14B865D25}"/>
              </a:ext>
            </a:extLst>
          </p:cNvPr>
          <p:cNvSpPr txBox="1"/>
          <p:nvPr/>
        </p:nvSpPr>
        <p:spPr>
          <a:xfrm>
            <a:off x="568827" y="1921862"/>
            <a:ext cx="612139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     </a:t>
            </a:r>
            <a:r>
              <a:rPr lang="en-US" sz="1600" dirty="0" smtClean="0">
                <a:latin typeface="Arial"/>
                <a:cs typeface="Arial"/>
              </a:rPr>
              <a:t>The </a:t>
            </a:r>
            <a:r>
              <a:rPr lang="en-US" sz="1600" b="1" dirty="0" smtClean="0">
                <a:latin typeface="Arial"/>
                <a:cs typeface="Arial"/>
              </a:rPr>
              <a:t>6</a:t>
            </a:r>
            <a:r>
              <a:rPr lang="en-US" sz="1600" b="1" dirty="0" smtClean="0">
                <a:latin typeface="Arial"/>
                <a:cs typeface="Calibri"/>
              </a:rPr>
              <a:t> </a:t>
            </a:r>
            <a:r>
              <a:rPr lang="en-US" sz="1600" b="1" dirty="0">
                <a:latin typeface="Arial"/>
                <a:cs typeface="Calibri"/>
              </a:rPr>
              <a:t>most importance variables</a:t>
            </a:r>
            <a:r>
              <a:rPr lang="en-US" sz="1600" dirty="0">
                <a:latin typeface="Arial"/>
                <a:cs typeface="Calibri"/>
              </a:rPr>
              <a:t> for predicting restaurant closure </a:t>
            </a:r>
            <a:r>
              <a:rPr lang="en-US" sz="1600" dirty="0" smtClean="0">
                <a:latin typeface="Arial"/>
                <a:cs typeface="Calibri"/>
              </a:rPr>
              <a:t>according to the Regression analysis include</a:t>
            </a:r>
            <a:r>
              <a:rPr lang="en-US" sz="1600" dirty="0">
                <a:latin typeface="Arial"/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en-US" sz="1600" b="1" dirty="0">
              <a:latin typeface="Arial"/>
              <a:cs typeface="Calibri"/>
            </a:endParaRPr>
          </a:p>
          <a:p>
            <a:r>
              <a:rPr lang="en-US" sz="1600" b="1" dirty="0">
                <a:latin typeface="Arial"/>
                <a:cs typeface="Calibri"/>
              </a:rPr>
              <a:t>Review Counts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the number of online reviews that each business has received</a:t>
            </a:r>
            <a:r>
              <a:rPr lang="en-US" sz="1600" dirty="0" smtClean="0">
                <a:latin typeface="Arial"/>
                <a:ea typeface="+mn-lt"/>
                <a:cs typeface="+mn-lt"/>
              </a:rPr>
              <a:t>)</a:t>
            </a:r>
          </a:p>
          <a:p>
            <a:r>
              <a:rPr lang="en-US" sz="1600" b="1" dirty="0" err="1">
                <a:latin typeface="Arial"/>
                <a:cs typeface="Calibri"/>
              </a:rPr>
              <a:t>Is_Chain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Indicating if the restaurant is a chain or not</a:t>
            </a:r>
            <a:r>
              <a:rPr lang="en-US" sz="1600" dirty="0" smtClean="0">
                <a:latin typeface="Arial"/>
                <a:ea typeface="+mn-lt"/>
                <a:cs typeface="+mn-lt"/>
              </a:rPr>
              <a:t>)</a:t>
            </a:r>
            <a:endParaRPr lang="en-US" sz="1600" dirty="0"/>
          </a:p>
          <a:p>
            <a:r>
              <a:rPr lang="en-US" sz="1600" b="1" dirty="0">
                <a:latin typeface="Arial"/>
                <a:cs typeface="Calibri"/>
              </a:rPr>
              <a:t>Chain Counts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count of all restaurants that are a part of the same franchise and  have the same name)</a:t>
            </a:r>
          </a:p>
          <a:p>
            <a:r>
              <a:rPr lang="en-US" sz="1600" b="1" dirty="0">
                <a:latin typeface="Arial"/>
                <a:cs typeface="Calibri"/>
              </a:rPr>
              <a:t>Entertainment</a:t>
            </a:r>
            <a:r>
              <a:rPr lang="en-US" sz="1600" dirty="0">
                <a:latin typeface="Arial"/>
                <a:cs typeface="Calibri"/>
              </a:rPr>
              <a:t> (Indicating if the restaurant provides entertainment or not)</a:t>
            </a:r>
          </a:p>
          <a:p>
            <a:r>
              <a:rPr lang="en-US" sz="1600" b="1" dirty="0" err="1" smtClean="0">
                <a:latin typeface="Arial"/>
                <a:ea typeface="+mn-lt"/>
                <a:cs typeface="+mn-lt"/>
              </a:rPr>
              <a:t>Good_for_dinner</a:t>
            </a:r>
            <a:r>
              <a:rPr lang="en-US" sz="1600" b="1" dirty="0">
                <a:latin typeface="Arial"/>
                <a:ea typeface="+mn-lt"/>
                <a:cs typeface="+mn-lt"/>
              </a:rPr>
              <a:t> </a:t>
            </a:r>
            <a:r>
              <a:rPr lang="en-US" sz="1600" dirty="0">
                <a:latin typeface="Arial"/>
                <a:ea typeface="+mn-lt"/>
                <a:cs typeface="+mn-lt"/>
              </a:rPr>
              <a:t>(</a:t>
            </a:r>
            <a:r>
              <a:rPr lang="en-US" sz="1600" dirty="0">
                <a:latin typeface="Arial"/>
                <a:ea typeface="+mn-lt"/>
                <a:cs typeface="Arial"/>
              </a:rPr>
              <a:t>Indicating if the restaurant is good for dinner or not</a:t>
            </a:r>
            <a:r>
              <a:rPr lang="en-US" sz="1600" dirty="0" smtClean="0">
                <a:latin typeface="Arial"/>
                <a:ea typeface="+mn-lt"/>
                <a:cs typeface="Arial"/>
              </a:rPr>
              <a:t>)</a:t>
            </a:r>
          </a:p>
          <a:p>
            <a:r>
              <a:rPr lang="en-US" sz="1600" b="1" dirty="0" smtClean="0">
                <a:latin typeface="Arial"/>
                <a:ea typeface="+mn-lt"/>
                <a:cs typeface="Arial"/>
              </a:rPr>
              <a:t>Stars</a:t>
            </a:r>
            <a:r>
              <a:rPr lang="en-US" sz="1600" dirty="0" smtClean="0">
                <a:latin typeface="Arial"/>
                <a:ea typeface="+mn-lt"/>
                <a:cs typeface="Arial"/>
              </a:rPr>
              <a:t> (Indicating the start rating of the restaurant out of 5)</a:t>
            </a:r>
            <a:endParaRPr lang="en-US" sz="1600" dirty="0">
              <a:latin typeface="Arial"/>
              <a:ea typeface="+mn-lt"/>
              <a:cs typeface="Calibri"/>
            </a:endParaRPr>
          </a:p>
          <a:p>
            <a:endParaRPr lang="en-US" sz="1600" dirty="0">
              <a:latin typeface="Arial"/>
              <a:ea typeface="+mn-lt"/>
              <a:cs typeface="Arial"/>
            </a:endParaRPr>
          </a:p>
          <a:p>
            <a:endParaRPr lang="en-US" sz="1600" dirty="0">
              <a:latin typeface="Arial"/>
              <a:ea typeface="+mn-lt"/>
              <a:cs typeface="Arial"/>
            </a:endParaRPr>
          </a:p>
          <a:p>
            <a:r>
              <a:rPr lang="en-US" sz="1600" dirty="0">
                <a:latin typeface="Arial"/>
                <a:ea typeface="+mn-lt"/>
                <a:cs typeface="Arial"/>
              </a:rPr>
              <a:t>  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AD129-CB03-4913-B1D7-F649D6934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286" y="45810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ABC924-40E3-48E3-9B99-E1292A353F06}"/>
              </a:ext>
            </a:extLst>
          </p:cNvPr>
          <p:cNvSpPr txBox="1"/>
          <p:nvPr/>
        </p:nvSpPr>
        <p:spPr>
          <a:xfrm>
            <a:off x="736600" y="1675191"/>
            <a:ext cx="666144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cs typeface="Arial"/>
              </a:rPr>
              <a:t>Independent restaurants at risk of closing can expand their business in order to grow in different locations or join a franchise to avoid closure. If this is not feasible, restaurants can also adopt the following recommendations.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Restaurants should provide </a:t>
            </a:r>
            <a:r>
              <a:rPr lang="en-US" dirty="0">
                <a:latin typeface="Arial"/>
                <a:cs typeface="Arial"/>
              </a:rPr>
              <a:t>entertainment </a:t>
            </a:r>
            <a:r>
              <a:rPr lang="en-US" dirty="0">
                <a:latin typeface="Arial"/>
                <a:cs typeface="Calibri"/>
              </a:rPr>
              <a:t>such as background music, live music and TV </a:t>
            </a:r>
            <a:r>
              <a:rPr lang="en-US" i="1" dirty="0">
                <a:latin typeface="Calibri"/>
                <a:ea typeface="+mn-lt"/>
                <a:cs typeface="+mn-lt"/>
              </a:rPr>
              <a:t>(</a:t>
            </a:r>
            <a:r>
              <a:rPr lang="en-US" i="1" dirty="0" err="1">
                <a:latin typeface="Calibri"/>
                <a:ea typeface="+mn-lt"/>
                <a:cs typeface="+mn-lt"/>
              </a:rPr>
              <a:t>DiPietro</a:t>
            </a:r>
            <a:r>
              <a:rPr lang="en-US" i="1" dirty="0">
                <a:latin typeface="Calibri"/>
                <a:ea typeface="+mn-lt"/>
                <a:cs typeface="+mn-lt"/>
              </a:rPr>
              <a:t>, 2016)</a:t>
            </a:r>
            <a:r>
              <a:rPr lang="en-US" i="1" dirty="0">
                <a:latin typeface="Calibri"/>
                <a:ea typeface="+mn-lt"/>
                <a:cs typeface="Calibri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or improve the existing ones.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en-US" i="1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ea typeface="+mn-lt"/>
                <a:cs typeface="+mn-lt"/>
              </a:rPr>
              <a:t>Promotions could be put in place to encourage customers to leave reviews </a:t>
            </a:r>
            <a:r>
              <a:rPr lang="en-US" dirty="0" smtClean="0">
                <a:latin typeface="Arial"/>
                <a:ea typeface="+mn-lt"/>
                <a:cs typeface="+mn-lt"/>
              </a:rPr>
              <a:t>and star ratings on </a:t>
            </a:r>
            <a:r>
              <a:rPr lang="en-US" dirty="0">
                <a:latin typeface="Arial"/>
                <a:ea typeface="+mn-lt"/>
                <a:cs typeface="+mn-lt"/>
              </a:rPr>
              <a:t>yelp after visiting the restaurant. </a:t>
            </a:r>
            <a:r>
              <a:rPr lang="en-US" i="1" dirty="0">
                <a:ea typeface="+mn-lt"/>
                <a:cs typeface="+mn-lt"/>
              </a:rPr>
              <a:t>("The restaurant owner who asked for 1-star Yelp reviews", 2020).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ea typeface="+mn-lt"/>
                <a:cs typeface="+mn-lt"/>
              </a:rPr>
              <a:t>Restaurants that experience low traffic at dinner time and are considered "not good for dinner" can tailor their menu options to best suit customer needs. </a:t>
            </a:r>
            <a:endParaRPr lang="en-US" dirty="0">
              <a:solidFill>
                <a:srgbClr val="000000"/>
              </a:solidFill>
              <a:latin typeface="Arial"/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solidFill>
                <a:srgbClr val="C00000"/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C00000"/>
              </a:solidFill>
              <a:latin typeface="Arial"/>
              <a:cs typeface="Calibri"/>
            </a:endParaRP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EC60DDC-2ABA-43EF-8DF7-7F0B9FE7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72" y="1610630"/>
            <a:ext cx="3786413" cy="44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81000" y="615064"/>
            <a:ext cx="3140075" cy="7572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chemeClr val="accent2">
                    <a:lumMod val="50000"/>
                  </a:schemeClr>
                </a:solidFill>
              </a:rPr>
              <a:t>Refer</a:t>
            </a:r>
            <a:r>
              <a:rPr spc="-2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spc="-5">
                <a:solidFill>
                  <a:schemeClr val="accent2">
                    <a:lumMod val="50000"/>
                  </a:schemeClr>
                </a:solidFill>
              </a:rPr>
              <a:t>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BCB042-E083-7743-B92D-0958BE6BCBA1}"/>
              </a:ext>
            </a:extLst>
          </p:cNvPr>
          <p:cNvSpPr/>
          <p:nvPr/>
        </p:nvSpPr>
        <p:spPr>
          <a:xfrm>
            <a:off x="563526" y="1581236"/>
            <a:ext cx="11164186" cy="4447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Ames, M., and G. 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Berle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n.d. What are the major reasons for small business failure? US Small Business Administration. 	http://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www.sba.gov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/content/what-are-major-reasons-small business-failure (accessed October 2, 2011).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DiPietro, R. (2016). Restaurant and foodservice research. International Journal of Contemporary Hospitality			Management, 29(4), 1203 1234.doi:http://dx.doi.org.vortex3.uco.edu/10.1108/IJCHM-01-2016-0046 </a:t>
            </a:r>
          </a:p>
          <a:p>
            <a:pPr>
              <a:lnSpc>
                <a:spcPct val="200000"/>
              </a:lnSpc>
            </a:pP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Gagić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 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Tešanović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&amp; 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Jovičić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[2013]. The vital components of restaurant quality that affect guest satisfaction.		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Turizam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17(4), 166-176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McDonnell, S., 2020. What Percentage of Sales Are from Drive Through Windows at Fast Food Restaurants? [online]		Small Business - 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Chron.com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Available at: &lt;https://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smallbusiness.chron.com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/percentage-sales-drive-through-	windows-fast-food-restaurants-75713.html&gt; </a:t>
            </a:r>
          </a:p>
        </p:txBody>
      </p:sp>
    </p:spTree>
    <p:extLst>
      <p:ext uri="{BB962C8B-B14F-4D97-AF65-F5344CB8AC3E}">
        <p14:creationId xmlns:p14="http://schemas.microsoft.com/office/powerpoint/2010/main" val="39896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63279" y="464437"/>
            <a:ext cx="3140075" cy="7572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chemeClr val="accent2">
                    <a:lumMod val="50000"/>
                  </a:schemeClr>
                </a:solidFill>
              </a:rPr>
              <a:t>Refer</a:t>
            </a:r>
            <a:r>
              <a:rPr spc="-2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spc="-5">
                <a:solidFill>
                  <a:schemeClr val="accent2">
                    <a:lumMod val="50000"/>
                  </a:schemeClr>
                </a:solidFill>
              </a:rPr>
              <a:t>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1C06AC-5A12-914A-9A60-EA5E23CD34AD}"/>
              </a:ext>
            </a:extLst>
          </p:cNvPr>
          <p:cNvSpPr/>
          <p:nvPr/>
        </p:nvSpPr>
        <p:spPr>
          <a:xfrm>
            <a:off x="317274" y="928833"/>
            <a:ext cx="11515061" cy="570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McLynn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 (2018, August 22). Total US Restaurant Count Stands At 660,755 in Spring 2018. Retrieved March 21,2020, 	from https://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www.npd.com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wps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/portal/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npd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/us/news/press releases/2018/total-us-restaurant-count-at-660755-in-	spring-2018-a-one-percent-drop from-last-year-reports-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npd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 </a:t>
            </a:r>
          </a:p>
          <a:p>
            <a:pPr>
              <a:lnSpc>
                <a:spcPct val="200000"/>
              </a:lnSpc>
            </a:pP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Parsa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H. G., Self, J. T., 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Njite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&amp; King, T. (2005). Why restaurants fail. Cornell Hotel and Restaurant Administration		Quarterly, 46(3), 304-322. Retrieved from http://vortex3.uco.edu/ 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login?url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=https://search-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proquestcom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		vortex3.uco.edu/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docview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/209705978?accountid=14516</a:t>
            </a:r>
          </a:p>
          <a:p>
            <a:pPr>
              <a:lnSpc>
                <a:spcPct val="200000"/>
              </a:lnSpc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Severson, K., &amp;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Yaffe-Bellany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D. (2020). Independent Restaurants Brace for the Unknown.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Nytimes.com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 Retrieved 16 July	2020, from https://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www.nytimes.com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/2020/03/20/dining/local-restaurants-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coronavirus.html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Wrulich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Hirschberg, C., 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Rajko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&amp; Schumacher, T. (2020). McKinsey. 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McKinsey&amp;Company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Retrieved from 	https://</a:t>
            </a:r>
            <a:r>
              <a:rPr lang="en-US" sz="160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www.mckinsey.com</a:t>
            </a:r>
            <a:r>
              <a:rPr lang="en-US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/industries/technology-media-and telecommunications/our-insights/the-changing-	market-for-food-delivery#</a:t>
            </a:r>
          </a:p>
        </p:txBody>
      </p:sp>
    </p:spTree>
    <p:extLst>
      <p:ext uri="{BB962C8B-B14F-4D97-AF65-F5344CB8AC3E}">
        <p14:creationId xmlns:p14="http://schemas.microsoft.com/office/powerpoint/2010/main" val="31358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D7FE5-95F0-4CBD-990B-DB10062B13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551215" y="2072823"/>
            <a:ext cx="10150475" cy="304698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Questions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/>
            </a:r>
            <a:b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</a:b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and </a:t>
            </a:r>
            <a:b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</a:b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Answers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0A30079-4506-45E0-8858-DF2F45FD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71" y="1286329"/>
            <a:ext cx="4512128" cy="45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90FC8-897C-460B-BA9D-B267A03F8859}"/>
              </a:ext>
            </a:extLst>
          </p:cNvPr>
          <p:cNvSpPr txBox="1"/>
          <p:nvPr/>
        </p:nvSpPr>
        <p:spPr>
          <a:xfrm>
            <a:off x="6091734" y="2761975"/>
            <a:ext cx="5177924" cy="1650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accent1">
                    <a:lumMod val="50000"/>
                  </a:schemeClr>
                </a:solidFill>
                <a:latin typeface="Arial Black"/>
                <a:ea typeface="+mj-ea"/>
                <a:cs typeface="+mj-cs"/>
              </a:rPr>
              <a:t>Thank You!</a:t>
            </a:r>
            <a:endParaRPr lang="en-US">
              <a:solidFill>
                <a:schemeClr val="accent1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xmlns="" id="{06C8AACE-A425-40E1-8431-F9F1B79D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7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7DF4B-8AE1-4B1A-BB7F-3F11436B1C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089" y="524912"/>
            <a:ext cx="10150475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Company Background</a:t>
            </a:r>
          </a:p>
        </p:txBody>
      </p:sp>
      <p:pic>
        <p:nvPicPr>
          <p:cNvPr id="4" name="Picture 4" descr="A picture containing indoor, table, refrigerator, sitting&#10;&#10;Description automatically generated">
            <a:extLst>
              <a:ext uri="{FF2B5EF4-FFF2-40B4-BE49-F238E27FC236}">
                <a16:creationId xmlns:a16="http://schemas.microsoft.com/office/drawing/2014/main" xmlns="" id="{65E4F8DF-281D-4987-B5BD-5172530C7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8" r="7935" b="-90"/>
          <a:stretch/>
        </p:blipFill>
        <p:spPr>
          <a:xfrm>
            <a:off x="6992258" y="1210"/>
            <a:ext cx="5197724" cy="6861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A5C954-3060-4A35-AAB6-7A49D8100C72}"/>
              </a:ext>
            </a:extLst>
          </p:cNvPr>
          <p:cNvSpPr txBox="1"/>
          <p:nvPr/>
        </p:nvSpPr>
        <p:spPr>
          <a:xfrm>
            <a:off x="1114761" y="1783049"/>
            <a:ext cx="556638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Online crowd-sourced review forum, headquartered in San Francisco, California.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Founded in 2004 by former PayPal employees </a:t>
            </a:r>
            <a:r>
              <a:rPr lang="en-US" sz="2000" dirty="0" err="1">
                <a:latin typeface="Arial"/>
                <a:cs typeface="Calibri"/>
              </a:rPr>
              <a:t>Russel</a:t>
            </a:r>
            <a:r>
              <a:rPr lang="en-US" sz="2000" dirty="0">
                <a:latin typeface="Arial"/>
                <a:cs typeface="Calibri"/>
              </a:rPr>
              <a:t> Simmons and Jeremy </a:t>
            </a:r>
            <a:r>
              <a:rPr lang="en-US" sz="2000" dirty="0" err="1">
                <a:latin typeface="Arial"/>
                <a:cs typeface="Calibri"/>
              </a:rPr>
              <a:t>Stoppelman</a:t>
            </a:r>
            <a:r>
              <a:rPr lang="en-US" sz="2000" dirty="0">
                <a:latin typeface="Arial"/>
                <a:cs typeface="Calibri"/>
              </a:rPr>
              <a:t>. 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Find local businesses like hair stylists, mechanics, dentist, etc.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xmlns="" id="{FF3EC644-ECE9-491A-9134-172CFABFDE0B}"/>
              </a:ext>
            </a:extLst>
          </p:cNvPr>
          <p:cNvSpPr/>
          <p:nvPr/>
        </p:nvSpPr>
        <p:spPr>
          <a:xfrm>
            <a:off x="409121" y="4793329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xmlns="" id="{FD936E76-64FA-4A3D-8C58-0A97DA0C56C9}"/>
              </a:ext>
            </a:extLst>
          </p:cNvPr>
          <p:cNvSpPr/>
          <p:nvPr/>
        </p:nvSpPr>
        <p:spPr>
          <a:xfrm>
            <a:off x="409120" y="3426566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xmlns="" id="{1AA8E9DD-BF0E-42FB-AFB5-E15646B824C5}"/>
              </a:ext>
            </a:extLst>
          </p:cNvPr>
          <p:cNvSpPr/>
          <p:nvPr/>
        </p:nvSpPr>
        <p:spPr>
          <a:xfrm>
            <a:off x="409120" y="2126328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304A0-B6EC-497C-AA1F-B1CD42E90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2048" y="461624"/>
            <a:ext cx="10150475" cy="73818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Motivation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xmlns="" id="{2E0E7A59-596C-4EEE-863F-94FAD74ED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594875"/>
              </p:ext>
            </p:extLst>
          </p:nvPr>
        </p:nvGraphicFramePr>
        <p:xfrm>
          <a:off x="6587232" y="1902581"/>
          <a:ext cx="4619008" cy="388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112599"/>
            <a:ext cx="5924669" cy="56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866CF3A-3173-4151-B926-63FF8A47F5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1095" y="58510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190D866-A21D-400B-B073-3BBEAB12663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27666" y="1642156"/>
            <a:ext cx="5945188" cy="504666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sz="2400"/>
              <a:t>Increase in new restaurants by 6%</a:t>
            </a:r>
            <a:endParaRPr lang="en-US"/>
          </a:p>
          <a:p>
            <a:pPr algn="l">
              <a:lnSpc>
                <a:spcPct val="300000"/>
              </a:lnSpc>
            </a:pPr>
            <a:r>
              <a:rPr lang="en-US" sz="2400"/>
              <a:t>Increase in competition </a:t>
            </a:r>
          </a:p>
          <a:p>
            <a:pPr algn="l">
              <a:lnSpc>
                <a:spcPct val="300000"/>
              </a:lnSpc>
            </a:pPr>
            <a:r>
              <a:rPr lang="en-US" sz="2400"/>
              <a:t>Increase in </a:t>
            </a:r>
            <a:r>
              <a:rPr lang="en-US" sz="2400">
                <a:solidFill>
                  <a:srgbClr val="FF0000"/>
                </a:solidFill>
              </a:rPr>
              <a:t>closure</a:t>
            </a:r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7184F92-0859-4304-9896-57B1DED2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55210"/>
              </p:ext>
            </p:extLst>
          </p:nvPr>
        </p:nvGraphicFramePr>
        <p:xfrm>
          <a:off x="6241143" y="2074333"/>
          <a:ext cx="5367872" cy="29952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825343">
                  <a:extLst>
                    <a:ext uri="{9D8B030D-6E8A-4147-A177-3AD203B41FA5}">
                      <a16:colId xmlns:a16="http://schemas.microsoft.com/office/drawing/2014/main" xmlns="" val="3629744419"/>
                    </a:ext>
                  </a:extLst>
                </a:gridCol>
                <a:gridCol w="1825343">
                  <a:extLst>
                    <a:ext uri="{9D8B030D-6E8A-4147-A177-3AD203B41FA5}">
                      <a16:colId xmlns:a16="http://schemas.microsoft.com/office/drawing/2014/main" xmlns="" val="3362860616"/>
                    </a:ext>
                  </a:extLst>
                </a:gridCol>
                <a:gridCol w="1717186">
                  <a:extLst>
                    <a:ext uri="{9D8B030D-6E8A-4147-A177-3AD203B41FA5}">
                      <a16:colId xmlns:a16="http://schemas.microsoft.com/office/drawing/2014/main" xmlns="" val="92496493"/>
                    </a:ext>
                  </a:extLst>
                </a:gridCol>
              </a:tblGrid>
              <a:tr h="7937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>
                        <a:effectLst/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2018</a:t>
                      </a:r>
                      <a:endParaRPr lang="en-US" sz="2000" b="1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2019</a:t>
                      </a:r>
                      <a:endParaRPr lang="en-US" sz="2000" b="1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extLst>
                  <a:ext uri="{0D108BD9-81ED-4DB2-BD59-A6C34878D82A}">
                    <a16:rowId xmlns:a16="http://schemas.microsoft.com/office/drawing/2014/main" xmlns="" val="1668032815"/>
                  </a:ext>
                </a:extLst>
              </a:tr>
              <a:tr h="878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Number Of Restaurants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33,110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35,305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xmlns="" val="2309128233"/>
                  </a:ext>
                </a:extLst>
              </a:tr>
              <a:tr h="6614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Open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23,118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23,867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xmlns="" val="1439707122"/>
                  </a:ext>
                </a:extLst>
              </a:tr>
              <a:tr h="6614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Closed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9,992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11,438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xmlns="" val="3889360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44B81-FC96-4760-A714-D1A710E550A6}"/>
              </a:ext>
            </a:extLst>
          </p:cNvPr>
          <p:cNvSpPr txBox="1"/>
          <p:nvPr/>
        </p:nvSpPr>
        <p:spPr>
          <a:xfrm>
            <a:off x="1626178" y="6067233"/>
            <a:ext cx="10683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Note:</a:t>
            </a:r>
            <a:r>
              <a:rPr lang="en-US" i="1"/>
              <a:t> This calculation only applies to restaurants on Yelp. Not all restaurants sign up on Yelp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xmlns="" id="{8BF2BBF9-F987-4B16-90E0-2A98A8477B42}"/>
              </a:ext>
            </a:extLst>
          </p:cNvPr>
          <p:cNvSpPr/>
          <p:nvPr/>
        </p:nvSpPr>
        <p:spPr>
          <a:xfrm>
            <a:off x="651025" y="2223090"/>
            <a:ext cx="417285" cy="368905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646CE5A7-AB28-4E8B-A03D-B41712798773}"/>
              </a:ext>
            </a:extLst>
          </p:cNvPr>
          <p:cNvSpPr/>
          <p:nvPr/>
        </p:nvSpPr>
        <p:spPr>
          <a:xfrm>
            <a:off x="597806" y="3240299"/>
            <a:ext cx="471714" cy="374951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xmlns="" id="{B4845F8D-E509-4BD2-B956-3E34B960A9C3}"/>
              </a:ext>
            </a:extLst>
          </p:cNvPr>
          <p:cNvSpPr/>
          <p:nvPr/>
        </p:nvSpPr>
        <p:spPr>
          <a:xfrm>
            <a:off x="599016" y="4366366"/>
            <a:ext cx="471713" cy="374952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xmlns="" id="{1D157E88-9B31-4EEA-B5DD-CC10999A9F53}"/>
              </a:ext>
            </a:extLst>
          </p:cNvPr>
          <p:cNvSpPr txBox="1"/>
          <p:nvPr/>
        </p:nvSpPr>
        <p:spPr>
          <a:xfrm>
            <a:off x="385343" y="443917"/>
            <a:ext cx="7765412" cy="763029"/>
          </a:xfrm>
          <a:prstGeom prst="rect">
            <a:avLst/>
          </a:prstGeom>
        </p:spPr>
        <p:txBody>
          <a:bodyPr vert="horz" wrap="square" lIns="0" tIns="95250" rIns="0" bIns="0" rtlCol="0" anchor="t">
            <a:spAutoFit/>
          </a:bodyPr>
          <a:lstStyle/>
          <a:p>
            <a:pPr marL="12700" marR="5080" indent="592455">
              <a:lnSpc>
                <a:spcPts val="5190"/>
              </a:lnSpc>
              <a:spcBef>
                <a:spcPts val="750"/>
              </a:spcBef>
            </a:pPr>
            <a:r>
              <a:rPr lang="en-US" sz="4800" spc="-5" dirty="0">
                <a:solidFill>
                  <a:schemeClr val="tx2"/>
                </a:solidFill>
                <a:latin typeface="Arial"/>
                <a:cs typeface="Arial"/>
              </a:rPr>
              <a:t>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4505C7-0972-4C8E-99F2-036F28C7D717}"/>
              </a:ext>
            </a:extLst>
          </p:cNvPr>
          <p:cNvSpPr txBox="1"/>
          <p:nvPr/>
        </p:nvSpPr>
        <p:spPr>
          <a:xfrm>
            <a:off x="1400560" y="1591186"/>
            <a:ext cx="6092529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Arial"/>
              <a:cs typeface="Calibri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The restaurant industry sees a 1% - 1.2% yearly increase in restaurants.</a:t>
            </a:r>
            <a:endParaRPr lang="en-US" sz="20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Restaurants that cannot compete also close each year.</a:t>
            </a:r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In the spring of 2018, the U.S. restaurant count decreased by 1% from the year before.</a:t>
            </a:r>
            <a:endParaRPr lang="en-US">
              <a:cs typeface="Calibri"/>
            </a:endParaRPr>
          </a:p>
          <a:p>
            <a:endParaRPr lang="en-US" sz="2000">
              <a:latin typeface="Arial"/>
              <a:ea typeface="+mn-lt"/>
              <a:cs typeface="Times New Roman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" name="Picture 3" descr="A picture containing shirt&#10;&#10;Description automatically generated">
            <a:extLst>
              <a:ext uri="{FF2B5EF4-FFF2-40B4-BE49-F238E27FC236}">
                <a16:creationId xmlns:a16="http://schemas.microsoft.com/office/drawing/2014/main" xmlns="" id="{54383FDC-F814-4A05-8891-D7276D0B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25" y="980923"/>
            <a:ext cx="4757056" cy="4763104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42AF0213-86F6-434A-BD0B-0C792CB84DE2}"/>
              </a:ext>
            </a:extLst>
          </p:cNvPr>
          <p:cNvSpPr/>
          <p:nvPr/>
        </p:nvSpPr>
        <p:spPr>
          <a:xfrm>
            <a:off x="747786" y="2126327"/>
            <a:ext cx="477762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1F8241E2-3F4F-424F-B27A-50B02BA4BD86}"/>
              </a:ext>
            </a:extLst>
          </p:cNvPr>
          <p:cNvSpPr/>
          <p:nvPr/>
        </p:nvSpPr>
        <p:spPr>
          <a:xfrm>
            <a:off x="748996" y="3270538"/>
            <a:ext cx="477763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89552016-74D7-4A42-816E-DBDC6E4C8E88}"/>
              </a:ext>
            </a:extLst>
          </p:cNvPr>
          <p:cNvSpPr/>
          <p:nvPr/>
        </p:nvSpPr>
        <p:spPr>
          <a:xfrm>
            <a:off x="748995" y="4474013"/>
            <a:ext cx="477763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2DA8F5-5C2B-0D47-9042-2C53B04EEB98}"/>
              </a:ext>
            </a:extLst>
          </p:cNvPr>
          <p:cNvSpPr/>
          <p:nvPr/>
        </p:nvSpPr>
        <p:spPr>
          <a:xfrm>
            <a:off x="417941" y="6089036"/>
            <a:ext cx="167924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i="1">
                <a:latin typeface="Calibri"/>
                <a:cs typeface="Arial"/>
              </a:rPr>
              <a:t>(</a:t>
            </a:r>
            <a:r>
              <a:rPr lang="en-US" i="1" err="1">
                <a:latin typeface="Calibri"/>
                <a:cs typeface="Arial"/>
              </a:rPr>
              <a:t>McLynn</a:t>
            </a:r>
            <a:r>
              <a:rPr lang="en-US" i="1">
                <a:latin typeface="Calibri"/>
                <a:cs typeface="Arial"/>
              </a:rPr>
              <a:t>, 2018)</a:t>
            </a:r>
            <a:r>
              <a:rPr lang="en-US">
                <a:latin typeface="Calibri"/>
                <a:cs typeface="Arial"/>
              </a:rPr>
              <a:t> 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3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xmlns="" id="{F8F70B60-2128-4BB0-86D2-DC230074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64" y="1714237"/>
            <a:ext cx="5085994" cy="3353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995E3-CA09-4250-A913-C143B5EDC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381" y="489470"/>
            <a:ext cx="10150475" cy="147796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Research Questions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A005F8-5149-4C53-AD24-AC69112E67BE}"/>
              </a:ext>
            </a:extLst>
          </p:cNvPr>
          <p:cNvSpPr txBox="1"/>
          <p:nvPr/>
        </p:nvSpPr>
        <p:spPr>
          <a:xfrm>
            <a:off x="7023899" y="2610441"/>
            <a:ext cx="3355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What important factors contribute to operation or closure of a restaurant? </a:t>
            </a:r>
            <a:r>
              <a:rPr lang="en-US" sz="2400">
                <a:latin typeface="Arial"/>
                <a:cs typeface="Arial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96326C-D4EB-430D-AE1F-E31CDADF8DCB}"/>
              </a:ext>
            </a:extLst>
          </p:cNvPr>
          <p:cNvSpPr txBox="1"/>
          <p:nvPr/>
        </p:nvSpPr>
        <p:spPr>
          <a:xfrm>
            <a:off x="2171571" y="5152993"/>
            <a:ext cx="348042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How do these attributes impact the closure of a restaurant?</a:t>
            </a:r>
            <a:r>
              <a:rPr lang="en-US" sz="2400">
                <a:latin typeface="Arial"/>
                <a:cs typeface="Arial"/>
              </a:rPr>
              <a:t> 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9E5167-89B2-49B8-8853-EAEB9B5D0C52}"/>
              </a:ext>
            </a:extLst>
          </p:cNvPr>
          <p:cNvSpPr txBox="1"/>
          <p:nvPr/>
        </p:nvSpPr>
        <p:spPr>
          <a:xfrm>
            <a:off x="2310482" y="223374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What have others found concerning this topic?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0E0E-F0D3-CF47-AF35-67026D3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854" y="2413981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rgbClr val="FFFFFF"/>
                </a:solidFill>
                <a:latin typeface="Arial Black"/>
                <a:cs typeface="+mj-cs"/>
              </a:rPr>
              <a:t>Literature</a:t>
            </a:r>
            <a:r>
              <a:rPr lang="en-US" sz="7200" kern="1200">
                <a:solidFill>
                  <a:srgbClr val="FFFFFF"/>
                </a:solidFill>
                <a:latin typeface="Arial Black"/>
                <a:cs typeface="+mj-cs"/>
              </a:rPr>
              <a:t> </a:t>
            </a:r>
            <a:r>
              <a:rPr lang="en-US" sz="6600" kern="1200">
                <a:solidFill>
                  <a:srgbClr val="FFFFFF"/>
                </a:solidFill>
                <a:latin typeface="Arial Black"/>
                <a:cs typeface="+mj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434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1353</Words>
  <Application>Microsoft Office PowerPoint</Application>
  <PresentationFormat>Custom</PresentationFormat>
  <Paragraphs>505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Agenda</vt:lpstr>
      <vt:lpstr>Introduction</vt:lpstr>
      <vt:lpstr>Company Background</vt:lpstr>
      <vt:lpstr>Motivation</vt:lpstr>
      <vt:lpstr>Problem</vt:lpstr>
      <vt:lpstr>PowerPoint Presentation</vt:lpstr>
      <vt:lpstr>Research Questions </vt:lpstr>
      <vt:lpstr>Literature Review</vt:lpstr>
      <vt:lpstr>Literature Review</vt:lpstr>
      <vt:lpstr>Literature Review</vt:lpstr>
      <vt:lpstr>Data Understanding  and  Data Cleaning</vt:lpstr>
      <vt:lpstr>PowerPoint Presentation</vt:lpstr>
      <vt:lpstr>Data Cleaning</vt:lpstr>
      <vt:lpstr>Data Understanding</vt:lpstr>
      <vt:lpstr>Data Understanding</vt:lpstr>
      <vt:lpstr>Data Understanding</vt:lpstr>
      <vt:lpstr>Data Understanding</vt:lpstr>
      <vt:lpstr>Exploratory  Analysis</vt:lpstr>
      <vt:lpstr>Target Variable "Is_Open"</vt:lpstr>
      <vt:lpstr>Fast Food</vt:lpstr>
      <vt:lpstr>Delivery</vt:lpstr>
      <vt:lpstr>Chain Restaurants</vt:lpstr>
      <vt:lpstr>Average Reviews</vt:lpstr>
      <vt:lpstr>Entertainment and Reviews</vt:lpstr>
      <vt:lpstr>Good for Dinner and Reviews</vt:lpstr>
      <vt:lpstr>Distribution of Review Count and Chain Count</vt:lpstr>
      <vt:lpstr>Transformation of Review Count and Chain Count</vt:lpstr>
      <vt:lpstr>Regression Analysis</vt:lpstr>
      <vt:lpstr>Stepwise Selection Regression</vt:lpstr>
      <vt:lpstr>Stepwise Selection Regression</vt:lpstr>
      <vt:lpstr>Conclusion  and Recommendations</vt:lpstr>
      <vt:lpstr>Conclusion</vt:lpstr>
      <vt:lpstr>Recommendations</vt:lpstr>
      <vt:lpstr>References</vt:lpstr>
      <vt:lpstr>References</vt:lpstr>
      <vt:lpstr>Questions  and  Answers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Kisten Dobrinski</dc:creator>
  <cp:lastModifiedBy>Pelumi</cp:lastModifiedBy>
  <cp:revision>91</cp:revision>
  <dcterms:created xsi:type="dcterms:W3CDTF">2020-04-27T13:05:16Z</dcterms:created>
  <dcterms:modified xsi:type="dcterms:W3CDTF">2022-04-29T16:43:21Z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2020-04-27T00:00:00Z</vt:filetime>
  </property>
</Properties>
</file>