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57" r:id="rId2"/>
    <p:sldId id="327" r:id="rId3"/>
    <p:sldId id="351" r:id="rId4"/>
    <p:sldId id="360" r:id="rId5"/>
    <p:sldId id="346" r:id="rId6"/>
    <p:sldId id="288" r:id="rId7"/>
    <p:sldId id="335" r:id="rId8"/>
    <p:sldId id="365" r:id="rId9"/>
    <p:sldId id="336" r:id="rId10"/>
    <p:sldId id="330" r:id="rId11"/>
    <p:sldId id="369" r:id="rId12"/>
    <p:sldId id="370" r:id="rId13"/>
    <p:sldId id="373" r:id="rId14"/>
    <p:sldId id="372" r:id="rId15"/>
    <p:sldId id="393" r:id="rId16"/>
    <p:sldId id="371" r:id="rId17"/>
    <p:sldId id="374" r:id="rId18"/>
    <p:sldId id="377" r:id="rId19"/>
    <p:sldId id="380" r:id="rId20"/>
    <p:sldId id="389" r:id="rId21"/>
    <p:sldId id="386" r:id="rId22"/>
    <p:sldId id="383" r:id="rId23"/>
    <p:sldId id="384" r:id="rId24"/>
    <p:sldId id="385" r:id="rId25"/>
    <p:sldId id="3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demi Omolola Olaoye" initials="AO" lastIdx="1" clrIdx="0">
    <p:extLst>
      <p:ext uri="{19B8F6BF-5375-455C-9EA6-DF929625EA0E}">
        <p15:presenceInfo xmlns:p15="http://schemas.microsoft.com/office/powerpoint/2012/main" userId="S::aolaoye@uco.edu::6bcc0bdf-8e50-4bb0-9f10-c4652a7f48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D622D-F1BC-4662-A436-A82D49B31066}" v="23" dt="2025-02-18T22:34:38.7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lumi Osunrayi" userId="7579bce92d279346" providerId="LiveId" clId="{4B9D622D-F1BC-4662-A436-A82D49B31066}"/>
    <pc:docChg chg="undo custSel addSld delSld modSld">
      <pc:chgData name="Pelumi Osunrayi" userId="7579bce92d279346" providerId="LiveId" clId="{4B9D622D-F1BC-4662-A436-A82D49B31066}" dt="2025-02-18T22:36:43.568" v="47" actId="2696"/>
      <pc:docMkLst>
        <pc:docMk/>
      </pc:docMkLst>
      <pc:sldChg chg="add del">
        <pc:chgData name="Pelumi Osunrayi" userId="7579bce92d279346" providerId="LiveId" clId="{4B9D622D-F1BC-4662-A436-A82D49B31066}" dt="2025-02-18T22:36:06.574" v="40" actId="2696"/>
        <pc:sldMkLst>
          <pc:docMk/>
          <pc:sldMk cId="294725372" sldId="336"/>
        </pc:sldMkLst>
      </pc:sldChg>
      <pc:sldChg chg="del">
        <pc:chgData name="Pelumi Osunrayi" userId="7579bce92d279346" providerId="LiveId" clId="{4B9D622D-F1BC-4662-A436-A82D49B31066}" dt="2025-02-18T22:36:16.655" v="41" actId="2696"/>
        <pc:sldMkLst>
          <pc:docMk/>
          <pc:sldMk cId="1074194374" sldId="337"/>
        </pc:sldMkLst>
      </pc:sldChg>
      <pc:sldChg chg="del">
        <pc:chgData name="Pelumi Osunrayi" userId="7579bce92d279346" providerId="LiveId" clId="{4B9D622D-F1BC-4662-A436-A82D49B31066}" dt="2025-02-18T22:36:25.400" v="43" actId="2696"/>
        <pc:sldMkLst>
          <pc:docMk/>
          <pc:sldMk cId="3069218068" sldId="339"/>
        </pc:sldMkLst>
      </pc:sldChg>
      <pc:sldChg chg="del">
        <pc:chgData name="Pelumi Osunrayi" userId="7579bce92d279346" providerId="LiveId" clId="{4B9D622D-F1BC-4662-A436-A82D49B31066}" dt="2025-02-18T22:32:48.361" v="2" actId="2696"/>
        <pc:sldMkLst>
          <pc:docMk/>
          <pc:sldMk cId="2786925921" sldId="343"/>
        </pc:sldMkLst>
      </pc:sldChg>
      <pc:sldChg chg="del">
        <pc:chgData name="Pelumi Osunrayi" userId="7579bce92d279346" providerId="LiveId" clId="{4B9D622D-F1BC-4662-A436-A82D49B31066}" dt="2025-02-18T22:36:28.391" v="44" actId="2696"/>
        <pc:sldMkLst>
          <pc:docMk/>
          <pc:sldMk cId="2557067337" sldId="349"/>
        </pc:sldMkLst>
      </pc:sldChg>
      <pc:sldChg chg="del">
        <pc:chgData name="Pelumi Osunrayi" userId="7579bce92d279346" providerId="LiveId" clId="{4B9D622D-F1BC-4662-A436-A82D49B31066}" dt="2025-02-18T22:36:30.645" v="45" actId="2696"/>
        <pc:sldMkLst>
          <pc:docMk/>
          <pc:sldMk cId="1227379405" sldId="350"/>
        </pc:sldMkLst>
      </pc:sldChg>
      <pc:sldChg chg="del">
        <pc:chgData name="Pelumi Osunrayi" userId="7579bce92d279346" providerId="LiveId" clId="{4B9D622D-F1BC-4662-A436-A82D49B31066}" dt="2025-02-18T22:32:40.831" v="0" actId="2696"/>
        <pc:sldMkLst>
          <pc:docMk/>
          <pc:sldMk cId="243468500" sldId="352"/>
        </pc:sldMkLst>
      </pc:sldChg>
      <pc:sldChg chg="del">
        <pc:chgData name="Pelumi Osunrayi" userId="7579bce92d279346" providerId="LiveId" clId="{4B9D622D-F1BC-4662-A436-A82D49B31066}" dt="2025-02-18T22:36:00.160" v="38" actId="2696"/>
        <pc:sldMkLst>
          <pc:docMk/>
          <pc:sldMk cId="2692341919" sldId="353"/>
        </pc:sldMkLst>
      </pc:sldChg>
      <pc:sldChg chg="del">
        <pc:chgData name="Pelumi Osunrayi" userId="7579bce92d279346" providerId="LiveId" clId="{4B9D622D-F1BC-4662-A436-A82D49B31066}" dt="2025-02-18T22:32:44.329" v="1" actId="2696"/>
        <pc:sldMkLst>
          <pc:docMk/>
          <pc:sldMk cId="3929289192" sldId="356"/>
        </pc:sldMkLst>
      </pc:sldChg>
      <pc:sldChg chg="del">
        <pc:chgData name="Pelumi Osunrayi" userId="7579bce92d279346" providerId="LiveId" clId="{4B9D622D-F1BC-4662-A436-A82D49B31066}" dt="2025-02-18T22:36:41.077" v="46" actId="2696"/>
        <pc:sldMkLst>
          <pc:docMk/>
          <pc:sldMk cId="525474989" sldId="361"/>
        </pc:sldMkLst>
      </pc:sldChg>
      <pc:sldChg chg="del">
        <pc:chgData name="Pelumi Osunrayi" userId="7579bce92d279346" providerId="LiveId" clId="{4B9D622D-F1BC-4662-A436-A82D49B31066}" dt="2025-02-18T22:34:59.720" v="36" actId="2696"/>
        <pc:sldMkLst>
          <pc:docMk/>
          <pc:sldMk cId="3989685736" sldId="363"/>
        </pc:sldMkLst>
      </pc:sldChg>
      <pc:sldChg chg="del">
        <pc:chgData name="Pelumi Osunrayi" userId="7579bce92d279346" providerId="LiveId" clId="{4B9D622D-F1BC-4662-A436-A82D49B31066}" dt="2025-02-18T22:35:03.185" v="37" actId="2696"/>
        <pc:sldMkLst>
          <pc:docMk/>
          <pc:sldMk cId="3135888872" sldId="364"/>
        </pc:sldMkLst>
      </pc:sldChg>
      <pc:sldChg chg="del">
        <pc:chgData name="Pelumi Osunrayi" userId="7579bce92d279346" providerId="LiveId" clId="{4B9D622D-F1BC-4662-A436-A82D49B31066}" dt="2025-02-18T22:36:43.568" v="47" actId="2696"/>
        <pc:sldMkLst>
          <pc:docMk/>
          <pc:sldMk cId="825612701" sldId="366"/>
        </pc:sldMkLst>
      </pc:sldChg>
      <pc:sldChg chg="delSp modSp mod">
        <pc:chgData name="Pelumi Osunrayi" userId="7579bce92d279346" providerId="LiveId" clId="{4B9D622D-F1BC-4662-A436-A82D49B31066}" dt="2025-02-18T22:33:24.485" v="10" actId="1076"/>
        <pc:sldMkLst>
          <pc:docMk/>
          <pc:sldMk cId="3747744113" sldId="369"/>
        </pc:sldMkLst>
        <pc:spChg chg="mod">
          <ac:chgData name="Pelumi Osunrayi" userId="7579bce92d279346" providerId="LiveId" clId="{4B9D622D-F1BC-4662-A436-A82D49B31066}" dt="2025-02-18T22:33:24.485" v="10" actId="1076"/>
          <ac:spMkLst>
            <pc:docMk/>
            <pc:sldMk cId="3747744113" sldId="369"/>
            <ac:spMk id="7" creationId="{F2B90041-441D-402F-8FEE-809E7F199D1F}"/>
          </ac:spMkLst>
        </pc:spChg>
        <pc:picChg chg="del">
          <ac:chgData name="Pelumi Osunrayi" userId="7579bce92d279346" providerId="LiveId" clId="{4B9D622D-F1BC-4662-A436-A82D49B31066}" dt="2025-02-18T22:32:58.027" v="3" actId="478"/>
          <ac:picMkLst>
            <pc:docMk/>
            <pc:sldMk cId="3747744113" sldId="369"/>
            <ac:picMk id="1026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3:20.347" v="9" actId="478"/>
          <ac:picMkLst>
            <pc:docMk/>
            <pc:sldMk cId="3747744113" sldId="369"/>
            <ac:picMk id="1027" creationId="{00000000-0000-0000-0000-000000000000}"/>
          </ac:picMkLst>
        </pc:picChg>
        <pc:picChg chg="mod">
          <ac:chgData name="Pelumi Osunrayi" userId="7579bce92d279346" providerId="LiveId" clId="{4B9D622D-F1BC-4662-A436-A82D49B31066}" dt="2025-02-18T22:33:04.565" v="6" actId="14100"/>
          <ac:picMkLst>
            <pc:docMk/>
            <pc:sldMk cId="3747744113" sldId="369"/>
            <ac:picMk id="1030" creationId="{00000000-0000-0000-0000-000000000000}"/>
          </ac:picMkLst>
        </pc:picChg>
      </pc:sldChg>
      <pc:sldChg chg="delSp modSp mod">
        <pc:chgData name="Pelumi Osunrayi" userId="7579bce92d279346" providerId="LiveId" clId="{4B9D622D-F1BC-4662-A436-A82D49B31066}" dt="2025-02-18T22:33:37.159" v="13" actId="1076"/>
        <pc:sldMkLst>
          <pc:docMk/>
          <pc:sldMk cId="1736571800" sldId="370"/>
        </pc:sldMkLst>
        <pc:spChg chg="mod">
          <ac:chgData name="Pelumi Osunrayi" userId="7579bce92d279346" providerId="LiveId" clId="{4B9D622D-F1BC-4662-A436-A82D49B31066}" dt="2025-02-18T22:33:37.159" v="13" actId="1076"/>
          <ac:spMkLst>
            <pc:docMk/>
            <pc:sldMk cId="1736571800" sldId="370"/>
            <ac:spMk id="9" creationId="{247459E1-FCE6-47E8-A299-013E6F830D71}"/>
          </ac:spMkLst>
        </pc:spChg>
        <pc:picChg chg="mod">
          <ac:chgData name="Pelumi Osunrayi" userId="7579bce92d279346" providerId="LiveId" clId="{4B9D622D-F1BC-4662-A436-A82D49B31066}" dt="2025-02-18T22:33:12.736" v="8" actId="14100"/>
          <ac:picMkLst>
            <pc:docMk/>
            <pc:sldMk cId="1736571800" sldId="370"/>
            <ac:picMk id="2050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3:08.370" v="7" actId="478"/>
          <ac:picMkLst>
            <pc:docMk/>
            <pc:sldMk cId="1736571800" sldId="370"/>
            <ac:picMk id="2051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3:27.263" v="11" actId="478"/>
          <ac:picMkLst>
            <pc:docMk/>
            <pc:sldMk cId="1736571800" sldId="370"/>
            <ac:picMk id="2052" creationId="{00000000-0000-0000-0000-000000000000}"/>
          </ac:picMkLst>
        </pc:picChg>
      </pc:sldChg>
      <pc:sldChg chg="delSp modSp mod">
        <pc:chgData name="Pelumi Osunrayi" userId="7579bce92d279346" providerId="LiveId" clId="{4B9D622D-F1BC-4662-A436-A82D49B31066}" dt="2025-02-18T22:34:29.784" v="31" actId="1076"/>
        <pc:sldMkLst>
          <pc:docMk/>
          <pc:sldMk cId="3746803852" sldId="371"/>
        </pc:sldMkLst>
        <pc:spChg chg="mod">
          <ac:chgData name="Pelumi Osunrayi" userId="7579bce92d279346" providerId="LiveId" clId="{4B9D622D-F1BC-4662-A436-A82D49B31066}" dt="2025-02-18T22:34:29.784" v="31" actId="1076"/>
          <ac:spMkLst>
            <pc:docMk/>
            <pc:sldMk cId="3746803852" sldId="371"/>
            <ac:spMk id="8" creationId="{DD77E565-9A00-4FCA-9FE2-84EA12056D0D}"/>
          </ac:spMkLst>
        </pc:spChg>
        <pc:picChg chg="mod">
          <ac:chgData name="Pelumi Osunrayi" userId="7579bce92d279346" providerId="LiveId" clId="{4B9D622D-F1BC-4662-A436-A82D49B31066}" dt="2025-02-18T22:34:25.830" v="30" actId="14100"/>
          <ac:picMkLst>
            <pc:docMk/>
            <pc:sldMk cId="3746803852" sldId="371"/>
            <ac:picMk id="3078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4:21.678" v="28" actId="478"/>
          <ac:picMkLst>
            <pc:docMk/>
            <pc:sldMk cId="3746803852" sldId="371"/>
            <ac:picMk id="3079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4:22.978" v="29" actId="478"/>
          <ac:picMkLst>
            <pc:docMk/>
            <pc:sldMk cId="3746803852" sldId="371"/>
            <ac:picMk id="3080" creationId="{00000000-0000-0000-0000-000000000000}"/>
          </ac:picMkLst>
        </pc:picChg>
      </pc:sldChg>
      <pc:sldChg chg="delSp modSp mod">
        <pc:chgData name="Pelumi Osunrayi" userId="7579bce92d279346" providerId="LiveId" clId="{4B9D622D-F1BC-4662-A436-A82D49B31066}" dt="2025-02-18T22:34:10.810" v="24" actId="1076"/>
        <pc:sldMkLst>
          <pc:docMk/>
          <pc:sldMk cId="837843018" sldId="372"/>
        </pc:sldMkLst>
        <pc:spChg chg="mod">
          <ac:chgData name="Pelumi Osunrayi" userId="7579bce92d279346" providerId="LiveId" clId="{4B9D622D-F1BC-4662-A436-A82D49B31066}" dt="2025-02-18T22:34:10.810" v="24" actId="1076"/>
          <ac:spMkLst>
            <pc:docMk/>
            <pc:sldMk cId="837843018" sldId="372"/>
            <ac:spMk id="10" creationId="{3663171D-5098-447E-A710-41119B604135}"/>
          </ac:spMkLst>
        </pc:spChg>
        <pc:picChg chg="del">
          <ac:chgData name="Pelumi Osunrayi" userId="7579bce92d279346" providerId="LiveId" clId="{4B9D622D-F1BC-4662-A436-A82D49B31066}" dt="2025-02-18T22:34:04.463" v="22" actId="478"/>
          <ac:picMkLst>
            <pc:docMk/>
            <pc:sldMk cId="837843018" sldId="372"/>
            <ac:picMk id="2051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4:00.095" v="20" actId="478"/>
          <ac:picMkLst>
            <pc:docMk/>
            <pc:sldMk cId="837843018" sldId="372"/>
            <ac:picMk id="2056" creationId="{00000000-0000-0000-0000-000000000000}"/>
          </ac:picMkLst>
        </pc:picChg>
        <pc:picChg chg="mod">
          <ac:chgData name="Pelumi Osunrayi" userId="7579bce92d279346" providerId="LiveId" clId="{4B9D622D-F1BC-4662-A436-A82D49B31066}" dt="2025-02-18T22:34:07.560" v="23" actId="14100"/>
          <ac:picMkLst>
            <pc:docMk/>
            <pc:sldMk cId="837843018" sldId="372"/>
            <ac:picMk id="2057" creationId="{00000000-0000-0000-0000-000000000000}"/>
          </ac:picMkLst>
        </pc:picChg>
      </pc:sldChg>
      <pc:sldChg chg="delSp modSp mod">
        <pc:chgData name="Pelumi Osunrayi" userId="7579bce92d279346" providerId="LiveId" clId="{4B9D622D-F1BC-4662-A436-A82D49B31066}" dt="2025-02-18T22:33:56.241" v="19" actId="1076"/>
        <pc:sldMkLst>
          <pc:docMk/>
          <pc:sldMk cId="3021377149" sldId="373"/>
        </pc:sldMkLst>
        <pc:spChg chg="mod">
          <ac:chgData name="Pelumi Osunrayi" userId="7579bce92d279346" providerId="LiveId" clId="{4B9D622D-F1BC-4662-A436-A82D49B31066}" dt="2025-02-18T22:33:56.241" v="19" actId="1076"/>
          <ac:spMkLst>
            <pc:docMk/>
            <pc:sldMk cId="3021377149" sldId="373"/>
            <ac:spMk id="8" creationId="{1DFC6739-8201-4EF9-BB70-6B02063AC6F6}"/>
          </ac:spMkLst>
        </pc:spChg>
        <pc:picChg chg="mod">
          <ac:chgData name="Pelumi Osunrayi" userId="7579bce92d279346" providerId="LiveId" clId="{4B9D622D-F1BC-4662-A436-A82D49B31066}" dt="2025-02-18T22:33:47.963" v="17" actId="14100"/>
          <ac:picMkLst>
            <pc:docMk/>
            <pc:sldMk cId="3021377149" sldId="373"/>
            <ac:picMk id="1028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3:40.010" v="14" actId="478"/>
          <ac:picMkLst>
            <pc:docMk/>
            <pc:sldMk cId="3021377149" sldId="373"/>
            <ac:picMk id="1029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3:41.253" v="15" actId="478"/>
          <ac:picMkLst>
            <pc:docMk/>
            <pc:sldMk cId="3021377149" sldId="373"/>
            <ac:picMk id="1031" creationId="{00000000-0000-0000-0000-000000000000}"/>
          </ac:picMkLst>
        </pc:picChg>
      </pc:sldChg>
      <pc:sldChg chg="delSp modSp mod">
        <pc:chgData name="Pelumi Osunrayi" userId="7579bce92d279346" providerId="LiveId" clId="{4B9D622D-F1BC-4662-A436-A82D49B31066}" dt="2025-02-18T22:34:38.768" v="35" actId="14100"/>
        <pc:sldMkLst>
          <pc:docMk/>
          <pc:sldMk cId="2203316083" sldId="374"/>
        </pc:sldMkLst>
        <pc:spChg chg="mod">
          <ac:chgData name="Pelumi Osunrayi" userId="7579bce92d279346" providerId="LiveId" clId="{4B9D622D-F1BC-4662-A436-A82D49B31066}" dt="2025-02-18T22:34:36.220" v="34" actId="1076"/>
          <ac:spMkLst>
            <pc:docMk/>
            <pc:sldMk cId="2203316083" sldId="374"/>
            <ac:spMk id="10" creationId="{417B7C1C-8570-4E44-A5F8-3C4ED2984014}"/>
          </ac:spMkLst>
        </pc:spChg>
        <pc:picChg chg="mod">
          <ac:chgData name="Pelumi Osunrayi" userId="7579bce92d279346" providerId="LiveId" clId="{4B9D622D-F1BC-4662-A436-A82D49B31066}" dt="2025-02-18T22:34:38.768" v="35" actId="14100"/>
          <ac:picMkLst>
            <pc:docMk/>
            <pc:sldMk cId="2203316083" sldId="374"/>
            <ac:picMk id="5122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4:33.095" v="33" actId="478"/>
          <ac:picMkLst>
            <pc:docMk/>
            <pc:sldMk cId="2203316083" sldId="374"/>
            <ac:picMk id="5123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4:31.872" v="32" actId="478"/>
          <ac:picMkLst>
            <pc:docMk/>
            <pc:sldMk cId="2203316083" sldId="374"/>
            <ac:picMk id="5124" creationId="{00000000-0000-0000-0000-000000000000}"/>
          </ac:picMkLst>
        </pc:picChg>
      </pc:sldChg>
      <pc:sldChg chg="del">
        <pc:chgData name="Pelumi Osunrayi" userId="7579bce92d279346" providerId="LiveId" clId="{4B9D622D-F1BC-4662-A436-A82D49B31066}" dt="2025-02-18T22:36:22.747" v="42" actId="2696"/>
        <pc:sldMkLst>
          <pc:docMk/>
          <pc:sldMk cId="3399786209" sldId="390"/>
        </pc:sldMkLst>
      </pc:sldChg>
      <pc:sldChg chg="delSp modSp">
        <pc:chgData name="Pelumi Osunrayi" userId="7579bce92d279346" providerId="LiveId" clId="{4B9D622D-F1BC-4662-A436-A82D49B31066}" dt="2025-02-18T22:34:18.679" v="27" actId="14100"/>
        <pc:sldMkLst>
          <pc:docMk/>
          <pc:sldMk cId="143220931" sldId="393"/>
        </pc:sldMkLst>
        <pc:picChg chg="mod">
          <ac:chgData name="Pelumi Osunrayi" userId="7579bce92d279346" providerId="LiveId" clId="{4B9D622D-F1BC-4662-A436-A82D49B31066}" dt="2025-02-18T22:34:18.679" v="27" actId="14100"/>
          <ac:picMkLst>
            <pc:docMk/>
            <pc:sldMk cId="143220931" sldId="393"/>
            <ac:picMk id="4100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4:13.700" v="25" actId="478"/>
          <ac:picMkLst>
            <pc:docMk/>
            <pc:sldMk cId="143220931" sldId="393"/>
            <ac:picMk id="4102" creationId="{00000000-0000-0000-0000-000000000000}"/>
          </ac:picMkLst>
        </pc:picChg>
        <pc:picChg chg="del">
          <ac:chgData name="Pelumi Osunrayi" userId="7579bce92d279346" providerId="LiveId" clId="{4B9D622D-F1BC-4662-A436-A82D49B31066}" dt="2025-02-18T22:34:15.405" v="26" actId="478"/>
          <ac:picMkLst>
            <pc:docMk/>
            <pc:sldMk cId="143220931" sldId="393"/>
            <ac:picMk id="4103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9A4865-870F-48B3-B99A-1D8C7B93A8A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84B261-D859-4495-BE1F-5FE8287B7FEB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 </a:t>
          </a:r>
          <a:r>
            <a:rPr lang="en-US" b="1" i="1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35 Million</a:t>
          </a:r>
          <a:r>
            <a:rPr lang="en-US" b="1" i="1" dirty="0">
              <a:latin typeface="Calibri"/>
            </a:rPr>
            <a:t> </a:t>
          </a:r>
          <a:r>
            <a:rPr lang="en-US" dirty="0">
              <a:latin typeface="Calibri"/>
            </a:rPr>
            <a:t>mobile app unique users (in Q1'20)</a:t>
          </a:r>
          <a:endParaRPr lang="en-US" dirty="0"/>
        </a:p>
      </dgm:t>
    </dgm:pt>
    <dgm:pt modelId="{5745A80F-CFB8-4E80-997B-FBF54A2B0454}" type="parTrans" cxnId="{7AADD96D-CED1-4786-A004-8A16FAA4E0A0}">
      <dgm:prSet/>
      <dgm:spPr/>
      <dgm:t>
        <a:bodyPr/>
        <a:lstStyle/>
        <a:p>
          <a:endParaRPr lang="en-US"/>
        </a:p>
      </dgm:t>
    </dgm:pt>
    <dgm:pt modelId="{563E9F49-25DD-4A54-9E87-4259E10E51A7}" type="sibTrans" cxnId="{7AADD96D-CED1-4786-A004-8A16FAA4E0A0}">
      <dgm:prSet/>
      <dgm:spPr/>
      <dgm:t>
        <a:bodyPr/>
        <a:lstStyle/>
        <a:p>
          <a:endParaRPr lang="en-US"/>
        </a:p>
      </dgm:t>
    </dgm:pt>
    <dgm:pt modelId="{6FF6CEFB-E015-4F67-B7CC-9E4AC1779318}">
      <dgm:prSet phldr="0"/>
      <dgm:spPr/>
      <dgm:t>
        <a:bodyPr/>
        <a:lstStyle/>
        <a:p>
          <a:pPr algn="l" rtl="0"/>
          <a:r>
            <a:rPr lang="en-US" i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 </a:t>
          </a:r>
          <a:r>
            <a:rPr lang="en-US" b="1" i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178 million</a:t>
          </a:r>
          <a:r>
            <a:rPr lang="en-US" b="1" i="1">
              <a:latin typeface="Calibri"/>
            </a:rPr>
            <a:t> </a:t>
          </a:r>
          <a:r>
            <a:rPr lang="en-US">
              <a:latin typeface="Calibri"/>
            </a:rPr>
            <a:t>Unique visitors monthly</a:t>
          </a:r>
          <a:endParaRPr lang="en-US"/>
        </a:p>
      </dgm:t>
    </dgm:pt>
    <dgm:pt modelId="{FD35A492-BA85-42BE-9852-D5E4FC6B7EAA}" type="parTrans" cxnId="{EF90FEDE-6977-4B3F-AFCE-76610E5FC892}">
      <dgm:prSet/>
      <dgm:spPr/>
      <dgm:t>
        <a:bodyPr/>
        <a:lstStyle/>
        <a:p>
          <a:endParaRPr lang="en-US"/>
        </a:p>
      </dgm:t>
    </dgm:pt>
    <dgm:pt modelId="{EA75BD29-C6DB-4CA6-853F-4B0A7189FA23}" type="sibTrans" cxnId="{EF90FEDE-6977-4B3F-AFCE-76610E5FC892}">
      <dgm:prSet/>
      <dgm:spPr/>
      <dgm:t>
        <a:bodyPr/>
        <a:lstStyle/>
        <a:p>
          <a:endParaRPr lang="en-US"/>
        </a:p>
      </dgm:t>
    </dgm:pt>
    <dgm:pt modelId="{EABF434C-ECE8-48C2-9FE3-DEF00ED3DD40}" type="pres">
      <dgm:prSet presAssocID="{189A4865-870F-48B3-B99A-1D8C7B93A8A6}" presName="linear" presStyleCnt="0">
        <dgm:presLayoutVars>
          <dgm:animLvl val="lvl"/>
          <dgm:resizeHandles val="exact"/>
        </dgm:presLayoutVars>
      </dgm:prSet>
      <dgm:spPr/>
    </dgm:pt>
    <dgm:pt modelId="{ED057A56-AB5D-4FDB-B623-712743ADB681}" type="pres">
      <dgm:prSet presAssocID="{6FF6CEFB-E015-4F67-B7CC-9E4AC17793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EEF5B1-055D-49D4-9B83-5CF7A262E614}" type="pres">
      <dgm:prSet presAssocID="{EA75BD29-C6DB-4CA6-853F-4B0A7189FA23}" presName="spacer" presStyleCnt="0"/>
      <dgm:spPr/>
    </dgm:pt>
    <dgm:pt modelId="{7B38AAB9-3EC6-4620-8F08-13DBC9DA9929}" type="pres">
      <dgm:prSet presAssocID="{FB84B261-D859-4495-BE1F-5FE8287B7FE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EA9970E-E777-4965-8CD0-E1ED2CAC4C76}" type="presOf" srcId="{6FF6CEFB-E015-4F67-B7CC-9E4AC1779318}" destId="{ED057A56-AB5D-4FDB-B623-712743ADB681}" srcOrd="0" destOrd="0" presId="urn:microsoft.com/office/officeart/2005/8/layout/vList2"/>
    <dgm:cxn modelId="{4920E532-2A68-447F-934E-E4278B6657F6}" type="presOf" srcId="{189A4865-870F-48B3-B99A-1D8C7B93A8A6}" destId="{EABF434C-ECE8-48C2-9FE3-DEF00ED3DD40}" srcOrd="0" destOrd="0" presId="urn:microsoft.com/office/officeart/2005/8/layout/vList2"/>
    <dgm:cxn modelId="{7AADD96D-CED1-4786-A004-8A16FAA4E0A0}" srcId="{189A4865-870F-48B3-B99A-1D8C7B93A8A6}" destId="{FB84B261-D859-4495-BE1F-5FE8287B7FEB}" srcOrd="1" destOrd="0" parTransId="{5745A80F-CFB8-4E80-997B-FBF54A2B0454}" sibTransId="{563E9F49-25DD-4A54-9E87-4259E10E51A7}"/>
    <dgm:cxn modelId="{3660FA4D-ECC8-431B-A7B5-9FA9DAE589F4}" type="presOf" srcId="{FB84B261-D859-4495-BE1F-5FE8287B7FEB}" destId="{7B38AAB9-3EC6-4620-8F08-13DBC9DA9929}" srcOrd="0" destOrd="0" presId="urn:microsoft.com/office/officeart/2005/8/layout/vList2"/>
    <dgm:cxn modelId="{EF90FEDE-6977-4B3F-AFCE-76610E5FC892}" srcId="{189A4865-870F-48B3-B99A-1D8C7B93A8A6}" destId="{6FF6CEFB-E015-4F67-B7CC-9E4AC1779318}" srcOrd="0" destOrd="0" parTransId="{FD35A492-BA85-42BE-9852-D5E4FC6B7EAA}" sibTransId="{EA75BD29-C6DB-4CA6-853F-4B0A7189FA23}"/>
    <dgm:cxn modelId="{C847AC8D-F866-4C19-98B1-1F7F0F3FA29B}" type="presParOf" srcId="{EABF434C-ECE8-48C2-9FE3-DEF00ED3DD40}" destId="{ED057A56-AB5D-4FDB-B623-712743ADB681}" srcOrd="0" destOrd="0" presId="urn:microsoft.com/office/officeart/2005/8/layout/vList2"/>
    <dgm:cxn modelId="{53E506DC-0E2D-4665-A771-ECE05DE6785F}" type="presParOf" srcId="{EABF434C-ECE8-48C2-9FE3-DEF00ED3DD40}" destId="{1EEEF5B1-055D-49D4-9B83-5CF7A262E614}" srcOrd="1" destOrd="0" presId="urn:microsoft.com/office/officeart/2005/8/layout/vList2"/>
    <dgm:cxn modelId="{09FD37D1-10E0-4CE9-9481-2C3CA8C23D3D}" type="presParOf" srcId="{EABF434C-ECE8-48C2-9FE3-DEF00ED3DD40}" destId="{7B38AAB9-3EC6-4620-8F08-13DBC9DA99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57A56-AB5D-4FDB-B623-712743ADB681}">
      <dsp:nvSpPr>
        <dsp:cNvPr id="0" name=""/>
        <dsp:cNvSpPr/>
      </dsp:nvSpPr>
      <dsp:spPr>
        <a:xfrm>
          <a:off x="0" y="500130"/>
          <a:ext cx="4619008" cy="13922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i="1" kern="120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 </a:t>
          </a:r>
          <a:r>
            <a:rPr lang="en-US" sz="3500" b="1" i="1" kern="120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178 million</a:t>
          </a:r>
          <a:r>
            <a:rPr lang="en-US" sz="3500" b="1" i="1" kern="1200">
              <a:latin typeface="Calibri"/>
            </a:rPr>
            <a:t> </a:t>
          </a:r>
          <a:r>
            <a:rPr lang="en-US" sz="3500" kern="1200">
              <a:latin typeface="Calibri"/>
            </a:rPr>
            <a:t>Unique visitors monthly</a:t>
          </a:r>
          <a:endParaRPr lang="en-US" sz="3500" kern="1200"/>
        </a:p>
      </dsp:txBody>
      <dsp:txXfrm>
        <a:off x="67966" y="568096"/>
        <a:ext cx="4483076" cy="1256367"/>
      </dsp:txXfrm>
    </dsp:sp>
    <dsp:sp modelId="{7B38AAB9-3EC6-4620-8F08-13DBC9DA9929}">
      <dsp:nvSpPr>
        <dsp:cNvPr id="0" name=""/>
        <dsp:cNvSpPr/>
      </dsp:nvSpPr>
      <dsp:spPr>
        <a:xfrm>
          <a:off x="0" y="1993230"/>
          <a:ext cx="4619008" cy="13922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Calibri"/>
            </a:rPr>
            <a:t> </a:t>
          </a:r>
          <a:r>
            <a:rPr lang="en-US" sz="3500" b="1" i="1" kern="1200" dirty="0">
              <a:solidFill>
                <a:schemeClr val="accent3">
                  <a:lumMod val="40000"/>
                  <a:lumOff val="60000"/>
                </a:schemeClr>
              </a:solidFill>
              <a:latin typeface="Calibri"/>
            </a:rPr>
            <a:t>35 Million</a:t>
          </a:r>
          <a:r>
            <a:rPr lang="en-US" sz="3500" b="1" i="1" kern="1200" dirty="0">
              <a:latin typeface="Calibri"/>
            </a:rPr>
            <a:t> </a:t>
          </a:r>
          <a:r>
            <a:rPr lang="en-US" sz="3500" kern="1200" dirty="0">
              <a:latin typeface="Calibri"/>
            </a:rPr>
            <a:t>mobile app unique users (in Q1'20)</a:t>
          </a:r>
          <a:endParaRPr lang="en-US" sz="3500" kern="1200" dirty="0"/>
        </a:p>
      </dsp:txBody>
      <dsp:txXfrm>
        <a:off x="67966" y="2061196"/>
        <a:ext cx="4483076" cy="1256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B217A-34CE-3142-82D2-5369639C9C7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82E18-E83C-7048-8A1E-9D557538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1486" y="264032"/>
            <a:ext cx="10149027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41832" y="1243583"/>
            <a:ext cx="10566400" cy="0"/>
          </a:xfrm>
          <a:custGeom>
            <a:avLst/>
            <a:gdLst/>
            <a:ahLst/>
            <a:cxnLst/>
            <a:rect l="l" t="t" r="r" b="b"/>
            <a:pathLst>
              <a:path w="10566400">
                <a:moveTo>
                  <a:pt x="0" y="0"/>
                </a:moveTo>
                <a:lnTo>
                  <a:pt x="10566400" y="0"/>
                </a:lnTo>
              </a:path>
            </a:pathLst>
          </a:custGeom>
          <a:ln w="57912">
            <a:solidFill>
              <a:srgbClr val="4D9D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0876" y="349122"/>
            <a:ext cx="1015024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5366" y="2196845"/>
            <a:ext cx="9621266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5811" y="6371444"/>
            <a:ext cx="48768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52069">
              <a:lnSpc>
                <a:spcPts val="3190"/>
              </a:lnSpc>
            </a:pPr>
            <a:fld id="{81D60167-4931-47E6-BA6A-407CBD079E47}" type="slidenum">
              <a:rPr spc="-5" dirty="0"/>
              <a:t>‹#›</a:t>
            </a:fld>
            <a:endParaRPr spc="-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7E1CEB8-8741-445A-A627-DF906E9B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3" r="-1" b="-1"/>
          <a:stretch/>
        </p:blipFill>
        <p:spPr>
          <a:xfrm>
            <a:off x="20" y="-5897"/>
            <a:ext cx="9475056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2BEDC-89CC-471C-B16E-1E98F4DD6A2D}"/>
              </a:ext>
            </a:extLst>
          </p:cNvPr>
          <p:cNvSpPr/>
          <p:nvPr/>
        </p:nvSpPr>
        <p:spPr>
          <a:xfrm>
            <a:off x="-1425" y="5082351"/>
            <a:ext cx="8134123" cy="1778507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Arial Black"/>
              </a:rPr>
              <a:t>Analyzing Restaurant Attributes to Predict Restaurant Closure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828782A-8382-4DC1-AD97-41869FB509AE}"/>
              </a:ext>
            </a:extLst>
          </p:cNvPr>
          <p:cNvSpPr/>
          <p:nvPr/>
        </p:nvSpPr>
        <p:spPr>
          <a:xfrm rot="12060000">
            <a:off x="7822934" y="5154320"/>
            <a:ext cx="619528" cy="1650337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539B6-E745-40D2-8013-98261F32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300037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FF"/>
                </a:solidFill>
                <a:latin typeface="Arial Black"/>
                <a:cs typeface="+mj-cs"/>
              </a:rPr>
              <a:t>Exploratory </a:t>
            </a:r>
            <a:br>
              <a:rPr lang="en-US" sz="6600" kern="1200" dirty="0">
                <a:latin typeface="Arial Black"/>
                <a:cs typeface="+mj-cs"/>
              </a:rPr>
            </a:br>
            <a:r>
              <a:rPr lang="en-US" sz="6600" kern="1200" dirty="0">
                <a:solidFill>
                  <a:srgbClr val="FFFFFF"/>
                </a:solidFill>
                <a:latin typeface="Arial Black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97332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1F8A-86E2-4FDA-B491-5C693838EA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3907" y="48215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Target Variable "</a:t>
            </a:r>
            <a:r>
              <a:rPr lang="en-US" dirty="0" err="1">
                <a:solidFill>
                  <a:schemeClr val="tx2"/>
                </a:solidFill>
              </a:rPr>
              <a:t>Is_Open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2B90041-441D-402F-8FEE-809E7F199D1F}"/>
              </a:ext>
            </a:extLst>
          </p:cNvPr>
          <p:cNvSpPr txBox="1">
            <a:spLocks/>
          </p:cNvSpPr>
          <p:nvPr/>
        </p:nvSpPr>
        <p:spPr>
          <a:xfrm>
            <a:off x="7220252" y="2540540"/>
            <a:ext cx="4352491" cy="215634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600" b="1" kern="0" dirty="0">
                <a:latin typeface="Arial"/>
                <a:cs typeface="Arial"/>
              </a:rPr>
              <a:t>1=Is Open</a:t>
            </a:r>
            <a:r>
              <a:rPr lang="en-US" sz="1600" b="1" dirty="0"/>
              <a:t>       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600" b="1" kern="0" dirty="0">
                <a:latin typeface="Arial"/>
                <a:cs typeface="Arial"/>
              </a:rPr>
              <a:t>0=Is Not Open (or Closed)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endParaRPr lang="en-US" sz="1600" b="1" kern="0" dirty="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600" b="1" kern="0" dirty="0">
                <a:latin typeface="Arial"/>
                <a:cs typeface="Arial"/>
              </a:rPr>
              <a:t>67.60% of the target variable represent open restaurants, while 32.40% represent closed restaurants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" t="13586" r="6288" b="10441"/>
          <a:stretch/>
        </p:blipFill>
        <p:spPr bwMode="auto">
          <a:xfrm>
            <a:off x="709683" y="1547829"/>
            <a:ext cx="6213388" cy="436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74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1DDD-6637-4FBA-B35F-0EA97ACFED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7723" y="277324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Fast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459E1-FCE6-47E8-A299-013E6F830D71}"/>
              </a:ext>
            </a:extLst>
          </p:cNvPr>
          <p:cNvSpPr txBox="1"/>
          <p:nvPr/>
        </p:nvSpPr>
        <p:spPr>
          <a:xfrm>
            <a:off x="7779989" y="2558221"/>
            <a:ext cx="398822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400" b="1" dirty="0">
                <a:latin typeface="Arial"/>
                <a:cs typeface="Arial"/>
              </a:rPr>
              <a:t>There are 5,518 (15.63%) fast food restaurants in the dataset while 29,787 (84.37%) of them are not fast food restaurants i.e., they are dining restaurants, café, buffet and so on.​</a:t>
            </a:r>
            <a:endParaRPr lang="en-US" sz="1400" b="1" dirty="0"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sz="1400" b="1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en-US" sz="1400" b="1" dirty="0">
                <a:latin typeface="Arial"/>
                <a:cs typeface="Arial"/>
              </a:rPr>
              <a:t>Almost a three times higher rate of closure in non fast food restaurants than in fast food restaurants.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2" y="1012441"/>
            <a:ext cx="6724464" cy="51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57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FAAE-C189-4C95-8435-5F957C9903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652" y="349250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FC6739-8201-4EF9-BB70-6B02063AC6F6}"/>
              </a:ext>
            </a:extLst>
          </p:cNvPr>
          <p:cNvSpPr txBox="1">
            <a:spLocks/>
          </p:cNvSpPr>
          <p:nvPr/>
        </p:nvSpPr>
        <p:spPr>
          <a:xfrm>
            <a:off x="7749004" y="2263346"/>
            <a:ext cx="4180245" cy="331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285750" algn="just" rtl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 kern="1200" dirty="0">
                <a:latin typeface="Arial"/>
                <a:cs typeface="Arial"/>
              </a:rPr>
              <a:t>That 20.72% of restaurants that offer delivery are closed (12,042 total delivery restaurants) while 38.44% of restaurants that do not offer delivery are closed (23,263 total non-delivery restaurants).</a:t>
            </a:r>
          </a:p>
          <a:p>
            <a:pPr marL="342900" indent="-285750" algn="just" rtl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1400" b="1" dirty="0">
              <a:cs typeface="Calibri"/>
            </a:endParaRPr>
          </a:p>
          <a:p>
            <a:pPr marL="342900" indent="-285750" algn="just" rtl="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1400" b="1" kern="1200" dirty="0">
                <a:latin typeface="Arial"/>
                <a:cs typeface="Arial"/>
              </a:rPr>
              <a:t>Delivery services are a popular dining option with U.S. consumers, as a November 2016 survey found that 20 percent of respondents use food delivery at least once a week.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3" y="1276750"/>
            <a:ext cx="7567624" cy="493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37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AD6-3E3F-43B0-B84E-997758A6A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9" y="384692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Chain Restaurants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63171D-5098-447E-A710-41119B604135}"/>
              </a:ext>
            </a:extLst>
          </p:cNvPr>
          <p:cNvSpPr txBox="1">
            <a:spLocks/>
          </p:cNvSpPr>
          <p:nvPr/>
        </p:nvSpPr>
        <p:spPr>
          <a:xfrm>
            <a:off x="7566736" y="2713383"/>
            <a:ext cx="4323423" cy="231374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600"/>
              </a:spcAft>
              <a:buSzPct val="97000"/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There are 11,102 (31.45%) chain restaurants and 24,203 (68.55%) restaurants that are not classified as chain restaurants. 5.20% of closed restaurants are part of a chain and 27.19% are not.</a:t>
            </a:r>
          </a:p>
          <a:p>
            <a:pPr marL="342900" indent="-342900" algn="just">
              <a:spcAft>
                <a:spcPts val="600"/>
              </a:spcAft>
              <a:buSzPct val="97000"/>
              <a:buFont typeface="Wingdings"/>
              <a:buChar char="v"/>
            </a:pPr>
            <a:endParaRPr lang="en-US" sz="1400" b="1" dirty="0">
              <a:cs typeface="Calibri"/>
            </a:endParaRPr>
          </a:p>
          <a:p>
            <a:pPr marL="342900" indent="-342900" algn="just">
              <a:spcAft>
                <a:spcPts val="600"/>
              </a:spcAft>
              <a:buSzPct val="97000"/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"Large chains have the resources to ride out a protracted shutdown, but independent restaurants” find it harder to survive in same climate</a:t>
            </a:r>
            <a:r>
              <a:rPr lang="en-US" sz="1400" b="1" kern="0" dirty="0"/>
              <a:t> </a:t>
            </a:r>
            <a:r>
              <a:rPr lang="en-US" sz="1400" b="1" i="1" kern="0" dirty="0"/>
              <a:t>(Severson &amp; </a:t>
            </a:r>
            <a:r>
              <a:rPr lang="en-US" sz="1400" b="1" i="1" kern="0" dirty="0" err="1"/>
              <a:t>Yaffe-Bellany</a:t>
            </a:r>
            <a:r>
              <a:rPr lang="en-US" sz="1400" b="1" i="1" kern="0" dirty="0"/>
              <a:t>, 2020)</a:t>
            </a:r>
            <a:r>
              <a:rPr lang="en-US" sz="1400" b="1" kern="0" dirty="0"/>
              <a:t>.</a:t>
            </a:r>
            <a:endParaRPr lang="en-US" sz="1400" b="1" kern="0" dirty="0">
              <a:cs typeface="Calibri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" r="1250"/>
          <a:stretch/>
        </p:blipFill>
        <p:spPr bwMode="auto">
          <a:xfrm>
            <a:off x="301841" y="1349542"/>
            <a:ext cx="7205150" cy="504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4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B0F6-B7D5-408C-8FDD-3050351986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1031" y="173604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Average Reviews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D77E565-9A00-4FCA-9FE2-84EA12056D0D}"/>
              </a:ext>
            </a:extLst>
          </p:cNvPr>
          <p:cNvSpPr txBox="1">
            <a:spLocks/>
          </p:cNvSpPr>
          <p:nvPr/>
        </p:nvSpPr>
        <p:spPr>
          <a:xfrm>
            <a:off x="7572652" y="3570463"/>
            <a:ext cx="4393784" cy="81510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1600" b="1" kern="0" dirty="0">
                <a:latin typeface="Arial"/>
                <a:cs typeface="Arial"/>
              </a:rPr>
              <a:t>The average number of reviews open restaurants have is 136 and the average for closed restaurants is 54 reviews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" t="5942" r="2967"/>
          <a:stretch/>
        </p:blipFill>
        <p:spPr bwMode="auto">
          <a:xfrm>
            <a:off x="221942" y="1330119"/>
            <a:ext cx="7160995" cy="4893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B0F6-B7D5-408C-8FDD-3050351986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552" y="173604"/>
            <a:ext cx="10077954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Entertainment and Reviews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D77E565-9A00-4FCA-9FE2-84EA12056D0D}"/>
              </a:ext>
            </a:extLst>
          </p:cNvPr>
          <p:cNvSpPr txBox="1">
            <a:spLocks/>
          </p:cNvSpPr>
          <p:nvPr/>
        </p:nvSpPr>
        <p:spPr>
          <a:xfrm>
            <a:off x="7041359" y="2092682"/>
            <a:ext cx="4856085" cy="361524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In the dataset, 22,149 (62.74%) restaurants offer one or more forms of entertainment such as Background Music, Live Music, Jukebox and karaoke while 13,156 (37.26%) restaurants do not offer any entertainment.</a:t>
            </a:r>
          </a:p>
          <a:p>
            <a:pPr algn="just">
              <a:spcAft>
                <a:spcPts val="600"/>
              </a:spcAft>
            </a:pPr>
            <a:endParaRPr lang="en-US" sz="1400" b="1" kern="0" dirty="0">
              <a:latin typeface="Arial"/>
              <a:cs typeface="Arial"/>
            </a:endParaRPr>
          </a:p>
          <a:p>
            <a:pPr marL="342900" indent="-342900" algn="just">
              <a:spcAft>
                <a:spcPts val="600"/>
              </a:spcAft>
              <a:buFont typeface="Wingdings"/>
              <a:buChar char="v"/>
            </a:pPr>
            <a:r>
              <a:rPr lang="en-US" sz="1400" b="1" kern="0" dirty="0">
                <a:latin typeface="Arial"/>
                <a:cs typeface="Arial"/>
              </a:rPr>
              <a:t>There is a higher rate of closure in restaurants that do not provide entertainment. Experiences such as background music and other forms of entertainment are statistically significant predictors of satisfaction and repeat patronage</a:t>
            </a:r>
            <a:r>
              <a:rPr lang="en-US" sz="1400" b="1" kern="0" dirty="0"/>
              <a:t> </a:t>
            </a:r>
            <a:r>
              <a:rPr lang="en-US" sz="1400" b="1" i="1" kern="0" dirty="0"/>
              <a:t>(</a:t>
            </a:r>
            <a:r>
              <a:rPr lang="en-US" sz="1400" b="1" i="1" kern="0" dirty="0" err="1"/>
              <a:t>DiPietro</a:t>
            </a:r>
            <a:r>
              <a:rPr lang="en-US" sz="1400" b="1" i="1" kern="0" dirty="0"/>
              <a:t> 2016)</a:t>
            </a:r>
            <a:r>
              <a:rPr lang="en-US" sz="1400" b="1" kern="0" dirty="0"/>
              <a:t>.</a:t>
            </a:r>
          </a:p>
          <a:p>
            <a:pPr algn="just">
              <a:spcAft>
                <a:spcPts val="600"/>
              </a:spcAft>
            </a:pPr>
            <a:endParaRPr lang="en-US" sz="1400" b="1" kern="0" dirty="0"/>
          </a:p>
          <a:p>
            <a:pPr marL="342900" indent="-342900" algn="just">
              <a:spcAft>
                <a:spcPts val="600"/>
              </a:spcAft>
              <a:buFont typeface="Wingdings"/>
              <a:buChar char="v"/>
            </a:pPr>
            <a:r>
              <a:rPr lang="en-US" sz="1400" b="1" kern="0" dirty="0">
                <a:latin typeface="Arial" pitchFamily="34" charset="0"/>
                <a:cs typeface="Arial" pitchFamily="34" charset="0"/>
              </a:rPr>
              <a:t>The closed restaurants have a  lower number of reviews than restaurants that are open. This emphasizes the importance of reviews to the success of a restaurant.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56" y="1081375"/>
            <a:ext cx="6647781" cy="53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680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70EA9-760C-45A1-BEB1-9BD05959E7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8092" y="304283"/>
            <a:ext cx="10148888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Good for Dinner and Reviews</a:t>
            </a:r>
          </a:p>
        </p:txBody>
      </p:sp>
      <p:sp>
        <p:nvSpPr>
          <p:cNvPr id="10" name="Content Placeholder 41">
            <a:extLst>
              <a:ext uri="{FF2B5EF4-FFF2-40B4-BE49-F238E27FC236}">
                <a16:creationId xmlns:a16="http://schemas.microsoft.com/office/drawing/2014/main" id="{417B7C1C-8570-4E44-A5F8-3C4ED2984014}"/>
              </a:ext>
            </a:extLst>
          </p:cNvPr>
          <p:cNvSpPr txBox="1">
            <a:spLocks/>
          </p:cNvSpPr>
          <p:nvPr/>
        </p:nvSpPr>
        <p:spPr>
          <a:xfrm>
            <a:off x="7360762" y="2629842"/>
            <a:ext cx="4653581" cy="25985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r>
              <a:rPr lang="en-US" sz="1400" b="1" kern="1200" dirty="0">
                <a:latin typeface="Arial"/>
                <a:cs typeface="Arial"/>
              </a:rPr>
              <a:t>There 25997 (73.64%) restaurants that are not good for dinner and 9308 (26.35%) that are good for dinner</a:t>
            </a: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endParaRPr lang="en-US" sz="1400" b="1" dirty="0">
              <a:latin typeface="Arial"/>
              <a:cs typeface="Arial"/>
            </a:endParaRP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r>
              <a:rPr lang="en-US" sz="1400" b="1" kern="1200" dirty="0">
                <a:latin typeface="Arial"/>
                <a:cs typeface="Arial"/>
              </a:rPr>
              <a:t>There is a lower rate of closure for restaurants that are good for dinner.</a:t>
            </a: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endParaRPr lang="en-US" sz="1400" b="1" dirty="0">
              <a:latin typeface="Arial"/>
              <a:ea typeface="+mn-lt"/>
              <a:cs typeface="Arial"/>
            </a:endParaRPr>
          </a:p>
          <a:p>
            <a:pPr marL="285750" indent="-285750" algn="just" rtl="0">
              <a:spcBef>
                <a:spcPts val="1000"/>
              </a:spcBef>
              <a:buFont typeface="Wingdings"/>
              <a:buChar char="v"/>
            </a:pPr>
            <a:r>
              <a:rPr lang="en-US" sz="1400" b="1" dirty="0">
                <a:latin typeface="Arial"/>
                <a:ea typeface="+mn-lt"/>
                <a:cs typeface="+mn-lt"/>
              </a:rPr>
              <a:t>Average reviews count is high for restaurants that are good for dinner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7" y="1364775"/>
            <a:ext cx="6782701" cy="518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1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539B6-E745-40D2-8013-98261F32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413472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FF"/>
                </a:solidFill>
                <a:latin typeface="Arial Black"/>
                <a:cs typeface="+mj-cs"/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366141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3EEF-DD91-46B1-B6E6-5C1D7DD9D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0286" y="156331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Stepwise Selection Regression</a:t>
            </a:r>
          </a:p>
        </p:txBody>
      </p:sp>
      <p:pic>
        <p:nvPicPr>
          <p:cNvPr id="5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id="{0FF85A3D-ABAB-49B5-B476-95971EA69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1177472" y="4762103"/>
            <a:ext cx="1267308" cy="1285022"/>
          </a:xfrm>
          <a:prstGeom prst="rect">
            <a:avLst/>
          </a:prstGeom>
        </p:spPr>
      </p:pic>
      <p:pic>
        <p:nvPicPr>
          <p:cNvPr id="7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id="{A7A3ED82-C99A-4710-ABAA-77C1FF03D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9549797" y="4709491"/>
            <a:ext cx="1267308" cy="1285022"/>
          </a:xfrm>
          <a:prstGeom prst="rect">
            <a:avLst/>
          </a:prstGeom>
        </p:spPr>
      </p:pic>
      <p:pic>
        <p:nvPicPr>
          <p:cNvPr id="9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id="{0480E5DF-D496-4657-8091-3BFEC06B5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6857999" y="4750010"/>
            <a:ext cx="1267308" cy="1285022"/>
          </a:xfrm>
          <a:prstGeom prst="rect">
            <a:avLst/>
          </a:prstGeom>
        </p:spPr>
      </p:pic>
      <p:pic>
        <p:nvPicPr>
          <p:cNvPr id="11" name="Picture 5" descr="A picture containing mirror&#10;&#10;Description automatically generated">
            <a:extLst>
              <a:ext uri="{FF2B5EF4-FFF2-40B4-BE49-F238E27FC236}">
                <a16:creationId xmlns:a16="http://schemas.microsoft.com/office/drawing/2014/main" id="{4CF1E720-6B44-4984-B9D3-44E84E7B7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95" b="31222"/>
          <a:stretch/>
        </p:blipFill>
        <p:spPr>
          <a:xfrm>
            <a:off x="3850520" y="4764524"/>
            <a:ext cx="1267308" cy="12850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538EE3-18B1-44E0-95AE-39C7B7314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40754"/>
              </p:ext>
            </p:extLst>
          </p:nvPr>
        </p:nvGraphicFramePr>
        <p:xfrm>
          <a:off x="787400" y="1220893"/>
          <a:ext cx="6757016" cy="348995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387548">
                  <a:extLst>
                    <a:ext uri="{9D8B030D-6E8A-4147-A177-3AD203B41FA5}">
                      <a16:colId xmlns:a16="http://schemas.microsoft.com/office/drawing/2014/main" val="41626662"/>
                    </a:ext>
                  </a:extLst>
                </a:gridCol>
                <a:gridCol w="1709856">
                  <a:extLst>
                    <a:ext uri="{9D8B030D-6E8A-4147-A177-3AD203B41FA5}">
                      <a16:colId xmlns:a16="http://schemas.microsoft.com/office/drawing/2014/main" val="1920004302"/>
                    </a:ext>
                  </a:extLst>
                </a:gridCol>
                <a:gridCol w="1975593">
                  <a:extLst>
                    <a:ext uri="{9D8B030D-6E8A-4147-A177-3AD203B41FA5}">
                      <a16:colId xmlns:a16="http://schemas.microsoft.com/office/drawing/2014/main" val="1614363563"/>
                    </a:ext>
                  </a:extLst>
                </a:gridCol>
                <a:gridCol w="1684019">
                  <a:extLst>
                    <a:ext uri="{9D8B030D-6E8A-4147-A177-3AD203B41FA5}">
                      <a16:colId xmlns:a16="http://schemas.microsoft.com/office/drawing/2014/main" val="229840291"/>
                    </a:ext>
                  </a:extLst>
                </a:gridCol>
              </a:tblGrid>
              <a:tr h="327659">
                <a:tc gridSpan="4">
                  <a:txBody>
                    <a:bodyPr/>
                    <a:lstStyle/>
                    <a:p>
                      <a:pPr algn="ctr"/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Variables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Selected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for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the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final </a:t>
                      </a:r>
                      <a:r>
                        <a:rPr lang="es-ES" sz="1600" b="1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model</a:t>
                      </a:r>
                      <a:r>
                        <a:rPr lang="es-ES" sz="16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850303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Credit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card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Reservations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>
                          <a:latin typeface="Arial"/>
                        </a:rPr>
                        <a:t>Wifi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Stars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219849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Delivery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Takeout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Wheelchair_access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LOG_review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_</a:t>
                      </a:r>
                      <a:endParaRPr lang="en-US" sz="1400" b="0" i="0" u="none" strike="noStrike" noProof="0"/>
                    </a:p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count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 </a:t>
                      </a:r>
                      <a:endParaRPr lang="es-E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335026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Entertainment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>
                          <a:latin typeface="Arial"/>
                        </a:rPr>
                        <a:t>Alcohol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Price_Range</a:t>
                      </a:r>
                      <a:r>
                        <a:rPr lang="es-ES" sz="1400" b="1" u="none" strike="noStrike" noProof="0">
                          <a:latin typeface="Arial"/>
                        </a:rPr>
                        <a:t>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Noise_Level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731862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FastFood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Good_for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breakfast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Table_service</a:t>
                      </a:r>
                      <a:r>
                        <a:rPr lang="es-ES" sz="1400" b="1" u="none" strike="noStrike" noProof="0">
                          <a:latin typeface="Arial"/>
                        </a:rPr>
                        <a:t>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Happyhour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   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817581"/>
                  </a:ext>
                </a:extLst>
              </a:tr>
              <a:tr h="276250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Is_chain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Good_for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dinner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>
                          <a:latin typeface="Arial"/>
                        </a:rPr>
                        <a:t>Parking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LOG_chain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_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i="0" u="none" strike="noStrike" noProof="0" err="1">
                          <a:latin typeface="Arial"/>
                        </a:rPr>
                        <a:t>counts</a:t>
                      </a:r>
                      <a:r>
                        <a:rPr lang="es-ES" sz="1400" b="1" i="0" u="none" strike="noStrike" noProof="0">
                          <a:latin typeface="Arial"/>
                        </a:rPr>
                        <a:t> 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310957"/>
                  </a:ext>
                </a:extLst>
              </a:tr>
              <a:tr h="563879"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Kid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 err="1">
                          <a:latin typeface="Arial"/>
                        </a:rPr>
                        <a:t>friendly</a:t>
                      </a:r>
                      <a:r>
                        <a:rPr lang="es-ES" sz="1400" b="1">
                          <a:latin typeface="Arial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b="1" err="1">
                          <a:latin typeface="Arial"/>
                        </a:rPr>
                        <a:t>Good_for</a:t>
                      </a:r>
                      <a:r>
                        <a:rPr lang="es-ES" sz="1400" b="1">
                          <a:latin typeface="Arial"/>
                        </a:rPr>
                        <a:t>_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s-ES" sz="1400" b="1">
                          <a:latin typeface="Arial"/>
                        </a:rPr>
                        <a:t>lunch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1" u="none" strike="noStrike" noProof="0" err="1">
                          <a:latin typeface="Arial"/>
                        </a:rPr>
                        <a:t>State</a:t>
                      </a:r>
                      <a:r>
                        <a:rPr lang="es-ES" sz="1400" b="1" u="none" strike="noStrike" noProof="0">
                          <a:latin typeface="Arial"/>
                        </a:rPr>
                        <a:t> </a:t>
                      </a: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1"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32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B9DE54-047B-48A1-A1AA-C064AA22DD9F}"/>
              </a:ext>
            </a:extLst>
          </p:cNvPr>
          <p:cNvSpPr txBox="1"/>
          <p:nvPr/>
        </p:nvSpPr>
        <p:spPr>
          <a:xfrm>
            <a:off x="1264557" y="5157408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1332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DB892-E33D-47E2-B382-85ABC9A33EB8}"/>
              </a:ext>
            </a:extLst>
          </p:cNvPr>
          <p:cNvSpPr txBox="1"/>
          <p:nvPr/>
        </p:nvSpPr>
        <p:spPr>
          <a:xfrm>
            <a:off x="3956957" y="5123541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3523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62560-5DEA-41AA-8905-B0EB73B5EB59}"/>
              </a:ext>
            </a:extLst>
          </p:cNvPr>
          <p:cNvSpPr txBox="1"/>
          <p:nvPr/>
        </p:nvSpPr>
        <p:spPr>
          <a:xfrm>
            <a:off x="6971091" y="5098141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2197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D8DE5-2B27-4A26-A1FD-7DCB0FEFCB1C}"/>
              </a:ext>
            </a:extLst>
          </p:cNvPr>
          <p:cNvSpPr txBox="1"/>
          <p:nvPr/>
        </p:nvSpPr>
        <p:spPr>
          <a:xfrm>
            <a:off x="9553424" y="5098142"/>
            <a:ext cx="1219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latin typeface="Arial Black"/>
                <a:cs typeface="Calibri"/>
              </a:rPr>
              <a:t>10601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2BE28-6C8B-4B86-BBD6-CE6467B988FE}"/>
              </a:ext>
            </a:extLst>
          </p:cNvPr>
          <p:cNvSpPr txBox="1"/>
          <p:nvPr/>
        </p:nvSpPr>
        <p:spPr>
          <a:xfrm>
            <a:off x="1043819" y="5984722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False Negative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63918-3F0D-410E-9954-072675DF781A}"/>
              </a:ext>
            </a:extLst>
          </p:cNvPr>
          <p:cNvSpPr txBox="1"/>
          <p:nvPr/>
        </p:nvSpPr>
        <p:spPr>
          <a:xfrm>
            <a:off x="3739847" y="5988265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True Negative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5FB487-24B2-498B-9176-4CE705397B03}"/>
              </a:ext>
            </a:extLst>
          </p:cNvPr>
          <p:cNvSpPr txBox="1"/>
          <p:nvPr/>
        </p:nvSpPr>
        <p:spPr>
          <a:xfrm>
            <a:off x="6746330" y="5942784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False Positive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7E1CF9-9BD6-431C-86E1-7BBEBBB7B371}"/>
              </a:ext>
            </a:extLst>
          </p:cNvPr>
          <p:cNvSpPr txBox="1"/>
          <p:nvPr/>
        </p:nvSpPr>
        <p:spPr>
          <a:xfrm>
            <a:off x="9441541" y="5908522"/>
            <a:ext cx="14822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latin typeface="Arial"/>
                <a:cs typeface="Calibri"/>
              </a:rPr>
              <a:t>True </a:t>
            </a:r>
          </a:p>
          <a:p>
            <a:pPr algn="ctr"/>
            <a:r>
              <a:rPr lang="en-US" sz="1600" b="1">
                <a:latin typeface="Arial"/>
                <a:cs typeface="Calibri"/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0E2A5-3825-4F21-8AC3-B6C4EF53D15E}"/>
              </a:ext>
            </a:extLst>
          </p:cNvPr>
          <p:cNvSpPr txBox="1"/>
          <p:nvPr/>
        </p:nvSpPr>
        <p:spPr>
          <a:xfrm>
            <a:off x="7647820" y="2126259"/>
            <a:ext cx="43851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dirty="0">
                <a:latin typeface="Arial"/>
                <a:cs typeface="Calibri"/>
              </a:rPr>
              <a:t>All 23 variables were selected </a:t>
            </a:r>
            <a:endParaRPr lang="en-US" dirty="0"/>
          </a:p>
          <a:p>
            <a:pPr marL="342900" indent="-34290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dirty="0">
                <a:latin typeface="Arial"/>
                <a:cs typeface="Calibri"/>
              </a:rPr>
              <a:t>The Validation Misclassification rate is 0.199909</a:t>
            </a:r>
          </a:p>
          <a:p>
            <a:pPr marL="342900" indent="-34290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dirty="0">
                <a:latin typeface="Arial"/>
                <a:cs typeface="Calibri"/>
              </a:rPr>
              <a:t>The model is 80.01% accurate</a:t>
            </a:r>
          </a:p>
          <a:p>
            <a:pPr marL="342900" indent="-34290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0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04A0-B6EC-497C-AA1F-B1CD42E90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413" y="50194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Agenda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9B244A-F6C5-4B36-946F-59D21F3507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78" b="7764"/>
          <a:stretch/>
        </p:blipFill>
        <p:spPr>
          <a:xfrm>
            <a:off x="6882213" y="1167347"/>
            <a:ext cx="4559185" cy="4815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651EBF-D886-49FC-828B-55836B9DA9F9}"/>
              </a:ext>
            </a:extLst>
          </p:cNvPr>
          <p:cNvSpPr/>
          <p:nvPr/>
        </p:nvSpPr>
        <p:spPr>
          <a:xfrm>
            <a:off x="1009896" y="2103971"/>
            <a:ext cx="341594" cy="2949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1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97D2E-59A9-4C05-8EC3-A35FDF062E29}"/>
              </a:ext>
            </a:extLst>
          </p:cNvPr>
          <p:cNvSpPr/>
          <p:nvPr/>
        </p:nvSpPr>
        <p:spPr>
          <a:xfrm>
            <a:off x="1001702" y="2656973"/>
            <a:ext cx="347640" cy="3017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2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7D9F0-FF27-4D2A-9B95-7263C8151045}"/>
              </a:ext>
            </a:extLst>
          </p:cNvPr>
          <p:cNvSpPr/>
          <p:nvPr/>
        </p:nvSpPr>
        <p:spPr>
          <a:xfrm>
            <a:off x="1016485" y="3171247"/>
            <a:ext cx="344681" cy="302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3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818D50-A9E4-4F43-B097-162D66A5ED71}"/>
              </a:ext>
            </a:extLst>
          </p:cNvPr>
          <p:cNvSpPr/>
          <p:nvPr/>
        </p:nvSpPr>
        <p:spPr>
          <a:xfrm>
            <a:off x="1005057" y="3748663"/>
            <a:ext cx="341596" cy="3060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4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431574-39C8-45A1-AF55-C5909FC03747}"/>
              </a:ext>
            </a:extLst>
          </p:cNvPr>
          <p:cNvSpPr txBox="1"/>
          <p:nvPr/>
        </p:nvSpPr>
        <p:spPr>
          <a:xfrm>
            <a:off x="1541789" y="2018327"/>
            <a:ext cx="476720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latin typeface="Arial"/>
                <a:cs typeface="Calibri"/>
              </a:rPr>
              <a:t>Introduction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Literature Review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Data Understanding and Data Cleaning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Exploratory Analysis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Regression Analysis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Conclusion and Recommendations</a:t>
            </a:r>
          </a:p>
          <a:p>
            <a:endParaRPr lang="en-US" b="1" dirty="0">
              <a:latin typeface="Arial"/>
              <a:cs typeface="Calibri"/>
            </a:endParaRPr>
          </a:p>
          <a:p>
            <a:r>
              <a:rPr lang="en-US" b="1" dirty="0">
                <a:latin typeface="Arial"/>
                <a:cs typeface="Calibri"/>
              </a:rPr>
              <a:t>Questions and Answers</a:t>
            </a:r>
          </a:p>
          <a:p>
            <a:endParaRPr lang="en-US" sz="2800" b="1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B4A713-7E9E-4CF5-B170-1E63A36A4799}"/>
              </a:ext>
            </a:extLst>
          </p:cNvPr>
          <p:cNvSpPr/>
          <p:nvPr/>
        </p:nvSpPr>
        <p:spPr>
          <a:xfrm>
            <a:off x="1002638" y="4301414"/>
            <a:ext cx="350062" cy="306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5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8FB03-D851-4F5C-A481-247E59F3CF94}"/>
              </a:ext>
            </a:extLst>
          </p:cNvPr>
          <p:cNvSpPr/>
          <p:nvPr/>
        </p:nvSpPr>
        <p:spPr>
          <a:xfrm>
            <a:off x="1002638" y="4851747"/>
            <a:ext cx="350062" cy="306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6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A9A3E-2074-489B-B45F-9E90343872E3}"/>
              </a:ext>
            </a:extLst>
          </p:cNvPr>
          <p:cNvSpPr/>
          <p:nvPr/>
        </p:nvSpPr>
        <p:spPr>
          <a:xfrm>
            <a:off x="1002637" y="5376680"/>
            <a:ext cx="350062" cy="3060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Arial"/>
                <a:cs typeface="Calibri"/>
              </a:rPr>
              <a:t>7</a:t>
            </a:r>
            <a:endParaRPr lang="en-US" sz="2400" b="1">
              <a:solidFill>
                <a:schemeClr val="bg1">
                  <a:lumMod val="85000"/>
                </a:schemeClr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497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3EEF-DD91-46B1-B6E6-5C1D7DD9DA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8820" y="444198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Stepwise Selection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FC97F-BE51-4AD9-BD10-6B91C0FC3499}"/>
              </a:ext>
            </a:extLst>
          </p:cNvPr>
          <p:cNvSpPr txBox="1"/>
          <p:nvPr/>
        </p:nvSpPr>
        <p:spPr>
          <a:xfrm>
            <a:off x="250373" y="1533674"/>
            <a:ext cx="11832771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cs typeface="Calibri"/>
              </a:rPr>
              <a:t>Odds Ratio Estimates</a:t>
            </a:r>
          </a:p>
          <a:p>
            <a:endParaRPr lang="en-US" sz="1700" dirty="0">
              <a:latin typeface="Arial"/>
              <a:cs typeface="Calibri"/>
            </a:endParaRPr>
          </a:p>
          <a:p>
            <a:r>
              <a:rPr lang="es-ES" sz="1700" b="1" dirty="0" err="1">
                <a:latin typeface="Arial"/>
                <a:cs typeface="Arial"/>
              </a:rPr>
              <a:t>LOG_Chain</a:t>
            </a:r>
            <a:r>
              <a:rPr lang="es-ES" sz="1700" b="1" dirty="0">
                <a:latin typeface="Arial"/>
                <a:cs typeface="Arial"/>
              </a:rPr>
              <a:t>_ </a:t>
            </a:r>
            <a:r>
              <a:rPr lang="es-ES" sz="1700" b="1" dirty="0" err="1">
                <a:latin typeface="Arial"/>
                <a:cs typeface="Arial"/>
              </a:rPr>
              <a:t>Counts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1.847</a:t>
            </a:r>
          </a:p>
          <a:p>
            <a:r>
              <a:rPr lang="en-US" sz="1700" dirty="0">
                <a:latin typeface="Arial"/>
                <a:ea typeface="+mn-lt"/>
                <a:cs typeface="+mn-lt"/>
              </a:rPr>
              <a:t>For each additional restaurant of a chain, the odds of staying open change by a factor of 1.847, or an 84.7% increase.</a:t>
            </a:r>
            <a:endParaRPr lang="es-ES" sz="1700" dirty="0">
              <a:latin typeface="Arial"/>
              <a:ea typeface="+mn-lt"/>
              <a:cs typeface="+mn-lt"/>
            </a:endParaRPr>
          </a:p>
          <a:p>
            <a:endParaRPr lang="es-ES" sz="1700" b="1" dirty="0">
              <a:latin typeface="Arial"/>
              <a:cs typeface="Arial"/>
            </a:endParaRPr>
          </a:p>
          <a:p>
            <a:r>
              <a:rPr lang="es-ES" sz="1700" b="1" dirty="0" err="1">
                <a:latin typeface="Arial"/>
                <a:cs typeface="Arial"/>
              </a:rPr>
              <a:t>LOG_Review_Count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2.174</a:t>
            </a:r>
          </a:p>
          <a:p>
            <a:pPr algn="just"/>
            <a:r>
              <a:rPr lang="en-US" sz="1700" dirty="0">
                <a:latin typeface="Arial"/>
                <a:ea typeface="+mn-lt"/>
                <a:cs typeface="+mn-lt"/>
              </a:rPr>
              <a:t>For each additional review, the odds of staying open is 2.174 higher. </a:t>
            </a:r>
            <a:endParaRPr lang="es-ES" sz="1700" dirty="0">
              <a:latin typeface="Arial"/>
              <a:ea typeface="+mn-lt"/>
              <a:cs typeface="+mn-lt"/>
            </a:endParaRPr>
          </a:p>
          <a:p>
            <a:endParaRPr lang="es-ES" sz="1700" b="1" dirty="0">
              <a:latin typeface="Arial"/>
              <a:cs typeface="Arial"/>
            </a:endParaRPr>
          </a:p>
          <a:p>
            <a:r>
              <a:rPr lang="es-ES" sz="1700" b="1" dirty="0" err="1">
                <a:latin typeface="Arial"/>
                <a:cs typeface="Arial"/>
              </a:rPr>
              <a:t>Stars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                          1.337</a:t>
            </a:r>
          </a:p>
          <a:p>
            <a:r>
              <a:rPr lang="en-US" sz="1700" dirty="0">
                <a:latin typeface="Arial"/>
                <a:ea typeface="+mn-lt"/>
                <a:cs typeface="+mn-lt"/>
              </a:rPr>
              <a:t>For each additional unit of star, the odds of staying open changes by a factor of 1.337, or a 33.7% increase.</a:t>
            </a:r>
          </a:p>
          <a:p>
            <a:endParaRPr lang="en-US" sz="1700" dirty="0">
              <a:latin typeface="Arial"/>
              <a:ea typeface="+mn-lt"/>
              <a:cs typeface="+mn-lt"/>
            </a:endParaRPr>
          </a:p>
          <a:p>
            <a:r>
              <a:rPr lang="es-ES" sz="1700" b="1" dirty="0" err="1">
                <a:latin typeface="Arial"/>
                <a:cs typeface="Arial"/>
              </a:rPr>
              <a:t>Entertainment</a:t>
            </a:r>
            <a:r>
              <a:rPr lang="es-E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           0.259</a:t>
            </a:r>
          </a:p>
          <a:p>
            <a:r>
              <a:rPr lang="en-US" sz="1700" dirty="0">
                <a:latin typeface="Arial"/>
                <a:ea typeface="+mn-lt"/>
                <a:cs typeface="+mn-lt"/>
              </a:rPr>
              <a:t>For restaurants without entertainment, the odds of staying open are 0.259 times or 74.1% lower than the odds of staying open for restaurants with entertainment.</a:t>
            </a:r>
            <a:endParaRPr lang="es-ES" sz="1700" dirty="0">
              <a:latin typeface="Arial"/>
              <a:ea typeface="+mn-lt"/>
              <a:cs typeface="+mn-lt"/>
            </a:endParaRPr>
          </a:p>
          <a:p>
            <a:endParaRPr lang="en-US" sz="1700" dirty="0">
              <a:latin typeface="Arial"/>
              <a:cs typeface="Arial"/>
            </a:endParaRPr>
          </a:p>
          <a:p>
            <a:r>
              <a:rPr lang="en-US" sz="1700" b="1" dirty="0" err="1">
                <a:latin typeface="Arial"/>
                <a:cs typeface="Arial"/>
              </a:rPr>
              <a:t>Good_for_dinner</a:t>
            </a:r>
            <a:r>
              <a:rPr lang="en-US" sz="1700" b="1" dirty="0">
                <a:latin typeface="Arial"/>
                <a:cs typeface="Arial"/>
              </a:rPr>
              <a:t>                                                                                                                                   0.518</a:t>
            </a:r>
          </a:p>
          <a:p>
            <a:r>
              <a:rPr lang="en-US" sz="1700" dirty="0">
                <a:latin typeface="Arial"/>
                <a:cs typeface="Arial"/>
              </a:rPr>
              <a:t>For restaurants that are not good for dinner, the odds of staying open are 0.518 times or 48.2% lower than the odds of staying open for restaurants that are good for dinner.</a:t>
            </a:r>
          </a:p>
          <a:p>
            <a:endParaRPr lang="en-US" sz="1700" dirty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endParaRPr lang="es-ES" sz="1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69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539B6-E745-40D2-8013-98261F32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856" y="1794991"/>
            <a:ext cx="6468474" cy="2465217"/>
          </a:xfrm>
        </p:spPr>
        <p:txBody>
          <a:bodyPr vert="horz" wrap="square" lIns="91440" tIns="45720" rIns="91440" bIns="45720" rtlCol="0" anchor="b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Arial Black"/>
                <a:cs typeface="+mj-cs"/>
              </a:rPr>
              <a:t>Conclusion </a:t>
            </a:r>
            <a:br>
              <a:rPr lang="en-US" kern="1200">
                <a:latin typeface="Arial Black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Arial Black"/>
                <a:cs typeface="+mj-cs"/>
              </a:rPr>
              <a:t>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9996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11AD-D46C-432B-9111-30A5043AAC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3919" y="487740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38D1A6-EB41-424D-8A9E-FD938F91C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2" r="12812" b="-247"/>
          <a:stretch/>
        </p:blipFill>
        <p:spPr>
          <a:xfrm>
            <a:off x="6880980" y="1687578"/>
            <a:ext cx="4789306" cy="4354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B0C45-A2A1-44BE-9717-2F14CB35C574}"/>
              </a:ext>
            </a:extLst>
          </p:cNvPr>
          <p:cNvSpPr txBox="1"/>
          <p:nvPr/>
        </p:nvSpPr>
        <p:spPr>
          <a:xfrm>
            <a:off x="1422400" y="18259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F9B06-1FEF-4306-B126-98B14B865D25}"/>
              </a:ext>
            </a:extLst>
          </p:cNvPr>
          <p:cNvSpPr txBox="1"/>
          <p:nvPr/>
        </p:nvSpPr>
        <p:spPr>
          <a:xfrm>
            <a:off x="568827" y="1921862"/>
            <a:ext cx="6121399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     The </a:t>
            </a:r>
            <a:r>
              <a:rPr lang="en-US" sz="1600" b="1" dirty="0">
                <a:latin typeface="Arial"/>
                <a:cs typeface="Arial"/>
              </a:rPr>
              <a:t>6</a:t>
            </a:r>
            <a:r>
              <a:rPr lang="en-US" sz="1600" b="1" dirty="0">
                <a:latin typeface="Arial"/>
                <a:cs typeface="Calibri"/>
              </a:rPr>
              <a:t> most importance variables</a:t>
            </a:r>
            <a:r>
              <a:rPr lang="en-US" sz="1600" dirty="0">
                <a:latin typeface="Arial"/>
                <a:cs typeface="Calibri"/>
              </a:rPr>
              <a:t> for predicting restaurant closure according to the Regression analysis include:</a:t>
            </a:r>
            <a:endParaRPr lang="en-US" dirty="0">
              <a:cs typeface="Calibri"/>
            </a:endParaRPr>
          </a:p>
          <a:p>
            <a:endParaRPr lang="en-US" sz="1600" b="1" dirty="0">
              <a:latin typeface="Arial"/>
              <a:cs typeface="Calibri"/>
            </a:endParaRPr>
          </a:p>
          <a:p>
            <a:r>
              <a:rPr lang="en-US" sz="1600" b="1" dirty="0">
                <a:latin typeface="Arial"/>
                <a:cs typeface="Calibri"/>
              </a:rPr>
              <a:t>Review Counts</a:t>
            </a:r>
            <a:r>
              <a:rPr lang="en-US" sz="1600" dirty="0">
                <a:latin typeface="Arial"/>
                <a:cs typeface="Calibri"/>
              </a:rPr>
              <a:t> (</a:t>
            </a:r>
            <a:r>
              <a:rPr lang="en-US" sz="1600" dirty="0">
                <a:latin typeface="Arial"/>
                <a:ea typeface="+mn-lt"/>
                <a:cs typeface="+mn-lt"/>
              </a:rPr>
              <a:t>the number of online reviews that each business has received)</a:t>
            </a:r>
          </a:p>
          <a:p>
            <a:r>
              <a:rPr lang="en-US" sz="1600" b="1" dirty="0" err="1">
                <a:latin typeface="Arial"/>
                <a:cs typeface="Calibri"/>
              </a:rPr>
              <a:t>Is_Chain</a:t>
            </a:r>
            <a:r>
              <a:rPr lang="en-US" sz="1600" dirty="0">
                <a:latin typeface="Arial"/>
                <a:cs typeface="Calibri"/>
              </a:rPr>
              <a:t> (</a:t>
            </a:r>
            <a:r>
              <a:rPr lang="en-US" sz="1600" dirty="0">
                <a:latin typeface="Arial"/>
                <a:ea typeface="+mn-lt"/>
                <a:cs typeface="+mn-lt"/>
              </a:rPr>
              <a:t>Indicating if the restaurant is a chain or not)</a:t>
            </a:r>
            <a:endParaRPr lang="en-US" sz="1600" dirty="0"/>
          </a:p>
          <a:p>
            <a:r>
              <a:rPr lang="en-US" sz="1600" b="1" dirty="0">
                <a:latin typeface="Arial"/>
                <a:cs typeface="Calibri"/>
              </a:rPr>
              <a:t>Chain Counts</a:t>
            </a:r>
            <a:r>
              <a:rPr lang="en-US" sz="1600" dirty="0">
                <a:latin typeface="Arial"/>
                <a:cs typeface="Calibri"/>
              </a:rPr>
              <a:t> (</a:t>
            </a:r>
            <a:r>
              <a:rPr lang="en-US" sz="1600" dirty="0">
                <a:latin typeface="Arial"/>
                <a:ea typeface="+mn-lt"/>
                <a:cs typeface="+mn-lt"/>
              </a:rPr>
              <a:t>count of all restaurants that are a part of the same franchise and  have the same name)</a:t>
            </a:r>
          </a:p>
          <a:p>
            <a:r>
              <a:rPr lang="en-US" sz="1600" b="1" dirty="0">
                <a:latin typeface="Arial"/>
                <a:cs typeface="Calibri"/>
              </a:rPr>
              <a:t>Entertainment</a:t>
            </a:r>
            <a:r>
              <a:rPr lang="en-US" sz="1600" dirty="0">
                <a:latin typeface="Arial"/>
                <a:cs typeface="Calibri"/>
              </a:rPr>
              <a:t> (Indicating if the restaurant provides entertainment or not)</a:t>
            </a:r>
          </a:p>
          <a:p>
            <a:r>
              <a:rPr lang="en-US" sz="1600" b="1" dirty="0" err="1">
                <a:latin typeface="Arial"/>
                <a:ea typeface="+mn-lt"/>
                <a:cs typeface="+mn-lt"/>
              </a:rPr>
              <a:t>Good_for_dinner</a:t>
            </a:r>
            <a:r>
              <a:rPr lang="en-US" sz="1600" b="1" dirty="0">
                <a:latin typeface="Arial"/>
                <a:ea typeface="+mn-lt"/>
                <a:cs typeface="+mn-lt"/>
              </a:rPr>
              <a:t> </a:t>
            </a:r>
            <a:r>
              <a:rPr lang="en-US" sz="1600" dirty="0">
                <a:latin typeface="Arial"/>
                <a:ea typeface="+mn-lt"/>
                <a:cs typeface="+mn-lt"/>
              </a:rPr>
              <a:t>(</a:t>
            </a:r>
            <a:r>
              <a:rPr lang="en-US" sz="1600" dirty="0">
                <a:latin typeface="Arial"/>
                <a:ea typeface="+mn-lt"/>
                <a:cs typeface="Arial"/>
              </a:rPr>
              <a:t>Indicating if the restaurant is good for dinner or not)</a:t>
            </a:r>
          </a:p>
          <a:p>
            <a:r>
              <a:rPr lang="en-US" sz="1600" b="1" dirty="0">
                <a:latin typeface="Arial"/>
                <a:ea typeface="+mn-lt"/>
                <a:cs typeface="Arial"/>
              </a:rPr>
              <a:t>Stars</a:t>
            </a:r>
            <a:r>
              <a:rPr lang="en-US" sz="1600" dirty="0">
                <a:latin typeface="Arial"/>
                <a:ea typeface="+mn-lt"/>
                <a:cs typeface="Arial"/>
              </a:rPr>
              <a:t> (Indicating the start rating of the restaurant out of 5)</a:t>
            </a:r>
            <a:endParaRPr lang="en-US" sz="1600" dirty="0">
              <a:latin typeface="Arial"/>
              <a:ea typeface="+mn-lt"/>
              <a:cs typeface="Calibri"/>
            </a:endParaRPr>
          </a:p>
          <a:p>
            <a:endParaRPr lang="en-US" sz="1600" dirty="0">
              <a:latin typeface="Arial"/>
              <a:ea typeface="+mn-lt"/>
              <a:cs typeface="Arial"/>
            </a:endParaRPr>
          </a:p>
          <a:p>
            <a:endParaRPr lang="en-US" sz="1600" dirty="0">
              <a:latin typeface="Arial"/>
              <a:ea typeface="+mn-lt"/>
              <a:cs typeface="Arial"/>
            </a:endParaRPr>
          </a:p>
          <a:p>
            <a:r>
              <a:rPr lang="en-US" sz="1600" dirty="0">
                <a:latin typeface="Arial"/>
                <a:ea typeface="+mn-lt"/>
                <a:cs typeface="Arial"/>
              </a:rPr>
              <a:t>  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62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D129-CB03-4913-B1D7-F649D69343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4286" y="45810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BC924-40E3-48E3-9B99-E1292A353F06}"/>
              </a:ext>
            </a:extLst>
          </p:cNvPr>
          <p:cNvSpPr txBox="1"/>
          <p:nvPr/>
        </p:nvSpPr>
        <p:spPr>
          <a:xfrm>
            <a:off x="736600" y="1675191"/>
            <a:ext cx="666144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cs typeface="Arial"/>
              </a:rPr>
              <a:t>Independent restaurants at risk of closing can expand their business in order to grow in different locations or join a franchise to avoid closure. If this is not feasible, restaurants can also adopt the following recommendations.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cs typeface="Calibri"/>
              </a:rPr>
              <a:t>Restaurants should provide </a:t>
            </a:r>
            <a:r>
              <a:rPr lang="en-US" dirty="0">
                <a:latin typeface="Arial"/>
                <a:cs typeface="Arial"/>
              </a:rPr>
              <a:t>entertainment </a:t>
            </a:r>
            <a:r>
              <a:rPr lang="en-US" dirty="0">
                <a:latin typeface="Arial"/>
                <a:cs typeface="Calibri"/>
              </a:rPr>
              <a:t>such as background music, live music and TV </a:t>
            </a:r>
            <a:r>
              <a:rPr lang="en-US" i="1" dirty="0">
                <a:latin typeface="Calibri"/>
                <a:ea typeface="+mn-lt"/>
                <a:cs typeface="+mn-lt"/>
              </a:rPr>
              <a:t>(</a:t>
            </a:r>
            <a:r>
              <a:rPr lang="en-US" i="1" dirty="0" err="1">
                <a:latin typeface="Calibri"/>
                <a:ea typeface="+mn-lt"/>
                <a:cs typeface="+mn-lt"/>
              </a:rPr>
              <a:t>DiPietro</a:t>
            </a:r>
            <a:r>
              <a:rPr lang="en-US" i="1" dirty="0">
                <a:latin typeface="Calibri"/>
                <a:ea typeface="+mn-lt"/>
                <a:cs typeface="+mn-lt"/>
              </a:rPr>
              <a:t>, 2016)</a:t>
            </a:r>
            <a:r>
              <a:rPr lang="en-US" i="1" dirty="0">
                <a:latin typeface="Calibri"/>
                <a:ea typeface="+mn-lt"/>
                <a:cs typeface="Calibri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or improve the existing ones.</a:t>
            </a: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en-US" i="1" dirty="0">
              <a:latin typeface="Calibri"/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ea typeface="+mn-lt"/>
                <a:cs typeface="+mn-lt"/>
              </a:rPr>
              <a:t>Promotions could be put in place to encourage customers to leave reviews and star ratings on yelp after visiting the restaurant. </a:t>
            </a:r>
            <a:r>
              <a:rPr lang="en-US" i="1" dirty="0">
                <a:ea typeface="+mn-lt"/>
                <a:cs typeface="+mn-lt"/>
              </a:rPr>
              <a:t>("The restaurant owner who asked for 1-star Yelp reviews", 2020).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Arial"/>
                <a:ea typeface="+mn-lt"/>
                <a:cs typeface="+mn-lt"/>
              </a:rPr>
              <a:t>Restaurants that experience low traffic at dinner time and are considered "not good for dinner" can tailor their menu options to best suit customer needs. </a:t>
            </a:r>
            <a:endParaRPr lang="en-US" dirty="0">
              <a:solidFill>
                <a:srgbClr val="000000"/>
              </a:solidFill>
              <a:latin typeface="Arial"/>
              <a:cs typeface="Calibri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solidFill>
                <a:srgbClr val="C00000"/>
              </a:solidFill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C00000"/>
              </a:solidFill>
              <a:latin typeface="Arial"/>
              <a:cs typeface="Calibri"/>
            </a:endParaRPr>
          </a:p>
        </p:txBody>
      </p:sp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C60DDC-2ABA-43EF-8DF7-7F0B9FE7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72" y="1610630"/>
            <a:ext cx="3786413" cy="44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9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7FE5-95F0-4CBD-990B-DB10062B13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551215" y="2072823"/>
            <a:ext cx="10150475" cy="304698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  <a:t>Questions </a:t>
            </a:r>
            <a:b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</a:b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  <a:t>and </a:t>
            </a:r>
            <a:b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</a:b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Arial Black"/>
              </a:rPr>
              <a:t>Answers</a:t>
            </a: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A30079-4506-45E0-8858-DF2F45FD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471" y="1286329"/>
            <a:ext cx="4512128" cy="45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30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90FC8-897C-460B-BA9D-B267A03F8859}"/>
              </a:ext>
            </a:extLst>
          </p:cNvPr>
          <p:cNvSpPr txBox="1"/>
          <p:nvPr/>
        </p:nvSpPr>
        <p:spPr>
          <a:xfrm>
            <a:off x="6091734" y="2761975"/>
            <a:ext cx="5177924" cy="1650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accent1">
                    <a:lumMod val="50000"/>
                  </a:schemeClr>
                </a:solidFill>
                <a:latin typeface="Arial Black"/>
                <a:ea typeface="+mj-ea"/>
                <a:cs typeface="+mj-cs"/>
              </a:rPr>
              <a:t>Thank You!</a:t>
            </a:r>
            <a:endParaRPr lang="en-US">
              <a:solidFill>
                <a:schemeClr val="accent1">
                  <a:lumMod val="50000"/>
                </a:schemeClr>
              </a:solidFill>
              <a:ea typeface="+mj-ea"/>
              <a:cs typeface="Calibri"/>
            </a:endParaRP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06C8AACE-A425-40E1-8431-F9F1B79D3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874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7FD74F3-7A46-45D8-BCA4-C65C141F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>
                <a:solidFill>
                  <a:srgbClr val="FFFFFF"/>
                </a:solidFill>
                <a:latin typeface="Arial Black"/>
                <a:cs typeface="+mj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899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DF4B-8AE1-4B1A-BB7F-3F11436B1C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089" y="524912"/>
            <a:ext cx="10150475" cy="7386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Company Background</a:t>
            </a:r>
          </a:p>
        </p:txBody>
      </p:sp>
      <p:pic>
        <p:nvPicPr>
          <p:cNvPr id="4" name="Picture 4" descr="A picture containing indoor, table, refrigerator, sitting&#10;&#10;Description automatically generated">
            <a:extLst>
              <a:ext uri="{FF2B5EF4-FFF2-40B4-BE49-F238E27FC236}">
                <a16:creationId xmlns:a16="http://schemas.microsoft.com/office/drawing/2014/main" id="{65E4F8DF-281D-4987-B5BD-5172530C7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08" r="7935" b="-90"/>
          <a:stretch/>
        </p:blipFill>
        <p:spPr>
          <a:xfrm>
            <a:off x="6992258" y="1210"/>
            <a:ext cx="5197724" cy="6861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5C954-3060-4A35-AAB6-7A49D8100C72}"/>
              </a:ext>
            </a:extLst>
          </p:cNvPr>
          <p:cNvSpPr txBox="1"/>
          <p:nvPr/>
        </p:nvSpPr>
        <p:spPr>
          <a:xfrm>
            <a:off x="1114761" y="1783049"/>
            <a:ext cx="5566386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Calibri"/>
              </a:rPr>
              <a:t>Online crowd-sourced review forum, headquartered in San Francisco, California.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Calibri"/>
              </a:rPr>
              <a:t>Founded in 2004 by former PayPal employees </a:t>
            </a:r>
            <a:r>
              <a:rPr lang="en-US" sz="2000" dirty="0" err="1">
                <a:latin typeface="Arial"/>
                <a:cs typeface="Calibri"/>
              </a:rPr>
              <a:t>Russel</a:t>
            </a:r>
            <a:r>
              <a:rPr lang="en-US" sz="2000" dirty="0">
                <a:latin typeface="Arial"/>
                <a:cs typeface="Calibri"/>
              </a:rPr>
              <a:t> Simmons and Jeremy </a:t>
            </a:r>
            <a:r>
              <a:rPr lang="en-US" sz="2000" dirty="0" err="1">
                <a:latin typeface="Arial"/>
                <a:cs typeface="Calibri"/>
              </a:rPr>
              <a:t>Stoppelman</a:t>
            </a:r>
            <a:r>
              <a:rPr lang="en-US" sz="2000" dirty="0">
                <a:latin typeface="Arial"/>
                <a:cs typeface="Calibri"/>
              </a:rPr>
              <a:t>. 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/>
                <a:cs typeface="Calibri"/>
              </a:rPr>
              <a:t>Find local businesses like hair stylists, mechanics, dentist, etc.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FF3EC644-ECE9-491A-9134-172CFABFDE0B}"/>
              </a:ext>
            </a:extLst>
          </p:cNvPr>
          <p:cNvSpPr/>
          <p:nvPr/>
        </p:nvSpPr>
        <p:spPr>
          <a:xfrm>
            <a:off x="409121" y="4793329"/>
            <a:ext cx="568476" cy="41728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FD936E76-64FA-4A3D-8C58-0A97DA0C56C9}"/>
              </a:ext>
            </a:extLst>
          </p:cNvPr>
          <p:cNvSpPr/>
          <p:nvPr/>
        </p:nvSpPr>
        <p:spPr>
          <a:xfrm>
            <a:off x="409120" y="3426566"/>
            <a:ext cx="568476" cy="41728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1AA8E9DD-BF0E-42FB-AFB5-E15646B824C5}"/>
              </a:ext>
            </a:extLst>
          </p:cNvPr>
          <p:cNvSpPr/>
          <p:nvPr/>
        </p:nvSpPr>
        <p:spPr>
          <a:xfrm>
            <a:off x="409120" y="2126328"/>
            <a:ext cx="568476" cy="41728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04A0-B6EC-497C-AA1F-B1CD42E90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2048" y="461624"/>
            <a:ext cx="10150475" cy="73818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Motivation</a:t>
            </a:r>
          </a:p>
        </p:txBody>
      </p:sp>
      <p:graphicFrame>
        <p:nvGraphicFramePr>
          <p:cNvPr id="28" name="Diagram 28">
            <a:extLst>
              <a:ext uri="{FF2B5EF4-FFF2-40B4-BE49-F238E27FC236}">
                <a16:creationId xmlns:a16="http://schemas.microsoft.com/office/drawing/2014/main" id="{2E0E7A59-596C-4EEE-863F-94FAD74ED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594875"/>
              </p:ext>
            </p:extLst>
          </p:nvPr>
        </p:nvGraphicFramePr>
        <p:xfrm>
          <a:off x="6587232" y="1902581"/>
          <a:ext cx="4619008" cy="3885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112599"/>
            <a:ext cx="5924669" cy="56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2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866CF3A-3173-4151-B926-63FF8A47F5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1095" y="585107"/>
            <a:ext cx="10150475" cy="75723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90D866-A21D-400B-B073-3BBEAB12663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27666" y="1642156"/>
            <a:ext cx="5945188" cy="5046662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sz="2400"/>
              <a:t>Increase in new restaurants by 6%</a:t>
            </a:r>
            <a:endParaRPr lang="en-US"/>
          </a:p>
          <a:p>
            <a:pPr algn="l">
              <a:lnSpc>
                <a:spcPct val="300000"/>
              </a:lnSpc>
            </a:pPr>
            <a:r>
              <a:rPr lang="en-US" sz="2400"/>
              <a:t>Increase in competition </a:t>
            </a:r>
          </a:p>
          <a:p>
            <a:pPr algn="l">
              <a:lnSpc>
                <a:spcPct val="300000"/>
              </a:lnSpc>
            </a:pPr>
            <a:r>
              <a:rPr lang="en-US" sz="2400"/>
              <a:t>Increase in </a:t>
            </a:r>
            <a:r>
              <a:rPr lang="en-US" sz="2400">
                <a:solidFill>
                  <a:srgbClr val="FF0000"/>
                </a:solidFill>
              </a:rPr>
              <a:t>closure</a:t>
            </a:r>
          </a:p>
          <a:p>
            <a:pPr marL="457200" indent="-457200" algn="l">
              <a:buFont typeface="Wingdings"/>
              <a:buChar char="q"/>
            </a:pPr>
            <a:endParaRPr lang="en-US"/>
          </a:p>
          <a:p>
            <a:pPr marL="457200" indent="-457200" algn="l">
              <a:buFont typeface="Wingdings"/>
              <a:buChar char="q"/>
            </a:pPr>
            <a:endParaRPr lang="en-US"/>
          </a:p>
          <a:p>
            <a:pPr marL="457200" indent="-457200" algn="l">
              <a:buFont typeface="Wingdings"/>
              <a:buChar char="q"/>
            </a:pPr>
            <a:endParaRPr lang="en-US"/>
          </a:p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184F92-0859-4304-9896-57B1DED2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755210"/>
              </p:ext>
            </p:extLst>
          </p:nvPr>
        </p:nvGraphicFramePr>
        <p:xfrm>
          <a:off x="6241143" y="2074333"/>
          <a:ext cx="5367872" cy="299529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825343">
                  <a:extLst>
                    <a:ext uri="{9D8B030D-6E8A-4147-A177-3AD203B41FA5}">
                      <a16:colId xmlns:a16="http://schemas.microsoft.com/office/drawing/2014/main" val="3629744419"/>
                    </a:ext>
                  </a:extLst>
                </a:gridCol>
                <a:gridCol w="1825343">
                  <a:extLst>
                    <a:ext uri="{9D8B030D-6E8A-4147-A177-3AD203B41FA5}">
                      <a16:colId xmlns:a16="http://schemas.microsoft.com/office/drawing/2014/main" val="3362860616"/>
                    </a:ext>
                  </a:extLst>
                </a:gridCol>
                <a:gridCol w="1717186">
                  <a:extLst>
                    <a:ext uri="{9D8B030D-6E8A-4147-A177-3AD203B41FA5}">
                      <a16:colId xmlns:a16="http://schemas.microsoft.com/office/drawing/2014/main" val="92496493"/>
                    </a:ext>
                  </a:extLst>
                </a:gridCol>
              </a:tblGrid>
              <a:tr h="7937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>
                        <a:effectLst/>
                        <a:latin typeface="Arial"/>
                      </a:endParaRPr>
                    </a:p>
                  </a:txBody>
                  <a:tcPr marL="162866" marR="97719" marT="97719" marB="9771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2018</a:t>
                      </a:r>
                      <a:endParaRPr lang="en-US" sz="2000" b="1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Arial"/>
                      </a:endParaRPr>
                    </a:p>
                  </a:txBody>
                  <a:tcPr marL="162866" marR="97719" marT="97719" marB="9771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2019</a:t>
                      </a:r>
                      <a:endParaRPr lang="en-US" sz="2000" b="1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latin typeface="Arial"/>
                      </a:endParaRPr>
                    </a:p>
                  </a:txBody>
                  <a:tcPr marL="162866" marR="97719" marT="97719" marB="97719" anchor="ctr"/>
                </a:tc>
                <a:extLst>
                  <a:ext uri="{0D108BD9-81ED-4DB2-BD59-A6C34878D82A}">
                    <a16:rowId xmlns:a16="http://schemas.microsoft.com/office/drawing/2014/main" val="1668032815"/>
                  </a:ext>
                </a:extLst>
              </a:tr>
              <a:tr h="8787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Number Of Restaurants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33,110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35,305</a:t>
                      </a:r>
                    </a:p>
                  </a:txBody>
                  <a:tcPr marL="162866" marR="84690" marT="84690" marB="84690" anchor="ctr"/>
                </a:tc>
                <a:extLst>
                  <a:ext uri="{0D108BD9-81ED-4DB2-BD59-A6C34878D82A}">
                    <a16:rowId xmlns:a16="http://schemas.microsoft.com/office/drawing/2014/main" val="2309128233"/>
                  </a:ext>
                </a:extLst>
              </a:tr>
              <a:tr h="6614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Open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23,118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23,867</a:t>
                      </a:r>
                    </a:p>
                  </a:txBody>
                  <a:tcPr marL="162866" marR="84690" marT="84690" marB="84690" anchor="ctr"/>
                </a:tc>
                <a:extLst>
                  <a:ext uri="{0D108BD9-81ED-4DB2-BD59-A6C34878D82A}">
                    <a16:rowId xmlns:a16="http://schemas.microsoft.com/office/drawing/2014/main" val="1439707122"/>
                  </a:ext>
                </a:extLst>
              </a:tr>
              <a:tr h="6614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/>
                        </a:rPr>
                        <a:t>Closed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9,992</a:t>
                      </a:r>
                    </a:p>
                  </a:txBody>
                  <a:tcPr marL="162866" marR="84690" marT="84690" marB="846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effectLst/>
                          <a:latin typeface="Arial"/>
                        </a:rPr>
                        <a:t>11,438</a:t>
                      </a:r>
                    </a:p>
                  </a:txBody>
                  <a:tcPr marL="162866" marR="84690" marT="84690" marB="84690" anchor="ctr"/>
                </a:tc>
                <a:extLst>
                  <a:ext uri="{0D108BD9-81ED-4DB2-BD59-A6C34878D82A}">
                    <a16:rowId xmlns:a16="http://schemas.microsoft.com/office/drawing/2014/main" val="3889360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444B81-FC96-4760-A714-D1A710E550A6}"/>
              </a:ext>
            </a:extLst>
          </p:cNvPr>
          <p:cNvSpPr txBox="1"/>
          <p:nvPr/>
        </p:nvSpPr>
        <p:spPr>
          <a:xfrm>
            <a:off x="1626178" y="6067233"/>
            <a:ext cx="10683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Note:</a:t>
            </a:r>
            <a:r>
              <a:rPr lang="en-US" i="1"/>
              <a:t> This calculation only applies to restaurants on Yelp. Not all restaurants sign up on Yelp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8BF2BBF9-F987-4B16-90E0-2A98A8477B42}"/>
              </a:ext>
            </a:extLst>
          </p:cNvPr>
          <p:cNvSpPr/>
          <p:nvPr/>
        </p:nvSpPr>
        <p:spPr>
          <a:xfrm>
            <a:off x="651025" y="2223090"/>
            <a:ext cx="417285" cy="368905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646CE5A7-AB28-4E8B-A03D-B41712798773}"/>
              </a:ext>
            </a:extLst>
          </p:cNvPr>
          <p:cNvSpPr/>
          <p:nvPr/>
        </p:nvSpPr>
        <p:spPr>
          <a:xfrm>
            <a:off x="597806" y="3240299"/>
            <a:ext cx="471714" cy="374951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4845F8D-E509-4BD2-B956-3E34B960A9C3}"/>
              </a:ext>
            </a:extLst>
          </p:cNvPr>
          <p:cNvSpPr/>
          <p:nvPr/>
        </p:nvSpPr>
        <p:spPr>
          <a:xfrm>
            <a:off x="599016" y="4366366"/>
            <a:ext cx="471713" cy="374952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9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1D157E88-9B31-4EEA-B5DD-CC10999A9F53}"/>
              </a:ext>
            </a:extLst>
          </p:cNvPr>
          <p:cNvSpPr txBox="1"/>
          <p:nvPr/>
        </p:nvSpPr>
        <p:spPr>
          <a:xfrm>
            <a:off x="385343" y="443917"/>
            <a:ext cx="7765412" cy="763029"/>
          </a:xfrm>
          <a:prstGeom prst="rect">
            <a:avLst/>
          </a:prstGeom>
        </p:spPr>
        <p:txBody>
          <a:bodyPr vert="horz" wrap="square" lIns="0" tIns="95250" rIns="0" bIns="0" rtlCol="0" anchor="t">
            <a:spAutoFit/>
          </a:bodyPr>
          <a:lstStyle/>
          <a:p>
            <a:pPr marL="12700" marR="5080" indent="592455">
              <a:lnSpc>
                <a:spcPts val="5190"/>
              </a:lnSpc>
              <a:spcBef>
                <a:spcPts val="750"/>
              </a:spcBef>
            </a:pPr>
            <a:r>
              <a:rPr lang="en-US" sz="4800" spc="-5" dirty="0">
                <a:solidFill>
                  <a:schemeClr val="tx2"/>
                </a:solidFill>
                <a:latin typeface="Arial"/>
                <a:cs typeface="Arial"/>
              </a:rPr>
              <a:t>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505C7-0972-4C8E-99F2-036F28C7D717}"/>
              </a:ext>
            </a:extLst>
          </p:cNvPr>
          <p:cNvSpPr txBox="1"/>
          <p:nvPr/>
        </p:nvSpPr>
        <p:spPr>
          <a:xfrm>
            <a:off x="1400560" y="1591186"/>
            <a:ext cx="6092529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latin typeface="Arial"/>
              <a:cs typeface="Calibri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The restaurant industry sees a 1% - 1.2% yearly increase in restaurants.</a:t>
            </a:r>
            <a:endParaRPr lang="en-US" sz="20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Restaurants that cannot compete also close each year.</a:t>
            </a:r>
            <a:endParaRPr lang="en-US" sz="2000">
              <a:latin typeface="Arial"/>
              <a:cs typeface="Calibri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In the spring of 2018, the U.S. restaurant count decreased by 1% from the year before.</a:t>
            </a:r>
            <a:endParaRPr lang="en-US">
              <a:cs typeface="Calibri"/>
            </a:endParaRPr>
          </a:p>
          <a:p>
            <a:endParaRPr lang="en-US" sz="2000">
              <a:latin typeface="Arial"/>
              <a:ea typeface="+mn-lt"/>
              <a:cs typeface="Times New Roman"/>
            </a:endParaRP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pic>
        <p:nvPicPr>
          <p:cNvPr id="3" name="Picture 3" descr="A picture containing shirt&#10;&#10;Description automatically generated">
            <a:extLst>
              <a:ext uri="{FF2B5EF4-FFF2-40B4-BE49-F238E27FC236}">
                <a16:creationId xmlns:a16="http://schemas.microsoft.com/office/drawing/2014/main" id="{54383FDC-F814-4A05-8891-D7276D0B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25" y="980923"/>
            <a:ext cx="4757056" cy="4763104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2AF0213-86F6-434A-BD0B-0C792CB84DE2}"/>
              </a:ext>
            </a:extLst>
          </p:cNvPr>
          <p:cNvSpPr/>
          <p:nvPr/>
        </p:nvSpPr>
        <p:spPr>
          <a:xfrm>
            <a:off x="747786" y="2126327"/>
            <a:ext cx="477762" cy="36890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F8241E2-3F4F-424F-B27A-50B02BA4BD86}"/>
              </a:ext>
            </a:extLst>
          </p:cNvPr>
          <p:cNvSpPr/>
          <p:nvPr/>
        </p:nvSpPr>
        <p:spPr>
          <a:xfrm>
            <a:off x="748996" y="3270538"/>
            <a:ext cx="477763" cy="36890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89552016-74D7-4A42-816E-DBDC6E4C8E88}"/>
              </a:ext>
            </a:extLst>
          </p:cNvPr>
          <p:cNvSpPr/>
          <p:nvPr/>
        </p:nvSpPr>
        <p:spPr>
          <a:xfrm>
            <a:off x="748995" y="4474013"/>
            <a:ext cx="477763" cy="368906"/>
          </a:xfrm>
          <a:prstGeom prst="flowChartDecisi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DA8F5-5C2B-0D47-9042-2C53B04EEB98}"/>
              </a:ext>
            </a:extLst>
          </p:cNvPr>
          <p:cNvSpPr/>
          <p:nvPr/>
        </p:nvSpPr>
        <p:spPr>
          <a:xfrm>
            <a:off x="417941" y="6089036"/>
            <a:ext cx="1679242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i="1">
                <a:latin typeface="Calibri"/>
                <a:cs typeface="Arial"/>
              </a:rPr>
              <a:t>(</a:t>
            </a:r>
            <a:r>
              <a:rPr lang="en-US" i="1" err="1">
                <a:latin typeface="Calibri"/>
                <a:cs typeface="Arial"/>
              </a:rPr>
              <a:t>McLynn</a:t>
            </a:r>
            <a:r>
              <a:rPr lang="en-US" i="1">
                <a:latin typeface="Calibri"/>
                <a:cs typeface="Arial"/>
              </a:rPr>
              <a:t>, 2018)</a:t>
            </a:r>
            <a:r>
              <a:rPr lang="en-US">
                <a:latin typeface="Calibri"/>
                <a:cs typeface="Arial"/>
              </a:rPr>
              <a:t> 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39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8F70B60-2128-4BB0-86D2-DC230074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64" y="1714237"/>
            <a:ext cx="5085994" cy="33538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95E3-CA09-4250-A913-C143B5EDCA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6381" y="489470"/>
            <a:ext cx="10150475" cy="1477963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Research Questions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005F8-5149-4C53-AD24-AC69112E67BE}"/>
              </a:ext>
            </a:extLst>
          </p:cNvPr>
          <p:cNvSpPr txBox="1"/>
          <p:nvPr/>
        </p:nvSpPr>
        <p:spPr>
          <a:xfrm>
            <a:off x="7023899" y="2610441"/>
            <a:ext cx="335564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What important factors contribute to operation or closure of a restaurant? </a:t>
            </a:r>
            <a:r>
              <a:rPr lang="en-US" sz="2400">
                <a:latin typeface="Arial"/>
                <a:cs typeface="Arial"/>
              </a:rPr>
              <a:t>​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6326C-D4EB-430D-AE1F-E31CDADF8DCB}"/>
              </a:ext>
            </a:extLst>
          </p:cNvPr>
          <p:cNvSpPr txBox="1"/>
          <p:nvPr/>
        </p:nvSpPr>
        <p:spPr>
          <a:xfrm>
            <a:off x="2171571" y="5152993"/>
            <a:ext cx="348042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How do these attributes impact the closure of a restaurant?</a:t>
            </a:r>
            <a:r>
              <a:rPr lang="en-US" sz="2400">
                <a:latin typeface="Arial"/>
                <a:cs typeface="Arial"/>
              </a:rPr>
              <a:t> 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E5167-89B2-49B8-8853-EAEB9B5D0C52}"/>
              </a:ext>
            </a:extLst>
          </p:cNvPr>
          <p:cNvSpPr txBox="1"/>
          <p:nvPr/>
        </p:nvSpPr>
        <p:spPr>
          <a:xfrm>
            <a:off x="2310482" y="2233748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What have others found concerning this topic?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224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8C94020-0381-4BF9-99BA-5D17BB6D2894}"/>
              </a:ext>
            </a:extLst>
          </p:cNvPr>
          <p:cNvSpPr txBox="1">
            <a:spLocks/>
          </p:cNvSpPr>
          <p:nvPr/>
        </p:nvSpPr>
        <p:spPr>
          <a:xfrm>
            <a:off x="-2314808" y="496185"/>
            <a:ext cx="6594189" cy="162521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>
              <a:defRPr sz="4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kern="0" dirty="0">
                <a:solidFill>
                  <a:schemeClr val="tx2"/>
                </a:solidFill>
              </a:rPr>
              <a:t>The Dataset</a:t>
            </a:r>
          </a:p>
        </p:txBody>
      </p:sp>
      <p:pic>
        <p:nvPicPr>
          <p:cNvPr id="6" name="Picture 6" descr="A picture containing computer, clock&#10;&#10;Description automatically generated">
            <a:extLst>
              <a:ext uri="{FF2B5EF4-FFF2-40B4-BE49-F238E27FC236}">
                <a16:creationId xmlns:a16="http://schemas.microsoft.com/office/drawing/2014/main" id="{F4BB0BAE-57EA-44DE-BFCC-F4BCEB05C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9" y="2210152"/>
            <a:ext cx="4297925" cy="2935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19F13B-5BFA-4855-AC85-FDA2B25148EE}"/>
              </a:ext>
            </a:extLst>
          </p:cNvPr>
          <p:cNvSpPr txBox="1"/>
          <p:nvPr/>
        </p:nvSpPr>
        <p:spPr>
          <a:xfrm>
            <a:off x="6759434" y="1809857"/>
            <a:ext cx="466049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 Yelp Dataset Challenge 2019​</a:t>
            </a:r>
          </a:p>
          <a:p>
            <a:endParaRPr lang="en-US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  209,393 businesses, 15 variables</a:t>
            </a:r>
          </a:p>
          <a:p>
            <a:endParaRPr lang="en-US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  35,305 restaurants</a:t>
            </a:r>
            <a:endParaRPr lang="en-US" sz="2000">
              <a:latin typeface="Arial"/>
              <a:ea typeface="+mn-lt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Arial"/>
              </a:rPr>
              <a:t>  Arizona, Nevada, North Carolina, </a:t>
            </a:r>
          </a:p>
          <a:p>
            <a:r>
              <a:rPr lang="en-US" sz="2000">
                <a:latin typeface="Arial"/>
                <a:cs typeface="Arial"/>
              </a:rPr>
              <a:t>  Ohio, Pennsylvania​</a:t>
            </a:r>
            <a:endParaRPr lang="en-US"/>
          </a:p>
        </p:txBody>
      </p:sp>
      <p:pic>
        <p:nvPicPr>
          <p:cNvPr id="2" name="Graphic 2" descr="Right pointing backhand index">
            <a:extLst>
              <a:ext uri="{FF2B5EF4-FFF2-40B4-BE49-F238E27FC236}">
                <a16:creationId xmlns:a16="http://schemas.microsoft.com/office/drawing/2014/main" id="{9139CC25-5D10-4287-8455-1DFFC0EC2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4426" y="1711296"/>
            <a:ext cx="650905" cy="636662"/>
          </a:xfrm>
          <a:prstGeom prst="rect">
            <a:avLst/>
          </a:prstGeom>
        </p:spPr>
      </p:pic>
      <p:pic>
        <p:nvPicPr>
          <p:cNvPr id="10" name="Graphic 2" descr="Right pointing backhand index">
            <a:extLst>
              <a:ext uri="{FF2B5EF4-FFF2-40B4-BE49-F238E27FC236}">
                <a16:creationId xmlns:a16="http://schemas.microsoft.com/office/drawing/2014/main" id="{3A76C0FF-4DA8-4938-AF1F-E1EA0AE77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4425" y="2651332"/>
            <a:ext cx="650905" cy="636662"/>
          </a:xfrm>
          <a:prstGeom prst="rect">
            <a:avLst/>
          </a:prstGeom>
        </p:spPr>
      </p:pic>
      <p:pic>
        <p:nvPicPr>
          <p:cNvPr id="11" name="Graphic 2" descr="Right pointing backhand index">
            <a:extLst>
              <a:ext uri="{FF2B5EF4-FFF2-40B4-BE49-F238E27FC236}">
                <a16:creationId xmlns:a16="http://schemas.microsoft.com/office/drawing/2014/main" id="{EB4B3DCF-3B0C-42D2-891E-20F12EB5C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910" y="3548639"/>
            <a:ext cx="650905" cy="636662"/>
          </a:xfrm>
          <a:prstGeom prst="rect">
            <a:avLst/>
          </a:prstGeom>
        </p:spPr>
      </p:pic>
      <p:pic>
        <p:nvPicPr>
          <p:cNvPr id="12" name="Graphic 2" descr="Right pointing backhand index">
            <a:extLst>
              <a:ext uri="{FF2B5EF4-FFF2-40B4-BE49-F238E27FC236}">
                <a16:creationId xmlns:a16="http://schemas.microsoft.com/office/drawing/2014/main" id="{E1379DC5-D6C4-4900-BCB3-645E8F6CE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4425" y="4574134"/>
            <a:ext cx="650905" cy="6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1180</Words>
  <Application>Microsoft Office PowerPoint</Application>
  <PresentationFormat>Widescreen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Wingdings</vt:lpstr>
      <vt:lpstr>Office Theme</vt:lpstr>
      <vt:lpstr>PowerPoint Presentation</vt:lpstr>
      <vt:lpstr>Agenda</vt:lpstr>
      <vt:lpstr>Introduction</vt:lpstr>
      <vt:lpstr>Company Background</vt:lpstr>
      <vt:lpstr>Motivation</vt:lpstr>
      <vt:lpstr>Problem</vt:lpstr>
      <vt:lpstr>PowerPoint Presentation</vt:lpstr>
      <vt:lpstr>Research Questions </vt:lpstr>
      <vt:lpstr>PowerPoint Presentation</vt:lpstr>
      <vt:lpstr>Exploratory  Analysis</vt:lpstr>
      <vt:lpstr>Target Variable "Is_Open"</vt:lpstr>
      <vt:lpstr>Fast Food</vt:lpstr>
      <vt:lpstr>Delivery</vt:lpstr>
      <vt:lpstr>Chain Restaurants</vt:lpstr>
      <vt:lpstr>Average Reviews</vt:lpstr>
      <vt:lpstr>Entertainment and Reviews</vt:lpstr>
      <vt:lpstr>Good for Dinner and Reviews</vt:lpstr>
      <vt:lpstr>Regression Analysis</vt:lpstr>
      <vt:lpstr>Stepwise Selection Regression</vt:lpstr>
      <vt:lpstr>Stepwise Selection Regression</vt:lpstr>
      <vt:lpstr>Conclusion  and Recommendations</vt:lpstr>
      <vt:lpstr>Conclusion</vt:lpstr>
      <vt:lpstr>Recommendations</vt:lpstr>
      <vt:lpstr>Questions  and  Answers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Kisten Dobrinski</dc:creator>
  <cp:lastModifiedBy>Pelumi Osunrayi</cp:lastModifiedBy>
  <cp:revision>91</cp:revision>
  <dcterms:created xsi:type="dcterms:W3CDTF">2020-04-27T13:05:16Z</dcterms:created>
  <dcterms:modified xsi:type="dcterms:W3CDTF">2025-02-18T22:36:47Z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2020-04-27T00:00:00Z</vt:filetime>
  </property>
</Properties>
</file>