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73" r:id="rId2"/>
    <p:sldId id="267" r:id="rId3"/>
    <p:sldId id="314" r:id="rId4"/>
    <p:sldId id="316" r:id="rId5"/>
    <p:sldId id="318" r:id="rId6"/>
    <p:sldId id="317" r:id="rId7"/>
    <p:sldId id="319" r:id="rId8"/>
    <p:sldId id="343" r:id="rId9"/>
    <p:sldId id="344" r:id="rId10"/>
    <p:sldId id="320" r:id="rId11"/>
    <p:sldId id="330" r:id="rId12"/>
    <p:sldId id="331" r:id="rId13"/>
    <p:sldId id="351" r:id="rId14"/>
    <p:sldId id="321" r:id="rId15"/>
    <p:sldId id="345" r:id="rId16"/>
    <p:sldId id="346" r:id="rId17"/>
    <p:sldId id="347" r:id="rId18"/>
    <p:sldId id="328" r:id="rId19"/>
    <p:sldId id="352" r:id="rId20"/>
    <p:sldId id="329" r:id="rId21"/>
    <p:sldId id="322" r:id="rId22"/>
    <p:sldId id="323" r:id="rId23"/>
    <p:sldId id="332" r:id="rId24"/>
    <p:sldId id="333" r:id="rId25"/>
    <p:sldId id="324" r:id="rId26"/>
    <p:sldId id="334" r:id="rId27"/>
    <p:sldId id="325" r:id="rId28"/>
    <p:sldId id="335" r:id="rId29"/>
    <p:sldId id="336" r:id="rId30"/>
    <p:sldId id="313" r:id="rId31"/>
    <p:sldId id="315" r:id="rId32"/>
    <p:sldId id="326" r:id="rId33"/>
    <p:sldId id="340" r:id="rId34"/>
    <p:sldId id="338" r:id="rId35"/>
    <p:sldId id="348" r:id="rId36"/>
    <p:sldId id="349" r:id="rId37"/>
    <p:sldId id="350" r:id="rId38"/>
    <p:sldId id="341" r:id="rId39"/>
    <p:sldId id="342" r:id="rId40"/>
    <p:sldId id="256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혜미" initials="정혜" lastIdx="2" clrIdx="0">
    <p:extLst>
      <p:ext uri="{19B8F6BF-5375-455C-9EA6-DF929625EA0E}">
        <p15:presenceInfo xmlns:p15="http://schemas.microsoft.com/office/powerpoint/2012/main" userId="07aa9b5d804fe5ac" providerId="Windows Live"/>
      </p:ext>
    </p:extLst>
  </p:cmAuthor>
  <p:cmAuthor id="2" name="User" initials="U" lastIdx="1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5026" autoAdjust="0"/>
  </p:normalViewPr>
  <p:slideViewPr>
    <p:cSldViewPr snapToGrid="0">
      <p:cViewPr varScale="1">
        <p:scale>
          <a:sx n="50" d="100"/>
          <a:sy n="50" d="100"/>
        </p:scale>
        <p:origin x="48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E37A1-1F13-4756-9288-B1DD8CBA7CF3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4D4B2-786A-4971-A8D9-C0AD240DD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15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조 영수증을 부탁해 기말 발표를 맡은 오민진이라고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2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143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917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18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046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013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47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2938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936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060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189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대부분의 사람들은 유통기한이 지난 음식들은 먹을 수 없다는 인식을 갖고 있습니다</a:t>
            </a:r>
            <a:r>
              <a:rPr lang="en-US" altLang="ko-KR" dirty="0"/>
              <a:t>. </a:t>
            </a:r>
            <a:r>
              <a:rPr lang="ko-KR" altLang="en-US" dirty="0"/>
              <a:t>유통기한은 상품이 시중에 유통될 수 있는 기한을 의미하는 것일 뿐 그 때가 지났다고 하더라도 무조건 못 먹는 것은 아닙니다</a:t>
            </a:r>
            <a:r>
              <a:rPr lang="en-US" altLang="ko-KR" dirty="0"/>
              <a:t>. </a:t>
            </a:r>
            <a:r>
              <a:rPr lang="ko-KR" altLang="en-US" dirty="0"/>
              <a:t>하지만 잘못된 인식으로 인해 매년 버려지는 식품 폐기량이 엄청나다고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문제를 해결하기 위해서 국내에서는 </a:t>
            </a:r>
            <a:r>
              <a:rPr lang="en-US" altLang="ko-KR" dirty="0"/>
              <a:t>2023</a:t>
            </a:r>
            <a:r>
              <a:rPr lang="ko-KR" altLang="en-US" dirty="0"/>
              <a:t>년부터 유통기한이 아닌 소비기한을 표시한다고 합니다</a:t>
            </a:r>
            <a:r>
              <a:rPr lang="en-US" altLang="ko-KR" dirty="0"/>
              <a:t>. </a:t>
            </a:r>
            <a:r>
              <a:rPr lang="ko-KR" altLang="en-US" dirty="0"/>
              <a:t>소비기한은 보관 조건을 지키면서 식품을 소비하면 안전에 이상이 없는 기한을 의미합니다</a:t>
            </a:r>
            <a:r>
              <a:rPr lang="en-US" altLang="ko-KR" dirty="0"/>
              <a:t>. </a:t>
            </a:r>
            <a:r>
              <a:rPr lang="ko-KR" altLang="en-US" dirty="0"/>
              <a:t>저희는 이런 소비기한을 사용하여 식품을 관리하는 서비스를 제공함으로써 불필요하게 버려지는 식품 폐기물을 줄이고</a:t>
            </a:r>
            <a:r>
              <a:rPr lang="en-US" altLang="ko-KR" dirty="0"/>
              <a:t>, </a:t>
            </a:r>
            <a:r>
              <a:rPr lang="ko-KR" altLang="en-US" dirty="0"/>
              <a:t>보관 기관이 </a:t>
            </a:r>
            <a:r>
              <a:rPr lang="ko-KR" altLang="en-US" dirty="0" err="1"/>
              <a:t>길어짐에</a:t>
            </a:r>
            <a:r>
              <a:rPr lang="ko-KR" altLang="en-US" dirty="0"/>
              <a:t> 따라 불필요한 지출 또한 최소화하는 것을 목표로 개발을 진행하였습니다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893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434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809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997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045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5659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조는 매주 수업이 끝난 이후 </a:t>
            </a:r>
            <a:r>
              <a:rPr lang="ko-KR" altLang="en-US" dirty="0" err="1"/>
              <a:t>비대면</a:t>
            </a:r>
            <a:r>
              <a:rPr lang="en-US" altLang="ko-KR" dirty="0"/>
              <a:t> OR </a:t>
            </a:r>
            <a:r>
              <a:rPr lang="ko-KR" altLang="en-US" dirty="0"/>
              <a:t>대면 회의를 통해 발표 당시 받은 피드백을 반영하여 개발 상황을 조정하였고</a:t>
            </a:r>
            <a:r>
              <a:rPr lang="en-US" altLang="ko-KR" dirty="0"/>
              <a:t>, </a:t>
            </a:r>
            <a:r>
              <a:rPr lang="ko-KR" altLang="en-US" dirty="0"/>
              <a:t>해당 주차의 과제를 수행 및 역할 분담</a:t>
            </a:r>
            <a:r>
              <a:rPr lang="en-US" altLang="ko-KR" dirty="0"/>
              <a:t>, </a:t>
            </a:r>
            <a:r>
              <a:rPr lang="ko-KR" altLang="en-US" dirty="0"/>
              <a:t>각자 맡은 개발 진행 상황 브리핑 등을 수행하였습니다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회의록 작성자를 지정하여 매주 회의했던 내용을 정리하고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355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각자의 진행상황을 한눈에 파악할 수 있도록 </a:t>
            </a:r>
            <a:r>
              <a:rPr lang="ko-KR" altLang="en-US" dirty="0" err="1"/>
              <a:t>깃허브의</a:t>
            </a:r>
            <a:r>
              <a:rPr lang="ko-KR" altLang="en-US" dirty="0"/>
              <a:t> </a:t>
            </a:r>
            <a:r>
              <a:rPr lang="ko-KR" altLang="en-US" dirty="0" err="1"/>
              <a:t>칸반</a:t>
            </a:r>
            <a:r>
              <a:rPr lang="ko-KR" altLang="en-US" dirty="0"/>
              <a:t> 보드를 활용하였고</a:t>
            </a:r>
            <a:r>
              <a:rPr lang="en-US" altLang="ko-KR" dirty="0"/>
              <a:t>, </a:t>
            </a:r>
            <a:r>
              <a:rPr lang="ko-KR" altLang="en-US" dirty="0"/>
              <a:t>원활한 소통을 위해 카카오톡 단체 채팅방을 사용하여 의견 조율을 하였습니다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칸반</a:t>
            </a:r>
            <a:r>
              <a:rPr lang="ko-KR" altLang="en-US" dirty="0"/>
              <a:t> 보드를 활용함으로써 서로 맡은 사항이 어디까지 진행되었는지</a:t>
            </a:r>
            <a:r>
              <a:rPr lang="en-US" altLang="ko-KR" dirty="0"/>
              <a:t>, </a:t>
            </a:r>
            <a:r>
              <a:rPr lang="ko-KR" altLang="en-US" dirty="0"/>
              <a:t>각자가 진행해야 할 과제가 무엇인지 잘 파악할 수 있었고 계획대로 개발이 큰 어려움 없이 잘 진행되었습니다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18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4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잘못한 점 </a:t>
            </a:r>
            <a:r>
              <a:rPr lang="en-US" altLang="ko-KR" dirty="0"/>
              <a:t>: </a:t>
            </a:r>
            <a:r>
              <a:rPr lang="ko-KR" altLang="en-US" dirty="0"/>
              <a:t>데이터베이스를 사용해야한다 라는 생각이 지배적이어서</a:t>
            </a:r>
            <a:r>
              <a:rPr lang="en-US" altLang="ko-KR" dirty="0"/>
              <a:t>, </a:t>
            </a:r>
            <a:r>
              <a:rPr lang="ko-KR" altLang="en-US" dirty="0"/>
              <a:t>초반에 굳이 낭비하지 않아도 될 시간을 낭비한 것 같다</a:t>
            </a:r>
            <a:r>
              <a:rPr lang="en-US" altLang="ko-KR" dirty="0"/>
              <a:t>. </a:t>
            </a:r>
            <a:r>
              <a:rPr lang="ko-KR" altLang="en-US" dirty="0"/>
              <a:t>초반에 설계 및 계획을 구체적으로 잡지 않아서 시행착오를 겪음으로써 불필요한 시간을 낭비했다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잘못한 점 </a:t>
            </a:r>
            <a:r>
              <a:rPr lang="en-US" altLang="ko-KR" dirty="0"/>
              <a:t>: </a:t>
            </a:r>
            <a:r>
              <a:rPr lang="ko-KR" altLang="en-US" dirty="0"/>
              <a:t>데이터가 정확히 있는 줄 알고 계획했는데</a:t>
            </a:r>
            <a:r>
              <a:rPr lang="en-US" altLang="ko-KR" dirty="0"/>
              <a:t>, </a:t>
            </a:r>
            <a:r>
              <a:rPr lang="ko-KR" altLang="en-US" dirty="0"/>
              <a:t>정확한 데이터가 있는게 아니고 아직 소비기한에 대한 많이 정확한 나라가 없어서 </a:t>
            </a:r>
            <a:r>
              <a:rPr lang="ko-KR" altLang="en-US" dirty="0" err="1"/>
              <a:t>신뢰할만한</a:t>
            </a:r>
            <a:r>
              <a:rPr lang="ko-KR" altLang="en-US" dirty="0"/>
              <a:t> 정보를 얻을 수 없었다는 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향후 다르게 개선할 점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1. </a:t>
            </a:r>
            <a:r>
              <a:rPr lang="ko-KR" altLang="en-US" dirty="0" err="1"/>
              <a:t>깃허브</a:t>
            </a:r>
            <a:r>
              <a:rPr lang="ko-KR" altLang="en-US" dirty="0"/>
              <a:t> 관리를 잘 하려고 한 거 같은데</a:t>
            </a:r>
            <a:r>
              <a:rPr lang="en-US" altLang="ko-KR" dirty="0"/>
              <a:t>, </a:t>
            </a:r>
            <a:r>
              <a:rPr lang="ko-KR" altLang="en-US" dirty="0" err="1"/>
              <a:t>브랜치를</a:t>
            </a:r>
            <a:r>
              <a:rPr lang="ko-KR" altLang="en-US" dirty="0"/>
              <a:t> 나눠서 하나의 파일을 </a:t>
            </a:r>
            <a:r>
              <a:rPr lang="ko-KR" altLang="en-US" dirty="0" err="1"/>
              <a:t>수정해나가야</a:t>
            </a:r>
            <a:r>
              <a:rPr lang="ko-KR" altLang="en-US" dirty="0"/>
              <a:t> 하는데 우리는 하나의 파일을 수정하지 않고 내용 수정시에 새로운 파일을 하나 </a:t>
            </a:r>
            <a:r>
              <a:rPr lang="ko-KR" altLang="en-US" dirty="0" err="1"/>
              <a:t>만든점이</a:t>
            </a:r>
            <a:r>
              <a:rPr lang="ko-KR" altLang="en-US" dirty="0"/>
              <a:t> 미흡한 점이자 개선해야 할 점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초반 설계와 계획 단계에서 구체적이고 정확한 계획을 </a:t>
            </a:r>
            <a:r>
              <a:rPr lang="ko-KR" altLang="en-US" dirty="0" err="1"/>
              <a:t>설립하는게</a:t>
            </a:r>
            <a:r>
              <a:rPr lang="ko-KR" altLang="en-US" dirty="0"/>
              <a:t> 좋을 것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차후에 내후년 정도에 우리나라에 소비기한을 적용한다 했으니</a:t>
            </a:r>
            <a:r>
              <a:rPr lang="en-US" altLang="ko-KR" dirty="0"/>
              <a:t>, </a:t>
            </a:r>
            <a:r>
              <a:rPr lang="ko-KR" altLang="en-US" dirty="0"/>
              <a:t>그걸 적용하여 이 앱을 구현한다면 좀 더 높은 퀄리티의 어플을 만들 수 있을 것 같습니다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4192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잘못한 점 </a:t>
            </a:r>
            <a:r>
              <a:rPr lang="en-US" altLang="ko-KR" dirty="0"/>
              <a:t>: </a:t>
            </a:r>
            <a:r>
              <a:rPr lang="ko-KR" altLang="en-US" dirty="0"/>
              <a:t>데이터베이스를 사용해야한다 라는 생각이 지배적이어서</a:t>
            </a:r>
            <a:r>
              <a:rPr lang="en-US" altLang="ko-KR" dirty="0"/>
              <a:t>, </a:t>
            </a:r>
            <a:r>
              <a:rPr lang="ko-KR" altLang="en-US" dirty="0"/>
              <a:t>초반에 굳이 낭비하지 않아도 될 시간을 낭비한 것 같다</a:t>
            </a:r>
            <a:r>
              <a:rPr lang="en-US" altLang="ko-KR" dirty="0"/>
              <a:t>. </a:t>
            </a:r>
            <a:r>
              <a:rPr lang="ko-KR" altLang="en-US" dirty="0"/>
              <a:t>초반에 설계 및 계획을 구체적으로 잡지 않아서 시행착오를 겪음으로써 불필요한 시간을 낭비했다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잘못한 점 </a:t>
            </a:r>
            <a:r>
              <a:rPr lang="en-US" altLang="ko-KR" dirty="0"/>
              <a:t>: </a:t>
            </a:r>
            <a:r>
              <a:rPr lang="ko-KR" altLang="en-US" dirty="0"/>
              <a:t>데이터가 정확히 있는 줄 알고 계획했는데</a:t>
            </a:r>
            <a:r>
              <a:rPr lang="en-US" altLang="ko-KR" dirty="0"/>
              <a:t>, </a:t>
            </a:r>
            <a:r>
              <a:rPr lang="ko-KR" altLang="en-US" dirty="0"/>
              <a:t>정확한 데이터가 있는게 아니고 아직 소비기한에 대한 많이 정확한 나라가 없어서 </a:t>
            </a:r>
            <a:r>
              <a:rPr lang="ko-KR" altLang="en-US" dirty="0" err="1"/>
              <a:t>신뢰할만한</a:t>
            </a:r>
            <a:r>
              <a:rPr lang="ko-KR" altLang="en-US" dirty="0"/>
              <a:t> 정보를 얻을 수 없었다는 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향후 다르게 개선할 점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1. </a:t>
            </a:r>
            <a:r>
              <a:rPr lang="ko-KR" altLang="en-US" dirty="0" err="1"/>
              <a:t>깃허브</a:t>
            </a:r>
            <a:r>
              <a:rPr lang="ko-KR" altLang="en-US" dirty="0"/>
              <a:t> 관리를 잘 하려고 한 거 같은데</a:t>
            </a:r>
            <a:r>
              <a:rPr lang="en-US" altLang="ko-KR" dirty="0"/>
              <a:t>, </a:t>
            </a:r>
            <a:r>
              <a:rPr lang="ko-KR" altLang="en-US" dirty="0" err="1"/>
              <a:t>브랜치를</a:t>
            </a:r>
            <a:r>
              <a:rPr lang="ko-KR" altLang="en-US" dirty="0"/>
              <a:t> 나눠서 하나의 파일을 </a:t>
            </a:r>
            <a:r>
              <a:rPr lang="ko-KR" altLang="en-US" dirty="0" err="1"/>
              <a:t>수정해나가야</a:t>
            </a:r>
            <a:r>
              <a:rPr lang="ko-KR" altLang="en-US" dirty="0"/>
              <a:t> 하는데 우리는 하나의 파일을 수정하지 않고 내용 수정시에 새로운 파일을 하나 </a:t>
            </a:r>
            <a:r>
              <a:rPr lang="ko-KR" altLang="en-US" dirty="0" err="1"/>
              <a:t>만든점이</a:t>
            </a:r>
            <a:r>
              <a:rPr lang="ko-KR" altLang="en-US" dirty="0"/>
              <a:t> 미흡한 점이자 개선해야 할 점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초반 설계와 계획 단계에서 구체적이고 정확한 계획을 </a:t>
            </a:r>
            <a:r>
              <a:rPr lang="ko-KR" altLang="en-US" dirty="0" err="1"/>
              <a:t>설립하는게</a:t>
            </a:r>
            <a:r>
              <a:rPr lang="ko-KR" altLang="en-US" dirty="0"/>
              <a:t> 좋을 것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차후에 내후년 정도에 우리나라에 소비기한을 적용한다 했으니</a:t>
            </a:r>
            <a:r>
              <a:rPr lang="en-US" altLang="ko-KR" dirty="0"/>
              <a:t>, </a:t>
            </a:r>
            <a:r>
              <a:rPr lang="ko-KR" altLang="en-US" dirty="0"/>
              <a:t>그걸 적용하여 이 앱을 구현한다면 좀 더 높은 퀄리티의 어플을 만들 수 있을 것 같습니다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787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대부분의 사람들은 유통기한이 지난 음식들은 먹을 수 없다는 인식을 갖고 있습니다</a:t>
            </a:r>
            <a:r>
              <a:rPr lang="en-US" altLang="ko-KR" dirty="0"/>
              <a:t>. </a:t>
            </a:r>
            <a:r>
              <a:rPr lang="ko-KR" altLang="en-US" dirty="0"/>
              <a:t>유통기한은 상품이 시중에 유통될 수 있는 기한을 의미하는 것일 뿐 그 때가 지났다고 하더라도 무조건 못 먹는 것은 아닙니다</a:t>
            </a:r>
            <a:r>
              <a:rPr lang="en-US" altLang="ko-KR" dirty="0"/>
              <a:t>. </a:t>
            </a:r>
            <a:r>
              <a:rPr lang="ko-KR" altLang="en-US" dirty="0"/>
              <a:t>하지만 잘못된 인식으로 인해 매년 버려지는 식품 폐기량이 엄청나다고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문제를 해결하기 위해서 국내에서는 </a:t>
            </a:r>
            <a:r>
              <a:rPr lang="en-US" altLang="ko-KR" dirty="0"/>
              <a:t>2023</a:t>
            </a:r>
            <a:r>
              <a:rPr lang="ko-KR" altLang="en-US" dirty="0"/>
              <a:t>년부터 유통기한이 아닌 소비기한을 표시한다고 합니다</a:t>
            </a:r>
            <a:r>
              <a:rPr lang="en-US" altLang="ko-KR" dirty="0"/>
              <a:t>. </a:t>
            </a:r>
            <a:r>
              <a:rPr lang="ko-KR" altLang="en-US" dirty="0"/>
              <a:t>소비기한은 보관 조건을 지키면서 식품을 소비하면 안전에 이상이 없는 기한을 의미합니다</a:t>
            </a:r>
            <a:r>
              <a:rPr lang="en-US" altLang="ko-KR" dirty="0"/>
              <a:t>. </a:t>
            </a:r>
            <a:r>
              <a:rPr lang="ko-KR" altLang="en-US" dirty="0"/>
              <a:t>저희는 이런 소비기한을 사용하여 식품을 관리하는 서비스를 제공함으로써 불필요하게 버려지는 식품 폐기물을 줄이고</a:t>
            </a:r>
            <a:r>
              <a:rPr lang="en-US" altLang="ko-KR" dirty="0"/>
              <a:t>, </a:t>
            </a:r>
            <a:r>
              <a:rPr lang="ko-KR" altLang="en-US" dirty="0"/>
              <a:t>보관 기관이 </a:t>
            </a:r>
            <a:r>
              <a:rPr lang="ko-KR" altLang="en-US" dirty="0" err="1"/>
              <a:t>길어짐에</a:t>
            </a:r>
            <a:r>
              <a:rPr lang="ko-KR" altLang="en-US" dirty="0"/>
              <a:t> 따라 불필요한 지출 또한 최소화하는 것을 목표로 개발을 진행하였습니다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1173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기술 발표는 이것으로 </a:t>
            </a:r>
            <a:r>
              <a:rPr lang="ko-KR" altLang="en-US" dirty="0" err="1"/>
              <a:t>마치겠구요</a:t>
            </a:r>
            <a:r>
              <a:rPr lang="ko-KR" altLang="en-US" dirty="0"/>
              <a:t> 발표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5993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9747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944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2851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8066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5211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6765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8670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653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407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개발할 앱의 기능적 요구사항으로는 사용자가 영수증 이미지를 입력하면</a:t>
            </a:r>
            <a:r>
              <a:rPr lang="en-US" altLang="ko-KR" dirty="0"/>
              <a:t>, </a:t>
            </a:r>
            <a:r>
              <a:rPr lang="ko-KR" altLang="en-US" dirty="0"/>
              <a:t>시스템이 영수증의 품목을 추출</a:t>
            </a:r>
            <a:r>
              <a:rPr lang="en-US" altLang="ko-KR" dirty="0"/>
              <a:t>(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r>
              <a:rPr lang="ko-KR" altLang="en-US" dirty="0"/>
              <a:t>하고</a:t>
            </a:r>
            <a:r>
              <a:rPr lang="en-US" altLang="ko-KR" dirty="0"/>
              <a:t> </a:t>
            </a:r>
            <a:r>
              <a:rPr lang="ko-KR" altLang="en-US" dirty="0"/>
              <a:t>그 품목 리스트에 대해 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조회하는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047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품질적 요구사항으로는 </a:t>
            </a:r>
            <a:r>
              <a:rPr lang="en-US" altLang="ko-KR" dirty="0"/>
              <a:t>OCR</a:t>
            </a:r>
            <a:r>
              <a:rPr lang="ko-KR" altLang="en-US" dirty="0"/>
              <a:t>이 영수증 텍스트를 </a:t>
            </a:r>
            <a:r>
              <a:rPr lang="en-US" altLang="ko-KR" dirty="0"/>
              <a:t>90% </a:t>
            </a:r>
            <a:r>
              <a:rPr lang="ko-KR" altLang="en-US" dirty="0"/>
              <a:t>이상의 정확도로 인식하는 것과 영수증에서 추출한 품목에 대한 소비기한을 </a:t>
            </a:r>
            <a:r>
              <a:rPr lang="en-US" altLang="ko-KR" dirty="0"/>
              <a:t>90% </a:t>
            </a:r>
            <a:r>
              <a:rPr lang="ko-KR" altLang="en-US" dirty="0"/>
              <a:t>이상의 정확도로 제공하는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속도 측면에서는 모든 기능을 수행하는데 시스템의 반응 속도가 </a:t>
            </a:r>
            <a:r>
              <a:rPr lang="en-US" altLang="ko-KR" dirty="0"/>
              <a:t>3</a:t>
            </a:r>
            <a:r>
              <a:rPr lang="ko-KR" altLang="en-US" dirty="0"/>
              <a:t>초 이내로 이루어지는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749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제약사항으로는 </a:t>
            </a:r>
            <a:r>
              <a:rPr lang="en-US" altLang="ko-KR" dirty="0"/>
              <a:t>3-4</a:t>
            </a:r>
            <a:r>
              <a:rPr lang="ko-KR" altLang="en-US" dirty="0"/>
              <a:t>개월 이내에 프로젝트가 수행되어야 하고</a:t>
            </a:r>
            <a:r>
              <a:rPr lang="en-US" altLang="ko-KR" dirty="0"/>
              <a:t> </a:t>
            </a:r>
            <a:r>
              <a:rPr lang="ko-KR" altLang="en-US" dirty="0"/>
              <a:t>안드로이드 스튜디오 환경에서 </a:t>
            </a:r>
            <a:r>
              <a:rPr lang="ko-KR" altLang="en-US" dirty="0" err="1"/>
              <a:t>코틀린</a:t>
            </a:r>
            <a:r>
              <a:rPr lang="ko-KR" altLang="en-US" dirty="0"/>
              <a:t> 언어로 개발해야 한다는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569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사용자는 외부 </a:t>
            </a:r>
            <a:r>
              <a:rPr lang="ko-KR" altLang="en-US" dirty="0" err="1"/>
              <a:t>액터</a:t>
            </a:r>
            <a:r>
              <a:rPr lang="ko-KR" altLang="en-US" dirty="0"/>
              <a:t> 핸드폰을 사용하여 시스템의 기능 </a:t>
            </a:r>
            <a:r>
              <a:rPr lang="en-US" altLang="ko-KR" dirty="0"/>
              <a:t>4</a:t>
            </a:r>
            <a:r>
              <a:rPr lang="ko-KR" altLang="en-US" dirty="0"/>
              <a:t>가지</a:t>
            </a:r>
            <a:r>
              <a:rPr lang="en-US" altLang="ko-KR" dirty="0"/>
              <a:t>, </a:t>
            </a:r>
            <a:r>
              <a:rPr lang="ko-KR" altLang="en-US" dirty="0"/>
              <a:t>등록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조회를 사용할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80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품목을 등록하는 </a:t>
            </a:r>
            <a:r>
              <a:rPr lang="ko-KR" altLang="en-US" dirty="0" err="1"/>
              <a:t>유스케이스는</a:t>
            </a:r>
            <a:r>
              <a:rPr lang="ko-KR" altLang="en-US" dirty="0"/>
              <a:t> 영수증으로부터 텍스트를 추출하여 추출한 품목에 대한 소비기한과 함께 리스트에 등록하는 것으로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텍스트를 추출하는 기능인 </a:t>
            </a:r>
            <a:r>
              <a:rPr lang="en-US" altLang="ko-KR" dirty="0"/>
              <a:t>OCR</a:t>
            </a:r>
            <a:r>
              <a:rPr lang="ko-KR" altLang="en-US" dirty="0"/>
              <a:t>은 품목을 등록하기 위해 반드시 실행되어야 하기 때문에 </a:t>
            </a:r>
            <a:r>
              <a:rPr lang="en-US" altLang="ko-KR" dirty="0"/>
              <a:t>include(</a:t>
            </a:r>
            <a:r>
              <a:rPr lang="ko-KR" altLang="en-US" dirty="0"/>
              <a:t>포함</a:t>
            </a:r>
            <a:r>
              <a:rPr lang="en-US" altLang="ko-KR" dirty="0"/>
              <a:t>) </a:t>
            </a:r>
            <a:r>
              <a:rPr lang="ko-KR" altLang="en-US" dirty="0"/>
              <a:t>관계로 표시하였습니다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텍스트 추출을 위해서는 반드시 사진 첨부가 이루어져야 하기 때문에 </a:t>
            </a:r>
            <a:r>
              <a:rPr lang="en-US" altLang="ko-KR" dirty="0"/>
              <a:t>include </a:t>
            </a:r>
            <a:r>
              <a:rPr lang="ko-KR" altLang="en-US" dirty="0"/>
              <a:t>관계로 표시하였고</a:t>
            </a:r>
            <a:r>
              <a:rPr lang="en-US" altLang="ko-KR" dirty="0"/>
              <a:t>,</a:t>
            </a:r>
            <a:r>
              <a:rPr lang="ko-KR" altLang="en-US" dirty="0"/>
              <a:t> 사진 첨부는 외부 </a:t>
            </a:r>
            <a:r>
              <a:rPr lang="ko-KR" altLang="en-US" dirty="0" err="1"/>
              <a:t>액터</a:t>
            </a:r>
            <a:r>
              <a:rPr lang="ko-KR" altLang="en-US" dirty="0"/>
              <a:t> 카메라를 사용하므로 연관관계로 표시하였습니다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0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품목을 수정하는 </a:t>
            </a:r>
            <a:r>
              <a:rPr lang="ko-KR" altLang="en-US" dirty="0" err="1"/>
              <a:t>유스케이스는</a:t>
            </a:r>
            <a:r>
              <a:rPr lang="ko-KR" altLang="en-US" dirty="0"/>
              <a:t> 보관 방법을 수정하는 것과 등록 날짜를 수정하는 </a:t>
            </a:r>
            <a:r>
              <a:rPr lang="ko-KR" altLang="en-US" dirty="0" err="1"/>
              <a:t>유스케이스</a:t>
            </a:r>
            <a:r>
              <a:rPr lang="ko-KR" altLang="en-US" dirty="0"/>
              <a:t> 두 가지가 선택적으로 실행될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보관 방법을 수정하는 것과 등록 날짜를 수정하는 것을 품목을 수정한다 </a:t>
            </a:r>
            <a:r>
              <a:rPr lang="ko-KR" altLang="en-US" dirty="0" err="1"/>
              <a:t>유스케이스와</a:t>
            </a:r>
            <a:r>
              <a:rPr lang="ko-KR" altLang="en-US" dirty="0"/>
              <a:t> </a:t>
            </a:r>
            <a:r>
              <a:rPr lang="en-US" altLang="ko-KR" dirty="0"/>
              <a:t>extend(</a:t>
            </a:r>
            <a:r>
              <a:rPr lang="ko-KR" altLang="en-US" dirty="0"/>
              <a:t>확장</a:t>
            </a:r>
            <a:r>
              <a:rPr lang="en-US" altLang="ko-KR" dirty="0"/>
              <a:t>) </a:t>
            </a:r>
            <a:r>
              <a:rPr lang="ko-KR" altLang="en-US" dirty="0"/>
              <a:t>관계로 표시하였습니다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D4B2-786A-4971-A8D9-C0AD240DDA4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2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2B74C-DE50-4C3C-9A37-F9C21A1F7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A7C5F7-D465-4AD1-B694-5A711AD9A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5A54B-418D-47FD-8CF3-BF73D408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DF9F-E592-4847-B225-8F92BC8ADFE8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79274E-9831-4E11-A5A9-5F9957D3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0AAA99-6711-43EF-A296-6D7E9E28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91A0-14F6-4011-889A-F30356B19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4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69201-648E-43CF-A71A-FFF5A8EE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726A6C-F3FB-410F-AA54-1BABDCEE9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7C7FC-E1BA-422D-A359-0FC82413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DF9F-E592-4847-B225-8F92BC8ADFE8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88F1B-1DE6-4384-91CF-5CB88795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3D8E3-EF5C-455C-A2EB-A10E5AF8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91A0-14F6-4011-889A-F30356B19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89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1359D9-AD59-4D88-81FB-D758E3FE6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ABE35F-9D97-4CD0-83D1-F5806348D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7BC9BA-6C8C-4975-8C2E-C6F8EB2F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DF9F-E592-4847-B225-8F92BC8ADFE8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0CC4B6-4EF6-4367-98A4-9C37EA9D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FF2C97-3A64-4A2D-AD68-2518EA94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91A0-14F6-4011-889A-F30356B19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9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05F36-27E5-465C-86EB-46D1FB99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D97B1-E502-4305-B286-040D5A2F9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3D845-DA0F-451A-B71B-FFCC5708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DF9F-E592-4847-B225-8F92BC8ADFE8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B57AD-08FD-452F-B40D-62C04C55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45A471-FE53-42FF-A2E0-F6687DD7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91A0-14F6-4011-889A-F30356B19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01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1AF81-FA8B-4AD6-9B41-ACD99D2E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6223CA-66DA-4194-9994-1D63D0EDC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3F3D3E-A604-4DC5-B427-52B3EC73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DF9F-E592-4847-B225-8F92BC8ADFE8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7F76CC-1A1D-4F63-A13C-62BFD8CE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712DCD-280C-4E49-9EC4-46158A9E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91A0-14F6-4011-889A-F30356B19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52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A0C98-914E-4E82-AE34-F13076EA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59451-165C-4343-8566-D03858DBB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7A53ED-E637-4B6A-8E96-171599B92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46E299-4AB4-4BD7-91D1-0CE6A495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DF9F-E592-4847-B225-8F92BC8ADFE8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CD721C-7662-4A43-BECC-4B800EE9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DAB25C-2BE4-41AA-A5D1-41A581EC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91A0-14F6-4011-889A-F30356B19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51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4642A-9FCB-4670-8895-472E1FEF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C243C2-A2AE-402D-95B7-CB56C185B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A5AF78-1B07-4760-802C-DC5F97F32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582053-AAE2-4B56-BD6E-01143A3BD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232A2B-410D-4A64-9491-4C87B328E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3BDFE7-BC44-4AF7-BDD9-D1D24413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DF9F-E592-4847-B225-8F92BC8ADFE8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D33233-AA29-419D-882E-8BAE148F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2DE24F-FC82-4CBE-A33B-72CF8F86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91A0-14F6-4011-889A-F30356B19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E821A-8646-46BD-B777-B3D8801E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20D361-E7BE-49B6-B3CB-C79E8B67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DF9F-E592-4847-B225-8F92BC8ADFE8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B8DF7D-45D7-40F0-9CD7-363185C0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754839-C11E-486A-A123-B3081404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91A0-14F6-4011-889A-F30356B19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42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E6131C-D31B-42D8-8F21-F2E40689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DF9F-E592-4847-B225-8F92BC8ADFE8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71C668-04C5-4094-9A82-2C6D48FB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AEA192-2354-40D7-8F92-DC5B50A1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91A0-14F6-4011-889A-F30356B19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30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AC79F-4A80-475E-B3A0-0FE2AABC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A96A83-2EA6-4BC1-80A0-E1FE9B5BE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058CCF-4D7B-490A-BE8F-19A2AAD17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7DA5E7-0C3E-48D4-85B9-F5E6E5FC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DF9F-E592-4847-B225-8F92BC8ADFE8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5871A9-254E-4E19-A1EC-5808A6A1E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E3D91F-F0E0-4598-9B4D-7A35605F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91A0-14F6-4011-889A-F30356B19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26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70106-5AB5-41A6-BD02-9E2261DF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54A8E7-3C8F-45E8-B124-117C3609B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11E753-9EDF-4F4B-B09D-15BF34AD4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E2A7E-D7CD-40EF-B91F-5E89CAE9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DF9F-E592-4847-B225-8F92BC8ADFE8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4E756E-1A3B-4CD9-9730-A220A16D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FC322E-6A0D-4BEE-9E0B-4963345D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91A0-14F6-4011-889A-F30356B19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90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C26217-7098-481F-9DF3-2C801BB5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99739F-F179-418D-A120-11D2E9651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ABE81-0A81-4504-9F28-F0120BE63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FDF9F-E592-4847-B225-8F92BC8ADFE8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BD091-579B-4A0F-B495-8252D3118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CE41A-A3E8-47DF-8878-F327676ED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591A0-14F6-4011-889A-F30356B19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9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cajava.tistory.com/17" TargetMode="External"/><Relationship Id="rId2" Type="http://schemas.openxmlformats.org/officeDocument/2006/relationships/hyperlink" Target="https://hjiee.tistory.com/entry/Android-TessTwo%EB%A5%BC-%EC%9D%B4%EC%9A%A9%ED%95%9C-OCR-%EC%95%B1-%EB%A7%8C%EB%93%A4%EA%B8%B0%EB%AC%B8%EC%9E%90%EC%9D%B8%EC%8B%9D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LumiereKANG/SW_development.git" TargetMode="External"/><Relationship Id="rId5" Type="http://schemas.openxmlformats.org/officeDocument/2006/relationships/hyperlink" Target="https://github.com/tesseract-ocr/tessdata" TargetMode="External"/><Relationship Id="rId4" Type="http://schemas.openxmlformats.org/officeDocument/2006/relationships/hyperlink" Target="https://stickode.tistory.com/135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CC3EF0-219E-45FB-B37B-30E62FF8EDBE}"/>
              </a:ext>
            </a:extLst>
          </p:cNvPr>
          <p:cNvSpPr txBox="1"/>
          <p:nvPr/>
        </p:nvSpPr>
        <p:spPr>
          <a:xfrm>
            <a:off x="1558467" y="2037303"/>
            <a:ext cx="904634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a솜사탕" panose="02020600000000000000" pitchFamily="18" charset="-127"/>
                <a:ea typeface="a솜사탕" panose="02020600000000000000" pitchFamily="18" charset="-127"/>
              </a:rPr>
              <a:t>영수증을 부탁해</a:t>
            </a:r>
            <a:endParaRPr lang="en-US" altLang="ko-KR" sz="3600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  <a:p>
            <a:pPr algn="ctr"/>
            <a:r>
              <a:rPr lang="ko-KR" altLang="en-US" sz="9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sz="9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3600" dirty="0">
                <a:latin typeface="a솜사탕" panose="02020600000000000000" pitchFamily="18" charset="-127"/>
                <a:ea typeface="a솜사탕" panose="02020600000000000000" pitchFamily="18" charset="-127"/>
              </a:rPr>
              <a:t>기말 발표</a:t>
            </a:r>
            <a:endParaRPr lang="ko-KR" altLang="en-US" sz="36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7F7AED5-D054-472E-BC87-BFDFAE9E5D1E}"/>
              </a:ext>
            </a:extLst>
          </p:cNvPr>
          <p:cNvGrpSpPr/>
          <p:nvPr/>
        </p:nvGrpSpPr>
        <p:grpSpPr>
          <a:xfrm>
            <a:off x="1558467" y="1837678"/>
            <a:ext cx="9252620" cy="1757778"/>
            <a:chOff x="2035740" y="1127465"/>
            <a:chExt cx="7886330" cy="1338147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4FB80D8D-C797-4CF5-AEC0-23B274831538}"/>
                </a:ext>
              </a:extLst>
            </p:cNvPr>
            <p:cNvCxnSpPr>
              <a:cxnSpLocks/>
            </p:cNvCxnSpPr>
            <p:nvPr/>
          </p:nvCxnSpPr>
          <p:spPr>
            <a:xfrm>
              <a:off x="2035740" y="1127465"/>
              <a:ext cx="788633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3DE9712-A665-4939-BDC4-C52FC33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2035740" y="2465612"/>
              <a:ext cx="788633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0DCA377-C72E-4F51-B94A-1E6C518DF3C5}"/>
              </a:ext>
            </a:extLst>
          </p:cNvPr>
          <p:cNvSpPr txBox="1"/>
          <p:nvPr/>
        </p:nvSpPr>
        <p:spPr>
          <a:xfrm>
            <a:off x="9158788" y="4303997"/>
            <a:ext cx="1941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a천생연분" panose="02020600000000000000" pitchFamily="18" charset="-127"/>
                <a:ea typeface="a천생연분" panose="02020600000000000000" pitchFamily="18" charset="-127"/>
              </a:rPr>
              <a:t>강한빛</a:t>
            </a:r>
            <a:endParaRPr lang="en-US" altLang="ko-KR" sz="20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a천생연분" panose="02020600000000000000" pitchFamily="18" charset="-127"/>
                <a:ea typeface="a천생연분" panose="02020600000000000000" pitchFamily="18" charset="-127"/>
              </a:rPr>
              <a:t>손현석</a:t>
            </a:r>
            <a:endParaRPr lang="en-US" altLang="ko-KR" sz="20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오민진</a:t>
            </a:r>
            <a:endParaRPr lang="en-US" altLang="ko-KR" sz="20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정혜미</a:t>
            </a:r>
            <a:endParaRPr lang="en-US" altLang="ko-KR" sz="20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55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"/>
    </mc:Choice>
    <mc:Fallback xmlns="">
      <p:transition spd="slow" advTm="91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A4037EC-2D1E-48E4-BFF5-9B5666DFEF01}"/>
              </a:ext>
            </a:extLst>
          </p:cNvPr>
          <p:cNvSpPr txBox="1">
            <a:spLocks/>
          </p:cNvSpPr>
          <p:nvPr/>
        </p:nvSpPr>
        <p:spPr>
          <a:xfrm>
            <a:off x="358514" y="124844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en-US" altLang="ko-KR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USECASE </a:t>
            </a:r>
            <a:r>
              <a:rPr lang="ko-KR" altLang="en-US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명세서</a:t>
            </a:r>
            <a:r>
              <a:rPr lang="en-US" altLang="ko-KR" sz="2400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_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품목을 등록한다</a:t>
            </a:r>
            <a:endParaRPr lang="en-US" altLang="ko-KR" sz="2400" kern="1200" dirty="0">
              <a:solidFill>
                <a:schemeClr val="tx1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1CD6BC9-C502-4DA1-B000-4E7E02FEC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776918"/>
              </p:ext>
            </p:extLst>
          </p:nvPr>
        </p:nvGraphicFramePr>
        <p:xfrm>
          <a:off x="734060" y="1452051"/>
          <a:ext cx="10723880" cy="5038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243">
                  <a:extLst>
                    <a:ext uri="{9D8B030D-6E8A-4147-A177-3AD203B41FA5}">
                      <a16:colId xmlns:a16="http://schemas.microsoft.com/office/drawing/2014/main" val="2187937186"/>
                    </a:ext>
                  </a:extLst>
                </a:gridCol>
                <a:gridCol w="8116637">
                  <a:extLst>
                    <a:ext uri="{9D8B030D-6E8A-4147-A177-3AD203B41FA5}">
                      <a16:colId xmlns:a16="http://schemas.microsoft.com/office/drawing/2014/main" val="3165407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유스케이스명</a:t>
                      </a:r>
                      <a:endParaRPr lang="ko-KR" altLang="en-US" sz="15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품목을 등록한다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74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액터명</a:t>
                      </a:r>
                      <a:endParaRPr lang="ko-KR" altLang="en-US" sz="15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사용자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5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개요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사용자가 영수증을 촬영하거나 갤러리에서 사진을 선택하여</a:t>
                      </a:r>
                      <a:endParaRPr lang="en-US" altLang="ko-KR" sz="15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영수증 품목들을 보유 품목 리스트에 등록한다</a:t>
                      </a:r>
                      <a:r>
                        <a:rPr lang="en-US" altLang="ko-KR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.</a:t>
                      </a:r>
                      <a:endParaRPr lang="ko-KR" altLang="en-US" sz="15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13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사전 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사용자가 메인 화면에서 </a:t>
                      </a:r>
                      <a:r>
                        <a:rPr lang="en-US" altLang="ko-KR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‘</a:t>
                      </a: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영수증 촬영하기</a:t>
                      </a:r>
                      <a:r>
                        <a:rPr lang="en-US" altLang="ko-KR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’ </a:t>
                      </a: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버튼을 클릭한다</a:t>
                      </a:r>
                      <a:r>
                        <a:rPr lang="en-US" altLang="ko-KR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.</a:t>
                      </a:r>
                      <a:endParaRPr lang="ko-KR" altLang="en-US" sz="15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45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기본 흐름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1.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사용자가 카메라 버튼을 클릭한다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2.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시스템이 사용자에게 카메라 접근 팝업창을 보여준다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 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3.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사용자는 팝업창의 확인 버튼을 클릭한다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4.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시스템이 카메라를 실행한다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 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5.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사용자는 영수증을 촬영한 후 확인 버튼을 클릭한다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6.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시스템이 사용자에게 “잠시만 기다려주세요” 라는 메세지를 보여준다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7.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시스템이 사용자에게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OCR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실행 결과를 영수증과 함께 보여준다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8.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사용자가 확인 버튼을 클릭한다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65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사후조건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사용자에게 보유 품목 리스트를 메인 화면에서 보여준다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646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03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A4037EC-2D1E-48E4-BFF5-9B5666DFEF01}"/>
              </a:ext>
            </a:extLst>
          </p:cNvPr>
          <p:cNvSpPr txBox="1">
            <a:spLocks/>
          </p:cNvSpPr>
          <p:nvPr/>
        </p:nvSpPr>
        <p:spPr>
          <a:xfrm>
            <a:off x="358514" y="124844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en-US" altLang="ko-KR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USECASE </a:t>
            </a:r>
            <a:r>
              <a:rPr lang="ko-KR" altLang="en-US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명세서</a:t>
            </a:r>
            <a:r>
              <a:rPr lang="en-US" altLang="ko-KR" sz="2400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_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품목을 등록한다</a:t>
            </a:r>
            <a:endParaRPr lang="en-US" altLang="ko-KR" sz="2400" kern="1200" dirty="0">
              <a:solidFill>
                <a:schemeClr val="tx1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1CD6BC9-C502-4DA1-B000-4E7E02FEC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669433"/>
              </p:ext>
            </p:extLst>
          </p:nvPr>
        </p:nvGraphicFramePr>
        <p:xfrm>
          <a:off x="734060" y="1630727"/>
          <a:ext cx="10723880" cy="4695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243">
                  <a:extLst>
                    <a:ext uri="{9D8B030D-6E8A-4147-A177-3AD203B41FA5}">
                      <a16:colId xmlns:a16="http://schemas.microsoft.com/office/drawing/2014/main" val="2187937186"/>
                    </a:ext>
                  </a:extLst>
                </a:gridCol>
                <a:gridCol w="8116637">
                  <a:extLst>
                    <a:ext uri="{9D8B030D-6E8A-4147-A177-3AD203B41FA5}">
                      <a16:colId xmlns:a16="http://schemas.microsoft.com/office/drawing/2014/main" val="3165407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유스케이스명</a:t>
                      </a:r>
                      <a:endParaRPr lang="ko-KR" altLang="en-US" sz="15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품목을 등록한다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74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액터명</a:t>
                      </a:r>
                      <a:endParaRPr lang="ko-KR" altLang="en-US" sz="15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사용자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5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개요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사용자가 영수증을 촬영하거나 갤러리에서 사진을 선택하여</a:t>
                      </a:r>
                      <a:endParaRPr lang="en-US" altLang="ko-KR" sz="15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영수증 품목들을 보유 품목 리스트에 등록한다</a:t>
                      </a:r>
                      <a:r>
                        <a:rPr lang="en-US" altLang="ko-KR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.</a:t>
                      </a:r>
                      <a:endParaRPr lang="ko-KR" altLang="en-US" sz="15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13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사전 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사용자가 메인 화면에서 </a:t>
                      </a:r>
                      <a:r>
                        <a:rPr lang="en-US" altLang="ko-KR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‘</a:t>
                      </a: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영수증 촬영하기</a:t>
                      </a:r>
                      <a:r>
                        <a:rPr lang="en-US" altLang="ko-KR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’ </a:t>
                      </a: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버튼을 클릭한다</a:t>
                      </a:r>
                      <a:r>
                        <a:rPr lang="en-US" altLang="ko-KR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.</a:t>
                      </a:r>
                      <a:endParaRPr lang="ko-KR" altLang="en-US" sz="15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45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대체 흐름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1A-1.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사용자가 ’갤러리에서 가져오기‘ 버튼을 클릭한다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1A-2.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시스템이 사용자에게 갤러리 접근 팝업창을 보여준다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1A-3.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사용자가 팝업창의 확인 버튼을 클릭한다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1A-4.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시스템이 갤러리를 실행한다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1A-5.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사용자가 갤러리에서 사진을 선택한다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1A-6.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기본 흐름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6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을 실행한다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8A.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사용자가 확인 버튼이 아니라 카메라 버튼을 클릭할 경우 기본흐름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1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로 돌아간다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 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65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사후조건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사용자에게 보유 품목 리스트를 메인 화면에서 보여준다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646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112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A4037EC-2D1E-48E4-BFF5-9B5666DFEF01}"/>
              </a:ext>
            </a:extLst>
          </p:cNvPr>
          <p:cNvSpPr txBox="1">
            <a:spLocks/>
          </p:cNvSpPr>
          <p:nvPr/>
        </p:nvSpPr>
        <p:spPr>
          <a:xfrm>
            <a:off x="358514" y="124844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en-US" altLang="ko-KR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USECASE </a:t>
            </a:r>
            <a:r>
              <a:rPr lang="ko-KR" altLang="en-US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명세서</a:t>
            </a:r>
            <a:r>
              <a:rPr lang="en-US" altLang="ko-KR" sz="2400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_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품목을 등록한다</a:t>
            </a:r>
            <a:endParaRPr lang="en-US" altLang="ko-KR" sz="2400" kern="1200" dirty="0">
              <a:solidFill>
                <a:schemeClr val="tx1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1CD6BC9-C502-4DA1-B000-4E7E02FEC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217295"/>
              </p:ext>
            </p:extLst>
          </p:nvPr>
        </p:nvGraphicFramePr>
        <p:xfrm>
          <a:off x="734060" y="1967057"/>
          <a:ext cx="10723880" cy="3666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243">
                  <a:extLst>
                    <a:ext uri="{9D8B030D-6E8A-4147-A177-3AD203B41FA5}">
                      <a16:colId xmlns:a16="http://schemas.microsoft.com/office/drawing/2014/main" val="2187937186"/>
                    </a:ext>
                  </a:extLst>
                </a:gridCol>
                <a:gridCol w="8116637">
                  <a:extLst>
                    <a:ext uri="{9D8B030D-6E8A-4147-A177-3AD203B41FA5}">
                      <a16:colId xmlns:a16="http://schemas.microsoft.com/office/drawing/2014/main" val="3165407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유스케이스명</a:t>
                      </a:r>
                      <a:endParaRPr lang="ko-KR" altLang="en-US" sz="15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품목을 등록한다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74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액터명</a:t>
                      </a:r>
                      <a:endParaRPr lang="ko-KR" altLang="en-US" sz="15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사용자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5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개요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사용자가 영수증을 촬영하거나 갤러리에서 사진을 선택하여</a:t>
                      </a:r>
                      <a:endParaRPr lang="en-US" altLang="ko-KR" sz="15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영수증 품목들을 보유 품목 리스트에 등록한다</a:t>
                      </a:r>
                      <a:r>
                        <a:rPr lang="en-US" altLang="ko-KR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.</a:t>
                      </a:r>
                      <a:endParaRPr lang="ko-KR" altLang="en-US" sz="15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13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사전 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사용자가 메인 화면에서 </a:t>
                      </a:r>
                      <a:r>
                        <a:rPr lang="en-US" altLang="ko-KR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‘</a:t>
                      </a: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영수증 촬영하기</a:t>
                      </a:r>
                      <a:r>
                        <a:rPr lang="en-US" altLang="ko-KR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’ </a:t>
                      </a: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버튼을 클릭한다</a:t>
                      </a:r>
                      <a:r>
                        <a:rPr lang="en-US" altLang="ko-KR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.</a:t>
                      </a:r>
                      <a:endParaRPr lang="ko-KR" altLang="en-US" sz="15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45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예외 흐름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1B.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사용자가 홈 버튼을 클릭할 경우 메인 화면을 보여준다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3A.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사용자가 팝업창의 확인 버튼을 누르지 않고 취소 버튼을 클릭할 경우 시스템이</a:t>
                      </a:r>
                      <a:endParaRPr lang="en-US" altLang="ko-KR" sz="15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      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“팝업을 해제해주세요” 라는 메세지를 표시한다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8B.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사용자가 돌아가기 버튼을 클릭하면 메인 화면을 보여준다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 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65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사후조건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사용자에게 보유 품목 리스트를 메인 화면에서 보여준다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646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62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A4037EC-2D1E-48E4-BFF5-9B5666DFEF01}"/>
              </a:ext>
            </a:extLst>
          </p:cNvPr>
          <p:cNvSpPr txBox="1">
            <a:spLocks/>
          </p:cNvSpPr>
          <p:nvPr/>
        </p:nvSpPr>
        <p:spPr>
          <a:xfrm>
            <a:off x="358514" y="124844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en-US" altLang="ko-KR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SEQEUNCE DIAGRAM</a:t>
            </a:r>
            <a:r>
              <a:rPr lang="en-US" altLang="ko-KR" sz="2400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_</a:t>
            </a:r>
            <a:r>
              <a:rPr lang="ko-KR" altLang="en-US" sz="2400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품목을 등록한다</a:t>
            </a:r>
            <a:endParaRPr lang="en-US" altLang="ko-KR" sz="2400" kern="1200" dirty="0">
              <a:solidFill>
                <a:schemeClr val="tx1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AC5487-E286-4B9D-9E26-A9725C516018}"/>
              </a:ext>
            </a:extLst>
          </p:cNvPr>
          <p:cNvGrpSpPr/>
          <p:nvPr/>
        </p:nvGrpSpPr>
        <p:grpSpPr>
          <a:xfrm>
            <a:off x="1714499" y="2247923"/>
            <a:ext cx="8763002" cy="2964157"/>
            <a:chOff x="1714499" y="2247923"/>
            <a:chExt cx="8763002" cy="296415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9B7FD01-082B-4414-BC8F-59C4836ED7FA}"/>
                </a:ext>
              </a:extLst>
            </p:cNvPr>
            <p:cNvSpPr/>
            <p:nvPr/>
          </p:nvSpPr>
          <p:spPr>
            <a:xfrm>
              <a:off x="5013960" y="2247923"/>
              <a:ext cx="2164080" cy="86868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dirty="0">
                  <a:latin typeface="a천생연분" panose="02020600000000000000" pitchFamily="18" charset="-127"/>
                  <a:ea typeface="a천생연분" panose="02020600000000000000" pitchFamily="18" charset="-127"/>
                </a:rPr>
                <a:t>MODEL</a:t>
              </a:r>
              <a:endParaRPr lang="ko-KR" altLang="en-US" sz="2300" dirty="0">
                <a:latin typeface="a천생연분" panose="02020600000000000000" pitchFamily="18" charset="-127"/>
                <a:ea typeface="a천생연분" panose="02020600000000000000" pitchFamily="18" charset="-127"/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C524D84-D89C-4F5F-851E-AF8439F15920}"/>
                </a:ext>
              </a:extLst>
            </p:cNvPr>
            <p:cNvSpPr/>
            <p:nvPr/>
          </p:nvSpPr>
          <p:spPr>
            <a:xfrm>
              <a:off x="1714499" y="4343400"/>
              <a:ext cx="2164080" cy="86868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dirty="0">
                  <a:latin typeface="a천생연분" panose="02020600000000000000" pitchFamily="18" charset="-127"/>
                  <a:ea typeface="a천생연분" panose="02020600000000000000" pitchFamily="18" charset="-127"/>
                </a:rPr>
                <a:t>VIEW</a:t>
              </a:r>
              <a:endParaRPr lang="ko-KR" altLang="en-US" sz="2300" dirty="0">
                <a:latin typeface="a천생연분" panose="02020600000000000000" pitchFamily="18" charset="-127"/>
                <a:ea typeface="a천생연분" panose="02020600000000000000" pitchFamily="18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77C2AF6-CFB0-4799-BA6E-AB27C7FD8A8D}"/>
                </a:ext>
              </a:extLst>
            </p:cNvPr>
            <p:cNvSpPr/>
            <p:nvPr/>
          </p:nvSpPr>
          <p:spPr>
            <a:xfrm>
              <a:off x="8313421" y="4343400"/>
              <a:ext cx="2164080" cy="86868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dirty="0">
                  <a:latin typeface="a천생연분" panose="02020600000000000000" pitchFamily="18" charset="-127"/>
                  <a:ea typeface="a천생연분" panose="02020600000000000000" pitchFamily="18" charset="-127"/>
                </a:rPr>
                <a:t>CONTROLLER</a:t>
              </a:r>
              <a:endParaRPr lang="ko-KR" altLang="en-US" sz="2300" dirty="0">
                <a:latin typeface="a천생연분" panose="02020600000000000000" pitchFamily="18" charset="-127"/>
                <a:ea typeface="a천생연분" panose="02020600000000000000" pitchFamily="18" charset="-127"/>
              </a:endParaRPr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8CE7CDA-8B14-449F-8467-7FCF32DD4056}"/>
              </a:ext>
            </a:extLst>
          </p:cNvPr>
          <p:cNvCxnSpPr>
            <a:cxnSpLocks/>
          </p:cNvCxnSpPr>
          <p:nvPr/>
        </p:nvCxnSpPr>
        <p:spPr>
          <a:xfrm flipV="1">
            <a:off x="2458720" y="2438400"/>
            <a:ext cx="2555240" cy="2021840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BF58873-07AE-4C82-993C-F9E3196A1FD5}"/>
              </a:ext>
            </a:extLst>
          </p:cNvPr>
          <p:cNvCxnSpPr>
            <a:cxnSpLocks/>
          </p:cNvCxnSpPr>
          <p:nvPr/>
        </p:nvCxnSpPr>
        <p:spPr>
          <a:xfrm flipV="1">
            <a:off x="3027680" y="2777502"/>
            <a:ext cx="1986280" cy="1565898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F06730A-C2E2-4D19-9B0F-47BBC54A04A6}"/>
              </a:ext>
            </a:extLst>
          </p:cNvPr>
          <p:cNvCxnSpPr>
            <a:stCxn id="7" idx="0"/>
            <a:endCxn id="6" idx="3"/>
          </p:cNvCxnSpPr>
          <p:nvPr/>
        </p:nvCxnSpPr>
        <p:spPr>
          <a:xfrm flipH="1" flipV="1">
            <a:off x="7178040" y="2682263"/>
            <a:ext cx="2217421" cy="1661137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9ABD5EA-4E30-489D-BEE1-2FB485E22D6E}"/>
              </a:ext>
            </a:extLst>
          </p:cNvPr>
          <p:cNvCxnSpPr/>
          <p:nvPr/>
        </p:nvCxnSpPr>
        <p:spPr>
          <a:xfrm>
            <a:off x="3878579" y="4612640"/>
            <a:ext cx="4434842" cy="0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872DDF8-B350-40AE-BD1C-EB0CD4F409AC}"/>
              </a:ext>
            </a:extLst>
          </p:cNvPr>
          <p:cNvCxnSpPr/>
          <p:nvPr/>
        </p:nvCxnSpPr>
        <p:spPr>
          <a:xfrm flipH="1">
            <a:off x="3878579" y="4927600"/>
            <a:ext cx="4434842" cy="0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1818369-D3B6-46DA-93A2-1D16445FB16E}"/>
              </a:ext>
            </a:extLst>
          </p:cNvPr>
          <p:cNvSpPr txBox="1"/>
          <p:nvPr/>
        </p:nvSpPr>
        <p:spPr>
          <a:xfrm>
            <a:off x="5459447" y="5027414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사용자 액션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31C6FE-43F1-4D5E-8E89-84EE8B3B10D6}"/>
              </a:ext>
            </a:extLst>
          </p:cNvPr>
          <p:cNvSpPr txBox="1"/>
          <p:nvPr/>
        </p:nvSpPr>
        <p:spPr>
          <a:xfrm>
            <a:off x="5663829" y="424330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a천생연분" panose="02020600000000000000" pitchFamily="18" charset="-127"/>
                <a:ea typeface="a천생연분" panose="02020600000000000000" pitchFamily="18" charset="-127"/>
              </a:rPr>
              <a:t>뷰 선택</a:t>
            </a:r>
            <a:endParaRPr lang="ko-KR" altLang="en-US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5A533F-5A9F-4DBE-BEC1-8E92DC211DE6}"/>
              </a:ext>
            </a:extLst>
          </p:cNvPr>
          <p:cNvSpPr txBox="1"/>
          <p:nvPr/>
        </p:nvSpPr>
        <p:spPr>
          <a:xfrm>
            <a:off x="3965121" y="3512831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변경 정보 제공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44D048-3497-426A-A191-BFC0D1210388}"/>
              </a:ext>
            </a:extLst>
          </p:cNvPr>
          <p:cNvSpPr txBox="1"/>
          <p:nvPr/>
        </p:nvSpPr>
        <p:spPr>
          <a:xfrm>
            <a:off x="2883172" y="2924329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정보 요청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520A104-9D22-494A-B85E-4BE532C80C71}"/>
              </a:ext>
            </a:extLst>
          </p:cNvPr>
          <p:cNvSpPr txBox="1"/>
          <p:nvPr/>
        </p:nvSpPr>
        <p:spPr>
          <a:xfrm>
            <a:off x="8250525" y="2949050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상태 변경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algn="ctr"/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(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메소드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)</a:t>
            </a:r>
            <a:endParaRPr lang="ko-KR" altLang="en-US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F08DC3-72B4-4BA3-8968-B286CD0B45FB}"/>
              </a:ext>
            </a:extLst>
          </p:cNvPr>
          <p:cNvSpPr txBox="1"/>
          <p:nvPr/>
        </p:nvSpPr>
        <p:spPr>
          <a:xfrm>
            <a:off x="2111896" y="5248369"/>
            <a:ext cx="136928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품목 추출 </a:t>
            </a:r>
            <a:r>
              <a:rPr lang="en-US" altLang="ko-KR" sz="1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VIEW</a:t>
            </a:r>
          </a:p>
          <a:p>
            <a:pPr algn="ctr"/>
            <a:r>
              <a:rPr lang="ko-KR" altLang="en-US" sz="1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카메라 </a:t>
            </a:r>
            <a:r>
              <a:rPr lang="en-US" altLang="ko-KR" sz="1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VIEW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4ACBA3-5CD0-4423-8785-17DB671518E4}"/>
              </a:ext>
            </a:extLst>
          </p:cNvPr>
          <p:cNvSpPr txBox="1"/>
          <p:nvPr/>
        </p:nvSpPr>
        <p:spPr>
          <a:xfrm>
            <a:off x="8382299" y="5248369"/>
            <a:ext cx="2026324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품목 추출 </a:t>
            </a:r>
            <a:r>
              <a:rPr lang="en-US" altLang="ko-KR" sz="1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CONTROLLER</a:t>
            </a:r>
          </a:p>
          <a:p>
            <a:pPr algn="ctr"/>
            <a:r>
              <a:rPr lang="ko-KR" altLang="en-US" sz="1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카메라 </a:t>
            </a:r>
            <a:r>
              <a:rPr lang="en-US" altLang="ko-KR" sz="1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CONTROLLER</a:t>
            </a:r>
          </a:p>
          <a:p>
            <a:pPr algn="ctr"/>
            <a:r>
              <a:rPr lang="en-US" altLang="ko-KR" sz="1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OCR</a:t>
            </a:r>
            <a:r>
              <a:rPr lang="ko-KR" altLang="en-US" sz="1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  <a:r>
              <a:rPr lang="en-US" altLang="ko-KR" sz="1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CONTROLLER</a:t>
            </a:r>
          </a:p>
          <a:p>
            <a:pPr algn="ctr"/>
            <a:r>
              <a:rPr lang="ko-KR" altLang="en-US" sz="1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품목 등록 </a:t>
            </a:r>
            <a:r>
              <a:rPr lang="en-US" altLang="ko-KR" sz="1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CONTROLLER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1478552-3E82-4DE9-B017-9EA7F14FE2ED}"/>
              </a:ext>
            </a:extLst>
          </p:cNvPr>
          <p:cNvSpPr txBox="1"/>
          <p:nvPr/>
        </p:nvSpPr>
        <p:spPr>
          <a:xfrm>
            <a:off x="5365670" y="1677715"/>
            <a:ext cx="146065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보유 품목 </a:t>
            </a:r>
            <a:r>
              <a:rPr lang="en-US" altLang="ko-KR" sz="1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DB</a:t>
            </a:r>
          </a:p>
          <a:p>
            <a:pPr algn="ctr"/>
            <a:r>
              <a:rPr lang="ko-KR" altLang="en-US" sz="1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냉장 소비기한 </a:t>
            </a:r>
            <a:r>
              <a:rPr lang="en-US" altLang="ko-KR" sz="1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946921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8FB2CBD-7F24-4A21-9185-65C9EA98A44B}"/>
              </a:ext>
            </a:extLst>
          </p:cNvPr>
          <p:cNvSpPr txBox="1">
            <a:spLocks/>
          </p:cNvSpPr>
          <p:nvPr/>
        </p:nvSpPr>
        <p:spPr>
          <a:xfrm>
            <a:off x="358514" y="124844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en-US" altLang="ko-KR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SEQUENCE DIAGRAM</a:t>
            </a:r>
            <a:r>
              <a:rPr lang="en-US" altLang="ko-KR" sz="2400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_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품목을 등록한다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(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기본흐름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)</a:t>
            </a:r>
            <a:endParaRPr lang="en-US" altLang="ko-KR" sz="2400" kern="1200" dirty="0">
              <a:solidFill>
                <a:schemeClr val="tx1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AEDCB99-B699-41FC-B585-E3B08338F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6"/>
          <a:stretch/>
        </p:blipFill>
        <p:spPr bwMode="auto">
          <a:xfrm>
            <a:off x="697792" y="2547257"/>
            <a:ext cx="10796411" cy="862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C688427-7006-4260-BCE9-7E317D0AE084}"/>
              </a:ext>
            </a:extLst>
          </p:cNvPr>
          <p:cNvSpPr/>
          <p:nvPr/>
        </p:nvSpPr>
        <p:spPr>
          <a:xfrm>
            <a:off x="536221" y="6220178"/>
            <a:ext cx="11119555" cy="637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6A3984F-0A56-4EC7-81D0-80F5A1D82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462"/>
          <a:stretch/>
        </p:blipFill>
        <p:spPr bwMode="auto">
          <a:xfrm>
            <a:off x="697792" y="1427528"/>
            <a:ext cx="10796411" cy="122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619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8FB2CBD-7F24-4A21-9185-65C9EA98A44B}"/>
              </a:ext>
            </a:extLst>
          </p:cNvPr>
          <p:cNvSpPr txBox="1">
            <a:spLocks/>
          </p:cNvSpPr>
          <p:nvPr/>
        </p:nvSpPr>
        <p:spPr>
          <a:xfrm>
            <a:off x="358514" y="124844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en-US" altLang="ko-KR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SEQUENCE DIAGRAM</a:t>
            </a:r>
            <a:r>
              <a:rPr lang="en-US" altLang="ko-KR" sz="2400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_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품목을 등록한다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(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기본흐름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)</a:t>
            </a:r>
            <a:endParaRPr lang="en-US" altLang="ko-KR" sz="2400" kern="1200" dirty="0">
              <a:solidFill>
                <a:schemeClr val="tx1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AEDCB99-B699-41FC-B585-E3B08338F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462"/>
          <a:stretch/>
        </p:blipFill>
        <p:spPr bwMode="auto">
          <a:xfrm>
            <a:off x="697792" y="1427528"/>
            <a:ext cx="10796411" cy="122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B53DEF-0FBE-47BA-AFE8-01DCF3120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76"/>
          <a:stretch/>
        </p:blipFill>
        <p:spPr bwMode="auto">
          <a:xfrm>
            <a:off x="697792" y="2649894"/>
            <a:ext cx="10796411" cy="491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3AF4C8-DC55-4DDC-9543-0A1A867AE891}"/>
              </a:ext>
            </a:extLst>
          </p:cNvPr>
          <p:cNvSpPr/>
          <p:nvPr/>
        </p:nvSpPr>
        <p:spPr>
          <a:xfrm>
            <a:off x="536221" y="5234474"/>
            <a:ext cx="11119555" cy="16235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9433A7-0789-4318-B5E5-87A744DD5BA1}"/>
              </a:ext>
            </a:extLst>
          </p:cNvPr>
          <p:cNvSpPr/>
          <p:nvPr/>
        </p:nvSpPr>
        <p:spPr>
          <a:xfrm>
            <a:off x="212760" y="4621123"/>
            <a:ext cx="1811983" cy="973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90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8FB2CBD-7F24-4A21-9185-65C9EA98A44B}"/>
              </a:ext>
            </a:extLst>
          </p:cNvPr>
          <p:cNvSpPr txBox="1">
            <a:spLocks/>
          </p:cNvSpPr>
          <p:nvPr/>
        </p:nvSpPr>
        <p:spPr>
          <a:xfrm>
            <a:off x="358514" y="124844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en-US" altLang="ko-KR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SEQUENCE DIAGRAM</a:t>
            </a:r>
            <a:r>
              <a:rPr lang="en-US" altLang="ko-KR" sz="2400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_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품목을 등록한다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(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기본흐름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)</a:t>
            </a:r>
            <a:endParaRPr lang="en-US" altLang="ko-KR" sz="2400" kern="1200" dirty="0">
              <a:solidFill>
                <a:schemeClr val="tx1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AEDCB99-B699-41FC-B585-E3B08338F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462"/>
          <a:stretch/>
        </p:blipFill>
        <p:spPr bwMode="auto">
          <a:xfrm>
            <a:off x="697792" y="1427528"/>
            <a:ext cx="10796411" cy="122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B53DEF-0FBE-47BA-AFE8-01DCF3120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21"/>
          <a:stretch/>
        </p:blipFill>
        <p:spPr bwMode="auto">
          <a:xfrm>
            <a:off x="697792" y="2649894"/>
            <a:ext cx="10796411" cy="240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946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8FB2CBD-7F24-4A21-9185-65C9EA98A44B}"/>
              </a:ext>
            </a:extLst>
          </p:cNvPr>
          <p:cNvSpPr txBox="1">
            <a:spLocks/>
          </p:cNvSpPr>
          <p:nvPr/>
        </p:nvSpPr>
        <p:spPr>
          <a:xfrm>
            <a:off x="358514" y="124844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en-US" altLang="ko-KR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SEQUENCE DIAGRAM</a:t>
            </a:r>
            <a:r>
              <a:rPr lang="en-US" altLang="ko-KR" sz="2400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_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품목을 등록한다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(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대체흐름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)</a:t>
            </a:r>
            <a:endParaRPr lang="en-US" altLang="ko-KR" sz="2400" kern="1200" dirty="0">
              <a:solidFill>
                <a:schemeClr val="tx1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36CDF7-8F9C-4AC8-8CEC-D8FF482BF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14"/>
          <a:stretch/>
        </p:blipFill>
        <p:spPr bwMode="auto">
          <a:xfrm>
            <a:off x="629567" y="1630727"/>
            <a:ext cx="10932865" cy="459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BA025E5-537D-4ED2-A01B-264C8D71E119}"/>
              </a:ext>
            </a:extLst>
          </p:cNvPr>
          <p:cNvSpPr/>
          <p:nvPr/>
        </p:nvSpPr>
        <p:spPr>
          <a:xfrm>
            <a:off x="4842588" y="1630727"/>
            <a:ext cx="1978090" cy="10938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01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A4037EC-2D1E-48E4-BFF5-9B5666DFEF01}"/>
              </a:ext>
            </a:extLst>
          </p:cNvPr>
          <p:cNvSpPr txBox="1">
            <a:spLocks/>
          </p:cNvSpPr>
          <p:nvPr/>
        </p:nvSpPr>
        <p:spPr>
          <a:xfrm>
            <a:off x="358514" y="124844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en-US" altLang="ko-KR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USECASE </a:t>
            </a:r>
            <a:r>
              <a:rPr lang="ko-KR" altLang="en-US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명세서</a:t>
            </a:r>
            <a:r>
              <a:rPr lang="en-US" altLang="ko-KR" sz="2400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_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품목을 삭제한다</a:t>
            </a:r>
            <a:endParaRPr lang="en-US" altLang="ko-KR" sz="2400" kern="1200" dirty="0">
              <a:solidFill>
                <a:schemeClr val="tx1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93529B1-7C0E-4B8C-8815-98A293A9B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101700"/>
              </p:ext>
            </p:extLst>
          </p:nvPr>
        </p:nvGraphicFramePr>
        <p:xfrm>
          <a:off x="734060" y="1630727"/>
          <a:ext cx="10723880" cy="4415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243">
                  <a:extLst>
                    <a:ext uri="{9D8B030D-6E8A-4147-A177-3AD203B41FA5}">
                      <a16:colId xmlns:a16="http://schemas.microsoft.com/office/drawing/2014/main" val="2187937186"/>
                    </a:ext>
                  </a:extLst>
                </a:gridCol>
                <a:gridCol w="8116637">
                  <a:extLst>
                    <a:ext uri="{9D8B030D-6E8A-4147-A177-3AD203B41FA5}">
                      <a16:colId xmlns:a16="http://schemas.microsoft.com/office/drawing/2014/main" val="3165407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유스케이스명</a:t>
                      </a:r>
                      <a:endParaRPr lang="ko-KR" altLang="en-US" sz="15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품목을 삭제한다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74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액터명</a:t>
                      </a:r>
                      <a:endParaRPr lang="ko-KR" altLang="en-US" sz="15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사용자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5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개요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사용자가 품목에 대한 정보를 삭제한다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13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사전 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사용자의 보유 품목 리스트가 존재한다</a:t>
                      </a:r>
                      <a:r>
                        <a:rPr lang="en-US" altLang="ko-KR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.</a:t>
                      </a:r>
                      <a:endParaRPr lang="ko-KR" altLang="en-US" sz="15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45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기본 흐름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fontAlgn="base" latinLnBrk="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시스템이 사용자에게 현재 보유 품목 리스트를 보여준다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342900" indent="-342900" fontAlgn="base" latinLnBrk="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사용자가 보유 품목 리스트 중 삭제하고자 하는 품목의 삭제 버튼을 클릭한다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342900" indent="-342900" fontAlgn="base" latinLnBrk="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시스템이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‘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삭제 하시겠습니까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＇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라는 다이얼로그를 보여준다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342900" indent="-342900" fontAlgn="base" latinLnBrk="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사용자가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‘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확인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＇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버튼을 클릭한다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342900" indent="-342900" fontAlgn="base" latinLnBrk="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시스템이 사용자에게 삭제가 반영된 사용자 보유 품목 리스트를 보여준다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65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예외 흐름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4A.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사용자가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‘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취소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’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 버튼을 클릭할 경우 해당 품목을 삭제하지 않는 사용자 보유 품목 리스트를 보여준다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65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사후조건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사용자에게 보유 품목 리스트를 메인 화면에서 보여준다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646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909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A4037EC-2D1E-48E4-BFF5-9B5666DFEF01}"/>
              </a:ext>
            </a:extLst>
          </p:cNvPr>
          <p:cNvSpPr txBox="1">
            <a:spLocks/>
          </p:cNvSpPr>
          <p:nvPr/>
        </p:nvSpPr>
        <p:spPr>
          <a:xfrm>
            <a:off x="358514" y="124844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en-US" altLang="ko-KR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SEQEUNCE DIAGRAM</a:t>
            </a:r>
            <a:r>
              <a:rPr lang="en-US" altLang="ko-KR" sz="2400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_</a:t>
            </a:r>
            <a:r>
              <a:rPr lang="ko-KR" altLang="en-US" sz="2400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품목을 삭제한다</a:t>
            </a:r>
            <a:endParaRPr lang="en-US" altLang="ko-KR" sz="2400" kern="1200" dirty="0">
              <a:solidFill>
                <a:schemeClr val="tx1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AC5487-E286-4B9D-9E26-A9725C516018}"/>
              </a:ext>
            </a:extLst>
          </p:cNvPr>
          <p:cNvGrpSpPr/>
          <p:nvPr/>
        </p:nvGrpSpPr>
        <p:grpSpPr>
          <a:xfrm>
            <a:off x="1714499" y="2247923"/>
            <a:ext cx="8763002" cy="2964157"/>
            <a:chOff x="1714499" y="2247923"/>
            <a:chExt cx="8763002" cy="296415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9B7FD01-082B-4414-BC8F-59C4836ED7FA}"/>
                </a:ext>
              </a:extLst>
            </p:cNvPr>
            <p:cNvSpPr/>
            <p:nvPr/>
          </p:nvSpPr>
          <p:spPr>
            <a:xfrm>
              <a:off x="5013960" y="2247923"/>
              <a:ext cx="2164080" cy="86868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dirty="0">
                  <a:latin typeface="a천생연분" panose="02020600000000000000" pitchFamily="18" charset="-127"/>
                  <a:ea typeface="a천생연분" panose="02020600000000000000" pitchFamily="18" charset="-127"/>
                </a:rPr>
                <a:t>MODEL</a:t>
              </a:r>
              <a:endParaRPr lang="ko-KR" altLang="en-US" sz="2300" dirty="0">
                <a:latin typeface="a천생연분" panose="02020600000000000000" pitchFamily="18" charset="-127"/>
                <a:ea typeface="a천생연분" panose="02020600000000000000" pitchFamily="18" charset="-127"/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C524D84-D89C-4F5F-851E-AF8439F15920}"/>
                </a:ext>
              </a:extLst>
            </p:cNvPr>
            <p:cNvSpPr/>
            <p:nvPr/>
          </p:nvSpPr>
          <p:spPr>
            <a:xfrm>
              <a:off x="1714499" y="4343400"/>
              <a:ext cx="2164080" cy="86868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dirty="0">
                  <a:latin typeface="a천생연분" panose="02020600000000000000" pitchFamily="18" charset="-127"/>
                  <a:ea typeface="a천생연분" panose="02020600000000000000" pitchFamily="18" charset="-127"/>
                </a:rPr>
                <a:t>VIEW</a:t>
              </a:r>
              <a:endParaRPr lang="ko-KR" altLang="en-US" sz="2300" dirty="0">
                <a:latin typeface="a천생연분" panose="02020600000000000000" pitchFamily="18" charset="-127"/>
                <a:ea typeface="a천생연분" panose="02020600000000000000" pitchFamily="18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77C2AF6-CFB0-4799-BA6E-AB27C7FD8A8D}"/>
                </a:ext>
              </a:extLst>
            </p:cNvPr>
            <p:cNvSpPr/>
            <p:nvPr/>
          </p:nvSpPr>
          <p:spPr>
            <a:xfrm>
              <a:off x="8313421" y="4343400"/>
              <a:ext cx="2164080" cy="86868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dirty="0">
                  <a:latin typeface="a천생연분" panose="02020600000000000000" pitchFamily="18" charset="-127"/>
                  <a:ea typeface="a천생연분" panose="02020600000000000000" pitchFamily="18" charset="-127"/>
                </a:rPr>
                <a:t>CONTROLLER</a:t>
              </a:r>
              <a:endParaRPr lang="ko-KR" altLang="en-US" sz="2300" dirty="0">
                <a:latin typeface="a천생연분" panose="02020600000000000000" pitchFamily="18" charset="-127"/>
                <a:ea typeface="a천생연분" panose="02020600000000000000" pitchFamily="18" charset="-127"/>
              </a:endParaRPr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8CE7CDA-8B14-449F-8467-7FCF32DD4056}"/>
              </a:ext>
            </a:extLst>
          </p:cNvPr>
          <p:cNvCxnSpPr>
            <a:cxnSpLocks/>
          </p:cNvCxnSpPr>
          <p:nvPr/>
        </p:nvCxnSpPr>
        <p:spPr>
          <a:xfrm flipV="1">
            <a:off x="2458720" y="2438400"/>
            <a:ext cx="2555240" cy="2021840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BF58873-07AE-4C82-993C-F9E3196A1FD5}"/>
              </a:ext>
            </a:extLst>
          </p:cNvPr>
          <p:cNvCxnSpPr>
            <a:cxnSpLocks/>
          </p:cNvCxnSpPr>
          <p:nvPr/>
        </p:nvCxnSpPr>
        <p:spPr>
          <a:xfrm flipV="1">
            <a:off x="3027680" y="2777502"/>
            <a:ext cx="1986280" cy="1565898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F06730A-C2E2-4D19-9B0F-47BBC54A04A6}"/>
              </a:ext>
            </a:extLst>
          </p:cNvPr>
          <p:cNvCxnSpPr>
            <a:stCxn id="7" idx="0"/>
            <a:endCxn id="6" idx="3"/>
          </p:cNvCxnSpPr>
          <p:nvPr/>
        </p:nvCxnSpPr>
        <p:spPr>
          <a:xfrm flipH="1" flipV="1">
            <a:off x="7178040" y="2682263"/>
            <a:ext cx="2217421" cy="1661137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9ABD5EA-4E30-489D-BEE1-2FB485E22D6E}"/>
              </a:ext>
            </a:extLst>
          </p:cNvPr>
          <p:cNvCxnSpPr/>
          <p:nvPr/>
        </p:nvCxnSpPr>
        <p:spPr>
          <a:xfrm>
            <a:off x="3878579" y="4612640"/>
            <a:ext cx="4434842" cy="0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872DDF8-B350-40AE-BD1C-EB0CD4F409AC}"/>
              </a:ext>
            </a:extLst>
          </p:cNvPr>
          <p:cNvCxnSpPr/>
          <p:nvPr/>
        </p:nvCxnSpPr>
        <p:spPr>
          <a:xfrm flipH="1">
            <a:off x="3878579" y="4927600"/>
            <a:ext cx="4434842" cy="0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1818369-D3B6-46DA-93A2-1D16445FB16E}"/>
              </a:ext>
            </a:extLst>
          </p:cNvPr>
          <p:cNvSpPr txBox="1"/>
          <p:nvPr/>
        </p:nvSpPr>
        <p:spPr>
          <a:xfrm>
            <a:off x="5459447" y="5027414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사용자 액션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31C6FE-43F1-4D5E-8E89-84EE8B3B10D6}"/>
              </a:ext>
            </a:extLst>
          </p:cNvPr>
          <p:cNvSpPr txBox="1"/>
          <p:nvPr/>
        </p:nvSpPr>
        <p:spPr>
          <a:xfrm>
            <a:off x="5663829" y="424330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a천생연분" panose="02020600000000000000" pitchFamily="18" charset="-127"/>
                <a:ea typeface="a천생연분" panose="02020600000000000000" pitchFamily="18" charset="-127"/>
              </a:rPr>
              <a:t>뷰 선택</a:t>
            </a:r>
            <a:endParaRPr lang="ko-KR" altLang="en-US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5A533F-5A9F-4DBE-BEC1-8E92DC211DE6}"/>
              </a:ext>
            </a:extLst>
          </p:cNvPr>
          <p:cNvSpPr txBox="1"/>
          <p:nvPr/>
        </p:nvSpPr>
        <p:spPr>
          <a:xfrm>
            <a:off x="3965121" y="3512831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변경 정보 제공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44D048-3497-426A-A191-BFC0D1210388}"/>
              </a:ext>
            </a:extLst>
          </p:cNvPr>
          <p:cNvSpPr txBox="1"/>
          <p:nvPr/>
        </p:nvSpPr>
        <p:spPr>
          <a:xfrm>
            <a:off x="2883172" y="2924329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정보 요청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520A104-9D22-494A-B85E-4BE532C80C71}"/>
              </a:ext>
            </a:extLst>
          </p:cNvPr>
          <p:cNvSpPr txBox="1"/>
          <p:nvPr/>
        </p:nvSpPr>
        <p:spPr>
          <a:xfrm>
            <a:off x="8250525" y="2949050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상태 변경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algn="ctr"/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(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메소드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)</a:t>
            </a:r>
            <a:endParaRPr lang="ko-KR" altLang="en-US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F08DC3-72B4-4BA3-8968-B286CD0B45FB}"/>
              </a:ext>
            </a:extLst>
          </p:cNvPr>
          <p:cNvSpPr txBox="1"/>
          <p:nvPr/>
        </p:nvSpPr>
        <p:spPr>
          <a:xfrm>
            <a:off x="1849008" y="5248369"/>
            <a:ext cx="1895071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보유 품목 리스트 </a:t>
            </a:r>
            <a:r>
              <a:rPr lang="en-US" altLang="ko-KR" sz="1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VIEW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4ACBA3-5CD0-4423-8785-17DB671518E4}"/>
              </a:ext>
            </a:extLst>
          </p:cNvPr>
          <p:cNvSpPr txBox="1"/>
          <p:nvPr/>
        </p:nvSpPr>
        <p:spPr>
          <a:xfrm>
            <a:off x="8119410" y="5248369"/>
            <a:ext cx="2552109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보유 품목 리스트 </a:t>
            </a:r>
            <a:r>
              <a:rPr lang="en-US" altLang="ko-KR" sz="1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CONTROLLER</a:t>
            </a:r>
          </a:p>
          <a:p>
            <a:pPr algn="ctr"/>
            <a:r>
              <a:rPr lang="ko-KR" altLang="en-US" sz="1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품목 삭제 </a:t>
            </a:r>
            <a:r>
              <a:rPr lang="en-US" altLang="ko-KR" sz="1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CONTROLLER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1478552-3E82-4DE9-B017-9EA7F14FE2ED}"/>
              </a:ext>
            </a:extLst>
          </p:cNvPr>
          <p:cNvSpPr txBox="1"/>
          <p:nvPr/>
        </p:nvSpPr>
        <p:spPr>
          <a:xfrm>
            <a:off x="5516351" y="1916782"/>
            <a:ext cx="1159293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보유 품목 </a:t>
            </a:r>
            <a:r>
              <a:rPr lang="en-US" altLang="ko-KR" sz="1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351438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A676BE40-852B-4A6E-8A61-9CA3CA1097F2}"/>
              </a:ext>
            </a:extLst>
          </p:cNvPr>
          <p:cNvSpPr txBox="1">
            <a:spLocks/>
          </p:cNvSpPr>
          <p:nvPr/>
        </p:nvSpPr>
        <p:spPr>
          <a:xfrm>
            <a:off x="2981013" y="2380865"/>
            <a:ext cx="6229973" cy="209626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유통기한이 지난 식품은 먹을 수 없다</a:t>
            </a: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?</a:t>
            </a:r>
          </a:p>
        </p:txBody>
      </p:sp>
      <p:pic>
        <p:nvPicPr>
          <p:cNvPr id="7" name="그래픽 6" descr="닫기 윤곽선">
            <a:extLst>
              <a:ext uri="{FF2B5EF4-FFF2-40B4-BE49-F238E27FC236}">
                <a16:creationId xmlns:a16="http://schemas.microsoft.com/office/drawing/2014/main" id="{B2966904-2EA8-4613-81D2-2A966322E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6599" y="2815205"/>
            <a:ext cx="5638799" cy="1227588"/>
          </a:xfrm>
          <a:prstGeom prst="rect">
            <a:avLst/>
          </a:prstGeom>
        </p:spPr>
      </p:pic>
      <p:sp>
        <p:nvSpPr>
          <p:cNvPr id="54" name="제목 1">
            <a:extLst>
              <a:ext uri="{FF2B5EF4-FFF2-40B4-BE49-F238E27FC236}">
                <a16:creationId xmlns:a16="http://schemas.microsoft.com/office/drawing/2014/main" id="{7CE05FC9-FC22-48BF-86D0-E75228EF4D23}"/>
              </a:ext>
            </a:extLst>
          </p:cNvPr>
          <p:cNvSpPr txBox="1">
            <a:spLocks/>
          </p:cNvSpPr>
          <p:nvPr/>
        </p:nvSpPr>
        <p:spPr>
          <a:xfrm>
            <a:off x="358514" y="124844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ko-KR" altLang="en-US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비즈니스 목표</a:t>
            </a:r>
            <a:endParaRPr lang="en-US" altLang="ko-KR" kern="1200" dirty="0">
              <a:solidFill>
                <a:schemeClr val="tx1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70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8FB2CBD-7F24-4A21-9185-65C9EA98A44B}"/>
              </a:ext>
            </a:extLst>
          </p:cNvPr>
          <p:cNvSpPr txBox="1">
            <a:spLocks/>
          </p:cNvSpPr>
          <p:nvPr/>
        </p:nvSpPr>
        <p:spPr>
          <a:xfrm>
            <a:off x="358514" y="124844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en-US" altLang="ko-KR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SEQUENCE DIAGRAM</a:t>
            </a:r>
            <a:r>
              <a:rPr lang="en-US" altLang="ko-KR" sz="2400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_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품목을 삭제한다</a:t>
            </a:r>
            <a:endParaRPr lang="en-US" altLang="ko-KR" sz="2400" kern="1200" dirty="0">
              <a:solidFill>
                <a:schemeClr val="tx1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32D7A0B-083D-4F2E-BB90-26832B3CBE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80"/>
          <a:stretch/>
        </p:blipFill>
        <p:spPr bwMode="auto">
          <a:xfrm>
            <a:off x="646922" y="1565412"/>
            <a:ext cx="10898156" cy="484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132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8FB2CBD-7F24-4A21-9185-65C9EA98A44B}"/>
              </a:ext>
            </a:extLst>
          </p:cNvPr>
          <p:cNvSpPr txBox="1">
            <a:spLocks/>
          </p:cNvSpPr>
          <p:nvPr/>
        </p:nvSpPr>
        <p:spPr>
          <a:xfrm>
            <a:off x="358514" y="124844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en-US" altLang="ko-KR" dirty="0">
                <a:latin typeface="a솜사탕" panose="02020600000000000000" pitchFamily="18" charset="-127"/>
                <a:ea typeface="a솜사탕" panose="02020600000000000000" pitchFamily="18" charset="-127"/>
              </a:rPr>
              <a:t>CLASS DIAGRAM</a:t>
            </a:r>
            <a:endParaRPr lang="en-US" altLang="ko-KR" kern="1200" dirty="0">
              <a:solidFill>
                <a:schemeClr val="tx1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2864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8FB2CBD-7F24-4A21-9185-65C9EA98A44B}"/>
              </a:ext>
            </a:extLst>
          </p:cNvPr>
          <p:cNvSpPr txBox="1">
            <a:spLocks/>
          </p:cNvSpPr>
          <p:nvPr/>
        </p:nvSpPr>
        <p:spPr>
          <a:xfrm>
            <a:off x="358514" y="124844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품질 시나리오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_OCR 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기능 정확도 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90% 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이상</a:t>
            </a:r>
            <a:endParaRPr lang="en-US" altLang="ko-KR" sz="2400" kern="1200" dirty="0">
              <a:solidFill>
                <a:schemeClr val="tx1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D60C5F7-59E3-44FA-89C2-C47C0CC1F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812283"/>
              </p:ext>
            </p:extLst>
          </p:nvPr>
        </p:nvGraphicFramePr>
        <p:xfrm>
          <a:off x="734060" y="2096135"/>
          <a:ext cx="10723880" cy="2840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243">
                  <a:extLst>
                    <a:ext uri="{9D8B030D-6E8A-4147-A177-3AD203B41FA5}">
                      <a16:colId xmlns:a16="http://schemas.microsoft.com/office/drawing/2014/main" val="2187937186"/>
                    </a:ext>
                  </a:extLst>
                </a:gridCol>
                <a:gridCol w="8116637">
                  <a:extLst>
                    <a:ext uri="{9D8B030D-6E8A-4147-A177-3AD203B41FA5}">
                      <a16:colId xmlns:a16="http://schemas.microsoft.com/office/drawing/2014/main" val="3165407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품질 시나리오 </a:t>
                      </a:r>
                      <a:r>
                        <a:rPr lang="en-US" altLang="ko-KR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#1</a:t>
                      </a:r>
                      <a:endParaRPr lang="ko-KR" altLang="en-US" sz="15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사용자는 </a:t>
                      </a:r>
                      <a:r>
                        <a:rPr lang="en-US" altLang="ko-KR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OCR </a:t>
                      </a: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기능을 사용하여 영수증의 품목이 </a:t>
                      </a:r>
                      <a:r>
                        <a:rPr lang="en-US" altLang="ko-KR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90% </a:t>
                      </a: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이상의 정확도로 추출되기를 원한다</a:t>
                      </a:r>
                      <a:r>
                        <a:rPr lang="en-US" altLang="ko-KR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.</a:t>
                      </a:r>
                      <a:endParaRPr lang="ko-KR" altLang="en-US" sz="15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74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영수증을 촬영할 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5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소스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영수증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13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자극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촬영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45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대상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OCR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65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응답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인식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64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응답 척도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정확도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90%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559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171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8FB2CBD-7F24-4A21-9185-65C9EA98A44B}"/>
              </a:ext>
            </a:extLst>
          </p:cNvPr>
          <p:cNvSpPr txBox="1">
            <a:spLocks/>
          </p:cNvSpPr>
          <p:nvPr/>
        </p:nvSpPr>
        <p:spPr>
          <a:xfrm>
            <a:off x="358514" y="124844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품질 시나리오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_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품목에 대한 소비기한 정확도 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90% 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이상</a:t>
            </a:r>
            <a:endParaRPr lang="en-US" altLang="ko-KR" sz="2400" kern="1200" dirty="0">
              <a:solidFill>
                <a:schemeClr val="tx1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D60C5F7-59E3-44FA-89C2-C47C0CC1F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768566"/>
              </p:ext>
            </p:extLst>
          </p:nvPr>
        </p:nvGraphicFramePr>
        <p:xfrm>
          <a:off x="734060" y="2096135"/>
          <a:ext cx="10723880" cy="3183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243">
                  <a:extLst>
                    <a:ext uri="{9D8B030D-6E8A-4147-A177-3AD203B41FA5}">
                      <a16:colId xmlns:a16="http://schemas.microsoft.com/office/drawing/2014/main" val="2187937186"/>
                    </a:ext>
                  </a:extLst>
                </a:gridCol>
                <a:gridCol w="8116637">
                  <a:extLst>
                    <a:ext uri="{9D8B030D-6E8A-4147-A177-3AD203B41FA5}">
                      <a16:colId xmlns:a16="http://schemas.microsoft.com/office/drawing/2014/main" val="3165407295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품질 시나리오 </a:t>
                      </a:r>
                      <a:r>
                        <a:rPr lang="en-US" altLang="ko-KR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#2</a:t>
                      </a:r>
                      <a:endParaRPr lang="ko-KR" altLang="en-US" sz="15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사용자는 시스템을 통해 영수증 품목에 대한 소비기한 정보를</a:t>
                      </a:r>
                      <a:endParaRPr lang="en-US" altLang="ko-KR" sz="15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90% </a:t>
                      </a: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이상의 정확도로 얻기를 원한다</a:t>
                      </a:r>
                      <a:r>
                        <a:rPr lang="en-US" altLang="ko-KR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.</a:t>
                      </a:r>
                      <a:endParaRPr lang="ko-KR" altLang="en-US" sz="15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74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OCR</a:t>
                      </a: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 기능을 이용하여 품목 추출을 수행한 이후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5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소스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추출된 품목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13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자극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등록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45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대상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품목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65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응답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소비 기한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64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응답 척도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정확도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90%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559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738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8FB2CBD-7F24-4A21-9185-65C9EA98A44B}"/>
              </a:ext>
            </a:extLst>
          </p:cNvPr>
          <p:cNvSpPr txBox="1">
            <a:spLocks/>
          </p:cNvSpPr>
          <p:nvPr/>
        </p:nvSpPr>
        <p:spPr>
          <a:xfrm>
            <a:off x="358514" y="124844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품질 시나리오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_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시스템의 작업 속도 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3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초 이내</a:t>
            </a:r>
            <a:endParaRPr lang="en-US" altLang="ko-KR" sz="2400" kern="1200" dirty="0">
              <a:solidFill>
                <a:schemeClr val="tx1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D60C5F7-59E3-44FA-89C2-C47C0CC1F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179753"/>
              </p:ext>
            </p:extLst>
          </p:nvPr>
        </p:nvGraphicFramePr>
        <p:xfrm>
          <a:off x="734060" y="2096135"/>
          <a:ext cx="10723880" cy="2840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243">
                  <a:extLst>
                    <a:ext uri="{9D8B030D-6E8A-4147-A177-3AD203B41FA5}">
                      <a16:colId xmlns:a16="http://schemas.microsoft.com/office/drawing/2014/main" val="2187937186"/>
                    </a:ext>
                  </a:extLst>
                </a:gridCol>
                <a:gridCol w="8116637">
                  <a:extLst>
                    <a:ext uri="{9D8B030D-6E8A-4147-A177-3AD203B41FA5}">
                      <a16:colId xmlns:a16="http://schemas.microsoft.com/office/drawing/2014/main" val="3165407295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품질 시나리오 </a:t>
                      </a:r>
                      <a:r>
                        <a:rPr lang="en-US" altLang="ko-KR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#3</a:t>
                      </a:r>
                      <a:endParaRPr lang="ko-KR" altLang="en-US" sz="15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사용자는 시스템이 제공하는 각 기능이 </a:t>
                      </a:r>
                      <a:r>
                        <a:rPr lang="en-US" altLang="ko-KR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3</a:t>
                      </a: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초 이내에 처리되기를 원한다</a:t>
                      </a:r>
                      <a:r>
                        <a:rPr lang="en-US" altLang="ko-KR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.</a:t>
                      </a:r>
                      <a:endParaRPr lang="ko-KR" altLang="en-US" sz="15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74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각 기능 실행 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5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소스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사용자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13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자극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수정</a:t>
                      </a:r>
                      <a:r>
                        <a:rPr lang="en-US" altLang="ko-KR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, </a:t>
                      </a: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삭제</a:t>
                      </a:r>
                      <a:r>
                        <a:rPr lang="en-US" altLang="ko-KR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, </a:t>
                      </a: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조회를 요청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45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대상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보유 품목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65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응답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수정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삭제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조회 동작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64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응답 척도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3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초 이내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559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397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8FB2CBD-7F24-4A21-9185-65C9EA98A44B}"/>
              </a:ext>
            </a:extLst>
          </p:cNvPr>
          <p:cNvSpPr txBox="1">
            <a:spLocks/>
          </p:cNvSpPr>
          <p:nvPr/>
        </p:nvSpPr>
        <p:spPr>
          <a:xfrm>
            <a:off x="358514" y="124844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진행 사항</a:t>
            </a:r>
            <a:endParaRPr lang="en-US" altLang="ko-KR" kern="1200" dirty="0">
              <a:solidFill>
                <a:schemeClr val="tx1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74ABCB7-5450-4C77-AA72-DC97488D4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038" y="1667797"/>
            <a:ext cx="2921129" cy="48877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AFAD224-32E4-46B2-A541-0908DB8E8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690" y="525177"/>
            <a:ext cx="438150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74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8FB2CBD-7F24-4A21-9185-65C9EA98A44B}"/>
              </a:ext>
            </a:extLst>
          </p:cNvPr>
          <p:cNvSpPr txBox="1">
            <a:spLocks/>
          </p:cNvSpPr>
          <p:nvPr/>
        </p:nvSpPr>
        <p:spPr>
          <a:xfrm>
            <a:off x="358514" y="124844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진행 사항</a:t>
            </a:r>
            <a:endParaRPr lang="en-US" altLang="ko-KR" kern="1200" dirty="0">
              <a:solidFill>
                <a:schemeClr val="tx1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7B9497-E093-41E6-928A-A62EDF7A2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635" y="1496710"/>
            <a:ext cx="10354973" cy="37053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39607E-CD70-4378-ACAA-9FC27DC20D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64"/>
          <a:stretch/>
        </p:blipFill>
        <p:spPr>
          <a:xfrm>
            <a:off x="647373" y="2315617"/>
            <a:ext cx="5780703" cy="409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65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8FB2CBD-7F24-4A21-9185-65C9EA98A44B}"/>
              </a:ext>
            </a:extLst>
          </p:cNvPr>
          <p:cNvSpPr txBox="1">
            <a:spLocks/>
          </p:cNvSpPr>
          <p:nvPr/>
        </p:nvSpPr>
        <p:spPr>
          <a:xfrm>
            <a:off x="358514" y="124844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반추</a:t>
            </a:r>
            <a:endParaRPr lang="en-US" altLang="ko-KR" kern="1200" dirty="0">
              <a:solidFill>
                <a:schemeClr val="tx1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39DFC-2656-4EA8-8EF1-ACDD097C0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3940" y="1832601"/>
            <a:ext cx="10104120" cy="3419468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GOOD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각자 주어진 과제 및 역할을 정해진 시간 내에 수행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팀원과의 소통이 원활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각자 의견을 자유롭게 제시하고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,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그에 대한 피드백을 제시함으로써 더 좋은 해결책을 도출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  <p:pic>
        <p:nvPicPr>
          <p:cNvPr id="4" name="그래픽 3" descr="엄지척 기호 윤곽선">
            <a:extLst>
              <a:ext uri="{FF2B5EF4-FFF2-40B4-BE49-F238E27FC236}">
                <a16:creationId xmlns:a16="http://schemas.microsoft.com/office/drawing/2014/main" id="{05AF8776-B1FB-499A-B77A-B1520CCDE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0420" y="1864267"/>
            <a:ext cx="607060" cy="60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55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8FB2CBD-7F24-4A21-9185-65C9EA98A44B}"/>
              </a:ext>
            </a:extLst>
          </p:cNvPr>
          <p:cNvSpPr txBox="1">
            <a:spLocks/>
          </p:cNvSpPr>
          <p:nvPr/>
        </p:nvSpPr>
        <p:spPr>
          <a:xfrm>
            <a:off x="358514" y="124844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반추</a:t>
            </a:r>
            <a:endParaRPr lang="en-US" altLang="ko-KR" kern="1200" dirty="0">
              <a:solidFill>
                <a:schemeClr val="tx1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39DFC-2656-4EA8-8EF1-ACDD097C0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3940" y="1832601"/>
            <a:ext cx="10104120" cy="341946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BAD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소비기한에 대한 데이터 부족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  <a:r>
              <a:rPr lang="ko-KR" altLang="en-US" dirty="0" err="1">
                <a:latin typeface="a천생연분" panose="02020600000000000000" pitchFamily="18" charset="-127"/>
                <a:ea typeface="a천생연분" panose="02020600000000000000" pitchFamily="18" charset="-127"/>
              </a:rPr>
              <a:t>깃허브를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활용한 코드 개발 미숙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초기 계획 수립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  <p:pic>
        <p:nvPicPr>
          <p:cNvPr id="5" name="그래픽 4" descr="엄지손가락 내리기 윤곽선">
            <a:extLst>
              <a:ext uri="{FF2B5EF4-FFF2-40B4-BE49-F238E27FC236}">
                <a16:creationId xmlns:a16="http://schemas.microsoft.com/office/drawing/2014/main" id="{64EC50F8-7401-4E30-BC0C-7197EC0E6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5000" y="2164080"/>
            <a:ext cx="746760" cy="74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88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8FB2CBD-7F24-4A21-9185-65C9EA98A44B}"/>
              </a:ext>
            </a:extLst>
          </p:cNvPr>
          <p:cNvSpPr txBox="1">
            <a:spLocks/>
          </p:cNvSpPr>
          <p:nvPr/>
        </p:nvSpPr>
        <p:spPr>
          <a:xfrm>
            <a:off x="358514" y="124844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반추</a:t>
            </a:r>
            <a:endParaRPr lang="en-US" altLang="ko-KR" kern="1200" dirty="0">
              <a:solidFill>
                <a:schemeClr val="tx1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39DFC-2656-4EA8-8EF1-ACDD097C0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3940" y="2122161"/>
            <a:ext cx="10104120" cy="3419468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향후 다르게 개선할 점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2023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년부터 사용될 소비기한 데이터베이스를 활용하여 더 정확하고 신뢰할 수 있는 정보를 제공하는 높은 퀄리티의 시스템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  <a:r>
              <a:rPr lang="ko-KR" altLang="en-US" dirty="0" err="1">
                <a:latin typeface="a천생연분" panose="02020600000000000000" pitchFamily="18" charset="-127"/>
                <a:ea typeface="a천생연분" panose="02020600000000000000" pitchFamily="18" charset="-127"/>
              </a:rPr>
              <a:t>깃허브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사용 시 각자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‘BRANCH’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를 활용하여 개발 진행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초기 설계를 잘 수립하여 불필요한 시간 낭비 최소화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45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1407E-7756-4770-87CE-8AD4F580E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2692"/>
            <a:ext cx="5181600" cy="199261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유통기한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 algn="ctr">
              <a:buNone/>
            </a:pP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 algn="ctr">
              <a:buNone/>
            </a:pPr>
            <a:r>
              <a:rPr lang="ko-KR" altLang="en-US" sz="20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상품이 시중에 유통될 수 있는 기한</a:t>
            </a:r>
            <a:endParaRPr lang="en-US" altLang="ko-KR" sz="20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 algn="ctr">
              <a:buNone/>
            </a:pPr>
            <a:r>
              <a:rPr lang="ko-KR" altLang="en-US" sz="20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식품을 안전하게 먹을 수 있는 기간의 약 </a:t>
            </a:r>
            <a:r>
              <a:rPr lang="en-US" altLang="ko-KR" sz="20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60-70%</a:t>
            </a:r>
            <a:endParaRPr lang="ko-KR" altLang="en-US" sz="20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360255-B6E7-49D3-ACFA-C42B1F6AA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32693"/>
            <a:ext cx="5181600" cy="199261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소비기한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 algn="ctr">
              <a:buNone/>
            </a:pP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 algn="ctr">
              <a:buNone/>
            </a:pPr>
            <a:r>
              <a:rPr lang="ko-KR" altLang="en-US" sz="20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보관 조건을 따르면 안전에 이상이 없는 기한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2BE279A-1FC3-4BF8-AEFA-79F9E9A331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0" t="32016" r="37335" b="53826"/>
          <a:stretch/>
        </p:blipFill>
        <p:spPr>
          <a:xfrm>
            <a:off x="7495772" y="2296376"/>
            <a:ext cx="2525558" cy="1385804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0E2D092D-267A-45CF-8C66-97D3AAD081BD}"/>
              </a:ext>
            </a:extLst>
          </p:cNvPr>
          <p:cNvSpPr/>
          <p:nvPr/>
        </p:nvSpPr>
        <p:spPr>
          <a:xfrm>
            <a:off x="8528592" y="4501033"/>
            <a:ext cx="459918" cy="42918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606C04C5-A337-46D2-9847-F38B6DF7AB4D}"/>
              </a:ext>
            </a:extLst>
          </p:cNvPr>
          <p:cNvSpPr txBox="1">
            <a:spLocks/>
          </p:cNvSpPr>
          <p:nvPr/>
        </p:nvSpPr>
        <p:spPr>
          <a:xfrm>
            <a:off x="6167751" y="5220474"/>
            <a:ext cx="5181600" cy="567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rgbClr val="FF0000"/>
                </a:solidFill>
                <a:latin typeface="a천생연분" panose="02020600000000000000" pitchFamily="18" charset="-127"/>
                <a:ea typeface="a천생연분" panose="02020600000000000000" pitchFamily="18" charset="-127"/>
              </a:rPr>
              <a:t>식품 폐기물 </a:t>
            </a:r>
            <a:r>
              <a:rPr lang="en-US" altLang="ko-KR" sz="2400" dirty="0">
                <a:solidFill>
                  <a:srgbClr val="FF0000"/>
                </a:solidFill>
                <a:latin typeface="a천생연분" panose="02020600000000000000" pitchFamily="18" charset="-127"/>
                <a:ea typeface="a천생연분" panose="02020600000000000000" pitchFamily="18" charset="-127"/>
              </a:rPr>
              <a:t>&amp; </a:t>
            </a:r>
            <a:r>
              <a:rPr lang="ko-KR" altLang="en-US" sz="2400" dirty="0">
                <a:solidFill>
                  <a:srgbClr val="FF0000"/>
                </a:solidFill>
                <a:latin typeface="a천생연분" panose="02020600000000000000" pitchFamily="18" charset="-127"/>
                <a:ea typeface="a천생연분" panose="02020600000000000000" pitchFamily="18" charset="-127"/>
              </a:rPr>
              <a:t>불필요한 지출 감소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2B201C5-A610-43E6-B3A1-6E80E853F24E}"/>
              </a:ext>
            </a:extLst>
          </p:cNvPr>
          <p:cNvSpPr txBox="1">
            <a:spLocks/>
          </p:cNvSpPr>
          <p:nvPr/>
        </p:nvSpPr>
        <p:spPr>
          <a:xfrm>
            <a:off x="518160" y="357682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비즈니스 목표</a:t>
            </a:r>
          </a:p>
        </p:txBody>
      </p:sp>
    </p:spTree>
    <p:extLst>
      <p:ext uri="{BB962C8B-B14F-4D97-AF65-F5344CB8AC3E}">
        <p14:creationId xmlns:p14="http://schemas.microsoft.com/office/powerpoint/2010/main" val="71978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CC3EF0-219E-45FB-B37B-30E62FF8EDBE}"/>
              </a:ext>
            </a:extLst>
          </p:cNvPr>
          <p:cNvSpPr txBox="1"/>
          <p:nvPr/>
        </p:nvSpPr>
        <p:spPr>
          <a:xfrm>
            <a:off x="1500091" y="2608373"/>
            <a:ext cx="9046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a솜사탕" panose="02020600000000000000" pitchFamily="18" charset="-127"/>
                <a:ea typeface="a솜사탕" panose="02020600000000000000" pitchFamily="18" charset="-127"/>
              </a:rPr>
              <a:t>감사합니다</a:t>
            </a:r>
            <a:r>
              <a:rPr lang="en-US" altLang="ko-KR" sz="3600" b="1" dirty="0">
                <a:latin typeface="a솜사탕" panose="02020600000000000000" pitchFamily="18" charset="-127"/>
                <a:ea typeface="a솜사탕" panose="02020600000000000000" pitchFamily="18" charset="-127"/>
              </a:rPr>
              <a:t>.</a:t>
            </a:r>
            <a:endParaRPr lang="ko-KR" altLang="en-US" sz="3600" b="1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3DE9712-A665-4939-BDC4-C52FC33919ED}"/>
              </a:ext>
            </a:extLst>
          </p:cNvPr>
          <p:cNvCxnSpPr>
            <a:cxnSpLocks/>
          </p:cNvCxnSpPr>
          <p:nvPr/>
        </p:nvCxnSpPr>
        <p:spPr>
          <a:xfrm flipV="1">
            <a:off x="3453413" y="3345872"/>
            <a:ext cx="5139700" cy="347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6575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내용 개체 틀 4">
            <a:extLst>
              <a:ext uri="{FF2B5EF4-FFF2-40B4-BE49-F238E27FC236}">
                <a16:creationId xmlns:a16="http://schemas.microsoft.com/office/drawing/2014/main" id="{499F3A77-12F0-43BD-8306-2FD9C3DD5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953" y="2002393"/>
            <a:ext cx="6806093" cy="4053550"/>
          </a:xfr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77870293-1662-4FF5-9E53-E624DBFA191B}"/>
              </a:ext>
            </a:extLst>
          </p:cNvPr>
          <p:cNvSpPr txBox="1">
            <a:spLocks/>
          </p:cNvSpPr>
          <p:nvPr/>
        </p:nvSpPr>
        <p:spPr>
          <a:xfrm>
            <a:off x="358514" y="124844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en-US" altLang="ko-KR" dirty="0">
                <a:latin typeface="a솜사탕" panose="02020600000000000000" pitchFamily="18" charset="-127"/>
                <a:ea typeface="a솜사탕" panose="02020600000000000000" pitchFamily="18" charset="-127"/>
              </a:rPr>
              <a:t>CONTEXT</a:t>
            </a:r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 </a:t>
            </a:r>
            <a:r>
              <a:rPr lang="en-US" altLang="ko-KR" dirty="0">
                <a:latin typeface="a솜사탕" panose="02020600000000000000" pitchFamily="18" charset="-127"/>
                <a:ea typeface="a솜사탕" panose="02020600000000000000" pitchFamily="18" charset="-127"/>
              </a:rPr>
              <a:t>DIAGRAM</a:t>
            </a:r>
            <a:endParaRPr lang="en-US" altLang="ko-KR" kern="1200" dirty="0">
              <a:solidFill>
                <a:schemeClr val="tx1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66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8FB2CBD-7F24-4A21-9185-65C9EA98A44B}"/>
              </a:ext>
            </a:extLst>
          </p:cNvPr>
          <p:cNvSpPr txBox="1">
            <a:spLocks/>
          </p:cNvSpPr>
          <p:nvPr/>
        </p:nvSpPr>
        <p:spPr>
          <a:xfrm>
            <a:off x="358514" y="124844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부록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_USECASE 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명세서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(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품목을 수정한다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)</a:t>
            </a:r>
            <a:endParaRPr lang="en-US" altLang="ko-KR" sz="2400" kern="1200" dirty="0">
              <a:solidFill>
                <a:schemeClr val="tx1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EE2F0A94-A40A-4B1A-AE01-FD640B91B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014537"/>
              </p:ext>
            </p:extLst>
          </p:nvPr>
        </p:nvGraphicFramePr>
        <p:xfrm>
          <a:off x="734060" y="1452051"/>
          <a:ext cx="10723880" cy="5182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243">
                  <a:extLst>
                    <a:ext uri="{9D8B030D-6E8A-4147-A177-3AD203B41FA5}">
                      <a16:colId xmlns:a16="http://schemas.microsoft.com/office/drawing/2014/main" val="2187937186"/>
                    </a:ext>
                  </a:extLst>
                </a:gridCol>
                <a:gridCol w="8116637">
                  <a:extLst>
                    <a:ext uri="{9D8B030D-6E8A-4147-A177-3AD203B41FA5}">
                      <a16:colId xmlns:a16="http://schemas.microsoft.com/office/drawing/2014/main" val="3165407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유스케이스명</a:t>
                      </a:r>
                      <a:endParaRPr lang="ko-KR" altLang="en-US" sz="13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품목을 수정한다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74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액터명</a:t>
                      </a:r>
                      <a:endParaRPr lang="ko-KR" altLang="en-US" sz="13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사용자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5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개요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사용자가 품목에 대한 정보를 수정한다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13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사전 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사용자의 보유 품목 리스트가 존재한다</a:t>
                      </a:r>
                      <a:r>
                        <a:rPr lang="en-US" altLang="ko-KR" sz="13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.</a:t>
                      </a:r>
                      <a:endParaRPr lang="ko-KR" altLang="en-US" sz="13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45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기본 흐름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fontAlgn="base" latinLnBrk="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시스템이 사용자에게 보유 품목 리스트를 보여준다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342900" indent="-342900" fontAlgn="base" latinLnBrk="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사용자의 보유 품목 리스트 중에서 수정할 품목을 선택한다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342900" indent="-342900" fontAlgn="base" latinLnBrk="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시스템이 사용자에게 선택한 품목에 대한 현재 정보를 제공한다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사용자가 받은 보유 정보가 ‘</a:t>
                      </a:r>
                      <a:r>
                        <a:rPr lang="ko-KR" altLang="en-US" sz="1300" kern="1200" dirty="0" err="1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냉장’일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 때 ‘</a:t>
                      </a:r>
                      <a:r>
                        <a:rPr lang="ko-KR" altLang="en-US" sz="1300" kern="1200" dirty="0" err="1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상온’으로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 수정한다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시스템이 사용자에게 수정된 보관 방법을 보여준다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6-1. 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사용자가 날짜 수정 버튼을 선택한다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6-2.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 시스템이 사용자에게 달력을 보여준다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6-3. 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사용자가 원하는 날짜를 선택한다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7. 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시스템이 사용자에게 수정된 날짜를 보여준다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8. 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사용자가 수정 완료 버튼을 클릭한다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65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사후조건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사용자에게 보유 품목 리스트를 메인 화면에서 보여준다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시스템이 수정된 보유 품목을 현재 보유 품목 리스트에 저장한다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646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42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8FB2CBD-7F24-4A21-9185-65C9EA98A44B}"/>
              </a:ext>
            </a:extLst>
          </p:cNvPr>
          <p:cNvSpPr txBox="1">
            <a:spLocks/>
          </p:cNvSpPr>
          <p:nvPr/>
        </p:nvSpPr>
        <p:spPr>
          <a:xfrm>
            <a:off x="358514" y="124844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부록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_USECASE 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명세서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(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품목을 수정한다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)</a:t>
            </a:r>
            <a:endParaRPr lang="en-US" altLang="ko-KR" sz="2400" kern="1200" dirty="0">
              <a:solidFill>
                <a:schemeClr val="tx1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EE2F0A94-A40A-4B1A-AE01-FD640B91B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612588"/>
              </p:ext>
            </p:extLst>
          </p:nvPr>
        </p:nvGraphicFramePr>
        <p:xfrm>
          <a:off x="734060" y="1802571"/>
          <a:ext cx="10723880" cy="42119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243">
                  <a:extLst>
                    <a:ext uri="{9D8B030D-6E8A-4147-A177-3AD203B41FA5}">
                      <a16:colId xmlns:a16="http://schemas.microsoft.com/office/drawing/2014/main" val="2187937186"/>
                    </a:ext>
                  </a:extLst>
                </a:gridCol>
                <a:gridCol w="8116637">
                  <a:extLst>
                    <a:ext uri="{9D8B030D-6E8A-4147-A177-3AD203B41FA5}">
                      <a16:colId xmlns:a16="http://schemas.microsoft.com/office/drawing/2014/main" val="3165407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유스케이스명</a:t>
                      </a:r>
                      <a:endParaRPr lang="ko-KR" altLang="en-US" sz="15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품목을 수정한다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74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액터명</a:t>
                      </a:r>
                      <a:endParaRPr lang="ko-KR" altLang="en-US" sz="15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사용자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5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개요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사용자가 품목에 대한 정보를 수정한다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13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사전 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사용자의 보유 품목 리스트가 존재한다</a:t>
                      </a:r>
                      <a:r>
                        <a:rPr lang="en-US" altLang="ko-KR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.</a:t>
                      </a:r>
                      <a:endParaRPr lang="ko-KR" altLang="en-US" sz="15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45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대체 흐름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4A.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사용자가 받은 보유 정보가 ‘</a:t>
                      </a:r>
                      <a:r>
                        <a:rPr lang="ko-KR" altLang="en-US" sz="1500" kern="1200" dirty="0" err="1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상온’일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 때 ‘</a:t>
                      </a:r>
                      <a:r>
                        <a:rPr lang="ko-KR" altLang="en-US" sz="1500" kern="1200" dirty="0" err="1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냉장’으로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 수정한다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4B.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사용자가 보관 방법을 수정하지 않는 경우 기존 보관 방법에 대한 정보를 유지한다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6-1A.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사용자가 날짜 수정 버튼을 선택하지 않는 경우 기본 흐름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8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로 넘어간다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65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예외 흐름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8A.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사용자가 취소 버튼을 누를 경우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시스템이 ‘수정을 취소 하시겠습니까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?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’ 라는 팝업창을 보여준다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12007"/>
                  </a:ext>
                </a:extLst>
              </a:tr>
              <a:tr h="2846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사후조건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사용자에게 보유 품목 리스트를 메인 화면에서 보여준다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시스템이 수정된 보유 품목을 현재 보유 품목 리스트에 저장한다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646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671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8FB2CBD-7F24-4A21-9185-65C9EA98A44B}"/>
              </a:ext>
            </a:extLst>
          </p:cNvPr>
          <p:cNvSpPr txBox="1">
            <a:spLocks/>
          </p:cNvSpPr>
          <p:nvPr/>
        </p:nvSpPr>
        <p:spPr>
          <a:xfrm>
            <a:off x="358514" y="124844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부록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_SEQUENCE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 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DIAGRAM(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품목을 수정한다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)_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기본흐름</a:t>
            </a:r>
            <a:endParaRPr lang="en-US" altLang="ko-KR" sz="2400" kern="1200" dirty="0">
              <a:solidFill>
                <a:schemeClr val="tx1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D09BAEC-5303-44BB-9CAB-F6D1265B29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44"/>
          <a:stretch/>
        </p:blipFill>
        <p:spPr bwMode="auto">
          <a:xfrm>
            <a:off x="1440894" y="1158212"/>
            <a:ext cx="9310212" cy="537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789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8FB2CBD-7F24-4A21-9185-65C9EA98A44B}"/>
              </a:ext>
            </a:extLst>
          </p:cNvPr>
          <p:cNvSpPr txBox="1">
            <a:spLocks/>
          </p:cNvSpPr>
          <p:nvPr/>
        </p:nvSpPr>
        <p:spPr>
          <a:xfrm>
            <a:off x="358514" y="124844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부록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_SEQUENCE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 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DIAGRAM(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품목을 수정한다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)_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대체흐름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4A</a:t>
            </a:r>
            <a:endParaRPr lang="en-US" altLang="ko-KR" sz="2400" kern="1200" dirty="0">
              <a:solidFill>
                <a:schemeClr val="tx1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F74C823-032F-4222-AA06-131DEA2D3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4"/>
          <a:stretch/>
        </p:blipFill>
        <p:spPr bwMode="auto">
          <a:xfrm>
            <a:off x="1506061" y="1416064"/>
            <a:ext cx="9179877" cy="506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779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8FB2CBD-7F24-4A21-9185-65C9EA98A44B}"/>
              </a:ext>
            </a:extLst>
          </p:cNvPr>
          <p:cNvSpPr txBox="1">
            <a:spLocks/>
          </p:cNvSpPr>
          <p:nvPr/>
        </p:nvSpPr>
        <p:spPr>
          <a:xfrm>
            <a:off x="358514" y="124844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부록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_SEQUENCE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 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DIAGRAM(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품목을 수정한다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)_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대체흐름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4B</a:t>
            </a:r>
            <a:endParaRPr lang="en-US" altLang="ko-KR" sz="2400" kern="1200" dirty="0">
              <a:solidFill>
                <a:schemeClr val="tx1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145DA07-F630-47C2-862C-04134E3528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45"/>
          <a:stretch/>
        </p:blipFill>
        <p:spPr bwMode="auto">
          <a:xfrm>
            <a:off x="1648380" y="1262014"/>
            <a:ext cx="8895239" cy="511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190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8FB2CBD-7F24-4A21-9185-65C9EA98A44B}"/>
              </a:ext>
            </a:extLst>
          </p:cNvPr>
          <p:cNvSpPr txBox="1">
            <a:spLocks/>
          </p:cNvSpPr>
          <p:nvPr/>
        </p:nvSpPr>
        <p:spPr>
          <a:xfrm>
            <a:off x="358514" y="124844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부록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_SEQUENCE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 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DIAGRAM(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품목을 수정한다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)_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대체흐름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5-1A</a:t>
            </a:r>
            <a:endParaRPr lang="en-US" altLang="ko-KR" sz="2400" kern="1200" dirty="0">
              <a:solidFill>
                <a:schemeClr val="tx1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48D53B4-B941-4E3B-9A08-E699E5CB4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1"/>
          <a:stretch/>
        </p:blipFill>
        <p:spPr bwMode="auto">
          <a:xfrm>
            <a:off x="838200" y="1343633"/>
            <a:ext cx="10515600" cy="507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4393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8FB2CBD-7F24-4A21-9185-65C9EA98A44B}"/>
              </a:ext>
            </a:extLst>
          </p:cNvPr>
          <p:cNvSpPr txBox="1">
            <a:spLocks/>
          </p:cNvSpPr>
          <p:nvPr/>
        </p:nvSpPr>
        <p:spPr>
          <a:xfrm>
            <a:off x="358514" y="124844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부록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_USECASE 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명세서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(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품목을 조회한다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)</a:t>
            </a:r>
            <a:endParaRPr lang="en-US" altLang="ko-KR" sz="2400" kern="1200" dirty="0">
              <a:solidFill>
                <a:schemeClr val="tx1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EE2F0A94-A40A-4B1A-AE01-FD640B91B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207434"/>
              </p:ext>
            </p:extLst>
          </p:nvPr>
        </p:nvGraphicFramePr>
        <p:xfrm>
          <a:off x="734060" y="1802571"/>
          <a:ext cx="10723880" cy="3869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243">
                  <a:extLst>
                    <a:ext uri="{9D8B030D-6E8A-4147-A177-3AD203B41FA5}">
                      <a16:colId xmlns:a16="http://schemas.microsoft.com/office/drawing/2014/main" val="2187937186"/>
                    </a:ext>
                  </a:extLst>
                </a:gridCol>
                <a:gridCol w="8116637">
                  <a:extLst>
                    <a:ext uri="{9D8B030D-6E8A-4147-A177-3AD203B41FA5}">
                      <a16:colId xmlns:a16="http://schemas.microsoft.com/office/drawing/2014/main" val="3165407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유스케이스명</a:t>
                      </a:r>
                      <a:endParaRPr lang="ko-KR" altLang="en-US" sz="15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품목을 수정한다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74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액터명</a:t>
                      </a:r>
                      <a:endParaRPr lang="ko-KR" altLang="en-US" sz="15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사용자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5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개요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사용자가 현재 보유 품목 리스트 중 찾고자 하는 품목의 이름을 검색한다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13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사전 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사용자의 보유 품목 리스트가 존재한다</a:t>
                      </a:r>
                      <a:r>
                        <a:rPr lang="en-US" altLang="ko-KR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.</a:t>
                      </a:r>
                      <a:endParaRPr lang="ko-KR" altLang="en-US" sz="15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45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기본 흐름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fontAlgn="base" latinLnBrk="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사용자가 메인 화면에서 검색 버튼을 클릭한다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342900" lvl="0" indent="-342900" fontAlgn="base" latinLnBrk="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시스템이 사용자에게 키보드를 제공한다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342900" lvl="0" indent="-342900" fontAlgn="base" latinLnBrk="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사용자가 검색하고자 하는 품목의 이름을 입력한다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342900" lvl="0" indent="-342900" fontAlgn="base" latinLnBrk="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시스템이 사용자에게 해당하는 품목의 보유 정보를 제공한다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65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예외 흐름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4A.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사용자가 입력한 품목이 보유 품목 리스트에 없는 경우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해당 품목 정보를 제공하지 않는다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12007"/>
                  </a:ext>
                </a:extLst>
              </a:tr>
              <a:tr h="2846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사후조건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시스템이 사용자에게 검색 결과를 제공한다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646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380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8FB2CBD-7F24-4A21-9185-65C9EA98A44B}"/>
              </a:ext>
            </a:extLst>
          </p:cNvPr>
          <p:cNvSpPr txBox="1">
            <a:spLocks/>
          </p:cNvSpPr>
          <p:nvPr/>
        </p:nvSpPr>
        <p:spPr>
          <a:xfrm>
            <a:off x="358514" y="124844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부록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_SEQUENCE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 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DIAGRAM(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품목을 조회한다</a:t>
            </a:r>
            <a:r>
              <a:rPr lang="en-US" altLang="ko-KR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)</a:t>
            </a:r>
            <a:endParaRPr lang="en-US" altLang="ko-KR" sz="2400" kern="1200" dirty="0">
              <a:solidFill>
                <a:schemeClr val="tx1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208C456-0B2E-42F4-B379-35378B3B79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57"/>
          <a:stretch/>
        </p:blipFill>
        <p:spPr bwMode="auto">
          <a:xfrm>
            <a:off x="1341708" y="1630727"/>
            <a:ext cx="9508583" cy="466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42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5A64C970-7855-44D9-9A76-1E9267B02884}"/>
              </a:ext>
            </a:extLst>
          </p:cNvPr>
          <p:cNvGrpSpPr/>
          <p:nvPr/>
        </p:nvGrpSpPr>
        <p:grpSpPr>
          <a:xfrm>
            <a:off x="1662496" y="1916906"/>
            <a:ext cx="8867008" cy="3024188"/>
            <a:chOff x="1662496" y="1931754"/>
            <a:chExt cx="8867008" cy="302418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9DE600C-1DF7-4EFF-AD9B-57374E052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6432" y="2405068"/>
              <a:ext cx="1213151" cy="2056128"/>
            </a:xfrm>
            <a:prstGeom prst="rect">
              <a:avLst/>
            </a:prstGeom>
          </p:spPr>
        </p:pic>
        <p:pic>
          <p:nvPicPr>
            <p:cNvPr id="9" name="그래픽 8" descr="사용자">
              <a:extLst>
                <a:ext uri="{FF2B5EF4-FFF2-40B4-BE49-F238E27FC236}">
                  <a16:creationId xmlns:a16="http://schemas.microsoft.com/office/drawing/2014/main" id="{F90B4EC2-5FB3-4B69-A3C0-68AF8371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62496" y="2816441"/>
              <a:ext cx="1225118" cy="1225118"/>
            </a:xfrm>
            <a:prstGeom prst="rect">
              <a:avLst/>
            </a:prstGeom>
          </p:spPr>
        </p:pic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DE99CD82-EF1B-4557-BC90-D016AEC583F7}"/>
                </a:ext>
              </a:extLst>
            </p:cNvPr>
            <p:cNvSpPr/>
            <p:nvPr/>
          </p:nvSpPr>
          <p:spPr>
            <a:xfrm>
              <a:off x="3176898" y="3320703"/>
              <a:ext cx="370250" cy="24629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B210CA4F-8A31-4454-9B96-F29324964CFE}"/>
                </a:ext>
              </a:extLst>
            </p:cNvPr>
            <p:cNvSpPr/>
            <p:nvPr/>
          </p:nvSpPr>
          <p:spPr>
            <a:xfrm>
              <a:off x="5338867" y="3309986"/>
              <a:ext cx="370250" cy="24629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B7584259-AEDA-4D61-B71B-833898C2AF88}"/>
                </a:ext>
              </a:extLst>
            </p:cNvPr>
            <p:cNvGrpSpPr/>
            <p:nvPr/>
          </p:nvGrpSpPr>
          <p:grpSpPr>
            <a:xfrm>
              <a:off x="7198158" y="2413781"/>
              <a:ext cx="929213" cy="2060133"/>
              <a:chOff x="7232702" y="2420912"/>
              <a:chExt cx="929213" cy="2060133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0CA32D13-9175-44C6-AE15-AE4D23312044}"/>
                  </a:ext>
                </a:extLst>
              </p:cNvPr>
              <p:cNvSpPr/>
              <p:nvPr/>
            </p:nvSpPr>
            <p:spPr>
              <a:xfrm>
                <a:off x="7232702" y="2967104"/>
                <a:ext cx="925286" cy="39552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bg1">
                        <a:lumMod val="50000"/>
                      </a:schemeClr>
                    </a:solidFill>
                    <a:latin typeface="a천생연분" panose="02020600000000000000" pitchFamily="18" charset="-127"/>
                    <a:ea typeface="a천생연분" panose="02020600000000000000" pitchFamily="18" charset="-127"/>
                  </a:rPr>
                  <a:t>수정</a:t>
                </a: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2EC56A92-688F-49F7-B0C7-BAB112510C8D}"/>
                  </a:ext>
                </a:extLst>
              </p:cNvPr>
              <p:cNvSpPr/>
              <p:nvPr/>
            </p:nvSpPr>
            <p:spPr>
              <a:xfrm>
                <a:off x="7236629" y="2420912"/>
                <a:ext cx="925286" cy="39552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bg1">
                        <a:lumMod val="50000"/>
                      </a:schemeClr>
                    </a:solidFill>
                    <a:latin typeface="a천생연분" panose="02020600000000000000" pitchFamily="18" charset="-127"/>
                    <a:ea typeface="a천생연분" panose="02020600000000000000" pitchFamily="18" charset="-127"/>
                  </a:rPr>
                  <a:t>등록</a:t>
                </a: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4325B4B6-4BE7-4A48-854F-F0AD94A644BF}"/>
                  </a:ext>
                </a:extLst>
              </p:cNvPr>
              <p:cNvSpPr/>
              <p:nvPr/>
            </p:nvSpPr>
            <p:spPr>
              <a:xfrm>
                <a:off x="7236629" y="3526310"/>
                <a:ext cx="925286" cy="39552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bg1">
                        <a:lumMod val="50000"/>
                      </a:schemeClr>
                    </a:solidFill>
                    <a:latin typeface="a천생연분" panose="02020600000000000000" pitchFamily="18" charset="-127"/>
                    <a:ea typeface="a천생연분" panose="02020600000000000000" pitchFamily="18" charset="-127"/>
                  </a:rPr>
                  <a:t>삭제</a:t>
                </a: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080AD78C-C161-4661-8B62-031FF7C01431}"/>
                  </a:ext>
                </a:extLst>
              </p:cNvPr>
              <p:cNvSpPr/>
              <p:nvPr/>
            </p:nvSpPr>
            <p:spPr>
              <a:xfrm>
                <a:off x="7236629" y="4085516"/>
                <a:ext cx="925286" cy="39552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bg1">
                        <a:lumMod val="50000"/>
                      </a:schemeClr>
                    </a:solidFill>
                    <a:latin typeface="a천생연분" panose="02020600000000000000" pitchFamily="18" charset="-127"/>
                    <a:ea typeface="a천생연분" panose="02020600000000000000" pitchFamily="18" charset="-127"/>
                  </a:rPr>
                  <a:t>조회</a:t>
                </a:r>
              </a:p>
            </p:txBody>
          </p:sp>
        </p:grpSp>
        <p:pic>
          <p:nvPicPr>
            <p:cNvPr id="1025" name="_x375456128">
              <a:extLst>
                <a:ext uri="{FF2B5EF4-FFF2-40B4-BE49-F238E27FC236}">
                  <a16:creationId xmlns:a16="http://schemas.microsoft.com/office/drawing/2014/main" id="{138131AA-1577-4E82-B8EF-E57C85BAA6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0116" y="1931754"/>
              <a:ext cx="1449388" cy="3024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그래픽 33" descr="톱니바퀴">
              <a:extLst>
                <a:ext uri="{FF2B5EF4-FFF2-40B4-BE49-F238E27FC236}">
                  <a16:creationId xmlns:a16="http://schemas.microsoft.com/office/drawing/2014/main" id="{8B774908-111B-4479-893F-51DA786C0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98401" y="2971800"/>
              <a:ext cx="914400" cy="914400"/>
            </a:xfrm>
            <a:prstGeom prst="rect">
              <a:avLst/>
            </a:prstGeom>
          </p:spPr>
        </p:pic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D605E689-5AAA-4302-8D44-3D922147B2A2}"/>
                </a:ext>
              </a:extLst>
            </p:cNvPr>
            <p:cNvSpPr/>
            <p:nvPr/>
          </p:nvSpPr>
          <p:spPr>
            <a:xfrm>
              <a:off x="8416655" y="3320703"/>
              <a:ext cx="370250" cy="24629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9312A30-DC83-43FC-BB6A-1C8BCD08318E}"/>
                </a:ext>
              </a:extLst>
            </p:cNvPr>
            <p:cNvSpPr txBox="1"/>
            <p:nvPr/>
          </p:nvSpPr>
          <p:spPr>
            <a:xfrm>
              <a:off x="5901434" y="2565761"/>
              <a:ext cx="110833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/>
                <a:t>SYSTEM</a:t>
              </a:r>
              <a:endParaRPr lang="ko-KR" altLang="en-US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45B737A-8291-49BB-84D9-A7A5263BF669}"/>
                </a:ext>
              </a:extLst>
            </p:cNvPr>
            <p:cNvSpPr txBox="1"/>
            <p:nvPr/>
          </p:nvSpPr>
          <p:spPr>
            <a:xfrm>
              <a:off x="1720888" y="3886200"/>
              <a:ext cx="110833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/>
                <a:t>USER</a:t>
              </a:r>
              <a:endParaRPr lang="ko-KR" altLang="en-US" b="1" dirty="0"/>
            </a:p>
          </p:txBody>
        </p:sp>
      </p:grpSp>
      <p:sp>
        <p:nvSpPr>
          <p:cNvPr id="42" name="제목 1">
            <a:extLst>
              <a:ext uri="{FF2B5EF4-FFF2-40B4-BE49-F238E27FC236}">
                <a16:creationId xmlns:a16="http://schemas.microsoft.com/office/drawing/2014/main" id="{3683C887-703A-4B7D-B0F7-EE84423B792E}"/>
              </a:ext>
            </a:extLst>
          </p:cNvPr>
          <p:cNvSpPr txBox="1">
            <a:spLocks/>
          </p:cNvSpPr>
          <p:nvPr/>
        </p:nvSpPr>
        <p:spPr>
          <a:xfrm>
            <a:off x="358514" y="124844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ko-KR" altLang="en-US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주요 요구사항</a:t>
            </a:r>
            <a:r>
              <a:rPr lang="en-US" altLang="ko-KR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 </a:t>
            </a:r>
            <a:r>
              <a:rPr lang="en-US" altLang="ko-KR" sz="2400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_</a:t>
            </a:r>
            <a:r>
              <a:rPr lang="ko-KR" altLang="en-US" sz="2400" dirty="0">
                <a:latin typeface="a솜사탕" panose="02020600000000000000" pitchFamily="18" charset="-127"/>
                <a:ea typeface="a솜사탕" panose="02020600000000000000" pitchFamily="18" charset="-127"/>
              </a:rPr>
              <a:t>기능적</a:t>
            </a:r>
            <a:endParaRPr lang="en-US" altLang="ko-KR" sz="2400" kern="1200" dirty="0">
              <a:solidFill>
                <a:schemeClr val="tx1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8693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ABE04E6-EF8A-43ED-A265-A44E2B4F6FDD}"/>
              </a:ext>
            </a:extLst>
          </p:cNvPr>
          <p:cNvSpPr txBox="1"/>
          <p:nvPr/>
        </p:nvSpPr>
        <p:spPr>
          <a:xfrm>
            <a:off x="574428" y="1722514"/>
            <a:ext cx="12895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https://www.youtube.com/watch?v=2qs9vCYwufs&amp;list=PLVsNizTWUw7GMJ_jrWYsvIUHRq_XfjPA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328C0D-CB00-4441-90C7-847EDF3A931B}"/>
              </a:ext>
            </a:extLst>
          </p:cNvPr>
          <p:cNvSpPr txBox="1"/>
          <p:nvPr/>
        </p:nvSpPr>
        <p:spPr>
          <a:xfrm>
            <a:off x="574428" y="2091846"/>
            <a:ext cx="10996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https://www.youtube.com/watch?v=2qs9vCYwufs&amp;list=PLVsNizTWUw7GMJ_jrWYsvIUHRq_XfjPA</a:t>
            </a:r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02F78F-A4A7-4514-B601-2F0B28F78DC3}"/>
              </a:ext>
            </a:extLst>
          </p:cNvPr>
          <p:cNvSpPr txBox="1"/>
          <p:nvPr/>
        </p:nvSpPr>
        <p:spPr>
          <a:xfrm>
            <a:off x="574428" y="2507344"/>
            <a:ext cx="9917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[Android] Tess-Two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를 이용한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OCR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앱 만들기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문자인식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 (tistory.com)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CBC858-1AF4-49A3-A19C-22770BBBB86C}"/>
              </a:ext>
            </a:extLst>
          </p:cNvPr>
          <p:cNvSpPr txBox="1"/>
          <p:nvPr/>
        </p:nvSpPr>
        <p:spPr>
          <a:xfrm>
            <a:off x="574428" y="2922842"/>
            <a:ext cx="10726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[Android Kotlin]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간단한 글자인식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(OCR)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앱 만들기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 Tesseract (tistory.com)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A983B5-5C15-468F-92E8-AE287A7195D3}"/>
              </a:ext>
            </a:extLst>
          </p:cNvPr>
          <p:cNvSpPr txBox="1"/>
          <p:nvPr/>
        </p:nvSpPr>
        <p:spPr>
          <a:xfrm>
            <a:off x="574428" y="3292174"/>
            <a:ext cx="6600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[JAVA][Android]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안드로이드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OCR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기능 만들기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(tistory.com)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A48226-9A4F-4934-AA74-7DFCBA09ED0A}"/>
              </a:ext>
            </a:extLst>
          </p:cNvPr>
          <p:cNvSpPr txBox="1"/>
          <p:nvPr/>
        </p:nvSpPr>
        <p:spPr>
          <a:xfrm>
            <a:off x="574427" y="3683050"/>
            <a:ext cx="10996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5"/>
              </a:rPr>
              <a:t>tesseract-</a:t>
            </a:r>
            <a:r>
              <a:rPr lang="en-US" altLang="ko-KR" dirty="0" err="1">
                <a:hlinkClick r:id="rId5"/>
              </a:rPr>
              <a:t>ocr</a:t>
            </a:r>
            <a:r>
              <a:rPr lang="en-US" altLang="ko-KR" dirty="0">
                <a:hlinkClick r:id="rId5"/>
              </a:rPr>
              <a:t>/</a:t>
            </a:r>
            <a:r>
              <a:rPr lang="en-US" altLang="ko-KR" dirty="0" err="1">
                <a:hlinkClick r:id="rId5"/>
              </a:rPr>
              <a:t>tessdata</a:t>
            </a:r>
            <a:r>
              <a:rPr lang="en-US" altLang="ko-KR" dirty="0">
                <a:hlinkClick r:id="rId5"/>
              </a:rPr>
              <a:t>: Trained models with support for legacy and LSTM OCR engine (github.com)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938FAF-4281-4F85-9641-5E0AC814789E}"/>
              </a:ext>
            </a:extLst>
          </p:cNvPr>
          <p:cNvSpPr txBox="1"/>
          <p:nvPr/>
        </p:nvSpPr>
        <p:spPr>
          <a:xfrm>
            <a:off x="429845" y="528780"/>
            <a:ext cx="33528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a솜사탕" panose="02020600000000000000" pitchFamily="18" charset="-127"/>
                <a:ea typeface="a솜사탕" panose="02020600000000000000" pitchFamily="18" charset="-127"/>
              </a:rPr>
              <a:t>Reference</a:t>
            </a:r>
            <a:endParaRPr lang="ko-KR" altLang="en-US" sz="4400" b="1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A1987-C2E1-4876-A41F-B061C4FACDAF}"/>
              </a:ext>
            </a:extLst>
          </p:cNvPr>
          <p:cNvSpPr txBox="1"/>
          <p:nvPr/>
        </p:nvSpPr>
        <p:spPr>
          <a:xfrm>
            <a:off x="574427" y="4098549"/>
            <a:ext cx="10726615" cy="36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https://news.sbs.co.kr/news/endPage.do?news_id=N1006539793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D653E2-F02D-4448-8775-EDEA582BE9F1}"/>
              </a:ext>
            </a:extLst>
          </p:cNvPr>
          <p:cNvSpPr txBox="1"/>
          <p:nvPr/>
        </p:nvSpPr>
        <p:spPr>
          <a:xfrm>
            <a:off x="574427" y="5559037"/>
            <a:ext cx="9966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Address : </a:t>
            </a:r>
            <a:r>
              <a:rPr lang="ko-KR" altLang="en-US" dirty="0">
                <a:hlinkClick r:id="rId6"/>
              </a:rPr>
              <a:t>https://github.com/LumiereKANG/SW_development.git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004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5A64C970-7855-44D9-9A76-1E9267B02884}"/>
              </a:ext>
            </a:extLst>
          </p:cNvPr>
          <p:cNvGrpSpPr/>
          <p:nvPr/>
        </p:nvGrpSpPr>
        <p:grpSpPr>
          <a:xfrm>
            <a:off x="1638046" y="1368984"/>
            <a:ext cx="8867008" cy="3024188"/>
            <a:chOff x="1662496" y="1931754"/>
            <a:chExt cx="8867008" cy="302418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9DE600C-1DF7-4EFF-AD9B-57374E052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6432" y="2405068"/>
              <a:ext cx="1213151" cy="2056128"/>
            </a:xfrm>
            <a:prstGeom prst="rect">
              <a:avLst/>
            </a:prstGeom>
          </p:spPr>
        </p:pic>
        <p:pic>
          <p:nvPicPr>
            <p:cNvPr id="9" name="그래픽 8" descr="사용자">
              <a:extLst>
                <a:ext uri="{FF2B5EF4-FFF2-40B4-BE49-F238E27FC236}">
                  <a16:creationId xmlns:a16="http://schemas.microsoft.com/office/drawing/2014/main" id="{F90B4EC2-5FB3-4B69-A3C0-68AF8371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62496" y="2816441"/>
              <a:ext cx="1225118" cy="1225118"/>
            </a:xfrm>
            <a:prstGeom prst="rect">
              <a:avLst/>
            </a:prstGeom>
          </p:spPr>
        </p:pic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DE99CD82-EF1B-4557-BC90-D016AEC583F7}"/>
                </a:ext>
              </a:extLst>
            </p:cNvPr>
            <p:cNvSpPr/>
            <p:nvPr/>
          </p:nvSpPr>
          <p:spPr>
            <a:xfrm>
              <a:off x="3176898" y="3320703"/>
              <a:ext cx="370250" cy="24629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B210CA4F-8A31-4454-9B96-F29324964CFE}"/>
                </a:ext>
              </a:extLst>
            </p:cNvPr>
            <p:cNvSpPr/>
            <p:nvPr/>
          </p:nvSpPr>
          <p:spPr>
            <a:xfrm>
              <a:off x="5338867" y="3309986"/>
              <a:ext cx="370250" cy="24629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B7584259-AEDA-4D61-B71B-833898C2AF88}"/>
                </a:ext>
              </a:extLst>
            </p:cNvPr>
            <p:cNvGrpSpPr/>
            <p:nvPr/>
          </p:nvGrpSpPr>
          <p:grpSpPr>
            <a:xfrm>
              <a:off x="7198158" y="2413781"/>
              <a:ext cx="929213" cy="2060133"/>
              <a:chOff x="7232702" y="2420912"/>
              <a:chExt cx="929213" cy="2060133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0CA32D13-9175-44C6-AE15-AE4D23312044}"/>
                  </a:ext>
                </a:extLst>
              </p:cNvPr>
              <p:cNvSpPr/>
              <p:nvPr/>
            </p:nvSpPr>
            <p:spPr>
              <a:xfrm>
                <a:off x="7232702" y="2967104"/>
                <a:ext cx="925286" cy="39552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bg1">
                        <a:lumMod val="50000"/>
                      </a:schemeClr>
                    </a:solidFill>
                    <a:latin typeface="a천생연분" panose="02020600000000000000" pitchFamily="18" charset="-127"/>
                    <a:ea typeface="a천생연분" panose="02020600000000000000" pitchFamily="18" charset="-127"/>
                  </a:rPr>
                  <a:t>수정</a:t>
                </a: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2EC56A92-688F-49F7-B0C7-BAB112510C8D}"/>
                  </a:ext>
                </a:extLst>
              </p:cNvPr>
              <p:cNvSpPr/>
              <p:nvPr/>
            </p:nvSpPr>
            <p:spPr>
              <a:xfrm>
                <a:off x="7236629" y="2420912"/>
                <a:ext cx="925286" cy="39552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bg1">
                        <a:lumMod val="50000"/>
                      </a:schemeClr>
                    </a:solidFill>
                    <a:latin typeface="a천생연분" panose="02020600000000000000" pitchFamily="18" charset="-127"/>
                    <a:ea typeface="a천생연분" panose="02020600000000000000" pitchFamily="18" charset="-127"/>
                  </a:rPr>
                  <a:t>등록</a:t>
                </a: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4325B4B6-4BE7-4A48-854F-F0AD94A644BF}"/>
                  </a:ext>
                </a:extLst>
              </p:cNvPr>
              <p:cNvSpPr/>
              <p:nvPr/>
            </p:nvSpPr>
            <p:spPr>
              <a:xfrm>
                <a:off x="7236629" y="3526310"/>
                <a:ext cx="925286" cy="39552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bg1">
                        <a:lumMod val="50000"/>
                      </a:schemeClr>
                    </a:solidFill>
                    <a:latin typeface="a천생연분" panose="02020600000000000000" pitchFamily="18" charset="-127"/>
                    <a:ea typeface="a천생연분" panose="02020600000000000000" pitchFamily="18" charset="-127"/>
                  </a:rPr>
                  <a:t>삭제</a:t>
                </a: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080AD78C-C161-4661-8B62-031FF7C01431}"/>
                  </a:ext>
                </a:extLst>
              </p:cNvPr>
              <p:cNvSpPr/>
              <p:nvPr/>
            </p:nvSpPr>
            <p:spPr>
              <a:xfrm>
                <a:off x="7236629" y="4085516"/>
                <a:ext cx="925286" cy="39552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bg1">
                        <a:lumMod val="50000"/>
                      </a:schemeClr>
                    </a:solidFill>
                    <a:latin typeface="a천생연분" panose="02020600000000000000" pitchFamily="18" charset="-127"/>
                    <a:ea typeface="a천생연분" panose="02020600000000000000" pitchFamily="18" charset="-127"/>
                  </a:rPr>
                  <a:t>조회</a:t>
                </a:r>
              </a:p>
            </p:txBody>
          </p:sp>
        </p:grpSp>
        <p:pic>
          <p:nvPicPr>
            <p:cNvPr id="1025" name="_x375456128">
              <a:extLst>
                <a:ext uri="{FF2B5EF4-FFF2-40B4-BE49-F238E27FC236}">
                  <a16:creationId xmlns:a16="http://schemas.microsoft.com/office/drawing/2014/main" id="{138131AA-1577-4E82-B8EF-E57C85BAA6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0116" y="1931754"/>
              <a:ext cx="1449388" cy="3024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그래픽 33" descr="톱니바퀴">
              <a:extLst>
                <a:ext uri="{FF2B5EF4-FFF2-40B4-BE49-F238E27FC236}">
                  <a16:creationId xmlns:a16="http://schemas.microsoft.com/office/drawing/2014/main" id="{8B774908-111B-4479-893F-51DA786C0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98401" y="2971800"/>
              <a:ext cx="914400" cy="914400"/>
            </a:xfrm>
            <a:prstGeom prst="rect">
              <a:avLst/>
            </a:prstGeom>
          </p:spPr>
        </p:pic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D605E689-5AAA-4302-8D44-3D922147B2A2}"/>
                </a:ext>
              </a:extLst>
            </p:cNvPr>
            <p:cNvSpPr/>
            <p:nvPr/>
          </p:nvSpPr>
          <p:spPr>
            <a:xfrm>
              <a:off x="8416655" y="3320703"/>
              <a:ext cx="370250" cy="24629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9312A30-DC83-43FC-BB6A-1C8BCD08318E}"/>
                </a:ext>
              </a:extLst>
            </p:cNvPr>
            <p:cNvSpPr txBox="1"/>
            <p:nvPr/>
          </p:nvSpPr>
          <p:spPr>
            <a:xfrm>
              <a:off x="5901434" y="2565761"/>
              <a:ext cx="110833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/>
                <a:t>SYSTEM</a:t>
              </a:r>
              <a:endParaRPr lang="ko-KR" altLang="en-US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45B737A-8291-49BB-84D9-A7A5263BF669}"/>
                </a:ext>
              </a:extLst>
            </p:cNvPr>
            <p:cNvSpPr txBox="1"/>
            <p:nvPr/>
          </p:nvSpPr>
          <p:spPr>
            <a:xfrm>
              <a:off x="1720888" y="3886200"/>
              <a:ext cx="110833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/>
                <a:t>USER</a:t>
              </a:r>
              <a:endParaRPr lang="ko-KR" altLang="en-US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2DFC570-6A1D-41C6-A1D4-1841B505CE31}"/>
              </a:ext>
            </a:extLst>
          </p:cNvPr>
          <p:cNvGrpSpPr/>
          <p:nvPr/>
        </p:nvGrpSpPr>
        <p:grpSpPr>
          <a:xfrm>
            <a:off x="1420723" y="4609530"/>
            <a:ext cx="9350553" cy="1859294"/>
            <a:chOff x="1250606" y="4617815"/>
            <a:chExt cx="9350553" cy="185929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05C4993F-6CA6-4F41-A9AD-4F5257088EF6}"/>
                </a:ext>
              </a:extLst>
            </p:cNvPr>
            <p:cNvSpPr/>
            <p:nvPr/>
          </p:nvSpPr>
          <p:spPr>
            <a:xfrm>
              <a:off x="1250606" y="4617815"/>
              <a:ext cx="9301655" cy="1859294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5380DD5F-B8B2-4C38-8CC0-940C9D54BF80}"/>
                </a:ext>
              </a:extLst>
            </p:cNvPr>
            <p:cNvSpPr/>
            <p:nvPr/>
          </p:nvSpPr>
          <p:spPr>
            <a:xfrm>
              <a:off x="1590840" y="4662027"/>
              <a:ext cx="9010319" cy="1547462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r>
                <a:rPr lang="ko-KR" altLang="en-US" sz="2000" dirty="0">
                  <a:solidFill>
                    <a:schemeClr val="tx1"/>
                  </a:solidFill>
                  <a:latin typeface="a천생연분" panose="02020600000000000000" pitchFamily="18" charset="-127"/>
                  <a:ea typeface="a천생연분" panose="02020600000000000000" pitchFamily="18" charset="-127"/>
                </a:rPr>
                <a:t>정확도 </a:t>
              </a:r>
              <a:r>
                <a:rPr lang="en-US" altLang="ko-KR" sz="2000" dirty="0">
                  <a:solidFill>
                    <a:schemeClr val="tx1"/>
                  </a:solidFill>
                  <a:latin typeface="a천생연분" panose="02020600000000000000" pitchFamily="18" charset="-127"/>
                  <a:ea typeface="a천생연분" panose="02020600000000000000" pitchFamily="18" charset="-127"/>
                </a:rPr>
                <a:t>– OCR</a:t>
              </a:r>
              <a:r>
                <a:rPr lang="ko-KR" altLang="en-US" sz="2000" dirty="0">
                  <a:solidFill>
                    <a:schemeClr val="tx1"/>
                  </a:solidFill>
                  <a:latin typeface="a천생연분" panose="02020600000000000000" pitchFamily="18" charset="-127"/>
                  <a:ea typeface="a천생연분" panose="02020600000000000000" pitchFamily="18" charset="-127"/>
                </a:rPr>
                <a:t>의 영수증 텍스트 인식 정확도 </a:t>
              </a:r>
              <a:r>
                <a:rPr lang="en-US" altLang="ko-KR" sz="2000" dirty="0">
                  <a:solidFill>
                    <a:srgbClr val="FF0000"/>
                  </a:solidFill>
                  <a:latin typeface="a천생연분" panose="02020600000000000000" pitchFamily="18" charset="-127"/>
                  <a:ea typeface="a천생연분" panose="02020600000000000000" pitchFamily="18" charset="-127"/>
                </a:rPr>
                <a:t>90%</a:t>
              </a:r>
              <a:r>
                <a:rPr lang="en-US" altLang="ko-KR" sz="2000" dirty="0">
                  <a:solidFill>
                    <a:schemeClr val="tx1"/>
                  </a:solidFill>
                  <a:latin typeface="a천생연분" panose="02020600000000000000" pitchFamily="18" charset="-127"/>
                  <a:ea typeface="a천생연분" panose="02020600000000000000" pitchFamily="18" charset="-127"/>
                </a:rPr>
                <a:t> </a:t>
              </a:r>
              <a:r>
                <a:rPr lang="ko-KR" altLang="en-US" sz="2000" dirty="0">
                  <a:solidFill>
                    <a:schemeClr val="tx1"/>
                  </a:solidFill>
                  <a:latin typeface="a천생연분" panose="02020600000000000000" pitchFamily="18" charset="-127"/>
                  <a:ea typeface="a천생연분" panose="02020600000000000000" pitchFamily="18" charset="-127"/>
                </a:rPr>
                <a:t>이상</a:t>
              </a:r>
              <a:endParaRPr lang="en-US" altLang="ko-KR" sz="2000" dirty="0">
                <a:solidFill>
                  <a:schemeClr val="tx1"/>
                </a:solidFill>
                <a:latin typeface="a천생연분" panose="02020600000000000000" pitchFamily="18" charset="-127"/>
                <a:ea typeface="a천생연분" panose="02020600000000000000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2000" dirty="0">
                  <a:solidFill>
                    <a:schemeClr val="tx1"/>
                  </a:solidFill>
                  <a:latin typeface="a천생연분" panose="02020600000000000000" pitchFamily="18" charset="-127"/>
                  <a:ea typeface="a천생연분" panose="02020600000000000000" pitchFamily="18" charset="-127"/>
                </a:rPr>
                <a:t>정확도 </a:t>
              </a:r>
              <a:r>
                <a:rPr lang="en-US" altLang="ko-KR" sz="2000" dirty="0">
                  <a:solidFill>
                    <a:schemeClr val="tx1"/>
                  </a:solidFill>
                  <a:latin typeface="a천생연분" panose="02020600000000000000" pitchFamily="18" charset="-127"/>
                  <a:ea typeface="a천생연분" panose="02020600000000000000" pitchFamily="18" charset="-127"/>
                </a:rPr>
                <a:t>– </a:t>
              </a:r>
              <a:r>
                <a:rPr lang="ko-KR" altLang="en-US" sz="2000" dirty="0">
                  <a:solidFill>
                    <a:schemeClr val="tx1"/>
                  </a:solidFill>
                  <a:latin typeface="a천생연분" panose="02020600000000000000" pitchFamily="18" charset="-127"/>
                  <a:ea typeface="a천생연분" panose="02020600000000000000" pitchFamily="18" charset="-127"/>
                </a:rPr>
                <a:t>추출 품목에 대한 소비기한의 정확도 </a:t>
              </a:r>
              <a:r>
                <a:rPr lang="en-US" altLang="ko-KR" sz="2000" dirty="0">
                  <a:solidFill>
                    <a:srgbClr val="FF0000"/>
                  </a:solidFill>
                  <a:latin typeface="a천생연분" panose="02020600000000000000" pitchFamily="18" charset="-127"/>
                  <a:ea typeface="a천생연분" panose="02020600000000000000" pitchFamily="18" charset="-127"/>
                </a:rPr>
                <a:t>90%</a:t>
              </a:r>
              <a:r>
                <a:rPr lang="en-US" altLang="ko-KR" sz="2000" dirty="0">
                  <a:solidFill>
                    <a:schemeClr val="tx1"/>
                  </a:solidFill>
                  <a:latin typeface="a천생연분" panose="02020600000000000000" pitchFamily="18" charset="-127"/>
                  <a:ea typeface="a천생연분" panose="02020600000000000000" pitchFamily="18" charset="-127"/>
                </a:rPr>
                <a:t> </a:t>
              </a:r>
              <a:r>
                <a:rPr lang="ko-KR" altLang="en-US" sz="2000" dirty="0">
                  <a:solidFill>
                    <a:schemeClr val="tx1"/>
                  </a:solidFill>
                  <a:latin typeface="a천생연분" panose="02020600000000000000" pitchFamily="18" charset="-127"/>
                  <a:ea typeface="a천생연분" panose="02020600000000000000" pitchFamily="18" charset="-127"/>
                </a:rPr>
                <a:t>이상</a:t>
              </a:r>
              <a:endParaRPr lang="en-US" altLang="ko-KR" sz="2000" dirty="0">
                <a:solidFill>
                  <a:schemeClr val="tx1"/>
                </a:solidFill>
                <a:latin typeface="a천생연분" panose="02020600000000000000" pitchFamily="18" charset="-127"/>
                <a:ea typeface="a천생연분" panose="02020600000000000000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2000" dirty="0">
                  <a:solidFill>
                    <a:schemeClr val="tx1"/>
                  </a:solidFill>
                  <a:latin typeface="a천생연분" panose="02020600000000000000" pitchFamily="18" charset="-127"/>
                  <a:ea typeface="a천생연분" panose="02020600000000000000" pitchFamily="18" charset="-127"/>
                </a:rPr>
                <a:t>속도 </a:t>
              </a:r>
              <a:r>
                <a:rPr lang="en-US" altLang="ko-KR" sz="2000" dirty="0">
                  <a:solidFill>
                    <a:schemeClr val="tx1"/>
                  </a:solidFill>
                  <a:latin typeface="a천생연분" panose="02020600000000000000" pitchFamily="18" charset="-127"/>
                  <a:ea typeface="a천생연분" panose="02020600000000000000" pitchFamily="18" charset="-127"/>
                </a:rPr>
                <a:t>– </a:t>
              </a:r>
              <a:r>
                <a:rPr lang="ko-KR" altLang="en-US" sz="2000" dirty="0">
                  <a:solidFill>
                    <a:schemeClr val="tx1"/>
                  </a:solidFill>
                  <a:latin typeface="a천생연분" panose="02020600000000000000" pitchFamily="18" charset="-127"/>
                  <a:ea typeface="a천생연분" panose="02020600000000000000" pitchFamily="18" charset="-127"/>
                </a:rPr>
                <a:t>모든 기능을 수행하는데 시스템의 반응 속도 </a:t>
              </a:r>
              <a:r>
                <a:rPr lang="en-US" altLang="ko-KR" sz="2000" dirty="0">
                  <a:solidFill>
                    <a:srgbClr val="FF0000"/>
                  </a:solidFill>
                  <a:latin typeface="a천생연분" panose="02020600000000000000" pitchFamily="18" charset="-127"/>
                  <a:ea typeface="a천생연분" panose="02020600000000000000" pitchFamily="18" charset="-127"/>
                </a:rPr>
                <a:t>3</a:t>
              </a:r>
              <a:r>
                <a:rPr lang="ko-KR" altLang="en-US" sz="2000" dirty="0">
                  <a:solidFill>
                    <a:srgbClr val="FF0000"/>
                  </a:solidFill>
                  <a:latin typeface="a천생연분" panose="02020600000000000000" pitchFamily="18" charset="-127"/>
                  <a:ea typeface="a천생연분" panose="02020600000000000000" pitchFamily="18" charset="-127"/>
                </a:rPr>
                <a:t>초 </a:t>
              </a:r>
              <a:r>
                <a:rPr lang="ko-KR" altLang="en-US" sz="2000" dirty="0">
                  <a:solidFill>
                    <a:schemeClr val="tx1"/>
                  </a:solidFill>
                  <a:latin typeface="a천생연분" panose="02020600000000000000" pitchFamily="18" charset="-127"/>
                  <a:ea typeface="a천생연분" panose="02020600000000000000" pitchFamily="18" charset="-127"/>
                </a:rPr>
                <a:t>이내</a:t>
              </a:r>
              <a:endParaRPr lang="en-US" altLang="ko-KR" sz="2000" dirty="0">
                <a:solidFill>
                  <a:schemeClr val="tx1"/>
                </a:solidFill>
                <a:latin typeface="a천생연분" panose="02020600000000000000" pitchFamily="18" charset="-127"/>
                <a:ea typeface="a천생연분" panose="02020600000000000000" pitchFamily="18" charset="-127"/>
              </a:endParaRPr>
            </a:p>
          </p:txBody>
        </p:sp>
      </p:grpSp>
      <p:sp>
        <p:nvSpPr>
          <p:cNvPr id="24" name="제목 1">
            <a:extLst>
              <a:ext uri="{FF2B5EF4-FFF2-40B4-BE49-F238E27FC236}">
                <a16:creationId xmlns:a16="http://schemas.microsoft.com/office/drawing/2014/main" id="{F0D0E523-049C-46A5-B172-1F6A84D3AC32}"/>
              </a:ext>
            </a:extLst>
          </p:cNvPr>
          <p:cNvSpPr txBox="1">
            <a:spLocks/>
          </p:cNvSpPr>
          <p:nvPr/>
        </p:nvSpPr>
        <p:spPr>
          <a:xfrm>
            <a:off x="358514" y="124844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ko-KR" altLang="en-US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주요 요구사항</a:t>
            </a:r>
            <a:r>
              <a:rPr lang="en-US" altLang="ko-KR" sz="2400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_</a:t>
            </a:r>
            <a:r>
              <a:rPr lang="ko-KR" altLang="en-US" sz="2400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품질적</a:t>
            </a:r>
            <a:endParaRPr lang="en-US" altLang="ko-KR" sz="2400" kern="1200" dirty="0">
              <a:solidFill>
                <a:schemeClr val="tx1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194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6E8B368-BB1D-41DC-BAF0-433CC6E381EE}"/>
              </a:ext>
            </a:extLst>
          </p:cNvPr>
          <p:cNvGrpSpPr/>
          <p:nvPr/>
        </p:nvGrpSpPr>
        <p:grpSpPr>
          <a:xfrm>
            <a:off x="1420723" y="4609530"/>
            <a:ext cx="9350553" cy="1859294"/>
            <a:chOff x="1250606" y="4617815"/>
            <a:chExt cx="9350553" cy="1859294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786DE7E6-85DB-45A6-848F-D4F12B3B459A}"/>
                </a:ext>
              </a:extLst>
            </p:cNvPr>
            <p:cNvSpPr/>
            <p:nvPr/>
          </p:nvSpPr>
          <p:spPr>
            <a:xfrm>
              <a:off x="1250606" y="4617815"/>
              <a:ext cx="9301655" cy="1859294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01CACB7-A601-4110-AADD-AC8C0CB39535}"/>
                </a:ext>
              </a:extLst>
            </p:cNvPr>
            <p:cNvSpPr/>
            <p:nvPr/>
          </p:nvSpPr>
          <p:spPr>
            <a:xfrm>
              <a:off x="1590840" y="4662027"/>
              <a:ext cx="9010319" cy="1547462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r>
                <a:rPr lang="ko-KR" altLang="en-US" sz="2000" dirty="0">
                  <a:solidFill>
                    <a:schemeClr val="tx1"/>
                  </a:solidFill>
                  <a:latin typeface="a천생연분" panose="02020600000000000000" pitchFamily="18" charset="-127"/>
                  <a:ea typeface="a천생연분" panose="02020600000000000000" pitchFamily="18" charset="-127"/>
                </a:rPr>
                <a:t>프로젝트 수행 기간 </a:t>
              </a:r>
              <a:r>
                <a:rPr lang="en-US" altLang="ko-KR" sz="2000" dirty="0">
                  <a:solidFill>
                    <a:schemeClr val="tx1"/>
                  </a:solidFill>
                  <a:latin typeface="a천생연분" panose="02020600000000000000" pitchFamily="18" charset="-127"/>
                  <a:ea typeface="a천생연분" panose="02020600000000000000" pitchFamily="18" charset="-127"/>
                </a:rPr>
                <a:t>– 3~4</a:t>
              </a:r>
              <a:r>
                <a:rPr lang="ko-KR" altLang="en-US" sz="2000" dirty="0">
                  <a:solidFill>
                    <a:schemeClr val="tx1"/>
                  </a:solidFill>
                  <a:latin typeface="a천생연분" panose="02020600000000000000" pitchFamily="18" charset="-127"/>
                  <a:ea typeface="a천생연분" panose="02020600000000000000" pitchFamily="18" charset="-127"/>
                </a:rPr>
                <a:t>개월</a:t>
              </a:r>
              <a:endParaRPr lang="en-US" altLang="ko-KR" sz="2000" dirty="0">
                <a:solidFill>
                  <a:schemeClr val="tx1"/>
                </a:solidFill>
                <a:latin typeface="a천생연분" panose="02020600000000000000" pitchFamily="18" charset="-127"/>
                <a:ea typeface="a천생연분" panose="02020600000000000000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2000" dirty="0">
                  <a:solidFill>
                    <a:schemeClr val="tx1"/>
                  </a:solidFill>
                  <a:latin typeface="a천생연분" panose="02020600000000000000" pitchFamily="18" charset="-127"/>
                  <a:ea typeface="a천생연분" panose="02020600000000000000" pitchFamily="18" charset="-127"/>
                </a:rPr>
                <a:t>개발 환경 </a:t>
              </a:r>
              <a:r>
                <a:rPr lang="en-US" altLang="ko-KR" sz="2000" dirty="0">
                  <a:solidFill>
                    <a:schemeClr val="tx1"/>
                  </a:solidFill>
                  <a:latin typeface="a천생연분" panose="02020600000000000000" pitchFamily="18" charset="-127"/>
                  <a:ea typeface="a천생연분" panose="02020600000000000000" pitchFamily="18" charset="-127"/>
                </a:rPr>
                <a:t>– Android Studio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2000" dirty="0">
                  <a:solidFill>
                    <a:schemeClr val="tx1"/>
                  </a:solidFill>
                  <a:latin typeface="a천생연분" panose="02020600000000000000" pitchFamily="18" charset="-127"/>
                  <a:ea typeface="a천생연분" panose="02020600000000000000" pitchFamily="18" charset="-127"/>
                </a:rPr>
                <a:t>개발 언어 </a:t>
              </a:r>
              <a:r>
                <a:rPr lang="en-US" altLang="ko-KR" sz="2000" dirty="0">
                  <a:solidFill>
                    <a:schemeClr val="tx1"/>
                  </a:solidFill>
                  <a:latin typeface="a천생연분" panose="02020600000000000000" pitchFamily="18" charset="-127"/>
                  <a:ea typeface="a천생연분" panose="02020600000000000000" pitchFamily="18" charset="-127"/>
                </a:rPr>
                <a:t>- Kotlin</a:t>
              </a: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27A282C6-760F-4848-83F4-A5F8006E16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47" t="32359" r="21749" b="33157"/>
          <a:stretch/>
        </p:blipFill>
        <p:spPr>
          <a:xfrm>
            <a:off x="7135465" y="2470069"/>
            <a:ext cx="2602522" cy="80554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5624092-975D-4589-8998-768D49309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684" y="1722953"/>
            <a:ext cx="2827460" cy="2140280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63672E11-FAE1-4EB6-9678-BF2E1D74F92E}"/>
              </a:ext>
            </a:extLst>
          </p:cNvPr>
          <p:cNvSpPr txBox="1">
            <a:spLocks/>
          </p:cNvSpPr>
          <p:nvPr/>
        </p:nvSpPr>
        <p:spPr>
          <a:xfrm>
            <a:off x="358514" y="124844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주요 요구사항</a:t>
            </a:r>
            <a:r>
              <a:rPr lang="en-US" altLang="ko-KR" sz="2400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_</a:t>
            </a:r>
            <a:r>
              <a:rPr lang="ko-KR" altLang="en-US" sz="2400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제약사항</a:t>
            </a:r>
            <a:endParaRPr lang="en-US" altLang="ko-KR" sz="2400" kern="1200" dirty="0">
              <a:solidFill>
                <a:schemeClr val="tx1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441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8723D06-0B1E-4F0A-8B97-C3F8BEB0B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9617" y="1690688"/>
            <a:ext cx="10289718" cy="44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CC2B9ED8-6704-4C25-BCB6-1C919C2AF6F0}"/>
              </a:ext>
            </a:extLst>
          </p:cNvPr>
          <p:cNvSpPr txBox="1">
            <a:spLocks/>
          </p:cNvSpPr>
          <p:nvPr/>
        </p:nvSpPr>
        <p:spPr>
          <a:xfrm>
            <a:off x="358514" y="124844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en-US" altLang="ko-KR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USECASE DIAGRAM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4D50259-2A48-4A4E-B3FC-A7AA0F68C88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988820" y="2515870"/>
            <a:ext cx="1282700" cy="13957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501F945-A83E-457F-967A-FCFFD3E01383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992630" y="3456940"/>
            <a:ext cx="1282700" cy="4508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D5ECDEE-3BF9-4261-AC29-AC409D1D0EE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988820" y="3919220"/>
            <a:ext cx="1286510" cy="4673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6419C91-1BCC-43C9-9291-48EF7F833DFF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988820" y="3919220"/>
            <a:ext cx="1286510" cy="13919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B9E561B-782C-4617-A095-ACFD9B0F67DB}"/>
              </a:ext>
            </a:extLst>
          </p:cNvPr>
          <p:cNvSpPr/>
          <p:nvPr/>
        </p:nvSpPr>
        <p:spPr>
          <a:xfrm>
            <a:off x="3271520" y="2199640"/>
            <a:ext cx="1224280" cy="6324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3E881B1-7E6D-4049-B58B-FD8E539DDDAD}"/>
              </a:ext>
            </a:extLst>
          </p:cNvPr>
          <p:cNvSpPr/>
          <p:nvPr/>
        </p:nvSpPr>
        <p:spPr>
          <a:xfrm>
            <a:off x="3275330" y="3140710"/>
            <a:ext cx="1224280" cy="6324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7444866-038A-499E-B855-482F11E0FF6B}"/>
              </a:ext>
            </a:extLst>
          </p:cNvPr>
          <p:cNvSpPr/>
          <p:nvPr/>
        </p:nvSpPr>
        <p:spPr>
          <a:xfrm>
            <a:off x="3275330" y="4070350"/>
            <a:ext cx="1224280" cy="6324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38D613C-385A-4D9A-8A6E-B2AB8453A1AE}"/>
              </a:ext>
            </a:extLst>
          </p:cNvPr>
          <p:cNvSpPr/>
          <p:nvPr/>
        </p:nvSpPr>
        <p:spPr>
          <a:xfrm>
            <a:off x="3275330" y="4994910"/>
            <a:ext cx="1224280" cy="6324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7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4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F8723D06-0B1E-4F0A-8B97-C3F8BEB0B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9617" y="1690688"/>
            <a:ext cx="10289718" cy="44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69F163-3EAB-4E3F-96B3-4ED7D0F576D3}"/>
              </a:ext>
            </a:extLst>
          </p:cNvPr>
          <p:cNvSpPr txBox="1"/>
          <p:nvPr/>
        </p:nvSpPr>
        <p:spPr>
          <a:xfrm>
            <a:off x="4526280" y="2401506"/>
            <a:ext cx="111252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&lt;&lt;include&gt;&gt;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CC2B9ED8-6704-4C25-BCB6-1C919C2AF6F0}"/>
              </a:ext>
            </a:extLst>
          </p:cNvPr>
          <p:cNvSpPr txBox="1">
            <a:spLocks/>
          </p:cNvSpPr>
          <p:nvPr/>
        </p:nvSpPr>
        <p:spPr>
          <a:xfrm>
            <a:off x="358514" y="124844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en-US" altLang="ko-KR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USECASE DIAGRAM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B9E561B-782C-4617-A095-ACFD9B0F67DB}"/>
              </a:ext>
            </a:extLst>
          </p:cNvPr>
          <p:cNvSpPr/>
          <p:nvPr/>
        </p:nvSpPr>
        <p:spPr>
          <a:xfrm>
            <a:off x="3271520" y="2199640"/>
            <a:ext cx="1224280" cy="6324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3E881B1-7E6D-4049-B58B-FD8E539DDDAD}"/>
              </a:ext>
            </a:extLst>
          </p:cNvPr>
          <p:cNvSpPr/>
          <p:nvPr/>
        </p:nvSpPr>
        <p:spPr>
          <a:xfrm>
            <a:off x="5647690" y="2199640"/>
            <a:ext cx="1224280" cy="6324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7444866-038A-499E-B855-482F11E0FF6B}"/>
              </a:ext>
            </a:extLst>
          </p:cNvPr>
          <p:cNvSpPr/>
          <p:nvPr/>
        </p:nvSpPr>
        <p:spPr>
          <a:xfrm>
            <a:off x="8014970" y="2199640"/>
            <a:ext cx="1224280" cy="6324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B7138A4-EC57-494E-A478-BDDB32A87BDD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495800" y="2515870"/>
            <a:ext cx="26289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72946B4-2C97-4D1C-B0B3-A1151BAA8FD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414010" y="2515870"/>
            <a:ext cx="23368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49AF1F2-A940-49B3-804A-FFCFA42CC16F}"/>
              </a:ext>
            </a:extLst>
          </p:cNvPr>
          <p:cNvSpPr txBox="1"/>
          <p:nvPr/>
        </p:nvSpPr>
        <p:spPr>
          <a:xfrm>
            <a:off x="6898640" y="2401506"/>
            <a:ext cx="108966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&lt;&lt;include&gt;&gt;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DD27CFA-9B6C-4C68-AF70-E8491E234D04}"/>
              </a:ext>
            </a:extLst>
          </p:cNvPr>
          <p:cNvCxnSpPr>
            <a:cxnSpLocks/>
          </p:cNvCxnSpPr>
          <p:nvPr/>
        </p:nvCxnSpPr>
        <p:spPr>
          <a:xfrm>
            <a:off x="6871970" y="2515870"/>
            <a:ext cx="24892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5762A19-1B35-4FD1-80CA-3B937C8B7871}"/>
              </a:ext>
            </a:extLst>
          </p:cNvPr>
          <p:cNvCxnSpPr>
            <a:cxnSpLocks/>
          </p:cNvCxnSpPr>
          <p:nvPr/>
        </p:nvCxnSpPr>
        <p:spPr>
          <a:xfrm>
            <a:off x="7783830" y="2515870"/>
            <a:ext cx="24003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0E8AFD9-C962-4040-9C0C-3B3D4EB2F3A4}"/>
              </a:ext>
            </a:extLst>
          </p:cNvPr>
          <p:cNvCxnSpPr>
            <a:cxnSpLocks/>
          </p:cNvCxnSpPr>
          <p:nvPr/>
        </p:nvCxnSpPr>
        <p:spPr>
          <a:xfrm>
            <a:off x="9239250" y="2523490"/>
            <a:ext cx="97917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4785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F8723D06-0B1E-4F0A-8B97-C3F8BEB0B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9617" y="1690688"/>
            <a:ext cx="10289718" cy="44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69F163-3EAB-4E3F-96B3-4ED7D0F576D3}"/>
              </a:ext>
            </a:extLst>
          </p:cNvPr>
          <p:cNvSpPr txBox="1"/>
          <p:nvPr/>
        </p:nvSpPr>
        <p:spPr>
          <a:xfrm>
            <a:off x="4522470" y="3186441"/>
            <a:ext cx="19050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&lt;&lt;extend&gt;&gt;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CC2B9ED8-6704-4C25-BCB6-1C919C2AF6F0}"/>
              </a:ext>
            </a:extLst>
          </p:cNvPr>
          <p:cNvSpPr txBox="1">
            <a:spLocks/>
          </p:cNvSpPr>
          <p:nvPr/>
        </p:nvSpPr>
        <p:spPr>
          <a:xfrm>
            <a:off x="358514" y="124844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en-US" altLang="ko-KR" kern="1200" dirty="0">
                <a:solidFill>
                  <a:schemeClr val="tx1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USECASE DIAGRAM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B9E561B-782C-4617-A095-ACFD9B0F67DB}"/>
              </a:ext>
            </a:extLst>
          </p:cNvPr>
          <p:cNvSpPr/>
          <p:nvPr/>
        </p:nvSpPr>
        <p:spPr>
          <a:xfrm>
            <a:off x="3271520" y="3118866"/>
            <a:ext cx="1224280" cy="6324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3E881B1-7E6D-4049-B58B-FD8E539DDDAD}"/>
              </a:ext>
            </a:extLst>
          </p:cNvPr>
          <p:cNvSpPr/>
          <p:nvPr/>
        </p:nvSpPr>
        <p:spPr>
          <a:xfrm>
            <a:off x="6456088" y="2982938"/>
            <a:ext cx="1450423" cy="6324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7444866-038A-499E-B855-482F11E0FF6B}"/>
              </a:ext>
            </a:extLst>
          </p:cNvPr>
          <p:cNvSpPr/>
          <p:nvPr/>
        </p:nvSpPr>
        <p:spPr>
          <a:xfrm>
            <a:off x="6466841" y="3755136"/>
            <a:ext cx="1439669" cy="6324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B7138A4-EC57-494E-A478-BDDB32A87BDD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798820" y="3299168"/>
            <a:ext cx="657268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72946B4-2C97-4D1C-B0B3-A1151BAA8FD5}"/>
              </a:ext>
            </a:extLst>
          </p:cNvPr>
          <p:cNvCxnSpPr>
            <a:cxnSpLocks/>
          </p:cNvCxnSpPr>
          <p:nvPr/>
        </p:nvCxnSpPr>
        <p:spPr>
          <a:xfrm>
            <a:off x="4495800" y="3299168"/>
            <a:ext cx="66802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D352E5-671D-434C-B62D-CC4D88730D4C}"/>
              </a:ext>
            </a:extLst>
          </p:cNvPr>
          <p:cNvSpPr txBox="1"/>
          <p:nvPr/>
        </p:nvSpPr>
        <p:spPr>
          <a:xfrm>
            <a:off x="4522470" y="3479780"/>
            <a:ext cx="134306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rgbClr val="FF0000"/>
                </a:solidFill>
              </a:rPr>
              <a:t>&lt;&lt;extend&gt;&gt;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EB48C01-D3E5-499B-B1A9-9B2BA8C92806}"/>
              </a:ext>
            </a:extLst>
          </p:cNvPr>
          <p:cNvCxnSpPr>
            <a:cxnSpLocks/>
          </p:cNvCxnSpPr>
          <p:nvPr/>
        </p:nvCxnSpPr>
        <p:spPr>
          <a:xfrm>
            <a:off x="4495800" y="3596348"/>
            <a:ext cx="64008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AB65E88-8DBD-4B1E-9196-7FACA366C50F}"/>
              </a:ext>
            </a:extLst>
          </p:cNvPr>
          <p:cNvCxnSpPr>
            <a:cxnSpLocks/>
          </p:cNvCxnSpPr>
          <p:nvPr/>
        </p:nvCxnSpPr>
        <p:spPr>
          <a:xfrm>
            <a:off x="5816600" y="3599866"/>
            <a:ext cx="34417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9E1E662-2CA2-4646-841C-CA9BBD5E42A0}"/>
              </a:ext>
            </a:extLst>
          </p:cNvPr>
          <p:cNvCxnSpPr>
            <a:cxnSpLocks/>
          </p:cNvCxnSpPr>
          <p:nvPr/>
        </p:nvCxnSpPr>
        <p:spPr>
          <a:xfrm>
            <a:off x="6149340" y="3596348"/>
            <a:ext cx="0" cy="48797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D82007F-E1D9-4900-8FE7-8C034F7E819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49340" y="4071366"/>
            <a:ext cx="317501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89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2282</Words>
  <Application>Microsoft Office PowerPoint</Application>
  <PresentationFormat>와이드스크린</PresentationFormat>
  <Paragraphs>376</Paragraphs>
  <Slides>40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210 옴니고딕 030</vt:lpstr>
      <vt:lpstr>a솜사탕</vt:lpstr>
      <vt:lpstr>a천생연분</vt:lpstr>
      <vt:lpstr>맑은 고딕</vt:lpstr>
      <vt:lpstr>한컴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혜미</dc:creator>
  <cp:lastModifiedBy>User</cp:lastModifiedBy>
  <cp:revision>58</cp:revision>
  <dcterms:created xsi:type="dcterms:W3CDTF">2021-10-07T16:00:15Z</dcterms:created>
  <dcterms:modified xsi:type="dcterms:W3CDTF">2021-12-19T18:10:27Z</dcterms:modified>
</cp:coreProperties>
</file>