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57" r:id="rId4"/>
    <p:sldId id="258" r:id="rId5"/>
    <p:sldId id="259" r:id="rId6"/>
    <p:sldId id="260" r:id="rId7"/>
    <p:sldId id="271" r:id="rId8"/>
    <p:sldId id="272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B0"/>
    <a:srgbClr val="FED4D5"/>
    <a:srgbClr val="D7ABDE"/>
    <a:srgbClr val="72C9E3"/>
    <a:srgbClr val="D7F792"/>
    <a:srgbClr val="A9D88A"/>
    <a:srgbClr val="8FE5D8"/>
    <a:srgbClr val="EAE2B4"/>
    <a:srgbClr val="A5D7E9"/>
    <a:srgbClr val="73C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99" autoAdjust="0"/>
  </p:normalViewPr>
  <p:slideViewPr>
    <p:cSldViewPr snapToGrid="0">
      <p:cViewPr varScale="1">
        <p:scale>
          <a:sx n="72" d="100"/>
          <a:sy n="7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5D47-7581-4EC6-9DBA-51A73CFF6B9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E3B0C-D74A-45B0-AB75-3151BAD62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6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 등을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기능을 이용하여 영수증을 인식하고 보유한 식품의 보관 방법에 따른 권장기한을 제공해준다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다른 앱과 달리 유통기한이 아닌 권장기한을 제공해줌으로 불필요한 쓰레기와 지출을 최소화하며 냉장고 관리에 도움을 줄 수 있다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등 냉장고 관리를 필요로 하는 사람들이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음식물쓰레기와 불필요한 지출을 감소시키기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보관 방법에 따른 권장기한을 추천 받아 식품 관리를 효율적으로 하길 원함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7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26D40-7CB1-4FBA-BEBA-D9C0B939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9DBA1-AABC-432A-9AFB-28B8A752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F4D9-5B17-4B25-BB9A-4E8B39C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8510-8C55-4F51-B879-B07384F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0FFA4-4133-4D52-A03C-60AC35E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34-2A97-427E-8FD6-EBE0B619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AA49-6B64-42E9-B243-E79B48C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0088-AACD-4155-9F56-785820FF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8A02-DB12-4488-818F-EF5A078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8BEF-E983-4A30-B240-0DA6230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3051-E24E-47CE-B7A5-EB62E1CC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5A4B3-63FE-489F-9E41-2BDCB087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CD4D-AA0A-40C4-89BB-DA94EC4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9230-D2D2-4B9C-B87A-4265483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8533-6617-41F4-9483-6FE93D2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71FDA-412D-42D5-B9C3-48A699D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F7C6-BF2B-47B9-A384-175035A4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BD35-D597-4143-8B28-0528891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8FB2-5331-4B9F-B068-EC30335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CE9A-A049-4C89-95C3-058E3C9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066E-F2FE-4032-A008-D0221145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EAFC-D0F2-40FD-AAF6-F1ECD021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2C10C-FF3E-48E2-A288-1D75FDB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2611-256C-4473-9578-858ED39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3A394-B167-4DCC-9D26-FF223CF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9D30-DCED-499E-B5E7-E44C120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5F992-DDE6-458F-9B68-FB20B086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08790-6506-460D-B3AF-9EC793D3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481A4-DC82-452C-BCE8-E8433FC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E5851-7E8A-4B33-A8E7-E0767DF0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703F0-814A-4D88-BB2A-EDB1D90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2D07-D47D-4D21-BFF0-16DC98A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D147-AE71-4B74-98CE-8F31126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7B583-E251-47F2-941B-A24F25D9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B3B-7FE5-4A32-A6BF-91464DB7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B5B71-EE12-420F-9976-D8F27020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AC2B2-E3AD-4C1E-9E33-BD39C86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41022-C193-4C41-B906-FB65A97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B53DB-E631-4D9D-9A2A-0216351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FF16-817F-4CCF-BF8F-EDA8694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86A49-1872-46E8-BFCB-0545A55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6074B-816D-43AE-8931-B20F4E4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A3D30-6C61-428D-98AE-D9F5C19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6B96F-909F-4DA3-8788-345BEA7F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24135-3ED8-48F0-94AD-B8FF538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F55F-6E01-48C2-B96C-6D886E6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0392-6677-42EB-809F-A14D826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7A59F-C342-4470-A7EC-5CE534BA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D93E5-AE21-4D73-B0B2-56DC7B7D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4FFF-93B3-4AC6-9306-00EDF172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3A995-4E48-4510-8662-02602C0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BFCA-BC2B-42BC-A37A-7D489D9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2990-D704-483C-8E9B-3B476813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B6FA8-D26E-407C-AA16-0EF072E7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AE7A7-38B8-4499-8801-B28BD66C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48441-FC39-48C1-826A-CC778D8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A814-97DD-434B-BFAF-4813453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C8067-FFBB-43B2-ACE8-B97BE2EE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95F1-0FC7-4B4A-BE56-8D573527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E2DE3-24A9-4740-B220-27D928F7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B9907-FDF2-4EFA-83EE-8D0D4545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7048-AD30-4EB8-BFA5-CE5E90F2539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AC588-E4CC-4F9E-AF4A-4A6F274A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7D2E5-86D5-4012-8415-2FA955ED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BC234-2C3A-4D8A-8C3D-286FC4B74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영수증을 부탁해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8CC11-EB9F-45A6-959B-F08C7C51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82" y="4898824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소프트웨어 개발론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7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조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algn="r"/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강한빛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2019011858</a:t>
            </a:r>
          </a:p>
          <a:p>
            <a:pPr algn="r"/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손현석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2016011913</a:t>
            </a:r>
          </a:p>
          <a:p>
            <a:pPr algn="r"/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Presenter)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오민진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2019011927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정혜미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2019011975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 (</a:t>
            </a:r>
            <a:r>
              <a:rPr lang="en-US" altLang="ko-KR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8</a:t>
            </a:r>
            <a:r>
              <a:rPr lang="ko-KR" altLang="en-US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~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기말발표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)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81F5BC-25ED-4974-964D-114D460DD38E}"/>
              </a:ext>
            </a:extLst>
          </p:cNvPr>
          <p:cNvSpPr/>
          <p:nvPr/>
        </p:nvSpPr>
        <p:spPr>
          <a:xfrm>
            <a:off x="612011" y="1963950"/>
            <a:ext cx="1568704" cy="729591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(11.02-11.08)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769EE1-D499-4FDB-A3CC-6B949F40BF2C}"/>
              </a:ext>
            </a:extLst>
          </p:cNvPr>
          <p:cNvSpPr/>
          <p:nvPr/>
        </p:nvSpPr>
        <p:spPr>
          <a:xfrm>
            <a:off x="2180714" y="1963950"/>
            <a:ext cx="1568704" cy="729591"/>
          </a:xfrm>
          <a:prstGeom prst="roundRect">
            <a:avLst/>
          </a:prstGeom>
          <a:solidFill>
            <a:srgbClr val="8FE5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(11.09-11.15)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F8E087-DF3E-4EF4-A22F-8F4FB2D3A29A}"/>
              </a:ext>
            </a:extLst>
          </p:cNvPr>
          <p:cNvSpPr/>
          <p:nvPr/>
        </p:nvSpPr>
        <p:spPr>
          <a:xfrm>
            <a:off x="3742944" y="1963951"/>
            <a:ext cx="1568704" cy="729591"/>
          </a:xfrm>
          <a:prstGeom prst="roundRect">
            <a:avLst/>
          </a:prstGeom>
          <a:solidFill>
            <a:srgbClr val="A9D8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(11.16-11.22)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CB1653A-544A-4785-919A-6F6C9DF9C9C6}"/>
              </a:ext>
            </a:extLst>
          </p:cNvPr>
          <p:cNvSpPr/>
          <p:nvPr/>
        </p:nvSpPr>
        <p:spPr>
          <a:xfrm>
            <a:off x="5311647" y="1963951"/>
            <a:ext cx="1568704" cy="729591"/>
          </a:xfrm>
          <a:prstGeom prst="roundRect">
            <a:avLst/>
          </a:prstGeom>
          <a:solidFill>
            <a:srgbClr val="D7F7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(11.23-11.29)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460520-9B17-4CC0-804C-6E28BDF2362A}"/>
              </a:ext>
            </a:extLst>
          </p:cNvPr>
          <p:cNvSpPr/>
          <p:nvPr/>
        </p:nvSpPr>
        <p:spPr>
          <a:xfrm>
            <a:off x="6880351" y="1963951"/>
            <a:ext cx="1568704" cy="729591"/>
          </a:xfrm>
          <a:prstGeom prst="roundRect">
            <a:avLst/>
          </a:prstGeom>
          <a:solidFill>
            <a:srgbClr val="A5D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(11.30-12.06)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50B651-D01F-4F53-8310-E01C0D10AC98}"/>
              </a:ext>
            </a:extLst>
          </p:cNvPr>
          <p:cNvSpPr/>
          <p:nvPr/>
        </p:nvSpPr>
        <p:spPr>
          <a:xfrm>
            <a:off x="8449054" y="1963951"/>
            <a:ext cx="1568704" cy="729591"/>
          </a:xfrm>
          <a:prstGeom prst="roundRect">
            <a:avLst/>
          </a:prstGeom>
          <a:solidFill>
            <a:srgbClr val="72C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(12.07-12.13)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302D7E-49E1-4B17-B852-2D3C74613859}"/>
              </a:ext>
            </a:extLst>
          </p:cNvPr>
          <p:cNvSpPr/>
          <p:nvPr/>
        </p:nvSpPr>
        <p:spPr>
          <a:xfrm>
            <a:off x="10011284" y="1963950"/>
            <a:ext cx="1568704" cy="729591"/>
          </a:xfrm>
          <a:prstGeom prst="roundRect">
            <a:avLst/>
          </a:prstGeom>
          <a:solidFill>
            <a:srgbClr val="D7AB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(12.14-12.20)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FC95688-BC8F-46F6-8A44-11A5082E01D1}"/>
              </a:ext>
            </a:extLst>
          </p:cNvPr>
          <p:cNvSpPr/>
          <p:nvPr/>
        </p:nvSpPr>
        <p:spPr>
          <a:xfrm>
            <a:off x="618478" y="2860237"/>
            <a:ext cx="255981" cy="2973099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78F4007-5DFB-45EC-90F6-F760FF731333}"/>
              </a:ext>
            </a:extLst>
          </p:cNvPr>
          <p:cNvSpPr/>
          <p:nvPr/>
        </p:nvSpPr>
        <p:spPr>
          <a:xfrm>
            <a:off x="1521087" y="4397741"/>
            <a:ext cx="875028" cy="1436554"/>
          </a:xfrm>
          <a:prstGeom prst="roundRect">
            <a:avLst/>
          </a:prstGeom>
          <a:gradFill>
            <a:gsLst>
              <a:gs pos="59000">
                <a:srgbClr val="EAE2B4"/>
              </a:gs>
              <a:gs pos="100000">
                <a:srgbClr val="8FE5D8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구축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35EDA6-0C1C-485A-90FD-B79C835BC1E4}"/>
              </a:ext>
            </a:extLst>
          </p:cNvPr>
          <p:cNvSpPr/>
          <p:nvPr/>
        </p:nvSpPr>
        <p:spPr>
          <a:xfrm>
            <a:off x="937587" y="2860238"/>
            <a:ext cx="583596" cy="1367878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14D195D-6466-40FF-9002-3526DDB3947A}"/>
              </a:ext>
            </a:extLst>
          </p:cNvPr>
          <p:cNvSpPr/>
          <p:nvPr/>
        </p:nvSpPr>
        <p:spPr>
          <a:xfrm>
            <a:off x="3342282" y="3629496"/>
            <a:ext cx="1290175" cy="598620"/>
          </a:xfrm>
          <a:prstGeom prst="roundRect">
            <a:avLst/>
          </a:prstGeom>
          <a:gradFill flip="none" rotWithShape="1">
            <a:gsLst>
              <a:gs pos="42000">
                <a:srgbClr val="A9D88A"/>
              </a:gs>
              <a:gs pos="0">
                <a:srgbClr val="8FE5D8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재료추가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B082C7-CA7A-494C-97AB-2B6AD00ADCC9}"/>
              </a:ext>
            </a:extLst>
          </p:cNvPr>
          <p:cNvSpPr/>
          <p:nvPr/>
        </p:nvSpPr>
        <p:spPr>
          <a:xfrm>
            <a:off x="2459243" y="4396783"/>
            <a:ext cx="1290175" cy="1436554"/>
          </a:xfrm>
          <a:prstGeom prst="roundRect">
            <a:avLst/>
          </a:prstGeom>
          <a:solidFill>
            <a:srgbClr val="8FE5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파싱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D468D8E-E244-48F5-99F8-B76D964588F7}"/>
              </a:ext>
            </a:extLst>
          </p:cNvPr>
          <p:cNvSpPr/>
          <p:nvPr/>
        </p:nvSpPr>
        <p:spPr>
          <a:xfrm>
            <a:off x="3747260" y="2862209"/>
            <a:ext cx="1077206" cy="598620"/>
          </a:xfrm>
          <a:prstGeom prst="roundRect">
            <a:avLst/>
          </a:prstGeom>
          <a:solidFill>
            <a:srgbClr val="A9D8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비교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9028DC2-760D-445E-897C-8FD54698B147}"/>
              </a:ext>
            </a:extLst>
          </p:cNvPr>
          <p:cNvSpPr/>
          <p:nvPr/>
        </p:nvSpPr>
        <p:spPr>
          <a:xfrm>
            <a:off x="1732847" y="2862209"/>
            <a:ext cx="1338181" cy="598620"/>
          </a:xfrm>
          <a:prstGeom prst="roundRect">
            <a:avLst/>
          </a:prstGeom>
          <a:gradFill>
            <a:gsLst>
              <a:gs pos="27000">
                <a:srgbClr val="EAE2B4"/>
              </a:gs>
              <a:gs pos="83000">
                <a:srgbClr val="8FE5D8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상세조절 </a:t>
            </a:r>
            <a:r>
              <a:rPr lang="en-US" altLang="ko-KR" sz="13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24DE5EE-F742-4683-86BF-711A953FF297}"/>
              </a:ext>
            </a:extLst>
          </p:cNvPr>
          <p:cNvSpPr/>
          <p:nvPr/>
        </p:nvSpPr>
        <p:spPr>
          <a:xfrm>
            <a:off x="4912367" y="4396783"/>
            <a:ext cx="1094868" cy="598620"/>
          </a:xfrm>
          <a:prstGeom prst="roundRect">
            <a:avLst/>
          </a:prstGeom>
          <a:gradFill>
            <a:gsLst>
              <a:gs pos="62000">
                <a:srgbClr val="D7F792"/>
              </a:gs>
              <a:gs pos="13000">
                <a:srgbClr val="A9D88A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분류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C31F00-50E8-49F9-9AA9-7831EB44F682}"/>
              </a:ext>
            </a:extLst>
          </p:cNvPr>
          <p:cNvSpPr/>
          <p:nvPr/>
        </p:nvSpPr>
        <p:spPr>
          <a:xfrm>
            <a:off x="9398418" y="2862208"/>
            <a:ext cx="619340" cy="2971127"/>
          </a:xfrm>
          <a:prstGeom prst="roundRect">
            <a:avLst/>
          </a:prstGeom>
          <a:solidFill>
            <a:srgbClr val="72C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스프린트 리뷰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B73B228-0425-4C1E-AC8F-C69197E251D1}"/>
              </a:ext>
            </a:extLst>
          </p:cNvPr>
          <p:cNvSpPr/>
          <p:nvPr/>
        </p:nvSpPr>
        <p:spPr>
          <a:xfrm>
            <a:off x="10080886" y="2862208"/>
            <a:ext cx="619340" cy="2971127"/>
          </a:xfrm>
          <a:prstGeom prst="roundRect">
            <a:avLst/>
          </a:prstGeom>
          <a:solidFill>
            <a:srgbClr val="D7AB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기말 발표</a:t>
            </a:r>
          </a:p>
        </p:txBody>
      </p:sp>
    </p:spTree>
    <p:extLst>
      <p:ext uri="{BB962C8B-B14F-4D97-AF65-F5344CB8AC3E}">
        <p14:creationId xmlns:p14="http://schemas.microsoft.com/office/powerpoint/2010/main" val="320374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위험요소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1. OCR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인식 정확도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사용할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오픈소스인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Tesseract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정확도가 높지 않음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</a:t>
            </a: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Input data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</a:t>
            </a:r>
            <a:r>
              <a:rPr lang="ko-KR" altLang="en-US" sz="24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tesseract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모델 재학습으로 정확도 높이기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2.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소비기한에 대한 정보부족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현재 우리나라에서는 소비기한에 대한 정확한 정보가 없음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  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미국과 일본 등 이미 소비기한을 사용하고 있는 국가의 소비기한 데이터를 참고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FA3A4AB-B849-4636-AF7F-B36D1EA1D845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감사합니다</a:t>
            </a:r>
            <a:r>
              <a:rPr lang="en-US" altLang="ko-KR" dirty="0">
                <a:latin typeface="a솜사탕" panose="02020600000000000000" pitchFamily="18" charset="-127"/>
                <a:ea typeface="a솜사탕" panose="02020600000000000000" pitchFamily="18" charset="-127"/>
              </a:rPr>
              <a:t>:)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5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468393-8D19-439C-96C7-0268C1E97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7"/>
          <a:stretch/>
        </p:blipFill>
        <p:spPr>
          <a:xfrm>
            <a:off x="1571489" y="282102"/>
            <a:ext cx="7958775" cy="6293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56358-C586-43DC-BF0A-325A9C82494A}"/>
              </a:ext>
            </a:extLst>
          </p:cNvPr>
          <p:cNvSpPr txBox="1"/>
          <p:nvPr/>
        </p:nvSpPr>
        <p:spPr>
          <a:xfrm>
            <a:off x="8016116" y="6375843"/>
            <a:ext cx="411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endParaRPr lang="en-US" altLang="ko-KR" sz="1000" dirty="0"/>
          </a:p>
          <a:p>
            <a:r>
              <a:rPr lang="ko-KR" altLang="en-US" sz="1000" dirty="0"/>
              <a:t>https://www.hankookilbo.com/News/Read/A2021091618570001254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92555-8593-4113-8B47-BDEC68F68343}"/>
              </a:ext>
            </a:extLst>
          </p:cNvPr>
          <p:cNvSpPr txBox="1"/>
          <p:nvPr/>
        </p:nvSpPr>
        <p:spPr>
          <a:xfrm>
            <a:off x="7526677" y="1349573"/>
            <a:ext cx="1415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한국일보 박세인 기자</a:t>
            </a:r>
          </a:p>
        </p:txBody>
      </p:sp>
    </p:spTree>
    <p:extLst>
      <p:ext uri="{BB962C8B-B14F-4D97-AF65-F5344CB8AC3E}">
        <p14:creationId xmlns:p14="http://schemas.microsoft.com/office/powerpoint/2010/main" val="316424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비즈니스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BE003-D31A-4234-8169-309CBE63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667" y="1857524"/>
            <a:ext cx="10708759" cy="20962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u="sng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유통기한에 따른 식품 폐기 감소</a:t>
            </a:r>
            <a:endParaRPr lang="en-US" altLang="ko-KR" u="sng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‘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유통기한이 지난 식품은 먹을 수 없다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’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는 인식때문에 음식물이 불필요하게 </a:t>
            </a:r>
            <a:r>
              <a:rPr lang="ko-KR" altLang="en-US" sz="24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버려짐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‘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언제까지 먹어도 괜찮다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＇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를 의미하는 소비기한 사용함으로써 식품 폐기물 감소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C8BCD3-B007-4961-A37B-38F9A6DF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666" y="4411888"/>
            <a:ext cx="10708759" cy="1499192"/>
          </a:xfrm>
        </p:spPr>
        <p:txBody>
          <a:bodyPr/>
          <a:lstStyle/>
          <a:p>
            <a:pPr marL="0" indent="0">
              <a:buNone/>
            </a:pPr>
            <a:r>
              <a:rPr lang="ko-KR" altLang="en-US" u="sng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불필요한 지출 최소화</a:t>
            </a:r>
            <a:endParaRPr lang="en-US" altLang="ko-KR" u="sng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유통기한보다 더 긴 소비기한을 사용하여 식품을 좀 더 오래 보관하고 먹을 수 있음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1F0DABD-989D-498A-8749-DA46DAF13734}"/>
              </a:ext>
            </a:extLst>
          </p:cNvPr>
          <p:cNvSpPr txBox="1">
            <a:spLocks/>
          </p:cNvSpPr>
          <p:nvPr/>
        </p:nvSpPr>
        <p:spPr>
          <a:xfrm>
            <a:off x="838200" y="2891471"/>
            <a:ext cx="10515600" cy="252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15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컨텍스트 다이어그램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D2ED96-705E-4424-B492-9FAEEDEB8FED}"/>
              </a:ext>
            </a:extLst>
          </p:cNvPr>
          <p:cNvGrpSpPr/>
          <p:nvPr/>
        </p:nvGrpSpPr>
        <p:grpSpPr>
          <a:xfrm>
            <a:off x="689882" y="2424051"/>
            <a:ext cx="10812236" cy="2957925"/>
            <a:chOff x="689882" y="2424051"/>
            <a:chExt cx="10812236" cy="29579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A531A6-C2A1-492B-87D1-FEC40DF9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05"/>
            <a:stretch/>
          </p:blipFill>
          <p:spPr>
            <a:xfrm>
              <a:off x="689882" y="2424051"/>
              <a:ext cx="10812236" cy="29579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B1CE2B-21B1-4421-A3DF-3514E6F9AAE7}"/>
                </a:ext>
              </a:extLst>
            </p:cNvPr>
            <p:cNvSpPr txBox="1"/>
            <p:nvPr/>
          </p:nvSpPr>
          <p:spPr>
            <a:xfrm>
              <a:off x="4898571" y="3412671"/>
              <a:ext cx="264522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dirty="0">
                  <a:latin typeface="a솜사탕" panose="02020600000000000000" pitchFamily="18" charset="-127"/>
                  <a:ea typeface="a솜사탕" panose="02020600000000000000" pitchFamily="18" charset="-127"/>
                </a:rPr>
                <a:t>냉장고 관리</a:t>
              </a:r>
              <a:endParaRPr lang="ko-KR" altLang="en-US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7F1CFB-F6D7-416A-A912-50E0057C339E}"/>
                </a:ext>
              </a:extLst>
            </p:cNvPr>
            <p:cNvSpPr txBox="1"/>
            <p:nvPr/>
          </p:nvSpPr>
          <p:spPr>
            <a:xfrm>
              <a:off x="2910667" y="3158333"/>
              <a:ext cx="13317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식품 소비기한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AC1DFB-BF51-4BBE-91E2-F5210F2AAED8}"/>
                </a:ext>
              </a:extLst>
            </p:cNvPr>
            <p:cNvSpPr txBox="1"/>
            <p:nvPr/>
          </p:nvSpPr>
          <p:spPr>
            <a:xfrm>
              <a:off x="2383033" y="4090244"/>
              <a:ext cx="13317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영수증 </a:t>
              </a:r>
              <a:r>
                <a:rPr lang="en-US" altLang="ko-KR" sz="11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or</a:t>
              </a:r>
              <a:r>
                <a:rPr lang="en-US" altLang="ko-KR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 </a:t>
              </a:r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품목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5D447D-26B7-43A7-8F21-C89ABFDA8DEA}"/>
                </a:ext>
              </a:extLst>
            </p:cNvPr>
            <p:cNvSpPr txBox="1"/>
            <p:nvPr/>
          </p:nvSpPr>
          <p:spPr>
            <a:xfrm>
              <a:off x="8660658" y="3147700"/>
              <a:ext cx="122008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소비기한 </a:t>
              </a:r>
              <a:r>
                <a:rPr lang="en-US" altLang="ko-KR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DB</a:t>
              </a:r>
              <a:endParaRPr lang="ko-KR" altLang="en-US" sz="16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BD29ED-4D34-4EE7-B641-93E2512B5D58}"/>
                </a:ext>
              </a:extLst>
            </p:cNvPr>
            <p:cNvSpPr txBox="1"/>
            <p:nvPr/>
          </p:nvSpPr>
          <p:spPr>
            <a:xfrm>
              <a:off x="8118849" y="4055347"/>
              <a:ext cx="122717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사용현황 </a:t>
              </a:r>
              <a:r>
                <a:rPr lang="en-US" altLang="ko-KR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DB</a:t>
              </a:r>
              <a:endParaRPr lang="ko-KR" altLang="en-US" sz="16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2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9BAB8-0994-4EA2-A370-4DD8EFA0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주요요구사항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A0208-3742-42F0-BE55-F0987C9B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" y="2162743"/>
            <a:ext cx="10957561" cy="328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Who?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주부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식당 관계자 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Why?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식자재 관리를 용이하게 하여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     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 쓰레기를 줄이고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불필요한 지출을 감소하기 위함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What?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식품에 대한 올바른 소비기한 요구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_OCR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6724A0-08E0-4EA7-AC8D-AF4B35D36183}"/>
              </a:ext>
            </a:extLst>
          </p:cNvPr>
          <p:cNvGrpSpPr/>
          <p:nvPr/>
        </p:nvGrpSpPr>
        <p:grpSpPr>
          <a:xfrm>
            <a:off x="1213294" y="1568631"/>
            <a:ext cx="9765412" cy="5007720"/>
            <a:chOff x="1213294" y="1319250"/>
            <a:chExt cx="9765412" cy="5007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C3168-BC0D-4BBA-878E-BB67192E7F30}"/>
                </a:ext>
              </a:extLst>
            </p:cNvPr>
            <p:cNvSpPr txBox="1"/>
            <p:nvPr/>
          </p:nvSpPr>
          <p:spPr>
            <a:xfrm>
              <a:off x="1213294" y="2202764"/>
              <a:ext cx="3812623" cy="412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i="0" dirty="0">
                  <a:solidFill>
                    <a:srgbClr val="202124"/>
                  </a:solidFill>
                  <a:effectLst/>
                </a:rPr>
                <a:t>      Tesseract </a:t>
              </a:r>
            </a:p>
            <a:p>
              <a:endParaRPr lang="en-US" altLang="ko-KR" sz="3200" b="1" i="0" dirty="0">
                <a:solidFill>
                  <a:srgbClr val="202124"/>
                </a:solidFill>
                <a:effectLst/>
              </a:endParaRPr>
            </a:p>
            <a:p>
              <a:endParaRPr lang="en-US" altLang="ko-KR" b="1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i="0" dirty="0">
                  <a:solidFill>
                    <a:srgbClr val="202124"/>
                  </a:solidFill>
                  <a:effectLst/>
                </a:rPr>
                <a:t>오픈 소스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OCR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엔진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LSTM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과 같은 딥러닝 방식을 통해 텍스트 인식률을 지속적으로 개선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2006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년부터는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Google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에서 개발을 후원</a:t>
              </a:r>
              <a:endParaRPr lang="en-US" altLang="ko-KR" dirty="0">
                <a:solidFill>
                  <a:srgbClr val="202124"/>
                </a:solidFill>
              </a:endParaRPr>
            </a:p>
            <a:p>
              <a:endParaRPr lang="en-US" altLang="ko-KR" dirty="0">
                <a:solidFill>
                  <a:srgbClr val="202124"/>
                </a:solidFill>
                <a:latin typeface="Apple SD Gothic Neo"/>
              </a:endParaRPr>
            </a:p>
            <a:p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D99668-A6DE-4B10-82F4-A0E5416C74EA}"/>
                </a:ext>
              </a:extLst>
            </p:cNvPr>
            <p:cNvSpPr txBox="1"/>
            <p:nvPr/>
          </p:nvSpPr>
          <p:spPr>
            <a:xfrm>
              <a:off x="2916555" y="1319250"/>
              <a:ext cx="60944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OCR (</a:t>
              </a:r>
              <a:r>
                <a:rPr lang="en-US" altLang="ko-KR" b="0" i="0" dirty="0">
                  <a:solidFill>
                    <a:srgbClr val="111111"/>
                  </a:solidFill>
                  <a:effectLst/>
                  <a:latin typeface="Nanum Gothic"/>
                </a:rPr>
                <a:t>Optical Character Recognition</a:t>
              </a:r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): </a:t>
              </a:r>
              <a:r>
                <a:rPr lang="ko-KR" altLang="en-US" dirty="0">
                  <a:solidFill>
                    <a:srgbClr val="202124"/>
                  </a:solidFill>
                  <a:latin typeface="Apple SD Gothic Neo"/>
                </a:rPr>
                <a:t>이미지로부터 텍스트를 인식하고 추출하는 소프트웨어</a:t>
              </a:r>
              <a:endParaRPr lang="en-US" altLang="ko-KR" b="1" i="0" dirty="0">
                <a:solidFill>
                  <a:srgbClr val="202124"/>
                </a:solidFill>
                <a:effectLst/>
                <a:latin typeface="Apple SD Gothic Neo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403313-95FD-4856-A35C-82A07FE10F6E}"/>
                </a:ext>
              </a:extLst>
            </p:cNvPr>
            <p:cNvSpPr txBox="1"/>
            <p:nvPr/>
          </p:nvSpPr>
          <p:spPr>
            <a:xfrm>
              <a:off x="6939344" y="2483590"/>
              <a:ext cx="4039362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dirty="0">
                  <a:solidFill>
                    <a:srgbClr val="111111"/>
                  </a:solidFill>
                  <a:effectLst/>
                  <a:latin typeface="+mj-ea"/>
                  <a:ea typeface="+mj-ea"/>
                </a:rPr>
                <a:t>Google  Vision API</a:t>
              </a:r>
            </a:p>
            <a:p>
              <a:endParaRPr lang="en-US" altLang="ko-KR" sz="2800" b="1" i="0" dirty="0">
                <a:solidFill>
                  <a:srgbClr val="111111"/>
                </a:solidFill>
                <a:effectLst/>
                <a:latin typeface="+mj-ea"/>
                <a:ea typeface="+mj-ea"/>
              </a:endParaRP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202124"/>
                  </a:solidFill>
                  <a:latin typeface="+mj-ea"/>
                  <a:ea typeface="+mj-ea"/>
                </a:rPr>
                <a:t>유료 </a:t>
              </a:r>
              <a:r>
                <a:rPr lang="en-US" altLang="ko-KR" b="1" dirty="0">
                  <a:solidFill>
                    <a:srgbClr val="202124"/>
                  </a:solidFill>
                  <a:latin typeface="+mj-ea"/>
                  <a:ea typeface="+mj-ea"/>
                </a:rPr>
                <a:t>API</a:t>
              </a: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이미지에 대한 다양한 처리를 지원 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(OCR</a:t>
              </a: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 포함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)</a:t>
              </a:r>
            </a:p>
          </p:txBody>
        </p:sp>
        <p:pic>
          <p:nvPicPr>
            <p:cNvPr id="7" name="그래픽 6" descr="확인 표시">
              <a:extLst>
                <a:ext uri="{FF2B5EF4-FFF2-40B4-BE49-F238E27FC236}">
                  <a16:creationId xmlns:a16="http://schemas.microsoft.com/office/drawing/2014/main" id="{C4B8E5D5-A844-4399-86EA-CCAC0434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5400" y="17910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6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DE56972-C7C0-4A4C-ACB6-6D844599A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" t="14447" r="62422" b="51766"/>
          <a:stretch/>
        </p:blipFill>
        <p:spPr>
          <a:xfrm>
            <a:off x="9118819" y="1851936"/>
            <a:ext cx="2261043" cy="3717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77DB9-BF85-40D3-A4E8-AA42BF3D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03" y="1851937"/>
            <a:ext cx="2648841" cy="4238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_Tesseract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의 텍스트 인식률 확인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C4D69-EE0E-4D72-BBDF-06AE984F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90" y="2382951"/>
            <a:ext cx="2913217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866EF0-2F0C-4271-9396-085D331F3DED}"/>
              </a:ext>
            </a:extLst>
          </p:cNvPr>
          <p:cNvSpPr txBox="1"/>
          <p:nvPr/>
        </p:nvSpPr>
        <p:spPr>
          <a:xfrm>
            <a:off x="1098199" y="1893425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Test file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EE14-976D-471D-A70A-770861BEAB72}"/>
              </a:ext>
            </a:extLst>
          </p:cNvPr>
          <p:cNvSpPr txBox="1"/>
          <p:nvPr/>
        </p:nvSpPr>
        <p:spPr>
          <a:xfrm>
            <a:off x="5600985" y="1482604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result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1386CC-82CF-4FCE-8E7F-0A8F34AB2939}"/>
              </a:ext>
            </a:extLst>
          </p:cNvPr>
          <p:cNvCxnSpPr>
            <a:cxnSpLocks/>
          </p:cNvCxnSpPr>
          <p:nvPr/>
        </p:nvCxnSpPr>
        <p:spPr>
          <a:xfrm>
            <a:off x="9446554" y="2649679"/>
            <a:ext cx="9621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AB9606-D3C4-4969-B7E0-113BDC0A06E0}"/>
              </a:ext>
            </a:extLst>
          </p:cNvPr>
          <p:cNvCxnSpPr>
            <a:cxnSpLocks/>
          </p:cNvCxnSpPr>
          <p:nvPr/>
        </p:nvCxnSpPr>
        <p:spPr>
          <a:xfrm>
            <a:off x="9390257" y="4239677"/>
            <a:ext cx="3923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단색으로 채워진 슬픈 얼굴">
            <a:extLst>
              <a:ext uri="{FF2B5EF4-FFF2-40B4-BE49-F238E27FC236}">
                <a16:creationId xmlns:a16="http://schemas.microsoft.com/office/drawing/2014/main" id="{F81D464F-387E-4BA3-BA3B-C0D3E39BB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0631" y="2382951"/>
            <a:ext cx="471680" cy="471680"/>
          </a:xfrm>
          <a:prstGeom prst="rect">
            <a:avLst/>
          </a:prstGeom>
        </p:spPr>
      </p:pic>
      <p:pic>
        <p:nvPicPr>
          <p:cNvPr id="14" name="그래픽 13" descr="단색으로 채워진 슬픈 얼굴">
            <a:extLst>
              <a:ext uri="{FF2B5EF4-FFF2-40B4-BE49-F238E27FC236}">
                <a16:creationId xmlns:a16="http://schemas.microsoft.com/office/drawing/2014/main" id="{66D55FEA-8D8F-49E2-8E68-1AF18292B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108" y="3919113"/>
            <a:ext cx="527628" cy="527628"/>
          </a:xfrm>
          <a:prstGeom prst="rect">
            <a:avLst/>
          </a:prstGeom>
        </p:spPr>
      </p:pic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30ED35-58D8-48F8-9EA2-F64EC18B9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9933" y="2084668"/>
            <a:ext cx="2688663" cy="2688663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7F7FD56-9A76-49B0-B466-ABA1761D4353}"/>
              </a:ext>
            </a:extLst>
          </p:cNvPr>
          <p:cNvCxnSpPr>
            <a:cxnSpLocks/>
          </p:cNvCxnSpPr>
          <p:nvPr/>
        </p:nvCxnSpPr>
        <p:spPr>
          <a:xfrm>
            <a:off x="6240113" y="3133817"/>
            <a:ext cx="2796867" cy="46163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800" dirty="0" err="1">
                <a:latin typeface="a솜사탕" panose="02020600000000000000" pitchFamily="18" charset="-127"/>
                <a:ea typeface="a솜사탕" panose="02020600000000000000" pitchFamily="18" charset="-127"/>
              </a:rPr>
              <a:t>전처리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 방식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66"/>
            <a:ext cx="4084681" cy="361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올바른 규격 사용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-12pt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정도의 크기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반듯한 글자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글자 테두리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배경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)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처리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문장 분할</a:t>
            </a: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언어 데이터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2BC47-A65F-492C-83DB-9CA015649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67" y="4031908"/>
            <a:ext cx="4834276" cy="23194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2C191D7-02B4-4DDE-8F18-520D04AF4503}"/>
              </a:ext>
            </a:extLst>
          </p:cNvPr>
          <p:cNvSpPr txBox="1">
            <a:spLocks/>
          </p:cNvSpPr>
          <p:nvPr/>
        </p:nvSpPr>
        <p:spPr>
          <a:xfrm>
            <a:off x="5830180" y="1772466"/>
            <a:ext cx="6097772" cy="361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</a:t>
            </a:r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해상도 맞추기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적응형 이진화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기하학적 변환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추가설명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o)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노이즈 제거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– image </a:t>
            </a:r>
            <a:r>
              <a:rPr lang="en-US" altLang="ko-KR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despeckling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(1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~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중간발표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734A41-02CB-4B8B-B6ED-07594793EE51}"/>
              </a:ext>
            </a:extLst>
          </p:cNvPr>
          <p:cNvSpPr/>
          <p:nvPr/>
        </p:nvSpPr>
        <p:spPr>
          <a:xfrm>
            <a:off x="612011" y="1963950"/>
            <a:ext cx="1568704" cy="729591"/>
          </a:xfrm>
          <a:prstGeom prst="roundRect">
            <a:avLst/>
          </a:prstGeom>
          <a:solidFill>
            <a:srgbClr val="FED4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(09.07-09.13)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40A53F-E7CE-4440-9851-8E418807575A}"/>
              </a:ext>
            </a:extLst>
          </p:cNvPr>
          <p:cNvSpPr/>
          <p:nvPr/>
        </p:nvSpPr>
        <p:spPr>
          <a:xfrm>
            <a:off x="2180714" y="1963950"/>
            <a:ext cx="1568704" cy="729591"/>
          </a:xfrm>
          <a:prstGeom prst="roundRect">
            <a:avLst/>
          </a:prstGeom>
          <a:solidFill>
            <a:srgbClr val="FEB0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(09.14-09.20)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8AF9AA-7137-40E0-BCEE-A0570A24A99F}"/>
              </a:ext>
            </a:extLst>
          </p:cNvPr>
          <p:cNvSpPr/>
          <p:nvPr/>
        </p:nvSpPr>
        <p:spPr>
          <a:xfrm>
            <a:off x="3742944" y="1963951"/>
            <a:ext cx="1568704" cy="729591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(09.28-10.04)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F47DFF-1B0A-4825-A8B4-6DF44FA30C93}"/>
              </a:ext>
            </a:extLst>
          </p:cNvPr>
          <p:cNvSpPr/>
          <p:nvPr/>
        </p:nvSpPr>
        <p:spPr>
          <a:xfrm>
            <a:off x="5311647" y="1963951"/>
            <a:ext cx="1568704" cy="729591"/>
          </a:xfrm>
          <a:prstGeom prst="roundRect">
            <a:avLst/>
          </a:prstGeom>
          <a:solidFill>
            <a:srgbClr val="FFBA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(10.05-10.11)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23D21A-AE54-4913-9828-7DAC5AEAA288}"/>
              </a:ext>
            </a:extLst>
          </p:cNvPr>
          <p:cNvSpPr/>
          <p:nvPr/>
        </p:nvSpPr>
        <p:spPr>
          <a:xfrm>
            <a:off x="6880351" y="1963951"/>
            <a:ext cx="1568704" cy="729591"/>
          </a:xfrm>
          <a:prstGeom prst="roundRect">
            <a:avLst/>
          </a:prstGeom>
          <a:solidFill>
            <a:srgbClr val="FFE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(10.12-10.18)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0C0ED6-4157-4191-985E-53D097F30D8B}"/>
              </a:ext>
            </a:extLst>
          </p:cNvPr>
          <p:cNvSpPr/>
          <p:nvPr/>
        </p:nvSpPr>
        <p:spPr>
          <a:xfrm>
            <a:off x="8449054" y="1963951"/>
            <a:ext cx="1568704" cy="729591"/>
          </a:xfrm>
          <a:prstGeom prst="roundRect">
            <a:avLst/>
          </a:prstGeom>
          <a:solidFill>
            <a:srgbClr val="FEBB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(10.19-10.25)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7D5895-F45C-4DB4-9BCB-1F1088C31663}"/>
              </a:ext>
            </a:extLst>
          </p:cNvPr>
          <p:cNvSpPr/>
          <p:nvPr/>
        </p:nvSpPr>
        <p:spPr>
          <a:xfrm>
            <a:off x="10011284" y="1963950"/>
            <a:ext cx="1568704" cy="729591"/>
          </a:xfrm>
          <a:prstGeom prst="roundRect">
            <a:avLst/>
          </a:prstGeom>
          <a:solidFill>
            <a:srgbClr val="FF9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(10.26-11.01)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34E065-B210-4584-B8E5-4AF5CF3A4C78}"/>
              </a:ext>
            </a:extLst>
          </p:cNvPr>
          <p:cNvSpPr/>
          <p:nvPr/>
        </p:nvSpPr>
        <p:spPr>
          <a:xfrm>
            <a:off x="3715388" y="5106482"/>
            <a:ext cx="455510" cy="598620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4CD3424-0FF2-48D8-9246-DF48E3CFAAAE}"/>
              </a:ext>
            </a:extLst>
          </p:cNvPr>
          <p:cNvSpPr/>
          <p:nvPr/>
        </p:nvSpPr>
        <p:spPr>
          <a:xfrm>
            <a:off x="3736544" y="3661266"/>
            <a:ext cx="623748" cy="1277815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OCR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3DEDB04-E91D-4919-AF82-F8E5EB7DE6DD}"/>
              </a:ext>
            </a:extLst>
          </p:cNvPr>
          <p:cNvSpPr/>
          <p:nvPr/>
        </p:nvSpPr>
        <p:spPr>
          <a:xfrm>
            <a:off x="4193776" y="2893979"/>
            <a:ext cx="1331117" cy="598620"/>
          </a:xfrm>
          <a:prstGeom prst="roundRect">
            <a:avLst/>
          </a:prstGeom>
          <a:gradFill>
            <a:gsLst>
              <a:gs pos="100000">
                <a:srgbClr val="FFBAA0"/>
              </a:gs>
              <a:gs pos="52000">
                <a:srgbClr val="FF8383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MainView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6EFA9AB-41EC-44F9-8882-470E82A6F511}"/>
              </a:ext>
            </a:extLst>
          </p:cNvPr>
          <p:cNvSpPr/>
          <p:nvPr/>
        </p:nvSpPr>
        <p:spPr>
          <a:xfrm>
            <a:off x="4390545" y="5106482"/>
            <a:ext cx="1343933" cy="598620"/>
          </a:xfrm>
          <a:prstGeom prst="roundRect">
            <a:avLst/>
          </a:prstGeom>
          <a:gradFill flip="none" rotWithShape="1">
            <a:gsLst>
              <a:gs pos="100000">
                <a:srgbClr val="FFBAA0"/>
              </a:gs>
              <a:gs pos="24000">
                <a:srgbClr val="FF8383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Camera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Gallery </a:t>
            </a:r>
            <a:r>
              <a:rPr lang="ko-KR" altLang="en-US" sz="1200" dirty="0">
                <a:solidFill>
                  <a:schemeClr val="tx1"/>
                </a:solidFill>
              </a:rPr>
              <a:t>접근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18CB10-C8F0-4008-83B1-05C160FF02A5}"/>
              </a:ext>
            </a:extLst>
          </p:cNvPr>
          <p:cNvSpPr/>
          <p:nvPr/>
        </p:nvSpPr>
        <p:spPr>
          <a:xfrm>
            <a:off x="4419480" y="3661267"/>
            <a:ext cx="2406810" cy="1277814"/>
          </a:xfrm>
          <a:prstGeom prst="roundRect">
            <a:avLst/>
          </a:prstGeom>
          <a:gradFill>
            <a:gsLst>
              <a:gs pos="43000">
                <a:srgbClr val="FFBAA0"/>
              </a:gs>
              <a:gs pos="19000">
                <a:srgbClr val="FF8383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OCR </a:t>
            </a:r>
            <a:r>
              <a:rPr lang="ko-KR" altLang="en-US" sz="1400" dirty="0">
                <a:solidFill>
                  <a:schemeClr val="tx1"/>
                </a:solidFill>
              </a:rPr>
              <a:t>코드 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37B6AC2-34B3-4143-A468-E1D76E42DBDB}"/>
              </a:ext>
            </a:extLst>
          </p:cNvPr>
          <p:cNvSpPr/>
          <p:nvPr/>
        </p:nvSpPr>
        <p:spPr>
          <a:xfrm>
            <a:off x="6880351" y="2880732"/>
            <a:ext cx="2000986" cy="1277814"/>
          </a:xfrm>
          <a:prstGeom prst="roundRect">
            <a:avLst/>
          </a:prstGeom>
          <a:gradFill>
            <a:gsLst>
              <a:gs pos="100000">
                <a:srgbClr val="FEBB62"/>
              </a:gs>
              <a:gs pos="56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OCR </a:t>
            </a:r>
            <a:r>
              <a:rPr lang="ko-KR" altLang="en-US" sz="1400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D00BA39-F94D-4D8C-9E78-E6775127C1ED}"/>
              </a:ext>
            </a:extLst>
          </p:cNvPr>
          <p:cNvSpPr/>
          <p:nvPr/>
        </p:nvSpPr>
        <p:spPr>
          <a:xfrm>
            <a:off x="6617554" y="5112473"/>
            <a:ext cx="1124878" cy="598620"/>
          </a:xfrm>
          <a:prstGeom prst="roundRect">
            <a:avLst/>
          </a:prstGeom>
          <a:gradFill>
            <a:gsLst>
              <a:gs pos="0">
                <a:srgbClr val="FFBAA0"/>
              </a:gs>
              <a:gs pos="33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간단한 </a:t>
            </a:r>
            <a:r>
              <a:rPr lang="en-US" altLang="ko-KR" sz="1300" dirty="0">
                <a:solidFill>
                  <a:schemeClr val="tx1"/>
                </a:solidFill>
              </a:rPr>
              <a:t>DB</a:t>
            </a:r>
            <a:r>
              <a:rPr lang="ko-KR" altLang="en-US" sz="1300" dirty="0">
                <a:solidFill>
                  <a:schemeClr val="tx1"/>
                </a:solidFill>
              </a:rPr>
              <a:t> 구축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75F97BC-F9A5-4283-AF1D-7414AA550B37}"/>
              </a:ext>
            </a:extLst>
          </p:cNvPr>
          <p:cNvSpPr/>
          <p:nvPr/>
        </p:nvSpPr>
        <p:spPr>
          <a:xfrm>
            <a:off x="7805561" y="5106482"/>
            <a:ext cx="1266093" cy="598620"/>
          </a:xfrm>
          <a:prstGeom prst="roundRect">
            <a:avLst/>
          </a:prstGeom>
          <a:gradFill>
            <a:gsLst>
              <a:gs pos="100000">
                <a:srgbClr val="FEBB62"/>
              </a:gs>
              <a:gs pos="36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파싱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5F926D-C4EB-44A5-B2EB-DAABE9E97AE3}"/>
              </a:ext>
            </a:extLst>
          </p:cNvPr>
          <p:cNvSpPr/>
          <p:nvPr/>
        </p:nvSpPr>
        <p:spPr>
          <a:xfrm>
            <a:off x="6885478" y="4325947"/>
            <a:ext cx="2447625" cy="598620"/>
          </a:xfrm>
          <a:prstGeom prst="roundRect">
            <a:avLst/>
          </a:prstGeom>
          <a:gradFill>
            <a:gsLst>
              <a:gs pos="83000">
                <a:srgbClr val="FEBB62"/>
              </a:gs>
              <a:gs pos="45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단어 추출 알고리즘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E56370F-3EE9-4CF0-BCD3-CA614BF49C40}"/>
              </a:ext>
            </a:extLst>
          </p:cNvPr>
          <p:cNvSpPr/>
          <p:nvPr/>
        </p:nvSpPr>
        <p:spPr>
          <a:xfrm>
            <a:off x="9398418" y="2862209"/>
            <a:ext cx="619340" cy="2809858"/>
          </a:xfrm>
          <a:prstGeom prst="roundRect">
            <a:avLst/>
          </a:prstGeom>
          <a:solidFill>
            <a:srgbClr val="FEBB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스프린트 리뷰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6BF4B3-EBC4-401C-A3D0-D0FD9001398C}"/>
              </a:ext>
            </a:extLst>
          </p:cNvPr>
          <p:cNvSpPr/>
          <p:nvPr/>
        </p:nvSpPr>
        <p:spPr>
          <a:xfrm>
            <a:off x="10080886" y="2862209"/>
            <a:ext cx="619340" cy="2809858"/>
          </a:xfrm>
          <a:prstGeom prst="roundRect">
            <a:avLst/>
          </a:prstGeom>
          <a:solidFill>
            <a:srgbClr val="FF9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중간 발표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71FDFB-36D7-40EC-A1C9-16BA580E097C}"/>
              </a:ext>
            </a:extLst>
          </p:cNvPr>
          <p:cNvSpPr txBox="1"/>
          <p:nvPr/>
        </p:nvSpPr>
        <p:spPr>
          <a:xfrm>
            <a:off x="582733" y="5251903"/>
            <a:ext cx="77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솜사탕" panose="02020600000000000000" pitchFamily="18" charset="-127"/>
                <a:ea typeface="a솜사탕" panose="02020600000000000000" pitchFamily="18" charset="-127"/>
              </a:rPr>
              <a:t>오민진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6CC79A-879B-43DD-951C-B5436D78A12B}"/>
              </a:ext>
            </a:extLst>
          </p:cNvPr>
          <p:cNvSpPr txBox="1"/>
          <p:nvPr/>
        </p:nvSpPr>
        <p:spPr>
          <a:xfrm>
            <a:off x="620811" y="2945318"/>
            <a:ext cx="77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a솜사탕" panose="02020600000000000000" pitchFamily="18" charset="-127"/>
                <a:ea typeface="a솜사탕" panose="02020600000000000000" pitchFamily="18" charset="-127"/>
              </a:rPr>
              <a:t>강한빛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7ABEBB-6C01-4B6C-AF0D-2B862D7AD25A}"/>
              </a:ext>
            </a:extLst>
          </p:cNvPr>
          <p:cNvSpPr txBox="1"/>
          <p:nvPr/>
        </p:nvSpPr>
        <p:spPr>
          <a:xfrm>
            <a:off x="601564" y="4467478"/>
            <a:ext cx="77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a솜사탕" panose="02020600000000000000" pitchFamily="18" charset="-127"/>
                <a:ea typeface="a솜사탕" panose="02020600000000000000" pitchFamily="18" charset="-127"/>
              </a:rPr>
              <a:t>손현석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B96661-D5A1-484E-9F7E-5A8235AC1CE1}"/>
              </a:ext>
            </a:extLst>
          </p:cNvPr>
          <p:cNvSpPr txBox="1"/>
          <p:nvPr/>
        </p:nvSpPr>
        <p:spPr>
          <a:xfrm>
            <a:off x="601564" y="3782291"/>
            <a:ext cx="77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a솜사탕" panose="02020600000000000000" pitchFamily="18" charset="-127"/>
                <a:ea typeface="a솜사탕" panose="02020600000000000000" pitchFamily="18" charset="-127"/>
              </a:rPr>
              <a:t>정혜미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520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504</Words>
  <Application>Microsoft Office PowerPoint</Application>
  <PresentationFormat>와이드스크린</PresentationFormat>
  <Paragraphs>148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a솜사탕</vt:lpstr>
      <vt:lpstr>a천생연분</vt:lpstr>
      <vt:lpstr>Nanum Gothic</vt:lpstr>
      <vt:lpstr>맑은 고딕</vt:lpstr>
      <vt:lpstr>Arial</vt:lpstr>
      <vt:lpstr>Office 테마</vt:lpstr>
      <vt:lpstr>영수증을 부탁해</vt:lpstr>
      <vt:lpstr>PowerPoint 프레젠테이션</vt:lpstr>
      <vt:lpstr>비즈니스 목표</vt:lpstr>
      <vt:lpstr>컨텍스트 다이어그램</vt:lpstr>
      <vt:lpstr>주요요구사항</vt:lpstr>
      <vt:lpstr>기술 조사 내용_OCR</vt:lpstr>
      <vt:lpstr>기술 조사 내용_Tesseract의 텍스트 인식률 확인 </vt:lpstr>
      <vt:lpstr>기술 조사 내용_전처리 방식</vt:lpstr>
      <vt:lpstr>진행계획(1주차~중간발표)</vt:lpstr>
      <vt:lpstr>진행계획 (8주차~기말발표)</vt:lpstr>
      <vt:lpstr>위험요소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영수증을 부탁해</dc:title>
  <dc:creator>Hanvit Kang</dc:creator>
  <cp:lastModifiedBy>User</cp:lastModifiedBy>
  <cp:revision>14</cp:revision>
  <dcterms:created xsi:type="dcterms:W3CDTF">2021-09-30T10:58:04Z</dcterms:created>
  <dcterms:modified xsi:type="dcterms:W3CDTF">2021-10-03T14:49:27Z</dcterms:modified>
</cp:coreProperties>
</file>