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0" r:id="rId3"/>
    <p:sldId id="299" r:id="rId4"/>
    <p:sldId id="301" r:id="rId5"/>
    <p:sldId id="302" r:id="rId6"/>
    <p:sldId id="265" r:id="rId7"/>
    <p:sldId id="295" r:id="rId8"/>
    <p:sldId id="266" r:id="rId9"/>
    <p:sldId id="280" r:id="rId10"/>
    <p:sldId id="281" r:id="rId11"/>
    <p:sldId id="286" r:id="rId12"/>
    <p:sldId id="287" r:id="rId13"/>
    <p:sldId id="274" r:id="rId14"/>
    <p:sldId id="296" r:id="rId15"/>
    <p:sldId id="275" r:id="rId16"/>
    <p:sldId id="289" r:id="rId17"/>
    <p:sldId id="290" r:id="rId18"/>
    <p:sldId id="283" r:id="rId19"/>
    <p:sldId id="291" r:id="rId20"/>
    <p:sldId id="292" r:id="rId21"/>
    <p:sldId id="297" r:id="rId22"/>
    <p:sldId id="303" r:id="rId23"/>
    <p:sldId id="267" r:id="rId24"/>
    <p:sldId id="298" r:id="rId25"/>
    <p:sldId id="293" r:id="rId26"/>
    <p:sldId id="294" r:id="rId27"/>
    <p:sldId id="279" r:id="rId28"/>
    <p:sldId id="268" r:id="rId29"/>
    <p:sldId id="277" r:id="rId30"/>
    <p:sldId id="278" r:id="rId31"/>
    <p:sldId id="288" r:id="rId32"/>
  </p:sldIdLst>
  <p:sldSz cx="12192000" cy="6858000"/>
  <p:notesSz cx="6797675" cy="9928225"/>
  <p:embeddedFontLst>
    <p:embeddedFont>
      <p:font typeface="a고속도로" panose="02020600000000000000" pitchFamily="18" charset="-127"/>
      <p:regular r:id="rId33"/>
    </p:embeddedFont>
    <p:embeddedFont>
      <p:font typeface="a이끌림M" panose="02020600000000000000" pitchFamily="18" charset="-127"/>
      <p:regular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D6465-D260-4CE5-9BC1-FD94B5977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8A1DBC-6304-43AD-AAAD-3DEC73FE3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565F4-D45A-4EC1-B68D-A18D7E1EE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FD29-EE7B-40DA-973E-C88CF215D322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56788-9DD6-4AE2-ADFF-9D73A1E5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66750-238A-4A1C-A78C-BDAFCA876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776E-FB0F-4AEB-945A-9F8C46133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48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95DC0-8CA5-4978-A785-32D07EFD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2CD54D-ABD2-41A4-A9E0-5596FF1F6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238E1-8423-4310-929C-CE4367B6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FD29-EE7B-40DA-973E-C88CF215D322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4B449-291F-4D95-89E0-6BC70FC7D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E83FB-D60D-4C26-8C52-236B8587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776E-FB0F-4AEB-945A-9F8C46133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50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CA9E12-B210-4D3F-B994-FEE2E0DCE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A4E95A-803F-4E05-BE2D-B96205FF8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832F0-C1F4-4EA5-8DFD-5683F31A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FD29-EE7B-40DA-973E-C88CF215D322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DA954A-4604-4433-9819-FC30932B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C741E-16DE-494F-8455-DFE0FA96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776E-FB0F-4AEB-945A-9F8C46133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96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352C5-CE7F-4A97-AC0F-3F0C4D42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C7E5B5-2A78-42B9-9D37-DC08A67C6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07FD00-12B7-4D5C-A93E-D0E50E2F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FD29-EE7B-40DA-973E-C88CF215D322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390DF6-6BC8-49BD-BE99-EAF493BF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014A6D-F832-4EBE-87D1-ADAE697D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776E-FB0F-4AEB-945A-9F8C46133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63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3265C-FFA0-4590-ABAD-228A2A59C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0B847-D2F4-4F4D-B527-0F55D9799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E35A5D-B937-4632-B9C2-19390D4AD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FD29-EE7B-40DA-973E-C88CF215D322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78E7F-9621-49CB-8913-07474757F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BEABC-D549-4D4F-BA9C-9391F574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776E-FB0F-4AEB-945A-9F8C46133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83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887EC-46C2-4487-ACFB-2713E1EC8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154F6A-9CB0-45BF-BB2B-5779F746D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AAA146-EE07-4530-A870-3893CE65F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0B9689-1B78-46EE-B006-6AA62089D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FD29-EE7B-40DA-973E-C88CF215D322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A20E22-C377-4660-8317-D19885270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5410DE-12AF-474F-BECF-6FCE1AD6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776E-FB0F-4AEB-945A-9F8C46133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64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06D3E-A7A9-4ACD-A7F1-FAA831D08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8846DA-D5C6-49C6-BAF2-287F08ADC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F018A5-C45E-4B42-8DC4-7529D1011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8657C6-EB28-4B76-BB42-F5F082E0B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85A415-124B-4148-9416-A8B2F9CBA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987141-5BDF-4617-BA5C-46D03653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FD29-EE7B-40DA-973E-C88CF215D322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0F61DB-1704-4489-A772-59AD7492F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EA3DB4-BBDB-4754-9AF2-F7691F1F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776E-FB0F-4AEB-945A-9F8C46133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63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A2A54-61BD-441D-AD8A-697C84AEA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59EFAE-724F-4BF3-8BCB-622A320FA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FD29-EE7B-40DA-973E-C88CF215D322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1B1FF9-DE0E-4115-9132-2082BE1A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4F314A-C69A-462C-BCF9-1278D3E1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776E-FB0F-4AEB-945A-9F8C46133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45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2B9939-AA46-4E64-90FC-926A461C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FD29-EE7B-40DA-973E-C88CF215D322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0ECE8B-AD31-44E6-867F-36B87D8F7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D422ED-B58D-40E0-9141-C9018924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776E-FB0F-4AEB-945A-9F8C46133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17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895C6-8317-47A9-B4AF-129F9F8E0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02AFB-A356-436B-8C47-92836C792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096634-F57E-4500-B7D5-DE0E88115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98D37D-B882-4E97-BE19-83919E4EA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FD29-EE7B-40DA-973E-C88CF215D322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DA2083-3BC8-42EF-841A-AFEC3B2D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976485-B881-41E2-B6C8-D001F31E3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776E-FB0F-4AEB-945A-9F8C46133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31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D676F-7261-4700-A45D-4A3652B7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1115BC-047D-4D27-8569-4652A5DE8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1F6894-5E63-4812-BCC5-A8CAD3050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4CCA21-3AB6-44C0-977A-FE5368EF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FD29-EE7B-40DA-973E-C88CF215D322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436213-53A1-45B6-87EB-EA6ED433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7D75BF-2E23-4256-A348-BEB1144D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776E-FB0F-4AEB-945A-9F8C46133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02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E12805-C243-4585-B92E-C1AB6CF5A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E827B6-8A10-4AD9-8E85-631BA2C90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71D54-879A-41F4-A999-FA86C2F87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8FD29-EE7B-40DA-973E-C88CF215D322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668D4-7327-4053-B17A-DFE592046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7D92E0-0324-4BF4-BDE9-D779290A9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D776E-FB0F-4AEB-945A-9F8C46133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47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7FED4-7FAE-47C5-A954-CA3D4AA900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ko-KR" altLang="en-US" dirty="0">
                <a:latin typeface="a고속도로" panose="02020600000000000000" pitchFamily="18" charset="-127"/>
                <a:ea typeface="a고속도로" panose="02020600000000000000" pitchFamily="18" charset="-127"/>
              </a:rPr>
              <a:t>영수증을 부탁해</a:t>
            </a:r>
            <a:br>
              <a:rPr lang="en-US" altLang="ko-KR" dirty="0">
                <a:latin typeface="a고속도로" panose="02020600000000000000" pitchFamily="18" charset="-127"/>
                <a:ea typeface="a고속도로" panose="02020600000000000000" pitchFamily="18" charset="-127"/>
              </a:rPr>
            </a:br>
            <a:br>
              <a:rPr lang="en-US" altLang="ko-KR" sz="2800" dirty="0">
                <a:latin typeface="a고속도로" panose="02020600000000000000" pitchFamily="18" charset="-127"/>
                <a:ea typeface="a고속도로" panose="02020600000000000000" pitchFamily="18" charset="-127"/>
              </a:rPr>
            </a:br>
            <a:r>
              <a:rPr lang="en-US" altLang="ko-KR" sz="2800" dirty="0">
                <a:latin typeface="a고속도로" panose="02020600000000000000" pitchFamily="18" charset="-127"/>
                <a:ea typeface="a고속도로" panose="02020600000000000000" pitchFamily="18" charset="-127"/>
              </a:rPr>
              <a:t>-</a:t>
            </a:r>
            <a:r>
              <a:rPr lang="ko-KR" altLang="en-US" sz="2800" dirty="0">
                <a:latin typeface="a고속도로" panose="02020600000000000000" pitchFamily="18" charset="-127"/>
                <a:ea typeface="a고속도로" panose="02020600000000000000" pitchFamily="18" charset="-127"/>
              </a:rPr>
              <a:t>구조발표</a:t>
            </a:r>
            <a:r>
              <a:rPr lang="en-US" altLang="ko-KR" sz="2800" dirty="0">
                <a:latin typeface="a고속도로" panose="02020600000000000000" pitchFamily="18" charset="-127"/>
                <a:ea typeface="a고속도로" panose="02020600000000000000" pitchFamily="18" charset="-127"/>
              </a:rPr>
              <a:t>-</a:t>
            </a:r>
            <a:endParaRPr lang="ko-KR" altLang="en-US" sz="3600" dirty="0">
              <a:latin typeface="a고속도로" panose="02020600000000000000" pitchFamily="18" charset="-127"/>
              <a:ea typeface="a고속도로" panose="02020600000000000000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6CEB9D-C689-431E-8FDE-E280D89B7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7674"/>
            <a:ext cx="9347200" cy="1942549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US" altLang="ko-KR" dirty="0">
                <a:latin typeface="a이끌림M" panose="02020600000000000000" pitchFamily="18" charset="-127"/>
                <a:ea typeface="a이끌림M" panose="02020600000000000000" pitchFamily="18" charset="-127"/>
              </a:rPr>
              <a:t>7</a:t>
            </a:r>
            <a:r>
              <a:rPr lang="ko-KR" altLang="en-US" dirty="0">
                <a:latin typeface="a이끌림M" panose="02020600000000000000" pitchFamily="18" charset="-127"/>
                <a:ea typeface="a이끌림M" panose="02020600000000000000" pitchFamily="18" charset="-127"/>
              </a:rPr>
              <a:t>조 영수증을 부탁해</a:t>
            </a:r>
            <a:endParaRPr lang="en-US" altLang="ko-KR" dirty="0">
              <a:latin typeface="a이끌림M" panose="02020600000000000000" pitchFamily="18" charset="-127"/>
              <a:ea typeface="a이끌림M" panose="02020600000000000000" pitchFamily="18" charset="-127"/>
            </a:endParaRPr>
          </a:p>
          <a:p>
            <a:pPr algn="r"/>
            <a:endParaRPr lang="en-US" altLang="ko-KR" dirty="0">
              <a:latin typeface="a이끌림M" panose="02020600000000000000" pitchFamily="18" charset="-127"/>
              <a:ea typeface="a이끌림M" panose="02020600000000000000" pitchFamily="18" charset="-127"/>
            </a:endParaRPr>
          </a:p>
          <a:p>
            <a:pPr algn="r"/>
            <a:r>
              <a:rPr lang="ko-KR" altLang="en-US" dirty="0">
                <a:latin typeface="a이끌림M" panose="02020600000000000000" pitchFamily="18" charset="-127"/>
                <a:ea typeface="a이끌림M" panose="02020600000000000000" pitchFamily="18" charset="-127"/>
              </a:rPr>
              <a:t>강한빛</a:t>
            </a:r>
            <a:endParaRPr lang="en-US" altLang="ko-KR" dirty="0">
              <a:latin typeface="a이끌림M" panose="02020600000000000000" pitchFamily="18" charset="-127"/>
              <a:ea typeface="a이끌림M" panose="02020600000000000000" pitchFamily="18" charset="-127"/>
            </a:endParaRPr>
          </a:p>
          <a:p>
            <a:pPr algn="r"/>
            <a:r>
              <a:rPr lang="ko-KR" altLang="en-US" dirty="0" err="1">
                <a:latin typeface="a이끌림M" panose="02020600000000000000" pitchFamily="18" charset="-127"/>
                <a:ea typeface="a이끌림M" panose="02020600000000000000" pitchFamily="18" charset="-127"/>
              </a:rPr>
              <a:t>손현석</a:t>
            </a:r>
            <a:endParaRPr lang="en-US" altLang="ko-KR" dirty="0">
              <a:latin typeface="a이끌림M" panose="02020600000000000000" pitchFamily="18" charset="-127"/>
              <a:ea typeface="a이끌림M" panose="02020600000000000000" pitchFamily="18" charset="-127"/>
            </a:endParaRPr>
          </a:p>
          <a:p>
            <a:pPr algn="r"/>
            <a:r>
              <a:rPr lang="ko-KR" altLang="en-US" dirty="0">
                <a:latin typeface="a이끌림M" panose="02020600000000000000" pitchFamily="18" charset="-127"/>
                <a:ea typeface="a이끌림M" panose="02020600000000000000" pitchFamily="18" charset="-127"/>
              </a:rPr>
              <a:t>오민진</a:t>
            </a:r>
            <a:endParaRPr lang="en-US" altLang="ko-KR" dirty="0">
              <a:latin typeface="a이끌림M" panose="02020600000000000000" pitchFamily="18" charset="-127"/>
              <a:ea typeface="a이끌림M" panose="02020600000000000000" pitchFamily="18" charset="-127"/>
            </a:endParaRPr>
          </a:p>
          <a:p>
            <a:pPr algn="r"/>
            <a:r>
              <a:rPr lang="ko-KR" altLang="en-US" dirty="0">
                <a:latin typeface="a이끌림M" panose="02020600000000000000" pitchFamily="18" charset="-127"/>
                <a:ea typeface="a이끌림M" panose="02020600000000000000" pitchFamily="18" charset="-127"/>
              </a:rPr>
              <a:t>정혜미</a:t>
            </a:r>
            <a:endParaRPr lang="en-US" altLang="ko-KR" dirty="0">
              <a:latin typeface="a이끌림M" panose="02020600000000000000" pitchFamily="18" charset="-127"/>
              <a:ea typeface="a이끌림M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5674D17-A272-403C-B1F7-8E52FDE1578A}"/>
              </a:ext>
            </a:extLst>
          </p:cNvPr>
          <p:cNvCxnSpPr>
            <a:cxnSpLocks/>
          </p:cNvCxnSpPr>
          <p:nvPr/>
        </p:nvCxnSpPr>
        <p:spPr>
          <a:xfrm>
            <a:off x="1796934" y="3607724"/>
            <a:ext cx="8959735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599FAB0D-C0EB-4599-A371-A29EAFEA4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150" y="0"/>
            <a:ext cx="493850" cy="4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7">
            <a:extLst>
              <a:ext uri="{FF2B5EF4-FFF2-40B4-BE49-F238E27FC236}">
                <a16:creationId xmlns:a16="http://schemas.microsoft.com/office/drawing/2014/main" id="{E0B1DE69-0A21-4AB3-88A4-4365C49F5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35" b="6651"/>
          <a:stretch/>
        </p:blipFill>
        <p:spPr>
          <a:xfrm>
            <a:off x="1699322" y="2053347"/>
            <a:ext cx="8428423" cy="438119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943B38E-3782-4C1A-804A-C5C248E5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1" y="173934"/>
            <a:ext cx="10515600" cy="72384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a이끌림M" panose="02020600000000000000" pitchFamily="18" charset="-127"/>
                <a:ea typeface="a이끌림M" panose="02020600000000000000" pitchFamily="18" charset="-127"/>
              </a:rPr>
              <a:t>시퀀스 다이어그램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 _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품목을 등록한다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카메라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)</a:t>
            </a:r>
            <a:endParaRPr lang="ko-KR" altLang="en-US" sz="4000" dirty="0">
              <a:latin typeface="a이끌림M" panose="02020600000000000000" pitchFamily="18" charset="-127"/>
              <a:ea typeface="a이끌림M" panose="02020600000000000000" pitchFamily="18" charset="-127"/>
            </a:endParaRPr>
          </a:p>
        </p:txBody>
      </p:sp>
      <p:pic>
        <p:nvPicPr>
          <p:cNvPr id="4" name="내용 개체 틀 5">
            <a:extLst>
              <a:ext uri="{FF2B5EF4-FFF2-40B4-BE49-F238E27FC236}">
                <a16:creationId xmlns:a16="http://schemas.microsoft.com/office/drawing/2014/main" id="{E5CD0787-16BB-42C4-BF62-043BC9223F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76"/>
          <a:stretch/>
        </p:blipFill>
        <p:spPr>
          <a:xfrm>
            <a:off x="1639739" y="977415"/>
            <a:ext cx="8547590" cy="9319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DE411ED-60FA-4CBC-98E6-C7C590854E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150" y="0"/>
            <a:ext cx="493850" cy="4938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BA0A57F-4A71-4ECE-A58E-A993EB9C4D7A}"/>
              </a:ext>
            </a:extLst>
          </p:cNvPr>
          <p:cNvSpPr/>
          <p:nvPr/>
        </p:nvSpPr>
        <p:spPr>
          <a:xfrm>
            <a:off x="3408459" y="2971800"/>
            <a:ext cx="2505075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OCR,</a:t>
            </a:r>
            <a:r>
              <a:rPr lang="ko-KR" altLang="en-US" dirty="0">
                <a:solidFill>
                  <a:sysClr val="windowText" lastClr="000000"/>
                </a:solidFill>
              </a:rPr>
              <a:t> 텍스트 추출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E79996-BC68-43FB-8B29-6BA2D12ACCBC}"/>
              </a:ext>
            </a:extLst>
          </p:cNvPr>
          <p:cNvSpPr/>
          <p:nvPr/>
        </p:nvSpPr>
        <p:spPr>
          <a:xfrm>
            <a:off x="7848599" y="4819650"/>
            <a:ext cx="2505075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소비기한 계산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</a:rPr>
              <a:t>제공</a:t>
            </a:r>
          </a:p>
        </p:txBody>
      </p:sp>
    </p:spTree>
    <p:extLst>
      <p:ext uri="{BB962C8B-B14F-4D97-AF65-F5344CB8AC3E}">
        <p14:creationId xmlns:p14="http://schemas.microsoft.com/office/powerpoint/2010/main" val="1416902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902A41E-9ED4-41D1-AE3E-7243DB2839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9"/>
          <a:stretch/>
        </p:blipFill>
        <p:spPr>
          <a:xfrm>
            <a:off x="2678409" y="902044"/>
            <a:ext cx="6835182" cy="578202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943B38E-3782-4C1A-804A-C5C248E5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1" y="173934"/>
            <a:ext cx="10515600" cy="72384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a이끌림M" panose="02020600000000000000" pitchFamily="18" charset="-127"/>
                <a:ea typeface="a이끌림M" panose="02020600000000000000" pitchFamily="18" charset="-127"/>
              </a:rPr>
              <a:t>시퀀스 다이어그램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 _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품목을 등록한다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_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대체흐름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(</a:t>
            </a:r>
            <a:r>
              <a:rPr lang="ko-KR" altLang="en-US" sz="2000" dirty="0">
                <a:solidFill>
                  <a:prstClr val="black"/>
                </a:solidFill>
                <a:latin typeface="a이끌림M" panose="02020600000000000000" pitchFamily="18" charset="-127"/>
                <a:ea typeface="a이끌림M" panose="02020600000000000000" pitchFamily="18" charset="-127"/>
              </a:rPr>
              <a:t>갤러리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)</a:t>
            </a:r>
            <a:endParaRPr lang="ko-KR" altLang="en-US" sz="4000" dirty="0">
              <a:latin typeface="a이끌림M" panose="02020600000000000000" pitchFamily="18" charset="-127"/>
              <a:ea typeface="a이끌림M" panose="02020600000000000000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0B799D0-4A5C-4509-BBF2-6EFE60078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150" y="0"/>
            <a:ext cx="493850" cy="4938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B61E391-2CEE-4A3F-904B-CB05ACCB4E42}"/>
              </a:ext>
            </a:extLst>
          </p:cNvPr>
          <p:cNvSpPr/>
          <p:nvPr/>
        </p:nvSpPr>
        <p:spPr>
          <a:xfrm>
            <a:off x="6392333" y="778933"/>
            <a:ext cx="77893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41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4A3AE31-7D45-4553-A24E-72C02BE388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>
          <a:xfrm>
            <a:off x="929106" y="1528341"/>
            <a:ext cx="9759675" cy="380131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943B38E-3782-4C1A-804A-C5C248E5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1" y="173934"/>
            <a:ext cx="10515600" cy="72384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a이끌림M" panose="02020600000000000000" pitchFamily="18" charset="-127"/>
                <a:ea typeface="a이끌림M" panose="02020600000000000000" pitchFamily="18" charset="-127"/>
              </a:rPr>
              <a:t>시퀀스 다이어그램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 _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품목을 등록한다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_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대체흐름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(</a:t>
            </a:r>
            <a:r>
              <a:rPr lang="ko-KR" altLang="en-US" sz="2000" dirty="0">
                <a:solidFill>
                  <a:prstClr val="black"/>
                </a:solidFill>
                <a:latin typeface="a이끌림M" panose="02020600000000000000" pitchFamily="18" charset="-127"/>
                <a:ea typeface="a이끌림M" panose="02020600000000000000" pitchFamily="18" charset="-127"/>
              </a:rPr>
              <a:t>갤러리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)</a:t>
            </a:r>
            <a:endParaRPr lang="ko-KR" altLang="en-US" sz="4000" dirty="0">
              <a:latin typeface="a이끌림M" panose="02020600000000000000" pitchFamily="18" charset="-127"/>
              <a:ea typeface="a이끌림M" panose="02020600000000000000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AA3E973-2F2D-4ACF-897D-00DBBB122167}"/>
              </a:ext>
            </a:extLst>
          </p:cNvPr>
          <p:cNvSpPr/>
          <p:nvPr/>
        </p:nvSpPr>
        <p:spPr>
          <a:xfrm>
            <a:off x="5296332" y="1375229"/>
            <a:ext cx="2159000" cy="1151467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F02A19-F67F-438E-8FC8-B5EF517D7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150" y="0"/>
            <a:ext cx="493850" cy="493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9B0DA53-A47F-45C2-9C1B-E77BDBB3F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078" y="2773137"/>
            <a:ext cx="1885950" cy="1276350"/>
          </a:xfrm>
          <a:prstGeom prst="rect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B93E7F-4F67-429C-9E6C-9FA695849EDB}"/>
              </a:ext>
            </a:extLst>
          </p:cNvPr>
          <p:cNvSpPr txBox="1"/>
          <p:nvPr/>
        </p:nvSpPr>
        <p:spPr>
          <a:xfrm>
            <a:off x="7899792" y="2446867"/>
            <a:ext cx="924013" cy="357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이끌림M" panose="02020600000000000000" pitchFamily="18" charset="-127"/>
                <a:ea typeface="a이끌림M" panose="02020600000000000000" pitchFamily="18" charset="-127"/>
              </a:rPr>
              <a:t>기본흐름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F2A7B1-E83E-4A6A-99F2-3E355786D47D}"/>
              </a:ext>
            </a:extLst>
          </p:cNvPr>
          <p:cNvSpPr/>
          <p:nvPr/>
        </p:nvSpPr>
        <p:spPr>
          <a:xfrm>
            <a:off x="6509161" y="1528341"/>
            <a:ext cx="778934" cy="571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29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3B38E-3782-4C1A-804A-C5C248E5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1" y="173934"/>
            <a:ext cx="10515600" cy="723842"/>
          </a:xfrm>
        </p:spPr>
        <p:txBody>
          <a:bodyPr>
            <a:normAutofit/>
          </a:bodyPr>
          <a:lstStyle/>
          <a:p>
            <a:r>
              <a:rPr lang="ko-KR" altLang="en-US" sz="4000" dirty="0" err="1">
                <a:latin typeface="a이끌림M" panose="02020600000000000000" pitchFamily="18" charset="-127"/>
                <a:ea typeface="a이끌림M" panose="02020600000000000000" pitchFamily="18" charset="-127"/>
              </a:rPr>
              <a:t>유스케이스</a:t>
            </a:r>
            <a:r>
              <a:rPr lang="ko-KR" altLang="en-US" sz="4000" dirty="0">
                <a:latin typeface="a이끌림M" panose="02020600000000000000" pitchFamily="18" charset="-127"/>
                <a:ea typeface="a이끌림M" panose="02020600000000000000" pitchFamily="18" charset="-127"/>
              </a:rPr>
              <a:t> 명세서</a:t>
            </a:r>
            <a:r>
              <a:rPr lang="en-US" altLang="ko-KR" sz="2000" dirty="0">
                <a:latin typeface="a이끌림M" panose="02020600000000000000" pitchFamily="18" charset="-127"/>
                <a:ea typeface="a이끌림M" panose="02020600000000000000" pitchFamily="18" charset="-127"/>
              </a:rPr>
              <a:t>_</a:t>
            </a:r>
            <a:r>
              <a:rPr lang="ko-KR" altLang="en-US" sz="2000" dirty="0">
                <a:latin typeface="a이끌림M" panose="02020600000000000000" pitchFamily="18" charset="-127"/>
                <a:ea typeface="a이끌림M" panose="02020600000000000000" pitchFamily="18" charset="-127"/>
              </a:rPr>
              <a:t>품목을 수정한다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BDE56C-F91C-44D8-949A-3381BDFE5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150" y="0"/>
            <a:ext cx="493850" cy="4938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B92CDBB-36BD-4285-94F8-23535D933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325" y="1110245"/>
            <a:ext cx="851535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89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3B38E-3782-4C1A-804A-C5C248E5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1" y="173934"/>
            <a:ext cx="10515600" cy="723842"/>
          </a:xfrm>
        </p:spPr>
        <p:txBody>
          <a:bodyPr>
            <a:normAutofit/>
          </a:bodyPr>
          <a:lstStyle/>
          <a:p>
            <a:r>
              <a:rPr lang="ko-KR" altLang="en-US" sz="4000" dirty="0" err="1">
                <a:latin typeface="a이끌림M" panose="02020600000000000000" pitchFamily="18" charset="-127"/>
                <a:ea typeface="a이끌림M" panose="02020600000000000000" pitchFamily="18" charset="-127"/>
              </a:rPr>
              <a:t>유스케이스</a:t>
            </a:r>
            <a:r>
              <a:rPr lang="ko-KR" altLang="en-US" sz="4000" dirty="0">
                <a:latin typeface="a이끌림M" panose="02020600000000000000" pitchFamily="18" charset="-127"/>
                <a:ea typeface="a이끌림M" panose="02020600000000000000" pitchFamily="18" charset="-127"/>
              </a:rPr>
              <a:t> 명세서</a:t>
            </a:r>
            <a:r>
              <a:rPr lang="en-US" altLang="ko-KR" sz="2000" dirty="0">
                <a:latin typeface="a이끌림M" panose="02020600000000000000" pitchFamily="18" charset="-127"/>
                <a:ea typeface="a이끌림M" panose="02020600000000000000" pitchFamily="18" charset="-127"/>
              </a:rPr>
              <a:t>_</a:t>
            </a:r>
            <a:r>
              <a:rPr lang="ko-KR" altLang="en-US" sz="2000" dirty="0">
                <a:latin typeface="a이끌림M" panose="02020600000000000000" pitchFamily="18" charset="-127"/>
                <a:ea typeface="a이끌림M" panose="02020600000000000000" pitchFamily="18" charset="-127"/>
              </a:rPr>
              <a:t>품목을 수정한다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BDE56C-F91C-44D8-949A-3381BDFE5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150" y="0"/>
            <a:ext cx="493850" cy="493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BA8A2C-7610-4558-9F1E-18CB494D7C39}"/>
              </a:ext>
            </a:extLst>
          </p:cNvPr>
          <p:cNvSpPr txBox="1"/>
          <p:nvPr/>
        </p:nvSpPr>
        <p:spPr>
          <a:xfrm>
            <a:off x="3912467" y="5454677"/>
            <a:ext cx="43670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a이끌림M" panose="02020600000000000000" pitchFamily="18" charset="-127"/>
                <a:ea typeface="a이끌림M" panose="02020600000000000000" pitchFamily="18" charset="-127"/>
              </a:rPr>
              <a:t>사용자가 수정할 품목을 선택</a:t>
            </a:r>
            <a:endParaRPr lang="en-US" altLang="ko-KR" sz="2000" dirty="0">
              <a:latin typeface="a이끌림M" panose="02020600000000000000" pitchFamily="18" charset="-127"/>
              <a:ea typeface="a이끌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a이끌림M" panose="02020600000000000000" pitchFamily="18" charset="-127"/>
                <a:ea typeface="a이끌림M" panose="02020600000000000000" pitchFamily="18" charset="-127"/>
              </a:rPr>
              <a:t>사용자가 보관방법</a:t>
            </a:r>
            <a:r>
              <a:rPr lang="en-US" altLang="ko-KR" sz="2000" dirty="0">
                <a:latin typeface="a이끌림M" panose="02020600000000000000" pitchFamily="18" charset="-127"/>
                <a:ea typeface="a이끌림M" panose="02020600000000000000" pitchFamily="18" charset="-127"/>
              </a:rPr>
              <a:t>, </a:t>
            </a:r>
            <a:r>
              <a:rPr lang="ko-KR" altLang="en-US" sz="2000" dirty="0">
                <a:latin typeface="a이끌림M" panose="02020600000000000000" pitchFamily="18" charset="-127"/>
                <a:ea typeface="a이끌림M" panose="02020600000000000000" pitchFamily="18" charset="-127"/>
              </a:rPr>
              <a:t>날짜 선택</a:t>
            </a:r>
            <a:endParaRPr lang="en-US" altLang="ko-KR" sz="2000" dirty="0">
              <a:latin typeface="a이끌림M" panose="02020600000000000000" pitchFamily="18" charset="-127"/>
              <a:ea typeface="a이끌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a이끌림M" panose="02020600000000000000" pitchFamily="18" charset="-127"/>
                <a:ea typeface="a이끌림M" panose="02020600000000000000" pitchFamily="18" charset="-127"/>
              </a:rPr>
              <a:t>시스템이 수정된</a:t>
            </a:r>
            <a:r>
              <a:rPr lang="en-US" altLang="ko-KR" sz="2000" dirty="0">
                <a:latin typeface="a이끌림M" panose="02020600000000000000" pitchFamily="18" charset="-127"/>
                <a:ea typeface="a이끌림M" panose="02020600000000000000" pitchFamily="18" charset="-127"/>
              </a:rPr>
              <a:t> </a:t>
            </a:r>
            <a:r>
              <a:rPr lang="ko-KR" altLang="en-US" sz="2000" dirty="0">
                <a:latin typeface="a이끌림M" panose="02020600000000000000" pitchFamily="18" charset="-127"/>
                <a:ea typeface="a이끌림M" panose="02020600000000000000" pitchFamily="18" charset="-127"/>
              </a:rPr>
              <a:t>소비기한 제공</a:t>
            </a:r>
            <a:endParaRPr lang="ko-KR" altLang="en-US" dirty="0">
              <a:latin typeface="a이끌림M" panose="02020600000000000000" pitchFamily="18" charset="-127"/>
              <a:ea typeface="a이끌림M" panose="02020600000000000000" pitchFamily="18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1430BB7-7DB1-4DFD-AD78-D63698E247F7}"/>
              </a:ext>
            </a:extLst>
          </p:cNvPr>
          <p:cNvGrpSpPr/>
          <p:nvPr/>
        </p:nvGrpSpPr>
        <p:grpSpPr>
          <a:xfrm>
            <a:off x="1926431" y="1206011"/>
            <a:ext cx="8339137" cy="4445978"/>
            <a:chOff x="2228848" y="1443031"/>
            <a:chExt cx="8339137" cy="4445978"/>
          </a:xfrm>
        </p:grpSpPr>
        <p:sp>
          <p:nvSpPr>
            <p:cNvPr id="25" name="모서리가 둥근 직사각형 5">
              <a:extLst>
                <a:ext uri="{FF2B5EF4-FFF2-40B4-BE49-F238E27FC236}">
                  <a16:creationId xmlns:a16="http://schemas.microsoft.com/office/drawing/2014/main" id="{F39D23A2-0E13-4E5C-B161-CF6675DA612F}"/>
                </a:ext>
              </a:extLst>
            </p:cNvPr>
            <p:cNvSpPr/>
            <p:nvPr/>
          </p:nvSpPr>
          <p:spPr>
            <a:xfrm>
              <a:off x="2228848" y="3550438"/>
              <a:ext cx="1638300" cy="65722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a이끌림M" panose="02020600000000000000" pitchFamily="18" charset="-127"/>
                  <a:ea typeface="a이끌림M" panose="02020600000000000000" pitchFamily="18" charset="-127"/>
                </a:rPr>
                <a:t>Model</a:t>
              </a:r>
              <a:endParaRPr lang="ko-KR" altLang="en-US" sz="2000" b="1" dirty="0">
                <a:solidFill>
                  <a:schemeClr val="bg1"/>
                </a:solidFill>
                <a:latin typeface="a이끌림M" panose="02020600000000000000" pitchFamily="18" charset="-127"/>
                <a:ea typeface="a이끌림M" panose="02020600000000000000" pitchFamily="18" charset="-127"/>
              </a:endParaRPr>
            </a:p>
          </p:txBody>
        </p:sp>
        <p:sp>
          <p:nvSpPr>
            <p:cNvPr id="26" name="모서리가 둥근 직사각형 7">
              <a:extLst>
                <a:ext uri="{FF2B5EF4-FFF2-40B4-BE49-F238E27FC236}">
                  <a16:creationId xmlns:a16="http://schemas.microsoft.com/office/drawing/2014/main" id="{E921B117-DB72-4BA5-A6EC-F2BACA9A2E20}"/>
                </a:ext>
              </a:extLst>
            </p:cNvPr>
            <p:cNvSpPr/>
            <p:nvPr/>
          </p:nvSpPr>
          <p:spPr>
            <a:xfrm>
              <a:off x="8058149" y="3550438"/>
              <a:ext cx="1638300" cy="65722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a이끌림M" panose="02020600000000000000" pitchFamily="18" charset="-127"/>
                  <a:ea typeface="a이끌림M" panose="02020600000000000000" pitchFamily="18" charset="-127"/>
                </a:rPr>
                <a:t>View</a:t>
              </a:r>
              <a:endParaRPr lang="ko-KR" altLang="en-US" sz="2000" b="1" dirty="0">
                <a:solidFill>
                  <a:schemeClr val="bg1"/>
                </a:solidFill>
                <a:latin typeface="a이끌림M" panose="02020600000000000000" pitchFamily="18" charset="-127"/>
                <a:ea typeface="a이끌림M" panose="02020600000000000000" pitchFamily="18" charset="-127"/>
              </a:endParaRPr>
            </a:p>
          </p:txBody>
        </p:sp>
        <p:sp>
          <p:nvSpPr>
            <p:cNvPr id="27" name="모서리가 둥근 직사각형 8">
              <a:extLst>
                <a:ext uri="{FF2B5EF4-FFF2-40B4-BE49-F238E27FC236}">
                  <a16:creationId xmlns:a16="http://schemas.microsoft.com/office/drawing/2014/main" id="{855D133B-C728-4163-AA2B-17F30A423A48}"/>
                </a:ext>
              </a:extLst>
            </p:cNvPr>
            <p:cNvSpPr/>
            <p:nvPr/>
          </p:nvSpPr>
          <p:spPr>
            <a:xfrm>
              <a:off x="5143498" y="3550436"/>
              <a:ext cx="1638300" cy="65722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a이끌림M" panose="02020600000000000000" pitchFamily="18" charset="-127"/>
                  <a:ea typeface="a이끌림M" panose="02020600000000000000" pitchFamily="18" charset="-127"/>
                </a:rPr>
                <a:t>Controller</a:t>
              </a:r>
              <a:endParaRPr lang="ko-KR" altLang="en-US" sz="2000" b="1" dirty="0">
                <a:solidFill>
                  <a:schemeClr val="bg1"/>
                </a:solidFill>
                <a:latin typeface="a이끌림M" panose="02020600000000000000" pitchFamily="18" charset="-127"/>
                <a:ea typeface="a이끌림M" panose="02020600000000000000" pitchFamily="18" charset="-127"/>
              </a:endParaRPr>
            </a:p>
          </p:txBody>
        </p:sp>
        <p:pic>
          <p:nvPicPr>
            <p:cNvPr id="28" name="Picture 3">
              <a:extLst>
                <a:ext uri="{FF2B5EF4-FFF2-40B4-BE49-F238E27FC236}">
                  <a16:creationId xmlns:a16="http://schemas.microsoft.com/office/drawing/2014/main" id="{F34A8797-0341-4547-A881-85DCDBAAB1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806" t="2406" r="25656" b="59620"/>
            <a:stretch/>
          </p:blipFill>
          <p:spPr bwMode="auto">
            <a:xfrm>
              <a:off x="6781798" y="1443031"/>
              <a:ext cx="1214437" cy="1428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6913FFE5-019A-4EBE-A75C-155540AB7A28}"/>
                </a:ext>
              </a:extLst>
            </p:cNvPr>
            <p:cNvCxnSpPr/>
            <p:nvPr/>
          </p:nvCxnSpPr>
          <p:spPr>
            <a:xfrm>
              <a:off x="3867147" y="3698077"/>
              <a:ext cx="1276351" cy="0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357ABE71-74F2-4B47-92ED-42D30D4CAD16}"/>
                </a:ext>
              </a:extLst>
            </p:cNvPr>
            <p:cNvCxnSpPr/>
            <p:nvPr/>
          </p:nvCxnSpPr>
          <p:spPr>
            <a:xfrm flipH="1">
              <a:off x="3838572" y="3986204"/>
              <a:ext cx="1304926" cy="0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286D107-0695-41B3-B05B-5368815BC183}"/>
                </a:ext>
              </a:extLst>
            </p:cNvPr>
            <p:cNvCxnSpPr/>
            <p:nvPr/>
          </p:nvCxnSpPr>
          <p:spPr>
            <a:xfrm>
              <a:off x="6781798" y="3879048"/>
              <a:ext cx="1276351" cy="0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 1024">
              <a:extLst>
                <a:ext uri="{FF2B5EF4-FFF2-40B4-BE49-F238E27FC236}">
                  <a16:creationId xmlns:a16="http://schemas.microsoft.com/office/drawing/2014/main" id="{2F1FA2BD-952F-4265-BC4F-2745B7ECABE6}"/>
                </a:ext>
              </a:extLst>
            </p:cNvPr>
            <p:cNvCxnSpPr>
              <a:stCxn id="26" idx="0"/>
              <a:endCxn id="28" idx="3"/>
            </p:cNvCxnSpPr>
            <p:nvPr/>
          </p:nvCxnSpPr>
          <p:spPr>
            <a:xfrm rot="16200000" flipV="1">
              <a:off x="7740251" y="2413390"/>
              <a:ext cx="1393032" cy="881064"/>
            </a:xfrm>
            <a:prstGeom prst="bentConnector2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꺾인 연결선 41">
              <a:extLst>
                <a:ext uri="{FF2B5EF4-FFF2-40B4-BE49-F238E27FC236}">
                  <a16:creationId xmlns:a16="http://schemas.microsoft.com/office/drawing/2014/main" id="{0E01F559-3A71-422E-AA1F-4A0AD6EA899B}"/>
                </a:ext>
              </a:extLst>
            </p:cNvPr>
            <p:cNvCxnSpPr>
              <a:stCxn id="28" idx="1"/>
              <a:endCxn id="27" idx="0"/>
            </p:cNvCxnSpPr>
            <p:nvPr/>
          </p:nvCxnSpPr>
          <p:spPr>
            <a:xfrm rot="10800000" flipV="1">
              <a:off x="5962648" y="2157406"/>
              <a:ext cx="819150" cy="1393030"/>
            </a:xfrm>
            <a:prstGeom prst="bentConnector2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B344CD0-562C-4086-B426-200276720C60}"/>
                </a:ext>
              </a:extLst>
            </p:cNvPr>
            <p:cNvSpPr txBox="1"/>
            <p:nvPr/>
          </p:nvSpPr>
          <p:spPr>
            <a:xfrm>
              <a:off x="2228848" y="4411682"/>
              <a:ext cx="25717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이끌림M" panose="02020600000000000000" pitchFamily="18" charset="-127"/>
                  <a:ea typeface="a이끌림M" panose="02020600000000000000" pitchFamily="18" charset="-127"/>
                </a:rPr>
                <a:t>보유품목 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이끌림M" panose="02020600000000000000" pitchFamily="18" charset="-127"/>
                  <a:ea typeface="a이끌림M" panose="02020600000000000000" pitchFamily="18" charset="-127"/>
                </a:rPr>
                <a:t>DB</a:t>
              </a:r>
            </a:p>
            <a:p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이끌림M" panose="02020600000000000000" pitchFamily="18" charset="-127"/>
                  <a:ea typeface="a이끌림M" panose="02020600000000000000" pitchFamily="18" charset="-127"/>
                </a:rPr>
                <a:t>냉장 소비기한 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이끌림M" panose="02020600000000000000" pitchFamily="18" charset="-127"/>
                  <a:ea typeface="a이끌림M" panose="02020600000000000000" pitchFamily="18" charset="-127"/>
                </a:rPr>
                <a:t>DB</a:t>
              </a:r>
            </a:p>
            <a:p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이끌림M" panose="02020600000000000000" pitchFamily="18" charset="-127"/>
                  <a:ea typeface="a이끌림M" panose="02020600000000000000" pitchFamily="18" charset="-127"/>
                </a:rPr>
                <a:t>상온 소비기한 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이끌림M" panose="02020600000000000000" pitchFamily="18" charset="-127"/>
                  <a:ea typeface="a이끌림M" panose="02020600000000000000" pitchFamily="18" charset="-127"/>
                </a:rPr>
                <a:t>DB</a:t>
              </a:r>
            </a:p>
            <a:p>
              <a:endParaRPr lang="ko-KR" altLang="en-US" sz="1400" b="1" dirty="0">
                <a:latin typeface="a이끌림M" panose="02020600000000000000" pitchFamily="18" charset="-127"/>
                <a:ea typeface="a이끌림M" panose="02020600000000000000" pitchFamily="18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E2DBCE0-5871-4C27-B7BD-596A2D002E57}"/>
                </a:ext>
              </a:extLst>
            </p:cNvPr>
            <p:cNvSpPr txBox="1"/>
            <p:nvPr/>
          </p:nvSpPr>
          <p:spPr>
            <a:xfrm>
              <a:off x="4962523" y="4432339"/>
              <a:ext cx="257175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이끌림M" panose="02020600000000000000" pitchFamily="18" charset="-127"/>
                  <a:ea typeface="a이끌림M" panose="02020600000000000000" pitchFamily="18" charset="-127"/>
                </a:rPr>
                <a:t>보유품목리스트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이끌림M" panose="02020600000000000000" pitchFamily="18" charset="-127"/>
                  <a:ea typeface="a이끌림M" panose="02020600000000000000" pitchFamily="18" charset="-127"/>
                </a:rPr>
                <a:t> Controller</a:t>
              </a:r>
            </a:p>
            <a:p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이끌림M" panose="02020600000000000000" pitchFamily="18" charset="-127"/>
                  <a:ea typeface="a이끌림M" panose="02020600000000000000" pitchFamily="18" charset="-127"/>
                </a:rPr>
                <a:t>품목수정 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이끌림M" panose="02020600000000000000" pitchFamily="18" charset="-127"/>
                  <a:ea typeface="a이끌림M" panose="02020600000000000000" pitchFamily="18" charset="-127"/>
                </a:rPr>
                <a:t>Controller</a:t>
              </a:r>
            </a:p>
            <a:p>
              <a:endParaRPr lang="ko-KR" altLang="en-US" sz="1400" b="1" dirty="0">
                <a:latin typeface="a이끌림M" panose="02020600000000000000" pitchFamily="18" charset="-127"/>
                <a:ea typeface="a이끌림M" panose="02020600000000000000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3002730-A116-4E23-92AA-9C3139BD8942}"/>
                </a:ext>
              </a:extLst>
            </p:cNvPr>
            <p:cNvSpPr txBox="1"/>
            <p:nvPr/>
          </p:nvSpPr>
          <p:spPr>
            <a:xfrm>
              <a:off x="7996235" y="4389625"/>
              <a:ext cx="2571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이끌림M" panose="02020600000000000000" pitchFamily="18" charset="-127"/>
                  <a:ea typeface="a이끌림M" panose="02020600000000000000" pitchFamily="18" charset="-127"/>
                </a:rPr>
                <a:t>보유품목리스트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이끌림M" panose="02020600000000000000" pitchFamily="18" charset="-127"/>
                  <a:ea typeface="a이끌림M" panose="02020600000000000000" pitchFamily="18" charset="-127"/>
                </a:rPr>
                <a:t> View</a:t>
              </a:r>
            </a:p>
            <a:p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이끌림M" panose="02020600000000000000" pitchFamily="18" charset="-127"/>
                  <a:ea typeface="a이끌림M" panose="02020600000000000000" pitchFamily="18" charset="-127"/>
                </a:rPr>
                <a:t>품목수정 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이끌림M" panose="02020600000000000000" pitchFamily="18" charset="-127"/>
                  <a:ea typeface="a이끌림M" panose="02020600000000000000" pitchFamily="18" charset="-127"/>
                </a:rPr>
                <a:t>View</a:t>
              </a:r>
              <a:endParaRPr lang="ko-KR" altLang="en-US" sz="1400" b="1" dirty="0">
                <a:latin typeface="a이끌림M" panose="02020600000000000000" pitchFamily="18" charset="-127"/>
                <a:ea typeface="a이끌림M" panose="02020600000000000000" pitchFamily="18" charset="-127"/>
              </a:endParaRPr>
            </a:p>
          </p:txBody>
        </p:sp>
        <p:sp>
          <p:nvSpPr>
            <p:cNvPr id="37" name="모서리가 둥근 직사각형 3">
              <a:extLst>
                <a:ext uri="{FF2B5EF4-FFF2-40B4-BE49-F238E27FC236}">
                  <a16:creationId xmlns:a16="http://schemas.microsoft.com/office/drawing/2014/main" id="{D9BADDFD-5084-4D98-A726-BE23068A688E}"/>
                </a:ext>
              </a:extLst>
            </p:cNvPr>
            <p:cNvSpPr/>
            <p:nvPr/>
          </p:nvSpPr>
          <p:spPr>
            <a:xfrm>
              <a:off x="7996235" y="4389625"/>
              <a:ext cx="1909765" cy="591502"/>
            </a:xfrm>
            <a:prstGeom prst="roundRect">
              <a:avLst/>
            </a:prstGeom>
            <a:noFill/>
            <a:ln w="63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이끌림M" panose="02020600000000000000" pitchFamily="18" charset="-127"/>
                <a:ea typeface="a이끌림M" panose="02020600000000000000" pitchFamily="18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238E408-4E60-4775-A2F4-3E459DE79B27}"/>
                </a:ext>
              </a:extLst>
            </p:cNvPr>
            <p:cNvSpPr txBox="1"/>
            <p:nvPr/>
          </p:nvSpPr>
          <p:spPr>
            <a:xfrm>
              <a:off x="8691559" y="5365789"/>
              <a:ext cx="5905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>
                      <a:lumMod val="65000"/>
                    </a:schemeClr>
                  </a:solidFill>
                  <a:latin typeface="a이끌림M" panose="02020600000000000000" pitchFamily="18" charset="-127"/>
                  <a:ea typeface="a이끌림M" panose="02020600000000000000" pitchFamily="18" charset="-127"/>
                </a:rPr>
                <a:t>UI</a:t>
              </a:r>
              <a:endParaRPr lang="ko-KR" altLang="en-US" sz="2800" b="1" dirty="0">
                <a:solidFill>
                  <a:schemeClr val="bg1">
                    <a:lumMod val="65000"/>
                  </a:schemeClr>
                </a:solidFill>
                <a:latin typeface="a이끌림M" panose="02020600000000000000" pitchFamily="18" charset="-127"/>
                <a:ea typeface="a이끌림M" panose="02020600000000000000" pitchFamily="18" charset="-127"/>
              </a:endParaRPr>
            </a:p>
          </p:txBody>
        </p:sp>
        <p:sp>
          <p:nvSpPr>
            <p:cNvPr id="39" name="아래쪽 화살표 12">
              <a:extLst>
                <a:ext uri="{FF2B5EF4-FFF2-40B4-BE49-F238E27FC236}">
                  <a16:creationId xmlns:a16="http://schemas.microsoft.com/office/drawing/2014/main" id="{D43DCCBC-426B-487D-BF6F-1F623A5ADC81}"/>
                </a:ext>
              </a:extLst>
            </p:cNvPr>
            <p:cNvSpPr/>
            <p:nvPr/>
          </p:nvSpPr>
          <p:spPr>
            <a:xfrm>
              <a:off x="8846341" y="5108166"/>
              <a:ext cx="209551" cy="257623"/>
            </a:xfrm>
            <a:prstGeom prst="downArrow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이끌림M" panose="02020600000000000000" pitchFamily="18" charset="-127"/>
                <a:ea typeface="a이끌림M" panose="02020600000000000000" pitchFamily="18" charset="-127"/>
              </a:endParaRPr>
            </a:p>
          </p:txBody>
        </p:sp>
        <p:sp>
          <p:nvSpPr>
            <p:cNvPr id="40" name="모서리가 둥근 직사각형 23">
              <a:extLst>
                <a:ext uri="{FF2B5EF4-FFF2-40B4-BE49-F238E27FC236}">
                  <a16:creationId xmlns:a16="http://schemas.microsoft.com/office/drawing/2014/main" id="{F309BCCA-C7CC-4BB5-B891-72CA13C38D32}"/>
                </a:ext>
              </a:extLst>
            </p:cNvPr>
            <p:cNvSpPr/>
            <p:nvPr/>
          </p:nvSpPr>
          <p:spPr>
            <a:xfrm>
              <a:off x="4962524" y="4389625"/>
              <a:ext cx="2364582" cy="591502"/>
            </a:xfrm>
            <a:prstGeom prst="roundRect">
              <a:avLst/>
            </a:prstGeom>
            <a:noFill/>
            <a:ln w="63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이끌림M" panose="02020600000000000000" pitchFamily="18" charset="-127"/>
                <a:ea typeface="a이끌림M" panose="02020600000000000000" pitchFamily="18" charset="-127"/>
              </a:endParaRPr>
            </a:p>
          </p:txBody>
        </p:sp>
        <p:sp>
          <p:nvSpPr>
            <p:cNvPr id="41" name="왼쪽/오른쪽 화살표 16">
              <a:extLst>
                <a:ext uri="{FF2B5EF4-FFF2-40B4-BE49-F238E27FC236}">
                  <a16:creationId xmlns:a16="http://schemas.microsoft.com/office/drawing/2014/main" id="{1D183082-FA37-47EF-9C01-EF90A8B1B11E}"/>
                </a:ext>
              </a:extLst>
            </p:cNvPr>
            <p:cNvSpPr/>
            <p:nvPr/>
          </p:nvSpPr>
          <p:spPr>
            <a:xfrm>
              <a:off x="7439021" y="4589619"/>
              <a:ext cx="438153" cy="191513"/>
            </a:xfrm>
            <a:prstGeom prst="leftRightArrow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65000"/>
                  </a:schemeClr>
                </a:solidFill>
                <a:latin typeface="a이끌림M" panose="02020600000000000000" pitchFamily="18" charset="-127"/>
                <a:ea typeface="a이끌림M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78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20AB231-729D-4716-A05D-924DC0BE3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04"/>
          <a:stretch/>
        </p:blipFill>
        <p:spPr>
          <a:xfrm>
            <a:off x="972766" y="635000"/>
            <a:ext cx="10246468" cy="59182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943B38E-3782-4C1A-804A-C5C248E5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1" y="173934"/>
            <a:ext cx="10515600" cy="72384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a이끌림M" panose="02020600000000000000" pitchFamily="18" charset="-127"/>
                <a:ea typeface="a이끌림M" panose="02020600000000000000" pitchFamily="18" charset="-127"/>
              </a:rPr>
              <a:t>시퀀스 다이어그램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 _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품목을 수정한다</a:t>
            </a:r>
            <a:endParaRPr lang="ko-KR" altLang="en-US" sz="4000" dirty="0">
              <a:latin typeface="a이끌림M" panose="02020600000000000000" pitchFamily="18" charset="-127"/>
              <a:ea typeface="a이끌림M" panose="02020600000000000000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54E4F45-240E-4312-BD84-B208E52A3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150" y="0"/>
            <a:ext cx="493850" cy="4938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DA2C9F6-8EB1-44FD-94E7-320758546657}"/>
              </a:ext>
            </a:extLst>
          </p:cNvPr>
          <p:cNvSpPr/>
          <p:nvPr/>
        </p:nvSpPr>
        <p:spPr>
          <a:xfrm>
            <a:off x="104772" y="2971800"/>
            <a:ext cx="2505075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보관방법 수정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799781-708F-493A-A38A-1B1A82B4CB1D}"/>
              </a:ext>
            </a:extLst>
          </p:cNvPr>
          <p:cNvSpPr/>
          <p:nvPr/>
        </p:nvSpPr>
        <p:spPr>
          <a:xfrm>
            <a:off x="104772" y="4581525"/>
            <a:ext cx="2505075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날짜 수정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918C00-1F95-40F8-BE5D-21B65147CB5C}"/>
              </a:ext>
            </a:extLst>
          </p:cNvPr>
          <p:cNvSpPr/>
          <p:nvPr/>
        </p:nvSpPr>
        <p:spPr>
          <a:xfrm>
            <a:off x="104772" y="1938338"/>
            <a:ext cx="2505075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수정 품목 선택</a:t>
            </a:r>
          </a:p>
        </p:txBody>
      </p:sp>
    </p:spTree>
    <p:extLst>
      <p:ext uri="{BB962C8B-B14F-4D97-AF65-F5344CB8AC3E}">
        <p14:creationId xmlns:p14="http://schemas.microsoft.com/office/powerpoint/2010/main" val="700199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57FD1CCE-A78B-4748-87F5-F505A7827E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6"/>
          <a:stretch/>
        </p:blipFill>
        <p:spPr>
          <a:xfrm>
            <a:off x="1200516" y="780695"/>
            <a:ext cx="9790967" cy="561812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943B38E-3782-4C1A-804A-C5C248E5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1" y="173934"/>
            <a:ext cx="10515600" cy="72384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a이끌림M" panose="02020600000000000000" pitchFamily="18" charset="-127"/>
                <a:ea typeface="a이끌림M" panose="02020600000000000000" pitchFamily="18" charset="-127"/>
              </a:rPr>
              <a:t>시퀀스 다이어그램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 _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품목을 수정한다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_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대체흐름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보관방법 수정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(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상온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-&gt;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냉장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)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)</a:t>
            </a:r>
            <a:endParaRPr lang="ko-KR" altLang="en-US" sz="4000" dirty="0">
              <a:latin typeface="a이끌림M" panose="02020600000000000000" pitchFamily="18" charset="-127"/>
              <a:ea typeface="a이끌림M" panose="02020600000000000000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4EA98DA-DA3A-4B1E-ACEA-DE7D051A8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150" y="0"/>
            <a:ext cx="493850" cy="4938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B4127A-7197-4E79-A766-16E556A615F2}"/>
              </a:ext>
            </a:extLst>
          </p:cNvPr>
          <p:cNvSpPr/>
          <p:nvPr/>
        </p:nvSpPr>
        <p:spPr>
          <a:xfrm>
            <a:off x="173181" y="3132556"/>
            <a:ext cx="2505075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보관방법 수정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DA2D99-74E9-491B-AC69-9482334B9422}"/>
              </a:ext>
            </a:extLst>
          </p:cNvPr>
          <p:cNvSpPr/>
          <p:nvPr/>
        </p:nvSpPr>
        <p:spPr>
          <a:xfrm>
            <a:off x="173181" y="4742281"/>
            <a:ext cx="2505075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날짜 수정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9D5C8F3-2A01-4816-9E8D-092716B047C3}"/>
              </a:ext>
            </a:extLst>
          </p:cNvPr>
          <p:cNvSpPr/>
          <p:nvPr/>
        </p:nvSpPr>
        <p:spPr>
          <a:xfrm>
            <a:off x="173181" y="2099094"/>
            <a:ext cx="2505075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수정 품목 선택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B479C5-9F0F-4EDB-9DBA-5A94BAD30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3143" y="2118022"/>
            <a:ext cx="1505675" cy="1033388"/>
          </a:xfrm>
          <a:prstGeom prst="rect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613D71-7EA8-4656-A752-CDDD99BF2A1B}"/>
              </a:ext>
            </a:extLst>
          </p:cNvPr>
          <p:cNvSpPr txBox="1"/>
          <p:nvPr/>
        </p:nvSpPr>
        <p:spPr>
          <a:xfrm>
            <a:off x="11117422" y="1741329"/>
            <a:ext cx="924013" cy="357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이끌림M" panose="02020600000000000000" pitchFamily="18" charset="-127"/>
                <a:ea typeface="a이끌림M" panose="02020600000000000000" pitchFamily="18" charset="-127"/>
              </a:rPr>
              <a:t>기본흐름</a:t>
            </a:r>
          </a:p>
        </p:txBody>
      </p:sp>
    </p:spTree>
    <p:extLst>
      <p:ext uri="{BB962C8B-B14F-4D97-AF65-F5344CB8AC3E}">
        <p14:creationId xmlns:p14="http://schemas.microsoft.com/office/powerpoint/2010/main" val="2982625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AF7AF452-9A58-4574-8A18-A0337FEE1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9" t="-1" b="43888"/>
          <a:stretch/>
        </p:blipFill>
        <p:spPr>
          <a:xfrm>
            <a:off x="1152196" y="1295532"/>
            <a:ext cx="9887607" cy="387773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943B38E-3782-4C1A-804A-C5C248E5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1" y="173934"/>
            <a:ext cx="10515600" cy="72384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a이끌림M" panose="02020600000000000000" pitchFamily="18" charset="-127"/>
                <a:ea typeface="a이끌림M" panose="02020600000000000000" pitchFamily="18" charset="-127"/>
              </a:rPr>
              <a:t>시퀀스 다이어그램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 _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품목을 수정한다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_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대체흐름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보관방법 수정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(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상온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-&gt;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냉장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)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)</a:t>
            </a:r>
            <a:endParaRPr lang="ko-KR" altLang="en-US" sz="4000" dirty="0">
              <a:latin typeface="a이끌림M" panose="02020600000000000000" pitchFamily="18" charset="-127"/>
              <a:ea typeface="a이끌림M" panose="02020600000000000000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4EA98DA-DA3A-4B1E-ACEA-DE7D051A8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150" y="0"/>
            <a:ext cx="493850" cy="493850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55FD93C7-40F0-4E21-BEE0-0E9559C91183}"/>
              </a:ext>
            </a:extLst>
          </p:cNvPr>
          <p:cNvSpPr/>
          <p:nvPr/>
        </p:nvSpPr>
        <p:spPr>
          <a:xfrm>
            <a:off x="4449216" y="4055534"/>
            <a:ext cx="405663" cy="22873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C74F137-57F4-4A0A-844D-11288680455B}"/>
              </a:ext>
            </a:extLst>
          </p:cNvPr>
          <p:cNvSpPr/>
          <p:nvPr/>
        </p:nvSpPr>
        <p:spPr>
          <a:xfrm>
            <a:off x="9927148" y="2362201"/>
            <a:ext cx="405663" cy="22873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D65B0DA-743E-4D3C-9857-7E74A4C95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5524" y="3083222"/>
            <a:ext cx="1505675" cy="1033388"/>
          </a:xfrm>
          <a:prstGeom prst="rect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485F00-2172-4302-B8BD-22A42FD96A34}"/>
              </a:ext>
            </a:extLst>
          </p:cNvPr>
          <p:cNvSpPr txBox="1"/>
          <p:nvPr/>
        </p:nvSpPr>
        <p:spPr>
          <a:xfrm>
            <a:off x="11039803" y="2706529"/>
            <a:ext cx="924013" cy="357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이끌림M" panose="02020600000000000000" pitchFamily="18" charset="-127"/>
                <a:ea typeface="a이끌림M" panose="02020600000000000000" pitchFamily="18" charset="-127"/>
              </a:rPr>
              <a:t>기본흐름</a:t>
            </a:r>
          </a:p>
        </p:txBody>
      </p:sp>
    </p:spTree>
    <p:extLst>
      <p:ext uri="{BB962C8B-B14F-4D97-AF65-F5344CB8AC3E}">
        <p14:creationId xmlns:p14="http://schemas.microsoft.com/office/powerpoint/2010/main" val="4144458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F348D2A-CFA3-470F-9C17-B1D0095591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57"/>
          <a:stretch/>
        </p:blipFill>
        <p:spPr>
          <a:xfrm>
            <a:off x="861989" y="748933"/>
            <a:ext cx="9826792" cy="593513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943B38E-3782-4C1A-804A-C5C248E5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1" y="173934"/>
            <a:ext cx="10515600" cy="72384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a이끌림M" panose="02020600000000000000" pitchFamily="18" charset="-127"/>
                <a:ea typeface="a이끌림M" panose="02020600000000000000" pitchFamily="18" charset="-127"/>
              </a:rPr>
              <a:t>시퀀스 다이어그램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 _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품목을 수정한다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_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대체흐름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보관방법 수정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X)</a:t>
            </a:r>
            <a:endParaRPr lang="ko-KR" altLang="en-US" sz="4000" dirty="0">
              <a:latin typeface="a이끌림M" panose="02020600000000000000" pitchFamily="18" charset="-127"/>
              <a:ea typeface="a이끌림M" panose="02020600000000000000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C0E5FAE-A9CD-4BFD-B4D3-F98565505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150" y="0"/>
            <a:ext cx="493850" cy="4938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E18AE8-DA4A-4514-95E2-37CE189923E0}"/>
              </a:ext>
            </a:extLst>
          </p:cNvPr>
          <p:cNvSpPr/>
          <p:nvPr/>
        </p:nvSpPr>
        <p:spPr>
          <a:xfrm>
            <a:off x="0" y="4102850"/>
            <a:ext cx="2505075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날짜 수정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B48FDF-45B1-44BC-A9C6-F0DC4190F239}"/>
              </a:ext>
            </a:extLst>
          </p:cNvPr>
          <p:cNvSpPr/>
          <p:nvPr/>
        </p:nvSpPr>
        <p:spPr>
          <a:xfrm>
            <a:off x="0" y="2386013"/>
            <a:ext cx="2505075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수정 품목 선택</a:t>
            </a:r>
          </a:p>
        </p:txBody>
      </p:sp>
    </p:spTree>
    <p:extLst>
      <p:ext uri="{BB962C8B-B14F-4D97-AF65-F5344CB8AC3E}">
        <p14:creationId xmlns:p14="http://schemas.microsoft.com/office/powerpoint/2010/main" val="2017235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896C127-6308-42C0-BF24-EE193DC9F2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958"/>
          <a:stretch/>
        </p:blipFill>
        <p:spPr>
          <a:xfrm>
            <a:off x="861989" y="1644466"/>
            <a:ext cx="9826792" cy="356906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943B38E-3782-4C1A-804A-C5C248E5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1" y="173934"/>
            <a:ext cx="10515600" cy="72384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a이끌림M" panose="02020600000000000000" pitchFamily="18" charset="-127"/>
                <a:ea typeface="a이끌림M" panose="02020600000000000000" pitchFamily="18" charset="-127"/>
              </a:rPr>
              <a:t>시퀀스 다이어그램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 _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품목을 수정한다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_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대체흐름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보관방법 수정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X)</a:t>
            </a:r>
            <a:endParaRPr lang="ko-KR" altLang="en-US" sz="4000" dirty="0">
              <a:latin typeface="a이끌림M" panose="02020600000000000000" pitchFamily="18" charset="-127"/>
              <a:ea typeface="a이끌림M" panose="02020600000000000000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4760DB2-93A2-436D-9EA6-42F9DB217336}"/>
              </a:ext>
            </a:extLst>
          </p:cNvPr>
          <p:cNvSpPr/>
          <p:nvPr/>
        </p:nvSpPr>
        <p:spPr>
          <a:xfrm>
            <a:off x="3795314" y="3877732"/>
            <a:ext cx="2300686" cy="89746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C0E5FAE-A9CD-4BFD-B4D3-F98565505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150" y="0"/>
            <a:ext cx="493850" cy="4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03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3B38E-3782-4C1A-804A-C5C248E5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1" y="173934"/>
            <a:ext cx="10515600" cy="72384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a이끌림M" panose="02020600000000000000" pitchFamily="18" charset="-127"/>
                <a:ea typeface="a이끌림M" panose="02020600000000000000" pitchFamily="18" charset="-127"/>
              </a:rPr>
              <a:t>문맥 다이어그램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0FF43A3-39E7-45AE-91E0-4E4378B81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667" y="1181691"/>
            <a:ext cx="7546666" cy="4494618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F7E262F-C00B-49AA-B25D-2D4D8FF70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150" y="0"/>
            <a:ext cx="493850" cy="49385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4BFF4CA-8C6E-44A7-ACBA-91013DC999E6}"/>
              </a:ext>
            </a:extLst>
          </p:cNvPr>
          <p:cNvSpPr/>
          <p:nvPr/>
        </p:nvSpPr>
        <p:spPr>
          <a:xfrm>
            <a:off x="2165684" y="3429000"/>
            <a:ext cx="5213684" cy="2247309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03BEAD4-F4E1-4B62-9CA4-3FFAE6EB3B40}"/>
              </a:ext>
            </a:extLst>
          </p:cNvPr>
          <p:cNvSpPr/>
          <p:nvPr/>
        </p:nvSpPr>
        <p:spPr>
          <a:xfrm>
            <a:off x="4892842" y="897777"/>
            <a:ext cx="2486526" cy="4778532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F1821CC-DDBE-46CF-B833-DE9F1B81F9D9}"/>
              </a:ext>
            </a:extLst>
          </p:cNvPr>
          <p:cNvSpPr/>
          <p:nvPr/>
        </p:nvSpPr>
        <p:spPr>
          <a:xfrm>
            <a:off x="4892842" y="3433011"/>
            <a:ext cx="5213684" cy="2247309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76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BD3E3A0-CC24-42C5-99D7-12AB4E9021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0"/>
          <a:stretch/>
        </p:blipFill>
        <p:spPr>
          <a:xfrm>
            <a:off x="0" y="1064154"/>
            <a:ext cx="12087225" cy="57091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943B38E-3782-4C1A-804A-C5C248E5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1" y="173934"/>
            <a:ext cx="10515600" cy="72384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a이끌림M" panose="02020600000000000000" pitchFamily="18" charset="-127"/>
                <a:ea typeface="a이끌림M" panose="02020600000000000000" pitchFamily="18" charset="-127"/>
              </a:rPr>
              <a:t>시퀀스 다이어그램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 _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품목을 수정한다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_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대체흐름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날짜 수정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X)</a:t>
            </a:r>
            <a:endParaRPr lang="ko-KR" altLang="en-US" sz="4000" dirty="0">
              <a:latin typeface="a이끌림M" panose="02020600000000000000" pitchFamily="18" charset="-127"/>
              <a:ea typeface="a이끌림M" panose="02020600000000000000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4760DB2-93A2-436D-9EA6-42F9DB217336}"/>
              </a:ext>
            </a:extLst>
          </p:cNvPr>
          <p:cNvSpPr/>
          <p:nvPr/>
        </p:nvSpPr>
        <p:spPr>
          <a:xfrm>
            <a:off x="3096427" y="4268257"/>
            <a:ext cx="2563153" cy="92286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4EA98DA-DA3A-4B1E-ACEA-DE7D051A8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150" y="0"/>
            <a:ext cx="493850" cy="4938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07327B9-884D-497F-BEA5-D0FC0EE20D42}"/>
              </a:ext>
            </a:extLst>
          </p:cNvPr>
          <p:cNvSpPr/>
          <p:nvPr/>
        </p:nvSpPr>
        <p:spPr>
          <a:xfrm>
            <a:off x="173181" y="4005262"/>
            <a:ext cx="2505075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보관방법 수정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910DCD-7340-49D9-881A-0555E72DC82B}"/>
              </a:ext>
            </a:extLst>
          </p:cNvPr>
          <p:cNvSpPr/>
          <p:nvPr/>
        </p:nvSpPr>
        <p:spPr>
          <a:xfrm>
            <a:off x="173181" y="2971800"/>
            <a:ext cx="2505075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수정 품목 선택</a:t>
            </a:r>
          </a:p>
        </p:txBody>
      </p:sp>
    </p:spTree>
    <p:extLst>
      <p:ext uri="{BB962C8B-B14F-4D97-AF65-F5344CB8AC3E}">
        <p14:creationId xmlns:p14="http://schemas.microsoft.com/office/powerpoint/2010/main" val="326301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0427F93-6B23-4235-A7D6-2DD834CB9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98" y="528707"/>
            <a:ext cx="7239891" cy="632929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943B38E-3782-4C1A-804A-C5C248E5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1" y="173934"/>
            <a:ext cx="10515600" cy="723842"/>
          </a:xfrm>
        </p:spPr>
        <p:txBody>
          <a:bodyPr>
            <a:normAutofit/>
          </a:bodyPr>
          <a:lstStyle/>
          <a:p>
            <a:r>
              <a:rPr lang="ko-KR" altLang="en-US" sz="4000">
                <a:latin typeface="a이끌림M" panose="02020600000000000000" pitchFamily="18" charset="-127"/>
                <a:ea typeface="a이끌림M" panose="02020600000000000000" pitchFamily="18" charset="-127"/>
              </a:rPr>
              <a:t>클래스 다이어그램</a:t>
            </a:r>
            <a:endParaRPr lang="ko-KR" altLang="en-US" sz="4000" dirty="0">
              <a:latin typeface="a이끌림M" panose="02020600000000000000" pitchFamily="18" charset="-127"/>
              <a:ea typeface="a이끌림M" panose="02020600000000000000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F6CAF3-EDF0-4581-959C-D87F526E6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150" y="0"/>
            <a:ext cx="493850" cy="4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14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0427F93-6B23-4235-A7D6-2DD834CB9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98" y="528707"/>
            <a:ext cx="7239891" cy="632929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943B38E-3782-4C1A-804A-C5C248E5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1" y="173934"/>
            <a:ext cx="10515600" cy="72384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a이끌림M" panose="02020600000000000000" pitchFamily="18" charset="-127"/>
                <a:ea typeface="a이끌림M" panose="02020600000000000000" pitchFamily="18" charset="-127"/>
              </a:rPr>
              <a:t>클래스 다이어그램</a:t>
            </a:r>
            <a:r>
              <a:rPr lang="en-US" altLang="ko-KR" sz="1800" dirty="0">
                <a:solidFill>
                  <a:prstClr val="black"/>
                </a:solidFill>
                <a:latin typeface="a이끌림M" panose="02020600000000000000" pitchFamily="18" charset="-127"/>
                <a:ea typeface="a이끌림M" panose="02020600000000000000" pitchFamily="18" charset="-127"/>
              </a:rPr>
              <a:t> _</a:t>
            </a:r>
            <a:r>
              <a:rPr lang="ko-KR" altLang="en-US" sz="1800" dirty="0">
                <a:solidFill>
                  <a:prstClr val="black"/>
                </a:solidFill>
                <a:latin typeface="a이끌림M" panose="02020600000000000000" pitchFamily="18" charset="-127"/>
                <a:ea typeface="a이끌림M" panose="02020600000000000000" pitchFamily="18" charset="-127"/>
              </a:rPr>
              <a:t>등록한다</a:t>
            </a:r>
            <a:endParaRPr lang="ko-KR" altLang="en-US" sz="4000" dirty="0">
              <a:latin typeface="a이끌림M" panose="02020600000000000000" pitchFamily="18" charset="-127"/>
              <a:ea typeface="a이끌림M" panose="02020600000000000000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F6CAF3-EDF0-4581-959C-D87F526E6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150" y="0"/>
            <a:ext cx="493850" cy="4938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1193CAD-18C2-4508-8E53-5639D31B936C}"/>
              </a:ext>
            </a:extLst>
          </p:cNvPr>
          <p:cNvSpPr/>
          <p:nvPr/>
        </p:nvSpPr>
        <p:spPr>
          <a:xfrm>
            <a:off x="3005663" y="4339268"/>
            <a:ext cx="1040821" cy="107748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EE108D-AA0D-4CD9-A664-920FB74F26BB}"/>
              </a:ext>
            </a:extLst>
          </p:cNvPr>
          <p:cNvSpPr/>
          <p:nvPr/>
        </p:nvSpPr>
        <p:spPr>
          <a:xfrm>
            <a:off x="3028002" y="1613157"/>
            <a:ext cx="1058334" cy="87630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34E451-4A58-465B-883F-D6633D40E239}"/>
              </a:ext>
            </a:extLst>
          </p:cNvPr>
          <p:cNvCxnSpPr/>
          <p:nvPr/>
        </p:nvCxnSpPr>
        <p:spPr>
          <a:xfrm>
            <a:off x="3267689" y="3103134"/>
            <a:ext cx="0" cy="123613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6C2BB7-8C0D-41B9-B512-F36F3F3C876E}"/>
              </a:ext>
            </a:extLst>
          </p:cNvPr>
          <p:cNvSpPr/>
          <p:nvPr/>
        </p:nvSpPr>
        <p:spPr>
          <a:xfrm>
            <a:off x="5892806" y="698816"/>
            <a:ext cx="983682" cy="72610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690DD1-E9F9-4D4A-98DB-175544397E2C}"/>
              </a:ext>
            </a:extLst>
          </p:cNvPr>
          <p:cNvSpPr/>
          <p:nvPr/>
        </p:nvSpPr>
        <p:spPr>
          <a:xfrm>
            <a:off x="5883871" y="1590943"/>
            <a:ext cx="992617" cy="9078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12BF7F-67C2-4E7D-978B-EBD914B79850}"/>
              </a:ext>
            </a:extLst>
          </p:cNvPr>
          <p:cNvSpPr/>
          <p:nvPr/>
        </p:nvSpPr>
        <p:spPr>
          <a:xfrm>
            <a:off x="7535334" y="528708"/>
            <a:ext cx="1334255" cy="156256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65BF45E-736C-420F-BAD4-899AAFD0AFF7}"/>
              </a:ext>
            </a:extLst>
          </p:cNvPr>
          <p:cNvCxnSpPr>
            <a:cxnSpLocks/>
          </p:cNvCxnSpPr>
          <p:nvPr/>
        </p:nvCxnSpPr>
        <p:spPr>
          <a:xfrm flipV="1">
            <a:off x="5584607" y="2040986"/>
            <a:ext cx="307185" cy="15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55D433C-B785-4BCD-91B2-609332650D42}"/>
              </a:ext>
            </a:extLst>
          </p:cNvPr>
          <p:cNvCxnSpPr>
            <a:cxnSpLocks/>
          </p:cNvCxnSpPr>
          <p:nvPr/>
        </p:nvCxnSpPr>
        <p:spPr>
          <a:xfrm>
            <a:off x="5552653" y="1067270"/>
            <a:ext cx="33121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7EF2A28-EF2F-4AFB-9ACE-1DF9B9CBF949}"/>
              </a:ext>
            </a:extLst>
          </p:cNvPr>
          <p:cNvCxnSpPr>
            <a:cxnSpLocks/>
          </p:cNvCxnSpPr>
          <p:nvPr/>
        </p:nvCxnSpPr>
        <p:spPr>
          <a:xfrm>
            <a:off x="6876488" y="1056328"/>
            <a:ext cx="36750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409A211-9EA0-4DEF-9798-E02BD0CF5828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557169" y="1081062"/>
            <a:ext cx="0" cy="53209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ED0C931-3B98-49C3-9093-D384C7BDD14E}"/>
              </a:ext>
            </a:extLst>
          </p:cNvPr>
          <p:cNvCxnSpPr>
            <a:cxnSpLocks/>
          </p:cNvCxnSpPr>
          <p:nvPr/>
        </p:nvCxnSpPr>
        <p:spPr>
          <a:xfrm>
            <a:off x="7243990" y="1309988"/>
            <a:ext cx="29134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AD625F-ED4A-4692-AC52-383E696A1B65}"/>
              </a:ext>
            </a:extLst>
          </p:cNvPr>
          <p:cNvCxnSpPr>
            <a:cxnSpLocks/>
          </p:cNvCxnSpPr>
          <p:nvPr/>
        </p:nvCxnSpPr>
        <p:spPr>
          <a:xfrm flipV="1">
            <a:off x="7243990" y="1067270"/>
            <a:ext cx="0" cy="24271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D12CA1C-828D-4661-8798-98CEA320D984}"/>
              </a:ext>
            </a:extLst>
          </p:cNvPr>
          <p:cNvSpPr/>
          <p:nvPr/>
        </p:nvSpPr>
        <p:spPr>
          <a:xfrm>
            <a:off x="3007561" y="2731777"/>
            <a:ext cx="1058334" cy="3961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A2A2EE2-6EF0-460D-9786-A8720FCBD6A7}"/>
              </a:ext>
            </a:extLst>
          </p:cNvPr>
          <p:cNvCxnSpPr>
            <a:cxnSpLocks/>
          </p:cNvCxnSpPr>
          <p:nvPr/>
        </p:nvCxnSpPr>
        <p:spPr>
          <a:xfrm>
            <a:off x="6888000" y="2057599"/>
            <a:ext cx="35599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BEF68A0-92C7-4A34-BCEF-3EEAC8DCF0EB}"/>
              </a:ext>
            </a:extLst>
          </p:cNvPr>
          <p:cNvCxnSpPr>
            <a:cxnSpLocks/>
          </p:cNvCxnSpPr>
          <p:nvPr/>
        </p:nvCxnSpPr>
        <p:spPr>
          <a:xfrm>
            <a:off x="7243990" y="1659666"/>
            <a:ext cx="29134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A5021C7-3AE2-46E5-B01F-E0932F4FB45D}"/>
              </a:ext>
            </a:extLst>
          </p:cNvPr>
          <p:cNvCxnSpPr>
            <a:cxnSpLocks/>
          </p:cNvCxnSpPr>
          <p:nvPr/>
        </p:nvCxnSpPr>
        <p:spPr>
          <a:xfrm>
            <a:off x="7243990" y="1670005"/>
            <a:ext cx="0" cy="38759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2A8ADC7-3430-4D56-8826-3CC75C71BF43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557169" y="2489465"/>
            <a:ext cx="0" cy="25735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13D79ED-C5E2-4DFE-9F0A-84F76F18B2E0}"/>
              </a:ext>
            </a:extLst>
          </p:cNvPr>
          <p:cNvSpPr/>
          <p:nvPr/>
        </p:nvSpPr>
        <p:spPr>
          <a:xfrm>
            <a:off x="1626059" y="4725586"/>
            <a:ext cx="1058334" cy="3961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DBE6DDE2-E4FE-4D52-BA74-344A8FF7FB02}"/>
              </a:ext>
            </a:extLst>
          </p:cNvPr>
          <p:cNvCxnSpPr>
            <a:cxnSpLocks/>
          </p:cNvCxnSpPr>
          <p:nvPr/>
        </p:nvCxnSpPr>
        <p:spPr>
          <a:xfrm>
            <a:off x="2684393" y="4923648"/>
            <a:ext cx="34548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EC4B684-0899-4DCA-9420-068B60A8AC24}"/>
              </a:ext>
            </a:extLst>
          </p:cNvPr>
          <p:cNvSpPr/>
          <p:nvPr/>
        </p:nvSpPr>
        <p:spPr>
          <a:xfrm>
            <a:off x="4514487" y="1877103"/>
            <a:ext cx="1058334" cy="3961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2B7975C-3649-446B-B0FC-F539E0DF4F7B}"/>
              </a:ext>
            </a:extLst>
          </p:cNvPr>
          <p:cNvSpPr/>
          <p:nvPr/>
        </p:nvSpPr>
        <p:spPr>
          <a:xfrm>
            <a:off x="4505049" y="878000"/>
            <a:ext cx="1058334" cy="3961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ABC0180-C8AF-437F-8839-BD29FE9CFF4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086336" y="2051311"/>
            <a:ext cx="44880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1875268-B6A8-4669-B0C3-64F89BD2A069}"/>
              </a:ext>
            </a:extLst>
          </p:cNvPr>
          <p:cNvCxnSpPr>
            <a:cxnSpLocks/>
          </p:cNvCxnSpPr>
          <p:nvPr/>
        </p:nvCxnSpPr>
        <p:spPr>
          <a:xfrm flipV="1">
            <a:off x="3550284" y="1069648"/>
            <a:ext cx="969213" cy="641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3048247-70B3-42F8-BC1E-4385E83BFF23}"/>
              </a:ext>
            </a:extLst>
          </p:cNvPr>
          <p:cNvSpPr/>
          <p:nvPr/>
        </p:nvSpPr>
        <p:spPr>
          <a:xfrm>
            <a:off x="4980558" y="3971206"/>
            <a:ext cx="1058334" cy="21192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62C1E5C-67C3-4412-BB37-460D3196E40D}"/>
              </a:ext>
            </a:extLst>
          </p:cNvPr>
          <p:cNvCxnSpPr>
            <a:cxnSpLocks/>
          </p:cNvCxnSpPr>
          <p:nvPr/>
        </p:nvCxnSpPr>
        <p:spPr>
          <a:xfrm flipV="1">
            <a:off x="7860228" y="2091269"/>
            <a:ext cx="0" cy="84915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904D122-E046-4E0E-98AB-206CC4E2D7E8}"/>
              </a:ext>
            </a:extLst>
          </p:cNvPr>
          <p:cNvCxnSpPr>
            <a:cxnSpLocks/>
          </p:cNvCxnSpPr>
          <p:nvPr/>
        </p:nvCxnSpPr>
        <p:spPr>
          <a:xfrm flipV="1">
            <a:off x="5762487" y="2940425"/>
            <a:ext cx="0" cy="10488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F2E9ECF-8CC0-4EC0-BE8A-D0FD65615C28}"/>
              </a:ext>
            </a:extLst>
          </p:cNvPr>
          <p:cNvCxnSpPr>
            <a:cxnSpLocks/>
          </p:cNvCxnSpPr>
          <p:nvPr/>
        </p:nvCxnSpPr>
        <p:spPr>
          <a:xfrm flipV="1">
            <a:off x="5783439" y="2948811"/>
            <a:ext cx="2076789" cy="1033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EE37FD7-6FDC-4636-95BA-AD0AF0BB416D}"/>
              </a:ext>
            </a:extLst>
          </p:cNvPr>
          <p:cNvSpPr/>
          <p:nvPr/>
        </p:nvSpPr>
        <p:spPr>
          <a:xfrm>
            <a:off x="6473679" y="4619623"/>
            <a:ext cx="1058334" cy="21192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898AC3BF-7238-463C-85A7-57B72812B452}"/>
              </a:ext>
            </a:extLst>
          </p:cNvPr>
          <p:cNvCxnSpPr>
            <a:cxnSpLocks/>
          </p:cNvCxnSpPr>
          <p:nvPr/>
        </p:nvCxnSpPr>
        <p:spPr>
          <a:xfrm flipV="1">
            <a:off x="8202461" y="2109994"/>
            <a:ext cx="0" cy="144899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1D8368F-7A2A-4DF6-BE34-5AF82BEFD6FD}"/>
              </a:ext>
            </a:extLst>
          </p:cNvPr>
          <p:cNvCxnSpPr>
            <a:cxnSpLocks/>
          </p:cNvCxnSpPr>
          <p:nvPr/>
        </p:nvCxnSpPr>
        <p:spPr>
          <a:xfrm>
            <a:off x="7002846" y="3541526"/>
            <a:ext cx="1190616" cy="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B4F2FBD-4918-4767-969E-F4CCF638B567}"/>
              </a:ext>
            </a:extLst>
          </p:cNvPr>
          <p:cNvCxnSpPr>
            <a:cxnSpLocks/>
          </p:cNvCxnSpPr>
          <p:nvPr/>
        </p:nvCxnSpPr>
        <p:spPr>
          <a:xfrm flipV="1">
            <a:off x="6992062" y="3541526"/>
            <a:ext cx="0" cy="10488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777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3B38E-3782-4C1A-804A-C5C248E5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1" y="173934"/>
            <a:ext cx="10515600" cy="72384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a이끌림M" panose="02020600000000000000" pitchFamily="18" charset="-127"/>
                <a:ea typeface="a이끌림M" panose="02020600000000000000" pitchFamily="18" charset="-127"/>
              </a:rPr>
              <a:t>클래스 다이어그램</a:t>
            </a:r>
            <a:r>
              <a:rPr lang="en-US" altLang="ko-KR" sz="1800" dirty="0">
                <a:solidFill>
                  <a:prstClr val="black"/>
                </a:solidFill>
                <a:latin typeface="a이끌림M" panose="02020600000000000000" pitchFamily="18" charset="-127"/>
                <a:ea typeface="a이끌림M" panose="02020600000000000000" pitchFamily="18" charset="-127"/>
              </a:rPr>
              <a:t> _</a:t>
            </a:r>
            <a:r>
              <a:rPr lang="ko-KR" altLang="en-US" sz="1800" dirty="0">
                <a:solidFill>
                  <a:prstClr val="black"/>
                </a:solidFill>
                <a:latin typeface="a이끌림M" panose="02020600000000000000" pitchFamily="18" charset="-127"/>
                <a:ea typeface="a이끌림M" panose="02020600000000000000" pitchFamily="18" charset="-127"/>
              </a:rPr>
              <a:t>수정한다</a:t>
            </a:r>
            <a:endParaRPr lang="ko-KR" altLang="en-US" sz="4000" dirty="0">
              <a:latin typeface="a이끌림M" panose="02020600000000000000" pitchFamily="18" charset="-127"/>
              <a:ea typeface="a이끌림M" panose="02020600000000000000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F6CAF3-EDF0-4581-959C-D87F526E6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150" y="0"/>
            <a:ext cx="493850" cy="49385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91632D33-D082-4270-A083-FE7BBB0ABD70}"/>
              </a:ext>
            </a:extLst>
          </p:cNvPr>
          <p:cNvGrpSpPr/>
          <p:nvPr/>
        </p:nvGrpSpPr>
        <p:grpSpPr>
          <a:xfrm>
            <a:off x="2476054" y="1714500"/>
            <a:ext cx="7239891" cy="3429000"/>
            <a:chOff x="1629698" y="3429000"/>
            <a:chExt cx="7239891" cy="3429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0427F93-6B23-4235-A7D6-2DD834CB90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824"/>
            <a:stretch/>
          </p:blipFill>
          <p:spPr>
            <a:xfrm>
              <a:off x="1629698" y="3429000"/>
              <a:ext cx="7239891" cy="3429000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C774BDB-8CA0-4693-B620-DCD2BAB43E5B}"/>
                </a:ext>
              </a:extLst>
            </p:cNvPr>
            <p:cNvSpPr/>
            <p:nvPr/>
          </p:nvSpPr>
          <p:spPr>
            <a:xfrm>
              <a:off x="3014420" y="4365140"/>
              <a:ext cx="1040821" cy="107748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44F7FDF-B6A0-4811-8146-807A22E552E1}"/>
                </a:ext>
              </a:extLst>
            </p:cNvPr>
            <p:cNvCxnSpPr>
              <a:cxnSpLocks/>
            </p:cNvCxnSpPr>
            <p:nvPr/>
          </p:nvCxnSpPr>
          <p:spPr>
            <a:xfrm>
              <a:off x="4046483" y="6329292"/>
              <a:ext cx="982712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056B36A-9F2F-4FFA-86CE-D5C4B3CE292E}"/>
                </a:ext>
              </a:extLst>
            </p:cNvPr>
            <p:cNvSpPr/>
            <p:nvPr/>
          </p:nvSpPr>
          <p:spPr>
            <a:xfrm>
              <a:off x="5029195" y="4365140"/>
              <a:ext cx="1020991" cy="720892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0DDFD37-79FE-43B2-8C39-3E687D47470C}"/>
                </a:ext>
              </a:extLst>
            </p:cNvPr>
            <p:cNvSpPr/>
            <p:nvPr/>
          </p:nvSpPr>
          <p:spPr>
            <a:xfrm>
              <a:off x="5029196" y="5785227"/>
              <a:ext cx="1016371" cy="1031439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FF86023-9EC0-4324-9560-7A5373ADA82F}"/>
                </a:ext>
              </a:extLst>
            </p:cNvPr>
            <p:cNvSpPr/>
            <p:nvPr/>
          </p:nvSpPr>
          <p:spPr>
            <a:xfrm>
              <a:off x="5029195" y="3989300"/>
              <a:ext cx="1012504" cy="183337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2D4236C-8A8D-42FA-8E6C-5550328248B4}"/>
                </a:ext>
              </a:extLst>
            </p:cNvPr>
            <p:cNvCxnSpPr>
              <a:cxnSpLocks/>
              <a:stCxn id="28" idx="2"/>
              <a:endCxn id="26" idx="0"/>
            </p:cNvCxnSpPr>
            <p:nvPr/>
          </p:nvCxnSpPr>
          <p:spPr>
            <a:xfrm>
              <a:off x="5535447" y="4172637"/>
              <a:ext cx="4244" cy="192503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8544844-4274-4EC6-8AC6-AFB7FB312627}"/>
                </a:ext>
              </a:extLst>
            </p:cNvPr>
            <p:cNvSpPr/>
            <p:nvPr/>
          </p:nvSpPr>
          <p:spPr>
            <a:xfrm>
              <a:off x="5000878" y="5277211"/>
              <a:ext cx="1040821" cy="21192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CE097B2B-A2E3-4FB7-B548-868D43496DA8}"/>
                </a:ext>
              </a:extLst>
            </p:cNvPr>
            <p:cNvCxnSpPr>
              <a:cxnSpLocks/>
              <a:stCxn id="44" idx="0"/>
              <a:endCxn id="26" idx="2"/>
            </p:cNvCxnSpPr>
            <p:nvPr/>
          </p:nvCxnSpPr>
          <p:spPr>
            <a:xfrm flipV="1">
              <a:off x="5521289" y="5086032"/>
              <a:ext cx="18402" cy="19117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206D798-1622-4C07-9285-9FE0330D48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4831" y="5403366"/>
              <a:ext cx="0" cy="72173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D9FF72CE-5652-4F4C-9A1E-33134231A9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5459" y="5475242"/>
              <a:ext cx="0" cy="30998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902A2B50-7966-42C7-8BBC-B1472279CA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5567" y="6329292"/>
              <a:ext cx="958501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93C75B0-FF89-4140-9C22-7710E4B9AC1E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>
              <a:off x="7004067" y="4838759"/>
              <a:ext cx="0" cy="1490533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0B04008-D83E-434A-AD1F-6DA1BB4A118E}"/>
                </a:ext>
              </a:extLst>
            </p:cNvPr>
            <p:cNvSpPr/>
            <p:nvPr/>
          </p:nvSpPr>
          <p:spPr>
            <a:xfrm>
              <a:off x="6485906" y="4648200"/>
              <a:ext cx="1036322" cy="190559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2354158F-07FD-4DBC-993B-E4722596CCBC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6050186" y="4725586"/>
              <a:ext cx="43572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D141004-B7CA-459B-88A0-A86D862C909C}"/>
                </a:ext>
              </a:extLst>
            </p:cNvPr>
            <p:cNvSpPr/>
            <p:nvPr/>
          </p:nvSpPr>
          <p:spPr>
            <a:xfrm>
              <a:off x="3029874" y="6125096"/>
              <a:ext cx="1040821" cy="360799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BE1A21F8-DC95-4B71-A6F8-52DBE7C39B37}"/>
                </a:ext>
              </a:extLst>
            </p:cNvPr>
            <p:cNvSpPr/>
            <p:nvPr/>
          </p:nvSpPr>
          <p:spPr>
            <a:xfrm>
              <a:off x="1636635" y="4725586"/>
              <a:ext cx="1040821" cy="413972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BB067756-5D27-4374-908D-63B904B7D4F9}"/>
                </a:ext>
              </a:extLst>
            </p:cNvPr>
            <p:cNvCxnSpPr>
              <a:cxnSpLocks/>
            </p:cNvCxnSpPr>
            <p:nvPr/>
          </p:nvCxnSpPr>
          <p:spPr>
            <a:xfrm>
              <a:off x="2684393" y="4890020"/>
              <a:ext cx="345481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0E4459E1-F60D-47A3-A1F3-702E71B78811}"/>
                </a:ext>
              </a:extLst>
            </p:cNvPr>
            <p:cNvCxnSpPr>
              <a:cxnSpLocks/>
            </p:cNvCxnSpPr>
            <p:nvPr/>
          </p:nvCxnSpPr>
          <p:spPr>
            <a:xfrm>
              <a:off x="4537839" y="4294694"/>
              <a:ext cx="0" cy="175648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5EFC105F-3E76-4CA1-9C5C-035F0CD073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7839" y="6051176"/>
              <a:ext cx="491356" cy="1186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F404BF6B-CA77-4FF9-8560-048D73B2DF76}"/>
                </a:ext>
              </a:extLst>
            </p:cNvPr>
            <p:cNvCxnSpPr>
              <a:cxnSpLocks/>
            </p:cNvCxnSpPr>
            <p:nvPr/>
          </p:nvCxnSpPr>
          <p:spPr>
            <a:xfrm>
              <a:off x="4529082" y="4307568"/>
              <a:ext cx="720561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829FA696-7A48-4682-8F8A-E6AE8DE2AD61}"/>
                </a:ext>
              </a:extLst>
            </p:cNvPr>
            <p:cNvCxnSpPr>
              <a:cxnSpLocks/>
            </p:cNvCxnSpPr>
            <p:nvPr/>
          </p:nvCxnSpPr>
          <p:spPr>
            <a:xfrm>
              <a:off x="5249643" y="4219392"/>
              <a:ext cx="0" cy="88177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7477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3B38E-3782-4C1A-804A-C5C248E5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1" y="173934"/>
            <a:ext cx="10515600" cy="72384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a이끌림M" panose="02020600000000000000" pitchFamily="18" charset="-127"/>
                <a:ea typeface="a이끌림M" panose="02020600000000000000" pitchFamily="18" charset="-127"/>
              </a:rPr>
              <a:t>클래스 다이어그램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F6CAF3-EDF0-4581-959C-D87F526E6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150" y="0"/>
            <a:ext cx="493850" cy="493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427F93-6B23-4235-A7D6-2DD834CB90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85"/>
          <a:stretch/>
        </p:blipFill>
        <p:spPr>
          <a:xfrm>
            <a:off x="1848474" y="1900517"/>
            <a:ext cx="8499727" cy="4303059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A4D7B7C-72A8-487C-9A68-B5E8795CF854}"/>
              </a:ext>
            </a:extLst>
          </p:cNvPr>
          <p:cNvCxnSpPr>
            <a:cxnSpLocks/>
          </p:cNvCxnSpPr>
          <p:nvPr/>
        </p:nvCxnSpPr>
        <p:spPr>
          <a:xfrm>
            <a:off x="4085125" y="2193921"/>
            <a:ext cx="234874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056B36A-9F2F-4FFA-86CE-D5C4B3CE292E}"/>
              </a:ext>
            </a:extLst>
          </p:cNvPr>
          <p:cNvSpPr/>
          <p:nvPr/>
        </p:nvSpPr>
        <p:spPr>
          <a:xfrm>
            <a:off x="5839528" y="3003751"/>
            <a:ext cx="1198657" cy="92274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FF86023-9EC0-4324-9560-7A5373ADA82F}"/>
              </a:ext>
            </a:extLst>
          </p:cNvPr>
          <p:cNvSpPr/>
          <p:nvPr/>
        </p:nvSpPr>
        <p:spPr>
          <a:xfrm>
            <a:off x="5839528" y="2522676"/>
            <a:ext cx="1188693" cy="23467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D7D4AC4-3FCC-4D70-ABB6-2CADAE313A40}"/>
              </a:ext>
            </a:extLst>
          </p:cNvPr>
          <p:cNvCxnSpPr>
            <a:cxnSpLocks/>
          </p:cNvCxnSpPr>
          <p:nvPr/>
        </p:nvCxnSpPr>
        <p:spPr>
          <a:xfrm>
            <a:off x="4463419" y="2352501"/>
            <a:ext cx="164449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E2FC238-5AFF-4E3A-97A1-779949765988}"/>
              </a:ext>
            </a:extLst>
          </p:cNvPr>
          <p:cNvCxnSpPr>
            <a:cxnSpLocks/>
          </p:cNvCxnSpPr>
          <p:nvPr/>
        </p:nvCxnSpPr>
        <p:spPr>
          <a:xfrm>
            <a:off x="4085125" y="2193921"/>
            <a:ext cx="0" cy="7767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3D161B6-DF88-4E50-BFA5-CDD4407F88B2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433873" y="2193921"/>
            <a:ext cx="2" cy="32875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2D4236C-8A8D-42FA-8E6C-5550328248B4}"/>
              </a:ext>
            </a:extLst>
          </p:cNvPr>
          <p:cNvCxnSpPr>
            <a:cxnSpLocks/>
            <a:stCxn id="28" idx="2"/>
            <a:endCxn id="26" idx="0"/>
          </p:cNvCxnSpPr>
          <p:nvPr/>
        </p:nvCxnSpPr>
        <p:spPr>
          <a:xfrm>
            <a:off x="6433875" y="2757347"/>
            <a:ext cx="4982" cy="24640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0B04008-D83E-434A-AD1F-6DA1BB4A118E}"/>
              </a:ext>
            </a:extLst>
          </p:cNvPr>
          <p:cNvSpPr/>
          <p:nvPr/>
        </p:nvSpPr>
        <p:spPr>
          <a:xfrm>
            <a:off x="7549726" y="3366068"/>
            <a:ext cx="1216656" cy="24391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354158F-07FD-4DBC-993B-E4722596CCBC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7038185" y="3465122"/>
            <a:ext cx="51154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7640109-FFC0-4730-8254-86114173CB21}"/>
              </a:ext>
            </a:extLst>
          </p:cNvPr>
          <p:cNvCxnSpPr>
            <a:cxnSpLocks/>
          </p:cNvCxnSpPr>
          <p:nvPr/>
        </p:nvCxnSpPr>
        <p:spPr>
          <a:xfrm>
            <a:off x="4805309" y="2678456"/>
            <a:ext cx="103421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E4002480-43A6-4738-8A5B-BB40AFD6F2BD}"/>
              </a:ext>
            </a:extLst>
          </p:cNvPr>
          <p:cNvCxnSpPr>
            <a:cxnSpLocks/>
          </p:cNvCxnSpPr>
          <p:nvPr/>
        </p:nvCxnSpPr>
        <p:spPr>
          <a:xfrm flipH="1" flipV="1">
            <a:off x="6107911" y="2352501"/>
            <a:ext cx="8054" cy="17017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A0A378B0-2F26-4F8C-9251-7F098B4E2FEA}"/>
              </a:ext>
            </a:extLst>
          </p:cNvPr>
          <p:cNvCxnSpPr>
            <a:cxnSpLocks/>
          </p:cNvCxnSpPr>
          <p:nvPr/>
        </p:nvCxnSpPr>
        <p:spPr>
          <a:xfrm>
            <a:off x="4463419" y="2352501"/>
            <a:ext cx="0" cy="6181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E1A21F8-DC95-4B71-A6F8-52DBE7C39B37}"/>
              </a:ext>
            </a:extLst>
          </p:cNvPr>
          <p:cNvSpPr/>
          <p:nvPr/>
        </p:nvSpPr>
        <p:spPr>
          <a:xfrm>
            <a:off x="1843799" y="3465122"/>
            <a:ext cx="1221938" cy="52988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BA79D34A-1A83-43AF-9963-A53F292790D7}"/>
              </a:ext>
            </a:extLst>
          </p:cNvPr>
          <p:cNvCxnSpPr>
            <a:cxnSpLocks/>
          </p:cNvCxnSpPr>
          <p:nvPr/>
        </p:nvCxnSpPr>
        <p:spPr>
          <a:xfrm>
            <a:off x="4841713" y="2707341"/>
            <a:ext cx="1" cy="43566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BB067756-5D27-4374-908D-63B904B7D4F9}"/>
              </a:ext>
            </a:extLst>
          </p:cNvPr>
          <p:cNvCxnSpPr>
            <a:cxnSpLocks/>
          </p:cNvCxnSpPr>
          <p:nvPr/>
        </p:nvCxnSpPr>
        <p:spPr>
          <a:xfrm>
            <a:off x="3065737" y="3656323"/>
            <a:ext cx="40559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3B4A120A-54CB-45BD-B20B-3A85165C0C7D}"/>
              </a:ext>
            </a:extLst>
          </p:cNvPr>
          <p:cNvCxnSpPr>
            <a:cxnSpLocks/>
          </p:cNvCxnSpPr>
          <p:nvPr/>
        </p:nvCxnSpPr>
        <p:spPr>
          <a:xfrm>
            <a:off x="4706374" y="3133118"/>
            <a:ext cx="146752" cy="989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862469D-DD82-415E-A088-E433A6A930C7}"/>
              </a:ext>
            </a:extLst>
          </p:cNvPr>
          <p:cNvSpPr/>
          <p:nvPr/>
        </p:nvSpPr>
        <p:spPr>
          <a:xfrm>
            <a:off x="3489942" y="3003750"/>
            <a:ext cx="1198657" cy="133193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843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FEBA7BA4-3461-4A1F-8E86-F1F7427793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30" t="49010"/>
          <a:stretch/>
        </p:blipFill>
        <p:spPr>
          <a:xfrm>
            <a:off x="3432571" y="1637609"/>
            <a:ext cx="6921664" cy="485361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943B38E-3782-4C1A-804A-C5C248E5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1" y="173934"/>
            <a:ext cx="10515600" cy="723842"/>
          </a:xfrm>
        </p:spPr>
        <p:txBody>
          <a:bodyPr>
            <a:normAutofit/>
          </a:bodyPr>
          <a:lstStyle/>
          <a:p>
            <a:r>
              <a:rPr lang="ko-KR" altLang="en-US" sz="4000">
                <a:latin typeface="a이끌림M" panose="02020600000000000000" pitchFamily="18" charset="-127"/>
                <a:ea typeface="a이끌림M" panose="02020600000000000000" pitchFamily="18" charset="-127"/>
              </a:rPr>
              <a:t>클래스 다이어그램</a:t>
            </a:r>
            <a:endParaRPr lang="ko-KR" altLang="en-US" sz="4000" dirty="0">
              <a:latin typeface="a이끌림M" panose="02020600000000000000" pitchFamily="18" charset="-127"/>
              <a:ea typeface="a이끌림M" panose="02020600000000000000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F6CAF3-EDF0-4581-959C-D87F526E6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150" y="0"/>
            <a:ext cx="493850" cy="49385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056B36A-9F2F-4FFA-86CE-D5C4B3CE292E}"/>
              </a:ext>
            </a:extLst>
          </p:cNvPr>
          <p:cNvSpPr/>
          <p:nvPr/>
        </p:nvSpPr>
        <p:spPr>
          <a:xfrm>
            <a:off x="4529667" y="2802220"/>
            <a:ext cx="1566333" cy="1095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FF86023-9EC0-4324-9560-7A5373ADA82F}"/>
              </a:ext>
            </a:extLst>
          </p:cNvPr>
          <p:cNvSpPr/>
          <p:nvPr/>
        </p:nvSpPr>
        <p:spPr>
          <a:xfrm>
            <a:off x="4529667" y="2184135"/>
            <a:ext cx="1566333" cy="3378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544844-4274-4EC6-8AC6-AFB7FB312627}"/>
              </a:ext>
            </a:extLst>
          </p:cNvPr>
          <p:cNvSpPr/>
          <p:nvPr/>
        </p:nvSpPr>
        <p:spPr>
          <a:xfrm>
            <a:off x="4529667" y="4117687"/>
            <a:ext cx="1566333" cy="3378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0B04008-D83E-434A-AD1F-6DA1BB4A118E}"/>
              </a:ext>
            </a:extLst>
          </p:cNvPr>
          <p:cNvSpPr/>
          <p:nvPr/>
        </p:nvSpPr>
        <p:spPr>
          <a:xfrm>
            <a:off x="6790267" y="3160974"/>
            <a:ext cx="1566333" cy="3378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CDBC0CCD-2A10-46D7-9310-D7ACCAC6094A}"/>
              </a:ext>
            </a:extLst>
          </p:cNvPr>
          <p:cNvSpPr/>
          <p:nvPr/>
        </p:nvSpPr>
        <p:spPr>
          <a:xfrm>
            <a:off x="8596106" y="5276030"/>
            <a:ext cx="1390526" cy="426166"/>
          </a:xfrm>
          <a:prstGeom prst="rightArrow">
            <a:avLst>
              <a:gd name="adj1" fmla="val 0"/>
              <a:gd name="adj2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714553-70A1-4EA0-8505-4EA040F70463}"/>
              </a:ext>
            </a:extLst>
          </p:cNvPr>
          <p:cNvSpPr txBox="1"/>
          <p:nvPr/>
        </p:nvSpPr>
        <p:spPr>
          <a:xfrm>
            <a:off x="8787065" y="574246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이끌림M" panose="02020600000000000000" pitchFamily="18" charset="-127"/>
                <a:ea typeface="a이끌림M" panose="02020600000000000000" pitchFamily="18" charset="-127"/>
              </a:rPr>
              <a:t>상속관계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3EF68F-6F83-47B4-B18C-51DC5239D1CA}"/>
              </a:ext>
            </a:extLst>
          </p:cNvPr>
          <p:cNvSpPr/>
          <p:nvPr/>
        </p:nvSpPr>
        <p:spPr>
          <a:xfrm>
            <a:off x="6095374" y="3210079"/>
            <a:ext cx="729905" cy="268941"/>
          </a:xfrm>
          <a:prstGeom prst="rect">
            <a:avLst/>
          </a:prstGeom>
          <a:solidFill>
            <a:schemeClr val="accent4">
              <a:lumMod val="40000"/>
              <a:lumOff val="6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0D0B56-BD41-4222-9ABF-8269ACBFBCF3}"/>
              </a:ext>
            </a:extLst>
          </p:cNvPr>
          <p:cNvSpPr/>
          <p:nvPr/>
        </p:nvSpPr>
        <p:spPr>
          <a:xfrm>
            <a:off x="5108105" y="2521940"/>
            <a:ext cx="409454" cy="268941"/>
          </a:xfrm>
          <a:prstGeom prst="rect">
            <a:avLst/>
          </a:prstGeom>
          <a:solidFill>
            <a:schemeClr val="accent4">
              <a:lumMod val="40000"/>
              <a:lumOff val="6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140CCC-0019-4069-8080-A560EA0712C6}"/>
              </a:ext>
            </a:extLst>
          </p:cNvPr>
          <p:cNvSpPr/>
          <p:nvPr/>
        </p:nvSpPr>
        <p:spPr>
          <a:xfrm>
            <a:off x="5108105" y="3871072"/>
            <a:ext cx="409454" cy="268941"/>
          </a:xfrm>
          <a:prstGeom prst="rect">
            <a:avLst/>
          </a:prstGeom>
          <a:solidFill>
            <a:schemeClr val="accent4">
              <a:lumMod val="40000"/>
              <a:lumOff val="6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3437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44" grpId="0" animBg="1"/>
      <p:bldP spid="6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45089EBD-FE2B-4709-8EDC-151E558C77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2"/>
          <a:stretch/>
        </p:blipFill>
        <p:spPr>
          <a:xfrm>
            <a:off x="2904565" y="289099"/>
            <a:ext cx="5998841" cy="632929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943B38E-3782-4C1A-804A-C5C248E5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1" y="173934"/>
            <a:ext cx="10515600" cy="723842"/>
          </a:xfrm>
        </p:spPr>
        <p:txBody>
          <a:bodyPr>
            <a:normAutofit/>
          </a:bodyPr>
          <a:lstStyle/>
          <a:p>
            <a:r>
              <a:rPr lang="ko-KR" altLang="en-US" sz="4000">
                <a:latin typeface="a이끌림M" panose="02020600000000000000" pitchFamily="18" charset="-127"/>
                <a:ea typeface="a이끌림M" panose="02020600000000000000" pitchFamily="18" charset="-127"/>
              </a:rPr>
              <a:t>클래스 다이어그램</a:t>
            </a:r>
            <a:endParaRPr lang="ko-KR" altLang="en-US" sz="4000" dirty="0">
              <a:latin typeface="a이끌림M" panose="02020600000000000000" pitchFamily="18" charset="-127"/>
              <a:ea typeface="a이끌림M" panose="02020600000000000000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F6CAF3-EDF0-4581-959C-D87F526E6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150" y="0"/>
            <a:ext cx="493850" cy="4938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2575129-8E26-4D72-8181-351BA3A3BD14}"/>
              </a:ext>
            </a:extLst>
          </p:cNvPr>
          <p:cNvSpPr/>
          <p:nvPr/>
        </p:nvSpPr>
        <p:spPr>
          <a:xfrm>
            <a:off x="7566211" y="289099"/>
            <a:ext cx="1337195" cy="156827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80D048-5AF8-4ABE-93B1-CB02CB6EF6A1}"/>
              </a:ext>
            </a:extLst>
          </p:cNvPr>
          <p:cNvSpPr/>
          <p:nvPr/>
        </p:nvSpPr>
        <p:spPr>
          <a:xfrm>
            <a:off x="5066474" y="5556756"/>
            <a:ext cx="1021851" cy="111442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7DD9404-1693-4908-8595-3A6C68B9C7B5}"/>
              </a:ext>
            </a:extLst>
          </p:cNvPr>
          <p:cNvCxnSpPr>
            <a:cxnSpLocks/>
          </p:cNvCxnSpPr>
          <p:nvPr/>
        </p:nvCxnSpPr>
        <p:spPr>
          <a:xfrm>
            <a:off x="8412512" y="5296459"/>
            <a:ext cx="1609725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6DE180-5816-4E0D-9C5D-E133B7950184}"/>
              </a:ext>
            </a:extLst>
          </p:cNvPr>
          <p:cNvSpPr txBox="1"/>
          <p:nvPr/>
        </p:nvSpPr>
        <p:spPr>
          <a:xfrm>
            <a:off x="8787065" y="574246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이끌림M" panose="02020600000000000000" pitchFamily="18" charset="-127"/>
                <a:ea typeface="a이끌림M" panose="02020600000000000000" pitchFamily="18" charset="-127"/>
              </a:rPr>
              <a:t>의존관계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38FB44-48A4-4319-B7B6-B441CE6A94F5}"/>
              </a:ext>
            </a:extLst>
          </p:cNvPr>
          <p:cNvSpPr/>
          <p:nvPr/>
        </p:nvSpPr>
        <p:spPr>
          <a:xfrm>
            <a:off x="5030486" y="3726459"/>
            <a:ext cx="1066801" cy="21801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A43B030-F8CA-4764-9F57-6180A2565A49}"/>
              </a:ext>
            </a:extLst>
          </p:cNvPr>
          <p:cNvSpPr/>
          <p:nvPr/>
        </p:nvSpPr>
        <p:spPr>
          <a:xfrm>
            <a:off x="3049288" y="5893095"/>
            <a:ext cx="1066801" cy="37323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6E316B0-6ECE-49C3-8D36-E762C0CBEA6B}"/>
              </a:ext>
            </a:extLst>
          </p:cNvPr>
          <p:cNvSpPr/>
          <p:nvPr/>
        </p:nvSpPr>
        <p:spPr>
          <a:xfrm>
            <a:off x="5633986" y="2695637"/>
            <a:ext cx="409454" cy="1063258"/>
          </a:xfrm>
          <a:prstGeom prst="rect">
            <a:avLst/>
          </a:prstGeom>
          <a:solidFill>
            <a:schemeClr val="accent4">
              <a:lumMod val="40000"/>
              <a:lumOff val="6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801E073-CBEE-485D-B093-68F994073D40}"/>
              </a:ext>
            </a:extLst>
          </p:cNvPr>
          <p:cNvSpPr/>
          <p:nvPr/>
        </p:nvSpPr>
        <p:spPr>
          <a:xfrm>
            <a:off x="4657020" y="5945241"/>
            <a:ext cx="409454" cy="268941"/>
          </a:xfrm>
          <a:prstGeom prst="rect">
            <a:avLst/>
          </a:prstGeom>
          <a:solidFill>
            <a:schemeClr val="accent4">
              <a:lumMod val="40000"/>
              <a:lumOff val="6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73F48D9-005F-4E5F-896A-BD68D68E7C18}"/>
              </a:ext>
            </a:extLst>
          </p:cNvPr>
          <p:cNvSpPr/>
          <p:nvPr/>
        </p:nvSpPr>
        <p:spPr>
          <a:xfrm>
            <a:off x="5121595" y="3944471"/>
            <a:ext cx="409454" cy="268941"/>
          </a:xfrm>
          <a:prstGeom prst="rect">
            <a:avLst/>
          </a:prstGeom>
          <a:solidFill>
            <a:schemeClr val="accent4">
              <a:lumMod val="40000"/>
              <a:lumOff val="6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116248-F045-46E7-B974-92F55610D1BA}"/>
              </a:ext>
            </a:extLst>
          </p:cNvPr>
          <p:cNvSpPr/>
          <p:nvPr/>
        </p:nvSpPr>
        <p:spPr>
          <a:xfrm>
            <a:off x="5531049" y="694867"/>
            <a:ext cx="409454" cy="268941"/>
          </a:xfrm>
          <a:prstGeom prst="rect">
            <a:avLst/>
          </a:prstGeom>
          <a:solidFill>
            <a:schemeClr val="accent4">
              <a:lumMod val="40000"/>
              <a:lumOff val="6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C9BC37F-A426-46FC-AA67-222A4EA1D164}"/>
              </a:ext>
            </a:extLst>
          </p:cNvPr>
          <p:cNvSpPr/>
          <p:nvPr/>
        </p:nvSpPr>
        <p:spPr>
          <a:xfrm>
            <a:off x="5531049" y="1658415"/>
            <a:ext cx="409454" cy="268941"/>
          </a:xfrm>
          <a:prstGeom prst="rect">
            <a:avLst/>
          </a:prstGeom>
          <a:solidFill>
            <a:schemeClr val="accent4">
              <a:lumMod val="40000"/>
              <a:lumOff val="6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5466E0-CAFE-4547-9CC2-15DEC2984F4C}"/>
              </a:ext>
            </a:extLst>
          </p:cNvPr>
          <p:cNvSpPr/>
          <p:nvPr/>
        </p:nvSpPr>
        <p:spPr>
          <a:xfrm>
            <a:off x="4540241" y="1637174"/>
            <a:ext cx="1066801" cy="35745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6EF85F2-B01A-4516-A1A7-D60FEA29730F}"/>
              </a:ext>
            </a:extLst>
          </p:cNvPr>
          <p:cNvSpPr/>
          <p:nvPr/>
        </p:nvSpPr>
        <p:spPr>
          <a:xfrm>
            <a:off x="4533073" y="643154"/>
            <a:ext cx="1066801" cy="35745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2084784-CC2A-4C83-8F00-CDA500546701}"/>
              </a:ext>
            </a:extLst>
          </p:cNvPr>
          <p:cNvSpPr/>
          <p:nvPr/>
        </p:nvSpPr>
        <p:spPr>
          <a:xfrm>
            <a:off x="3049287" y="2516909"/>
            <a:ext cx="1066801" cy="35745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24E031-950C-462A-BAF3-F2FD390A1F5A}"/>
              </a:ext>
            </a:extLst>
          </p:cNvPr>
          <p:cNvSpPr/>
          <p:nvPr/>
        </p:nvSpPr>
        <p:spPr>
          <a:xfrm>
            <a:off x="3377960" y="2232298"/>
            <a:ext cx="409454" cy="268941"/>
          </a:xfrm>
          <a:prstGeom prst="rect">
            <a:avLst/>
          </a:prstGeom>
          <a:solidFill>
            <a:schemeClr val="accent4">
              <a:lumMod val="40000"/>
              <a:lumOff val="6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245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3B38E-3782-4C1A-804A-C5C248E5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1" y="173934"/>
            <a:ext cx="10515600" cy="72384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a이끌림M" panose="02020600000000000000" pitchFamily="18" charset="-127"/>
                <a:ea typeface="a이끌림M" panose="02020600000000000000" pitchFamily="18" charset="-127"/>
              </a:rPr>
              <a:t>품질 요구사항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99EAF9-AD30-4172-9A7D-7E9F5783D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33" y="1010978"/>
            <a:ext cx="6896734" cy="559142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D0ECE9C-65D0-4589-AF9A-A1E8B9E84601}"/>
              </a:ext>
            </a:extLst>
          </p:cNvPr>
          <p:cNvCxnSpPr>
            <a:cxnSpLocks/>
          </p:cNvCxnSpPr>
          <p:nvPr/>
        </p:nvCxnSpPr>
        <p:spPr>
          <a:xfrm>
            <a:off x="7616912" y="2412191"/>
            <a:ext cx="2829261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A605A60-AFA1-49DE-9FE9-2FF6EC9925D8}"/>
              </a:ext>
            </a:extLst>
          </p:cNvPr>
          <p:cNvSpPr txBox="1"/>
          <p:nvPr/>
        </p:nvSpPr>
        <p:spPr>
          <a:xfrm>
            <a:off x="7616912" y="1955674"/>
            <a:ext cx="391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이끌림M" panose="02020600000000000000" pitchFamily="18" charset="-127"/>
                <a:ea typeface="a이끌림M" panose="02020600000000000000" pitchFamily="18" charset="-127"/>
              </a:rPr>
              <a:t>OCR</a:t>
            </a:r>
            <a:r>
              <a:rPr lang="ko-KR" altLang="en-US" b="1" dirty="0">
                <a:latin typeface="a이끌림M" panose="02020600000000000000" pitchFamily="18" charset="-127"/>
                <a:ea typeface="a이끌림M" panose="02020600000000000000" pitchFamily="18" charset="-127"/>
              </a:rPr>
              <a:t>의 정확도 </a:t>
            </a:r>
            <a:r>
              <a:rPr lang="en-US" altLang="ko-KR" b="1" dirty="0">
                <a:latin typeface="a이끌림M" panose="02020600000000000000" pitchFamily="18" charset="-127"/>
                <a:ea typeface="a이끌림M" panose="02020600000000000000" pitchFamily="18" charset="-127"/>
              </a:rPr>
              <a:t>90% </a:t>
            </a:r>
            <a:r>
              <a:rPr lang="ko-KR" altLang="en-US" b="1" dirty="0">
                <a:latin typeface="a이끌림M" panose="02020600000000000000" pitchFamily="18" charset="-127"/>
                <a:ea typeface="a이끌림M" panose="02020600000000000000" pitchFamily="18" charset="-127"/>
              </a:rPr>
              <a:t>이상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BAAFF1-3C79-4851-9D6F-1248A882D230}"/>
              </a:ext>
            </a:extLst>
          </p:cNvPr>
          <p:cNvCxnSpPr>
            <a:cxnSpLocks/>
          </p:cNvCxnSpPr>
          <p:nvPr/>
        </p:nvCxnSpPr>
        <p:spPr>
          <a:xfrm>
            <a:off x="7500532" y="4040667"/>
            <a:ext cx="4279589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78F1673-A753-43EC-BD51-10B2F95B728F}"/>
              </a:ext>
            </a:extLst>
          </p:cNvPr>
          <p:cNvSpPr txBox="1"/>
          <p:nvPr/>
        </p:nvSpPr>
        <p:spPr>
          <a:xfrm>
            <a:off x="7521071" y="3540955"/>
            <a:ext cx="425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a이끌림M" panose="02020600000000000000" pitchFamily="18" charset="-127"/>
                <a:ea typeface="a이끌림M" panose="02020600000000000000" pitchFamily="18" charset="-127"/>
              </a:rPr>
              <a:t>품목에 대한 소비기한 정확도 </a:t>
            </a:r>
            <a:r>
              <a:rPr lang="en-US" altLang="ko-KR" b="1" dirty="0">
                <a:latin typeface="a이끌림M" panose="02020600000000000000" pitchFamily="18" charset="-127"/>
                <a:ea typeface="a이끌림M" panose="02020600000000000000" pitchFamily="18" charset="-127"/>
              </a:rPr>
              <a:t>90% </a:t>
            </a:r>
            <a:r>
              <a:rPr lang="ko-KR" altLang="en-US" b="1" dirty="0">
                <a:latin typeface="a이끌림M" panose="02020600000000000000" pitchFamily="18" charset="-127"/>
                <a:ea typeface="a이끌림M" panose="02020600000000000000" pitchFamily="18" charset="-127"/>
              </a:rPr>
              <a:t>이상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1C4DCA-FD4C-45BB-9FE9-AB451D3DF782}"/>
              </a:ext>
            </a:extLst>
          </p:cNvPr>
          <p:cNvCxnSpPr>
            <a:cxnSpLocks/>
          </p:cNvCxnSpPr>
          <p:nvPr/>
        </p:nvCxnSpPr>
        <p:spPr>
          <a:xfrm>
            <a:off x="7500532" y="5882018"/>
            <a:ext cx="2945641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441576-62D6-4DB9-BBED-F2335367DF86}"/>
              </a:ext>
            </a:extLst>
          </p:cNvPr>
          <p:cNvSpPr txBox="1"/>
          <p:nvPr/>
        </p:nvSpPr>
        <p:spPr>
          <a:xfrm>
            <a:off x="7616912" y="5382305"/>
            <a:ext cx="363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a이끌림M" panose="02020600000000000000" pitchFamily="18" charset="-127"/>
                <a:ea typeface="a이끌림M" panose="02020600000000000000" pitchFamily="18" charset="-127"/>
              </a:rPr>
              <a:t>앱의 작업속도 </a:t>
            </a:r>
            <a:r>
              <a:rPr lang="en-US" altLang="ko-KR" b="1" dirty="0">
                <a:latin typeface="a이끌림M" panose="02020600000000000000" pitchFamily="18" charset="-127"/>
                <a:ea typeface="a이끌림M" panose="02020600000000000000" pitchFamily="18" charset="-127"/>
              </a:rPr>
              <a:t>3</a:t>
            </a:r>
            <a:r>
              <a:rPr lang="ko-KR" altLang="en-US" b="1" dirty="0">
                <a:latin typeface="a이끌림M" panose="02020600000000000000" pitchFamily="18" charset="-127"/>
                <a:ea typeface="a이끌림M" panose="02020600000000000000" pitchFamily="18" charset="-127"/>
              </a:rPr>
              <a:t>초 이내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77FB94E-235C-44ED-8BC7-F9127275D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150" y="0"/>
            <a:ext cx="493850" cy="4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49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3B38E-3782-4C1A-804A-C5C248E5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1" y="173934"/>
            <a:ext cx="10515600" cy="72384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a이끌림M" panose="02020600000000000000" pitchFamily="18" charset="-127"/>
                <a:ea typeface="a이끌림M" panose="02020600000000000000" pitchFamily="18" charset="-127"/>
              </a:rPr>
              <a:t>전략 제시</a:t>
            </a:r>
            <a:r>
              <a:rPr lang="en-US" altLang="ko-KR" sz="4000" dirty="0">
                <a:latin typeface="a이끌림M" panose="02020600000000000000" pitchFamily="18" charset="-127"/>
                <a:ea typeface="a이끌림M" panose="02020600000000000000" pitchFamily="18" charset="-127"/>
              </a:rPr>
              <a:t>_</a:t>
            </a:r>
            <a:r>
              <a:rPr lang="en-US" altLang="ko-KR" sz="2400" dirty="0">
                <a:latin typeface="a이끌림M" panose="02020600000000000000" pitchFamily="18" charset="-127"/>
                <a:ea typeface="a이끌림M" panose="02020600000000000000" pitchFamily="18" charset="-127"/>
              </a:rPr>
              <a:t>OCR</a:t>
            </a:r>
            <a:r>
              <a:rPr lang="ko-KR" altLang="en-US" sz="2400" dirty="0">
                <a:latin typeface="a이끌림M" panose="02020600000000000000" pitchFamily="18" charset="-127"/>
                <a:ea typeface="a이끌림M" panose="02020600000000000000" pitchFamily="18" charset="-127"/>
              </a:rPr>
              <a:t>의 정확도 </a:t>
            </a:r>
            <a:r>
              <a:rPr lang="en-US" altLang="ko-KR" sz="2400" dirty="0">
                <a:latin typeface="a이끌림M" panose="02020600000000000000" pitchFamily="18" charset="-127"/>
                <a:ea typeface="a이끌림M" panose="02020600000000000000" pitchFamily="18" charset="-127"/>
              </a:rPr>
              <a:t>90% </a:t>
            </a:r>
            <a:r>
              <a:rPr lang="ko-KR" altLang="en-US" sz="2400" dirty="0">
                <a:latin typeface="a이끌림M" panose="02020600000000000000" pitchFamily="18" charset="-127"/>
                <a:ea typeface="a이끌림M" panose="02020600000000000000" pitchFamily="18" charset="-127"/>
              </a:rPr>
              <a:t>이상</a:t>
            </a:r>
            <a:endParaRPr lang="ko-KR" altLang="en-US" sz="4000" dirty="0">
              <a:latin typeface="a이끌림M" panose="02020600000000000000" pitchFamily="18" charset="-127"/>
              <a:ea typeface="a이끌림M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C439A0-0EA8-4C2A-B57D-A45A56E7B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0" y="1010978"/>
            <a:ext cx="11847023" cy="5673088"/>
          </a:xfrm>
        </p:spPr>
        <p:txBody>
          <a:bodyPr anchor="ctr"/>
          <a:lstStyle/>
          <a:p>
            <a:r>
              <a:rPr lang="en-US" altLang="ko-KR" dirty="0">
                <a:latin typeface="a이끌림M" panose="02020600000000000000" pitchFamily="18" charset="-127"/>
                <a:ea typeface="a이끌림M" panose="02020600000000000000" pitchFamily="18" charset="-127"/>
              </a:rPr>
              <a:t>OCR Activity</a:t>
            </a:r>
            <a:r>
              <a:rPr lang="ko-KR" altLang="en-US" dirty="0">
                <a:latin typeface="a이끌림M" panose="02020600000000000000" pitchFamily="18" charset="-127"/>
                <a:ea typeface="a이끌림M" panose="02020600000000000000" pitchFamily="18" charset="-127"/>
              </a:rPr>
              <a:t>에서 </a:t>
            </a:r>
            <a:r>
              <a:rPr lang="ko-KR" altLang="en-US" dirty="0">
                <a:solidFill>
                  <a:srgbClr val="00B0F0"/>
                </a:solidFill>
                <a:latin typeface="a이끌림M" panose="02020600000000000000" pitchFamily="18" charset="-127"/>
                <a:ea typeface="a이끌림M" panose="02020600000000000000" pitchFamily="18" charset="-127"/>
              </a:rPr>
              <a:t>이미지 전처리</a:t>
            </a:r>
            <a:r>
              <a:rPr lang="ko-KR" altLang="en-US" dirty="0">
                <a:latin typeface="a이끌림M" panose="02020600000000000000" pitchFamily="18" charset="-127"/>
                <a:ea typeface="a이끌림M" panose="02020600000000000000" pitchFamily="18" charset="-127"/>
              </a:rPr>
              <a:t>를 통해 정확도를 </a:t>
            </a:r>
            <a:r>
              <a:rPr lang="en-US" altLang="ko-KR" dirty="0">
                <a:latin typeface="a이끌림M" panose="02020600000000000000" pitchFamily="18" charset="-127"/>
                <a:ea typeface="a이끌림M" panose="02020600000000000000" pitchFamily="18" charset="-127"/>
              </a:rPr>
              <a:t>90% </a:t>
            </a:r>
            <a:r>
              <a:rPr lang="ko-KR" altLang="en-US" dirty="0">
                <a:latin typeface="a이끌림M" panose="02020600000000000000" pitchFamily="18" charset="-127"/>
                <a:ea typeface="a이끌림M" panose="02020600000000000000" pitchFamily="18" charset="-127"/>
              </a:rPr>
              <a:t>이상으로 유지</a:t>
            </a:r>
            <a:endParaRPr lang="en-US" altLang="ko-KR" dirty="0">
              <a:latin typeface="a이끌림M" panose="02020600000000000000" pitchFamily="18" charset="-127"/>
              <a:ea typeface="a이끌림M" panose="02020600000000000000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a이끌림M" panose="02020600000000000000" pitchFamily="18" charset="-127"/>
              <a:ea typeface="a이끌림M" panose="02020600000000000000" pitchFamily="18" charset="-127"/>
            </a:endParaRPr>
          </a:p>
          <a:p>
            <a:endParaRPr lang="en-US" altLang="ko-KR" dirty="0">
              <a:latin typeface="a이끌림M" panose="02020600000000000000" pitchFamily="18" charset="-127"/>
              <a:ea typeface="a이끌림M" panose="02020600000000000000" pitchFamily="18" charset="-127"/>
            </a:endParaRPr>
          </a:p>
          <a:p>
            <a:r>
              <a:rPr lang="ko-KR" altLang="en-US" dirty="0">
                <a:latin typeface="a이끌림M" panose="02020600000000000000" pitchFamily="18" charset="-127"/>
                <a:ea typeface="a이끌림M" panose="02020600000000000000" pitchFamily="18" charset="-127"/>
              </a:rPr>
              <a:t>현재  </a:t>
            </a:r>
            <a:r>
              <a:rPr lang="en-US" altLang="ko-KR" dirty="0">
                <a:latin typeface="a이끌림M" panose="02020600000000000000" pitchFamily="18" charset="-127"/>
                <a:ea typeface="a이끌림M" panose="02020600000000000000" pitchFamily="18" charset="-127"/>
              </a:rPr>
              <a:t>		  </a:t>
            </a:r>
            <a:r>
              <a:rPr lang="ko-KR" altLang="en-US" dirty="0">
                <a:latin typeface="a이끌림M" panose="02020600000000000000" pitchFamily="18" charset="-127"/>
                <a:ea typeface="a이끌림M" panose="02020600000000000000" pitchFamily="18" charset="-127"/>
              </a:rPr>
              <a:t>의 라이브러리를 활용하여 </a:t>
            </a:r>
            <a:r>
              <a:rPr lang="en-US" altLang="ko-KR" dirty="0">
                <a:latin typeface="a이끌림M" panose="02020600000000000000" pitchFamily="18" charset="-127"/>
                <a:ea typeface="a이끌림M" panose="02020600000000000000" pitchFamily="18" charset="-127"/>
              </a:rPr>
              <a:t>OCR </a:t>
            </a:r>
            <a:r>
              <a:rPr lang="ko-KR" altLang="en-US" dirty="0">
                <a:latin typeface="a이끌림M" panose="02020600000000000000" pitchFamily="18" charset="-127"/>
                <a:ea typeface="a이끌림M" panose="02020600000000000000" pitchFamily="18" charset="-127"/>
              </a:rPr>
              <a:t>기술을 구현</a:t>
            </a:r>
            <a:endParaRPr lang="en-US" altLang="ko-KR" dirty="0">
              <a:latin typeface="a이끌림M" panose="02020600000000000000" pitchFamily="18" charset="-127"/>
              <a:ea typeface="a이끌림M" panose="02020600000000000000" pitchFamily="18" charset="-127"/>
            </a:endParaRPr>
          </a:p>
          <a:p>
            <a:r>
              <a:rPr lang="en-US" altLang="ko-KR" dirty="0">
                <a:latin typeface="a이끌림M" panose="02020600000000000000" pitchFamily="18" charset="-127"/>
                <a:ea typeface="a이끌림M" panose="02020600000000000000" pitchFamily="18" charset="-127"/>
              </a:rPr>
              <a:t>Grayscale, </a:t>
            </a:r>
            <a:r>
              <a:rPr lang="ko-KR" altLang="en-US" dirty="0">
                <a:latin typeface="a이끌림M" panose="02020600000000000000" pitchFamily="18" charset="-127"/>
                <a:ea typeface="a이끌림M" panose="02020600000000000000" pitchFamily="18" charset="-127"/>
              </a:rPr>
              <a:t>이진화</a:t>
            </a:r>
            <a:r>
              <a:rPr lang="en-US" altLang="ko-KR" dirty="0">
                <a:latin typeface="a이끌림M" panose="02020600000000000000" pitchFamily="18" charset="-127"/>
                <a:ea typeface="a이끌림M" panose="02020600000000000000" pitchFamily="18" charset="-127"/>
              </a:rPr>
              <a:t>, </a:t>
            </a:r>
            <a:r>
              <a:rPr lang="ko-KR" altLang="en-US" dirty="0">
                <a:latin typeface="a이끌림M" panose="02020600000000000000" pitchFamily="18" charset="-127"/>
                <a:ea typeface="a이끌림M" panose="02020600000000000000" pitchFamily="18" charset="-127"/>
              </a:rPr>
              <a:t>기울기 보정 기술로 정확도 향상</a:t>
            </a:r>
            <a:endParaRPr lang="en-US" altLang="ko-KR" dirty="0">
              <a:latin typeface="a이끌림M" panose="02020600000000000000" pitchFamily="18" charset="-127"/>
              <a:ea typeface="a이끌림M" panose="02020600000000000000" pitchFamily="18" charset="-127"/>
            </a:endParaRPr>
          </a:p>
          <a:p>
            <a:pPr marL="0" indent="0">
              <a:buNone/>
            </a:pPr>
            <a:endParaRPr lang="ko-KR" altLang="en-US" dirty="0">
              <a:latin typeface="a이끌림M" panose="02020600000000000000" pitchFamily="18" charset="-127"/>
              <a:ea typeface="a이끌림M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E95575-D570-45F2-AD40-CD1A0DE6E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150" y="0"/>
            <a:ext cx="493850" cy="493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C4F595E-E458-4BEC-B15D-C96DEB096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319" y="3429000"/>
            <a:ext cx="1872931" cy="8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79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3B38E-3782-4C1A-804A-C5C248E5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1" y="173934"/>
            <a:ext cx="10515600" cy="72384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a이끌림M" panose="02020600000000000000" pitchFamily="18" charset="-127"/>
                <a:ea typeface="a이끌림M" panose="02020600000000000000" pitchFamily="18" charset="-127"/>
              </a:rPr>
              <a:t>전략 제시</a:t>
            </a:r>
            <a:r>
              <a:rPr lang="en-US" altLang="ko-KR" sz="4000" dirty="0">
                <a:latin typeface="a이끌림M" panose="02020600000000000000" pitchFamily="18" charset="-127"/>
                <a:ea typeface="a이끌림M" panose="02020600000000000000" pitchFamily="18" charset="-127"/>
              </a:rPr>
              <a:t>_</a:t>
            </a:r>
            <a:r>
              <a:rPr lang="ko-KR" altLang="en-US" sz="2400" dirty="0">
                <a:latin typeface="a이끌림M" panose="02020600000000000000" pitchFamily="18" charset="-127"/>
                <a:ea typeface="a이끌림M" panose="02020600000000000000" pitchFamily="18" charset="-127"/>
              </a:rPr>
              <a:t>품목에 대한 소비기한 정확도 </a:t>
            </a:r>
            <a:r>
              <a:rPr lang="en-US" altLang="ko-KR" sz="2400" dirty="0">
                <a:latin typeface="a이끌림M" panose="02020600000000000000" pitchFamily="18" charset="-127"/>
                <a:ea typeface="a이끌림M" panose="02020600000000000000" pitchFamily="18" charset="-127"/>
              </a:rPr>
              <a:t>90% </a:t>
            </a:r>
            <a:r>
              <a:rPr lang="ko-KR" altLang="en-US" sz="2400" dirty="0">
                <a:latin typeface="a이끌림M" panose="02020600000000000000" pitchFamily="18" charset="-127"/>
                <a:ea typeface="a이끌림M" panose="02020600000000000000" pitchFamily="18" charset="-127"/>
              </a:rPr>
              <a:t>이상</a:t>
            </a:r>
            <a:endParaRPr lang="ko-KR" altLang="en-US" sz="4000" dirty="0">
              <a:latin typeface="a이끌림M" panose="02020600000000000000" pitchFamily="18" charset="-127"/>
              <a:ea typeface="a이끌림M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C439A0-0EA8-4C2A-B57D-A45A56E7B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0" y="1010978"/>
            <a:ext cx="11847023" cy="5673088"/>
          </a:xfrm>
        </p:spPr>
        <p:txBody>
          <a:bodyPr anchor="ctr"/>
          <a:lstStyle/>
          <a:p>
            <a:r>
              <a:rPr lang="ko-KR" altLang="en-US" dirty="0">
                <a:latin typeface="a이끌림M" panose="02020600000000000000" pitchFamily="18" charset="-127"/>
                <a:ea typeface="a이끌림M" panose="02020600000000000000" pitchFamily="18" charset="-127"/>
              </a:rPr>
              <a:t>일본 후생노동성에서 소비기한에 대한 자료 수집</a:t>
            </a:r>
            <a:endParaRPr lang="en-US" altLang="ko-KR" dirty="0">
              <a:latin typeface="a이끌림M" panose="02020600000000000000" pitchFamily="18" charset="-127"/>
              <a:ea typeface="a이끌림M" panose="02020600000000000000" pitchFamily="18" charset="-127"/>
            </a:endParaRPr>
          </a:p>
          <a:p>
            <a:endParaRPr lang="en-US" altLang="ko-KR" dirty="0">
              <a:latin typeface="a이끌림M" panose="02020600000000000000" pitchFamily="18" charset="-127"/>
              <a:ea typeface="a이끌림M" panose="02020600000000000000" pitchFamily="18" charset="-127"/>
            </a:endParaRPr>
          </a:p>
          <a:p>
            <a:r>
              <a:rPr lang="ko-KR" altLang="en-US" dirty="0">
                <a:latin typeface="a이끌림M" panose="02020600000000000000" pitchFamily="18" charset="-127"/>
                <a:ea typeface="a이끌림M" panose="02020600000000000000" pitchFamily="18" charset="-127"/>
              </a:rPr>
              <a:t>보관 방법별로 소비기한 상이</a:t>
            </a:r>
            <a:r>
              <a:rPr lang="en-US" altLang="ko-KR" dirty="0">
                <a:latin typeface="a이끌림M" panose="02020600000000000000" pitchFamily="18" charset="-127"/>
                <a:ea typeface="a이끌림M" panose="02020600000000000000" pitchFamily="18" charset="-127"/>
              </a:rPr>
              <a:t>, </a:t>
            </a:r>
            <a:r>
              <a:rPr lang="ko-KR" altLang="en-US" dirty="0">
                <a:solidFill>
                  <a:srgbClr val="00B0F0"/>
                </a:solidFill>
                <a:latin typeface="a이끌림M" panose="02020600000000000000" pitchFamily="18" charset="-127"/>
                <a:ea typeface="a이끌림M" panose="02020600000000000000" pitchFamily="18" charset="-127"/>
              </a:rPr>
              <a:t>냉장보관 소비기한</a:t>
            </a:r>
            <a:r>
              <a:rPr lang="ko-KR" altLang="en-US" dirty="0">
                <a:latin typeface="a이끌림M" panose="02020600000000000000" pitchFamily="18" charset="-127"/>
                <a:ea typeface="a이끌림M" panose="02020600000000000000" pitchFamily="18" charset="-127"/>
              </a:rPr>
              <a:t>과 </a:t>
            </a:r>
            <a:r>
              <a:rPr lang="ko-KR" altLang="en-US" dirty="0">
                <a:solidFill>
                  <a:srgbClr val="00B0F0"/>
                </a:solidFill>
                <a:latin typeface="a이끌림M" panose="02020600000000000000" pitchFamily="18" charset="-127"/>
                <a:ea typeface="a이끌림M" panose="02020600000000000000" pitchFamily="18" charset="-127"/>
              </a:rPr>
              <a:t>실온보관 소비기한</a:t>
            </a:r>
            <a:r>
              <a:rPr lang="ko-KR" altLang="en-US" dirty="0">
                <a:latin typeface="a이끌림M" panose="02020600000000000000" pitchFamily="18" charset="-127"/>
                <a:ea typeface="a이끌림M" panose="02020600000000000000" pitchFamily="18" charset="-127"/>
              </a:rPr>
              <a:t>으로 </a:t>
            </a:r>
            <a:br>
              <a:rPr lang="en-US" altLang="ko-KR" dirty="0">
                <a:latin typeface="a이끌림M" panose="02020600000000000000" pitchFamily="18" charset="-127"/>
                <a:ea typeface="a이끌림M" panose="02020600000000000000" pitchFamily="18" charset="-127"/>
              </a:rPr>
            </a:br>
            <a:r>
              <a:rPr lang="ko-KR" altLang="en-US" dirty="0">
                <a:latin typeface="a이끌림M" panose="02020600000000000000" pitchFamily="18" charset="-127"/>
                <a:ea typeface="a이끌림M" panose="02020600000000000000" pitchFamily="18" charset="-127"/>
              </a:rPr>
              <a:t>나누어 데이터베이스를 구축</a:t>
            </a:r>
            <a:r>
              <a:rPr lang="en-US" altLang="ko-KR" dirty="0">
                <a:latin typeface="a이끌림M" panose="02020600000000000000" pitchFamily="18" charset="-127"/>
                <a:ea typeface="a이끌림M" panose="02020600000000000000" pitchFamily="18" charset="-127"/>
              </a:rPr>
              <a:t>,</a:t>
            </a:r>
            <a:r>
              <a:rPr lang="ko-KR" altLang="en-US" dirty="0">
                <a:latin typeface="a이끌림M" panose="02020600000000000000" pitchFamily="18" charset="-127"/>
                <a:ea typeface="a이끌림M" panose="02020600000000000000" pitchFamily="18" charset="-127"/>
              </a:rPr>
              <a:t> 더 정확한 소비기한을 제공</a:t>
            </a:r>
            <a:r>
              <a:rPr lang="en-US" altLang="ko-KR" dirty="0">
                <a:latin typeface="a이끌림M" panose="02020600000000000000" pitchFamily="18" charset="-127"/>
                <a:ea typeface="a이끌림M" panose="02020600000000000000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AF91AD-5976-491C-A5F0-68ADD9C08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150" y="0"/>
            <a:ext cx="493850" cy="4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1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4E81F0E-7F05-4A33-9909-68FF08001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1540253"/>
            <a:ext cx="11010900" cy="49625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943B38E-3782-4C1A-804A-C5C248E5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1" y="173934"/>
            <a:ext cx="10515600" cy="723842"/>
          </a:xfrm>
        </p:spPr>
        <p:txBody>
          <a:bodyPr>
            <a:normAutofit/>
          </a:bodyPr>
          <a:lstStyle/>
          <a:p>
            <a:r>
              <a:rPr lang="ko-KR" altLang="en-US" sz="4000" dirty="0" err="1">
                <a:latin typeface="a이끌림M" panose="02020600000000000000" pitchFamily="18" charset="-127"/>
                <a:ea typeface="a이끌림M" panose="02020600000000000000" pitchFamily="18" charset="-127"/>
              </a:rPr>
              <a:t>유스케이스</a:t>
            </a:r>
            <a:r>
              <a:rPr lang="ko-KR" altLang="en-US" sz="4000" dirty="0">
                <a:latin typeface="a이끌림M" panose="02020600000000000000" pitchFamily="18" charset="-127"/>
                <a:ea typeface="a이끌림M" panose="02020600000000000000" pitchFamily="18" charset="-127"/>
              </a:rPr>
              <a:t> 다이어그램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23398C9-C36B-47BA-BC17-09BFD8D4B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150" y="0"/>
            <a:ext cx="493850" cy="4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39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3B38E-3782-4C1A-804A-C5C248E5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1" y="173934"/>
            <a:ext cx="10515600" cy="72384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a이끌림M" panose="02020600000000000000" pitchFamily="18" charset="-127"/>
                <a:ea typeface="a이끌림M" panose="02020600000000000000" pitchFamily="18" charset="-127"/>
              </a:rPr>
              <a:t>전략 제시</a:t>
            </a:r>
            <a:r>
              <a:rPr lang="en-US" altLang="ko-KR" sz="4000" dirty="0">
                <a:latin typeface="a이끌림M" panose="02020600000000000000" pitchFamily="18" charset="-127"/>
                <a:ea typeface="a이끌림M" panose="02020600000000000000" pitchFamily="18" charset="-127"/>
              </a:rPr>
              <a:t>_</a:t>
            </a:r>
            <a:r>
              <a:rPr lang="ko-KR" altLang="en-US" sz="2400" dirty="0">
                <a:latin typeface="a이끌림M" panose="02020600000000000000" pitchFamily="18" charset="-127"/>
                <a:ea typeface="a이끌림M" panose="02020600000000000000" pitchFamily="18" charset="-127"/>
              </a:rPr>
              <a:t>앱의 작업속도 </a:t>
            </a:r>
            <a:r>
              <a:rPr lang="en-US" altLang="ko-KR" sz="2400" dirty="0">
                <a:latin typeface="a이끌림M" panose="02020600000000000000" pitchFamily="18" charset="-127"/>
                <a:ea typeface="a이끌림M" panose="02020600000000000000" pitchFamily="18" charset="-127"/>
              </a:rPr>
              <a:t>3</a:t>
            </a:r>
            <a:r>
              <a:rPr lang="ko-KR" altLang="en-US" sz="2400" dirty="0">
                <a:latin typeface="a이끌림M" panose="02020600000000000000" pitchFamily="18" charset="-127"/>
                <a:ea typeface="a이끌림M" panose="02020600000000000000" pitchFamily="18" charset="-127"/>
              </a:rPr>
              <a:t>초 이내</a:t>
            </a:r>
            <a:endParaRPr lang="ko-KR" altLang="en-US" sz="4000" dirty="0">
              <a:latin typeface="a이끌림M" panose="02020600000000000000" pitchFamily="18" charset="-127"/>
              <a:ea typeface="a이끌림M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C439A0-0EA8-4C2A-B57D-A45A56E7B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0" y="1010978"/>
            <a:ext cx="11847023" cy="5673088"/>
          </a:xfrm>
        </p:spPr>
        <p:txBody>
          <a:bodyPr anchor="ctr"/>
          <a:lstStyle/>
          <a:p>
            <a:r>
              <a:rPr lang="ko-KR" altLang="en-US" dirty="0">
                <a:latin typeface="a이끌림M" panose="02020600000000000000" pitchFamily="18" charset="-127"/>
                <a:ea typeface="a이끌림M" panose="02020600000000000000" pitchFamily="18" charset="-127"/>
              </a:rPr>
              <a:t>외부와의 상호작용 없이 </a:t>
            </a:r>
            <a:r>
              <a:rPr lang="ko-KR" altLang="en-US" dirty="0">
                <a:solidFill>
                  <a:srgbClr val="00B0F0"/>
                </a:solidFill>
                <a:latin typeface="a이끌림M" panose="02020600000000000000" pitchFamily="18" charset="-127"/>
                <a:ea typeface="a이끌림M" panose="02020600000000000000" pitchFamily="18" charset="-127"/>
              </a:rPr>
              <a:t>내부 데이터베이스</a:t>
            </a:r>
            <a:r>
              <a:rPr lang="ko-KR" altLang="en-US" dirty="0">
                <a:latin typeface="a이끌림M" panose="02020600000000000000" pitchFamily="18" charset="-127"/>
                <a:ea typeface="a이끌림M" panose="02020600000000000000" pitchFamily="18" charset="-127"/>
              </a:rPr>
              <a:t>만을 이용하여</a:t>
            </a:r>
            <a:r>
              <a:rPr lang="en-US" altLang="ko-KR" dirty="0">
                <a:latin typeface="a이끌림M" panose="02020600000000000000" pitchFamily="18" charset="-127"/>
                <a:ea typeface="a이끌림M" panose="02020600000000000000" pitchFamily="18" charset="-127"/>
              </a:rPr>
              <a:t> </a:t>
            </a:r>
            <a:r>
              <a:rPr lang="ko-KR" altLang="en-US" dirty="0">
                <a:latin typeface="a이끌림M" panose="02020600000000000000" pitchFamily="18" charset="-127"/>
                <a:ea typeface="a이끌림M" panose="02020600000000000000" pitchFamily="18" charset="-127"/>
              </a:rPr>
              <a:t>시스템 속도 향상</a:t>
            </a:r>
            <a:endParaRPr lang="en-US" altLang="ko-KR" dirty="0">
              <a:latin typeface="a이끌림M" panose="02020600000000000000" pitchFamily="18" charset="-127"/>
              <a:ea typeface="a이끌림M" panose="02020600000000000000" pitchFamily="18" charset="-127"/>
            </a:endParaRPr>
          </a:p>
          <a:p>
            <a:r>
              <a:rPr lang="ko-KR" altLang="en-US" dirty="0">
                <a:latin typeface="a이끌림M" panose="02020600000000000000" pitchFamily="18" charset="-127"/>
                <a:ea typeface="a이끌림M" panose="02020600000000000000" pitchFamily="18" charset="-127"/>
              </a:rPr>
              <a:t>이미지 </a:t>
            </a:r>
            <a:r>
              <a:rPr lang="ko-KR" altLang="en-US" dirty="0" err="1">
                <a:latin typeface="a이끌림M" panose="02020600000000000000" pitchFamily="18" charset="-127"/>
                <a:ea typeface="a이끌림M" panose="02020600000000000000" pitchFamily="18" charset="-127"/>
              </a:rPr>
              <a:t>전처리</a:t>
            </a:r>
            <a:r>
              <a:rPr lang="ko-KR" altLang="en-US" dirty="0">
                <a:latin typeface="a이끌림M" panose="02020600000000000000" pitchFamily="18" charset="-127"/>
                <a:ea typeface="a이끌림M" panose="02020600000000000000" pitchFamily="18" charset="-127"/>
              </a:rPr>
              <a:t> 중 이진화 기술을 통해 시스템 속도를 향상</a:t>
            </a:r>
            <a:endParaRPr lang="en-US" altLang="ko-KR" dirty="0">
              <a:latin typeface="a이끌림M" panose="02020600000000000000" pitchFamily="18" charset="-127"/>
              <a:ea typeface="a이끌림M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53AAD8-D2AA-4B79-93E0-36006C708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150" y="0"/>
            <a:ext cx="493850" cy="4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52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C6D44-327A-45CE-B5EC-FECCE538C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r"/>
            <a:r>
              <a:rPr lang="ko-KR" altLang="en-US" dirty="0">
                <a:latin typeface="a고속도로" panose="02020600000000000000" pitchFamily="18" charset="-127"/>
                <a:ea typeface="a고속도로" panose="02020600000000000000" pitchFamily="18" charset="-127"/>
              </a:rPr>
              <a:t>감사합니다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6C4FDA-CC15-4E13-B0B2-B0E580AC7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067" y="3882207"/>
            <a:ext cx="1964267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07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4E81F0E-7F05-4A33-9909-68FF08001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1540253"/>
            <a:ext cx="11010900" cy="49625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943B38E-3782-4C1A-804A-C5C248E5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1" y="173934"/>
            <a:ext cx="10515600" cy="723842"/>
          </a:xfrm>
        </p:spPr>
        <p:txBody>
          <a:bodyPr>
            <a:normAutofit/>
          </a:bodyPr>
          <a:lstStyle/>
          <a:p>
            <a:r>
              <a:rPr lang="ko-KR" altLang="en-US" sz="4000" dirty="0" err="1">
                <a:latin typeface="a이끌림M" panose="02020600000000000000" pitchFamily="18" charset="-127"/>
                <a:ea typeface="a이끌림M" panose="02020600000000000000" pitchFamily="18" charset="-127"/>
              </a:rPr>
              <a:t>유스케이스</a:t>
            </a:r>
            <a:r>
              <a:rPr lang="ko-KR" altLang="en-US" sz="4000" dirty="0">
                <a:latin typeface="a이끌림M" panose="02020600000000000000" pitchFamily="18" charset="-127"/>
                <a:ea typeface="a이끌림M" panose="02020600000000000000" pitchFamily="18" charset="-127"/>
              </a:rPr>
              <a:t> 다이어그램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 _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등록한다</a:t>
            </a:r>
            <a:endParaRPr lang="ko-KR" altLang="en-US" sz="4000" dirty="0">
              <a:latin typeface="a이끌림M" panose="02020600000000000000" pitchFamily="18" charset="-127"/>
              <a:ea typeface="a이끌림M" panose="02020600000000000000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3C35726-2D6D-444E-A977-CE95382DF823}"/>
              </a:ext>
            </a:extLst>
          </p:cNvPr>
          <p:cNvSpPr/>
          <p:nvPr/>
        </p:nvSpPr>
        <p:spPr>
          <a:xfrm>
            <a:off x="2108464" y="1915892"/>
            <a:ext cx="1162314" cy="567267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CEFD61B-8C66-4017-9594-D22215D63229}"/>
              </a:ext>
            </a:extLst>
          </p:cNvPr>
          <p:cNvCxnSpPr>
            <a:cxnSpLocks/>
          </p:cNvCxnSpPr>
          <p:nvPr/>
        </p:nvCxnSpPr>
        <p:spPr>
          <a:xfrm>
            <a:off x="3270778" y="2309593"/>
            <a:ext cx="1085190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423398C9-C36B-47BA-BC17-09BFD8D4B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150" y="0"/>
            <a:ext cx="493850" cy="493850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F11F427-EC6E-48C6-8173-AFCAC37D72CA}"/>
              </a:ext>
            </a:extLst>
          </p:cNvPr>
          <p:cNvSpPr/>
          <p:nvPr/>
        </p:nvSpPr>
        <p:spPr>
          <a:xfrm>
            <a:off x="4355968" y="1915892"/>
            <a:ext cx="1130432" cy="567267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2F2F78F-40BB-482C-BF12-B85D6A3AFC5A}"/>
              </a:ext>
            </a:extLst>
          </p:cNvPr>
          <p:cNvSpPr/>
          <p:nvPr/>
        </p:nvSpPr>
        <p:spPr>
          <a:xfrm>
            <a:off x="6571590" y="1922749"/>
            <a:ext cx="1130432" cy="567267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37FD82D-63D8-4324-8D8A-94570F88225E}"/>
              </a:ext>
            </a:extLst>
          </p:cNvPr>
          <p:cNvSpPr/>
          <p:nvPr/>
        </p:nvSpPr>
        <p:spPr>
          <a:xfrm>
            <a:off x="8555172" y="1915098"/>
            <a:ext cx="1130432" cy="567267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6CE2E05-464E-4A11-88DA-6059FE5523E5}"/>
              </a:ext>
            </a:extLst>
          </p:cNvPr>
          <p:cNvSpPr/>
          <p:nvPr/>
        </p:nvSpPr>
        <p:spPr>
          <a:xfrm>
            <a:off x="8555172" y="2778698"/>
            <a:ext cx="1130432" cy="567267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6F435F2-C4D6-438E-9453-BD19359D7BD4}"/>
              </a:ext>
            </a:extLst>
          </p:cNvPr>
          <p:cNvCxnSpPr>
            <a:cxnSpLocks/>
          </p:cNvCxnSpPr>
          <p:nvPr/>
        </p:nvCxnSpPr>
        <p:spPr>
          <a:xfrm>
            <a:off x="5486400" y="2309593"/>
            <a:ext cx="1085190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2F7BF5B-B53D-4493-BEF6-D93E92E38C90}"/>
              </a:ext>
            </a:extLst>
          </p:cNvPr>
          <p:cNvCxnSpPr>
            <a:cxnSpLocks/>
          </p:cNvCxnSpPr>
          <p:nvPr/>
        </p:nvCxnSpPr>
        <p:spPr>
          <a:xfrm flipH="1">
            <a:off x="7702022" y="2309593"/>
            <a:ext cx="853151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6429EFE-EF1C-4C7B-8813-D1C1F5E233D7}"/>
              </a:ext>
            </a:extLst>
          </p:cNvPr>
          <p:cNvCxnSpPr/>
          <p:nvPr/>
        </p:nvCxnSpPr>
        <p:spPr>
          <a:xfrm>
            <a:off x="8068733" y="2309593"/>
            <a:ext cx="0" cy="83154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F430643-41D0-4E09-9969-76AC76FCCEB4}"/>
              </a:ext>
            </a:extLst>
          </p:cNvPr>
          <p:cNvCxnSpPr>
            <a:cxnSpLocks/>
          </p:cNvCxnSpPr>
          <p:nvPr/>
        </p:nvCxnSpPr>
        <p:spPr>
          <a:xfrm flipH="1">
            <a:off x="8068733" y="3141133"/>
            <a:ext cx="486440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464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4E81F0E-7F05-4A33-9909-68FF08001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1540253"/>
            <a:ext cx="11010900" cy="49625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943B38E-3782-4C1A-804A-C5C248E5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1" y="173934"/>
            <a:ext cx="10515600" cy="723842"/>
          </a:xfrm>
        </p:spPr>
        <p:txBody>
          <a:bodyPr>
            <a:normAutofit/>
          </a:bodyPr>
          <a:lstStyle/>
          <a:p>
            <a:r>
              <a:rPr lang="ko-KR" altLang="en-US" sz="4000" dirty="0" err="1">
                <a:latin typeface="a이끌림M" panose="02020600000000000000" pitchFamily="18" charset="-127"/>
                <a:ea typeface="a이끌림M" panose="02020600000000000000" pitchFamily="18" charset="-127"/>
              </a:rPr>
              <a:t>유스케이스</a:t>
            </a:r>
            <a:r>
              <a:rPr lang="ko-KR" altLang="en-US" sz="4000" dirty="0">
                <a:latin typeface="a이끌림M" panose="02020600000000000000" pitchFamily="18" charset="-127"/>
                <a:ea typeface="a이끌림M" panose="02020600000000000000" pitchFamily="18" charset="-127"/>
              </a:rPr>
              <a:t> 다이어그램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 _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수정한다</a:t>
            </a:r>
            <a:endParaRPr lang="ko-KR" altLang="en-US" sz="4000" dirty="0">
              <a:latin typeface="a이끌림M" panose="02020600000000000000" pitchFamily="18" charset="-127"/>
              <a:ea typeface="a이끌림M" panose="02020600000000000000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3C35726-2D6D-444E-A977-CE95382DF823}"/>
              </a:ext>
            </a:extLst>
          </p:cNvPr>
          <p:cNvSpPr/>
          <p:nvPr/>
        </p:nvSpPr>
        <p:spPr>
          <a:xfrm>
            <a:off x="2108464" y="3062331"/>
            <a:ext cx="1162314" cy="567267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23398C9-C36B-47BA-BC17-09BFD8D4B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150" y="0"/>
            <a:ext cx="493850" cy="493850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F11F427-EC6E-48C6-8173-AFCAC37D72CA}"/>
              </a:ext>
            </a:extLst>
          </p:cNvPr>
          <p:cNvSpPr/>
          <p:nvPr/>
        </p:nvSpPr>
        <p:spPr>
          <a:xfrm>
            <a:off x="5064790" y="2935137"/>
            <a:ext cx="1336012" cy="567267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2F7BF5B-B53D-4493-BEF6-D93E92E38C90}"/>
              </a:ext>
            </a:extLst>
          </p:cNvPr>
          <p:cNvCxnSpPr>
            <a:cxnSpLocks/>
          </p:cNvCxnSpPr>
          <p:nvPr/>
        </p:nvCxnSpPr>
        <p:spPr>
          <a:xfrm flipH="1">
            <a:off x="3270778" y="3141133"/>
            <a:ext cx="1794013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6429EFE-EF1C-4C7B-8813-D1C1F5E233D7}"/>
              </a:ext>
            </a:extLst>
          </p:cNvPr>
          <p:cNvCxnSpPr>
            <a:cxnSpLocks/>
          </p:cNvCxnSpPr>
          <p:nvPr/>
        </p:nvCxnSpPr>
        <p:spPr>
          <a:xfrm>
            <a:off x="4355968" y="3429000"/>
            <a:ext cx="0" cy="48260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F430643-41D0-4E09-9969-76AC76FCCEB4}"/>
              </a:ext>
            </a:extLst>
          </p:cNvPr>
          <p:cNvCxnSpPr>
            <a:cxnSpLocks/>
          </p:cNvCxnSpPr>
          <p:nvPr/>
        </p:nvCxnSpPr>
        <p:spPr>
          <a:xfrm flipH="1" flipV="1">
            <a:off x="4355969" y="3903134"/>
            <a:ext cx="811611" cy="734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1C94553-D9E1-4937-AB1C-2AEB5A48B3EC}"/>
              </a:ext>
            </a:extLst>
          </p:cNvPr>
          <p:cNvSpPr/>
          <p:nvPr/>
        </p:nvSpPr>
        <p:spPr>
          <a:xfrm>
            <a:off x="5167580" y="3737881"/>
            <a:ext cx="1130432" cy="567267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091C8DC-653A-455A-ADFB-D3F108A4B1B2}"/>
              </a:ext>
            </a:extLst>
          </p:cNvPr>
          <p:cNvCxnSpPr>
            <a:cxnSpLocks/>
          </p:cNvCxnSpPr>
          <p:nvPr/>
        </p:nvCxnSpPr>
        <p:spPr>
          <a:xfrm flipH="1">
            <a:off x="3270778" y="3429000"/>
            <a:ext cx="1085190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213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3B38E-3782-4C1A-804A-C5C248E5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1" y="173934"/>
            <a:ext cx="10515600" cy="723842"/>
          </a:xfrm>
        </p:spPr>
        <p:txBody>
          <a:bodyPr>
            <a:normAutofit/>
          </a:bodyPr>
          <a:lstStyle/>
          <a:p>
            <a:r>
              <a:rPr lang="ko-KR" altLang="en-US" sz="4000" dirty="0" err="1">
                <a:latin typeface="a이끌림M" panose="02020600000000000000" pitchFamily="18" charset="-127"/>
                <a:ea typeface="a이끌림M" panose="02020600000000000000" pitchFamily="18" charset="-127"/>
              </a:rPr>
              <a:t>유스케이스</a:t>
            </a:r>
            <a:r>
              <a:rPr lang="ko-KR" altLang="en-US" sz="4000" dirty="0">
                <a:latin typeface="a이끌림M" panose="02020600000000000000" pitchFamily="18" charset="-127"/>
                <a:ea typeface="a이끌림M" panose="02020600000000000000" pitchFamily="18" charset="-127"/>
              </a:rPr>
              <a:t> 명세서</a:t>
            </a:r>
            <a:r>
              <a:rPr lang="en-US" altLang="ko-KR" sz="2000" dirty="0">
                <a:latin typeface="a이끌림M" panose="02020600000000000000" pitchFamily="18" charset="-127"/>
                <a:ea typeface="a이끌림M" panose="02020600000000000000" pitchFamily="18" charset="-127"/>
              </a:rPr>
              <a:t>_</a:t>
            </a:r>
            <a:r>
              <a:rPr lang="ko-KR" altLang="en-US" sz="2000" dirty="0">
                <a:latin typeface="a이끌림M" panose="02020600000000000000" pitchFamily="18" charset="-127"/>
                <a:ea typeface="a이끌림M" panose="02020600000000000000" pitchFamily="18" charset="-127"/>
              </a:rPr>
              <a:t>품목을 등록한다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B79F9A-0B94-4F3F-8161-C18755772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150" y="0"/>
            <a:ext cx="493850" cy="493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7CACA83-C290-45F5-9815-DFD79A7C7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544" y="1000138"/>
            <a:ext cx="7516911" cy="568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7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3B38E-3782-4C1A-804A-C5C248E5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1" y="173934"/>
            <a:ext cx="10515600" cy="723842"/>
          </a:xfrm>
        </p:spPr>
        <p:txBody>
          <a:bodyPr>
            <a:normAutofit/>
          </a:bodyPr>
          <a:lstStyle/>
          <a:p>
            <a:r>
              <a:rPr lang="ko-KR" altLang="en-US" sz="4000" dirty="0" err="1">
                <a:latin typeface="a이끌림M" panose="02020600000000000000" pitchFamily="18" charset="-127"/>
                <a:ea typeface="a이끌림M" panose="02020600000000000000" pitchFamily="18" charset="-127"/>
              </a:rPr>
              <a:t>유스케이스</a:t>
            </a:r>
            <a:r>
              <a:rPr lang="ko-KR" altLang="en-US" sz="4000" dirty="0">
                <a:latin typeface="a이끌림M" panose="02020600000000000000" pitchFamily="18" charset="-127"/>
                <a:ea typeface="a이끌림M" panose="02020600000000000000" pitchFamily="18" charset="-127"/>
              </a:rPr>
              <a:t> 명세서</a:t>
            </a:r>
            <a:r>
              <a:rPr lang="en-US" altLang="ko-KR" sz="2000" dirty="0">
                <a:latin typeface="a이끌림M" panose="02020600000000000000" pitchFamily="18" charset="-127"/>
                <a:ea typeface="a이끌림M" panose="02020600000000000000" pitchFamily="18" charset="-127"/>
              </a:rPr>
              <a:t>_</a:t>
            </a:r>
            <a:r>
              <a:rPr lang="ko-KR" altLang="en-US" sz="2000" dirty="0">
                <a:latin typeface="a이끌림M" panose="02020600000000000000" pitchFamily="18" charset="-127"/>
                <a:ea typeface="a이끌림M" panose="02020600000000000000" pitchFamily="18" charset="-127"/>
              </a:rPr>
              <a:t>품목을 등록한다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B79F9A-0B94-4F3F-8161-C18755772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150" y="0"/>
            <a:ext cx="493850" cy="493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F399DC-DADB-42CB-BA0D-C4E8F674C16C}"/>
              </a:ext>
            </a:extLst>
          </p:cNvPr>
          <p:cNvSpPr txBox="1"/>
          <p:nvPr/>
        </p:nvSpPr>
        <p:spPr>
          <a:xfrm>
            <a:off x="2906732" y="5391404"/>
            <a:ext cx="637853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a이끌림M" panose="02020600000000000000" pitchFamily="18" charset="-127"/>
                <a:ea typeface="a이끌림M" panose="02020600000000000000" pitchFamily="18" charset="-127"/>
              </a:rPr>
              <a:t>사용자가 카메라를 통해 영수증을 촬영</a:t>
            </a:r>
            <a:endParaRPr lang="en-US" altLang="ko-KR" sz="2000" dirty="0">
              <a:latin typeface="a이끌림M" panose="02020600000000000000" pitchFamily="18" charset="-127"/>
              <a:ea typeface="a이끌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a이끌림M" panose="02020600000000000000" pitchFamily="18" charset="-127"/>
                <a:ea typeface="a이끌림M" panose="02020600000000000000" pitchFamily="18" charset="-127"/>
              </a:rPr>
              <a:t>시스템의 </a:t>
            </a:r>
            <a:r>
              <a:rPr lang="en-US" altLang="ko-KR" sz="2000" dirty="0">
                <a:latin typeface="a이끌림M" panose="02020600000000000000" pitchFamily="18" charset="-127"/>
                <a:ea typeface="a이끌림M" panose="02020600000000000000" pitchFamily="18" charset="-127"/>
              </a:rPr>
              <a:t>OCR</a:t>
            </a:r>
            <a:r>
              <a:rPr lang="ko-KR" altLang="en-US" sz="2000" dirty="0">
                <a:latin typeface="a이끌림M" panose="02020600000000000000" pitchFamily="18" charset="-127"/>
                <a:ea typeface="a이끌림M" panose="02020600000000000000" pitchFamily="18" charset="-127"/>
              </a:rPr>
              <a:t>은 촬영된 영수증의 품목을 추출</a:t>
            </a:r>
            <a:endParaRPr lang="en-US" altLang="ko-KR" sz="2000" dirty="0">
              <a:latin typeface="a이끌림M" panose="02020600000000000000" pitchFamily="18" charset="-127"/>
              <a:ea typeface="a이끌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a이끌림M" panose="02020600000000000000" pitchFamily="18" charset="-127"/>
                <a:ea typeface="a이끌림M" panose="02020600000000000000" pitchFamily="18" charset="-127"/>
              </a:rPr>
              <a:t>시스템이 보유품목 정보에 품목등록</a:t>
            </a:r>
            <a:endParaRPr lang="en-US" altLang="ko-KR" sz="2000" dirty="0">
              <a:latin typeface="a이끌림M" panose="02020600000000000000" pitchFamily="18" charset="-127"/>
              <a:ea typeface="a이끌림M" panose="02020600000000000000" pitchFamily="18" charset="-127"/>
            </a:endParaRPr>
          </a:p>
          <a:p>
            <a:endParaRPr lang="ko-KR" altLang="en-US" dirty="0">
              <a:latin typeface="a이끌림M" panose="02020600000000000000" pitchFamily="18" charset="-127"/>
              <a:ea typeface="a이끌림M" panose="02020600000000000000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A6AFFBA-8C66-4F49-A18D-045DA4C88BCC}"/>
              </a:ext>
            </a:extLst>
          </p:cNvPr>
          <p:cNvGrpSpPr/>
          <p:nvPr/>
        </p:nvGrpSpPr>
        <p:grpSpPr>
          <a:xfrm>
            <a:off x="1926431" y="1206011"/>
            <a:ext cx="8339137" cy="4445978"/>
            <a:chOff x="2228848" y="1443031"/>
            <a:chExt cx="8339137" cy="4445978"/>
          </a:xfrm>
        </p:grpSpPr>
        <p:sp>
          <p:nvSpPr>
            <p:cNvPr id="22" name="모서리가 둥근 직사각형 5">
              <a:extLst>
                <a:ext uri="{FF2B5EF4-FFF2-40B4-BE49-F238E27FC236}">
                  <a16:creationId xmlns:a16="http://schemas.microsoft.com/office/drawing/2014/main" id="{A1F0F08F-8E63-40E0-A744-237C961C6891}"/>
                </a:ext>
              </a:extLst>
            </p:cNvPr>
            <p:cNvSpPr/>
            <p:nvPr/>
          </p:nvSpPr>
          <p:spPr>
            <a:xfrm>
              <a:off x="2228848" y="3550438"/>
              <a:ext cx="1638300" cy="65722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a이끌림M" panose="02020600000000000000" pitchFamily="18" charset="-127"/>
                  <a:ea typeface="a이끌림M" panose="02020600000000000000" pitchFamily="18" charset="-127"/>
                </a:rPr>
                <a:t>Model</a:t>
              </a:r>
              <a:endParaRPr lang="ko-KR" altLang="en-US" sz="2000" b="1" dirty="0">
                <a:solidFill>
                  <a:schemeClr val="bg1"/>
                </a:solidFill>
                <a:latin typeface="a이끌림M" panose="02020600000000000000" pitchFamily="18" charset="-127"/>
                <a:ea typeface="a이끌림M" panose="02020600000000000000" pitchFamily="18" charset="-127"/>
              </a:endParaRPr>
            </a:p>
          </p:txBody>
        </p:sp>
        <p:sp>
          <p:nvSpPr>
            <p:cNvPr id="23" name="모서리가 둥근 직사각형 7">
              <a:extLst>
                <a:ext uri="{FF2B5EF4-FFF2-40B4-BE49-F238E27FC236}">
                  <a16:creationId xmlns:a16="http://schemas.microsoft.com/office/drawing/2014/main" id="{EA68F9A4-E6AF-4550-89C2-80A053AC7195}"/>
                </a:ext>
              </a:extLst>
            </p:cNvPr>
            <p:cNvSpPr/>
            <p:nvPr/>
          </p:nvSpPr>
          <p:spPr>
            <a:xfrm>
              <a:off x="8058149" y="3550438"/>
              <a:ext cx="1638300" cy="65722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a이끌림M" panose="02020600000000000000" pitchFamily="18" charset="-127"/>
                  <a:ea typeface="a이끌림M" panose="02020600000000000000" pitchFamily="18" charset="-127"/>
                </a:rPr>
                <a:t>View</a:t>
              </a:r>
              <a:endParaRPr lang="ko-KR" altLang="en-US" sz="2000" b="1" dirty="0">
                <a:solidFill>
                  <a:schemeClr val="bg1"/>
                </a:solidFill>
                <a:latin typeface="a이끌림M" panose="02020600000000000000" pitchFamily="18" charset="-127"/>
                <a:ea typeface="a이끌림M" panose="02020600000000000000" pitchFamily="18" charset="-127"/>
              </a:endParaRPr>
            </a:p>
          </p:txBody>
        </p:sp>
        <p:sp>
          <p:nvSpPr>
            <p:cNvPr id="24" name="모서리가 둥근 직사각형 8">
              <a:extLst>
                <a:ext uri="{FF2B5EF4-FFF2-40B4-BE49-F238E27FC236}">
                  <a16:creationId xmlns:a16="http://schemas.microsoft.com/office/drawing/2014/main" id="{42A130D1-758E-47B5-BB42-8312BFC4D7E2}"/>
                </a:ext>
              </a:extLst>
            </p:cNvPr>
            <p:cNvSpPr/>
            <p:nvPr/>
          </p:nvSpPr>
          <p:spPr>
            <a:xfrm>
              <a:off x="5143498" y="3550436"/>
              <a:ext cx="1638300" cy="65722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a이끌림M" panose="02020600000000000000" pitchFamily="18" charset="-127"/>
                  <a:ea typeface="a이끌림M" panose="02020600000000000000" pitchFamily="18" charset="-127"/>
                </a:rPr>
                <a:t>Controller</a:t>
              </a:r>
              <a:endParaRPr lang="ko-KR" altLang="en-US" sz="2000" b="1" dirty="0">
                <a:solidFill>
                  <a:schemeClr val="bg1"/>
                </a:solidFill>
                <a:latin typeface="a이끌림M" panose="02020600000000000000" pitchFamily="18" charset="-127"/>
                <a:ea typeface="a이끌림M" panose="02020600000000000000" pitchFamily="18" charset="-127"/>
              </a:endParaRPr>
            </a:p>
          </p:txBody>
        </p:sp>
        <p:pic>
          <p:nvPicPr>
            <p:cNvPr id="25" name="Picture 3">
              <a:extLst>
                <a:ext uri="{FF2B5EF4-FFF2-40B4-BE49-F238E27FC236}">
                  <a16:creationId xmlns:a16="http://schemas.microsoft.com/office/drawing/2014/main" id="{31D8D173-82C4-408A-97C1-5B524BED8D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806" t="2406" r="25656" b="59620"/>
            <a:stretch/>
          </p:blipFill>
          <p:spPr bwMode="auto">
            <a:xfrm>
              <a:off x="6781798" y="1443031"/>
              <a:ext cx="1214437" cy="1428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43C7C8B6-0F5A-4AF2-B5EC-AC7A9E58A032}"/>
                </a:ext>
              </a:extLst>
            </p:cNvPr>
            <p:cNvCxnSpPr/>
            <p:nvPr/>
          </p:nvCxnSpPr>
          <p:spPr>
            <a:xfrm>
              <a:off x="3867147" y="3698077"/>
              <a:ext cx="1276351" cy="0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EC865B3D-93CA-4774-B09F-036B5B4940EC}"/>
                </a:ext>
              </a:extLst>
            </p:cNvPr>
            <p:cNvCxnSpPr/>
            <p:nvPr/>
          </p:nvCxnSpPr>
          <p:spPr>
            <a:xfrm flipH="1">
              <a:off x="3838572" y="3986204"/>
              <a:ext cx="1304926" cy="0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4AABDC1-2FDD-4EE5-B7AF-32D697289237}"/>
                </a:ext>
              </a:extLst>
            </p:cNvPr>
            <p:cNvCxnSpPr/>
            <p:nvPr/>
          </p:nvCxnSpPr>
          <p:spPr>
            <a:xfrm>
              <a:off x="6781798" y="3879048"/>
              <a:ext cx="1276351" cy="0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꺾인 연결선 1024">
              <a:extLst>
                <a:ext uri="{FF2B5EF4-FFF2-40B4-BE49-F238E27FC236}">
                  <a16:creationId xmlns:a16="http://schemas.microsoft.com/office/drawing/2014/main" id="{2E94A935-A777-4FF7-8882-97FE5686DEC7}"/>
                </a:ext>
              </a:extLst>
            </p:cNvPr>
            <p:cNvCxnSpPr>
              <a:stCxn id="23" idx="0"/>
              <a:endCxn id="25" idx="3"/>
            </p:cNvCxnSpPr>
            <p:nvPr/>
          </p:nvCxnSpPr>
          <p:spPr>
            <a:xfrm rot="16200000" flipV="1">
              <a:off x="7740251" y="2413390"/>
              <a:ext cx="1393032" cy="881064"/>
            </a:xfrm>
            <a:prstGeom prst="bentConnector2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꺾인 연결선 41">
              <a:extLst>
                <a:ext uri="{FF2B5EF4-FFF2-40B4-BE49-F238E27FC236}">
                  <a16:creationId xmlns:a16="http://schemas.microsoft.com/office/drawing/2014/main" id="{60DC5ECE-4231-4629-8A08-2411EBC24190}"/>
                </a:ext>
              </a:extLst>
            </p:cNvPr>
            <p:cNvCxnSpPr>
              <a:stCxn id="25" idx="1"/>
              <a:endCxn id="24" idx="0"/>
            </p:cNvCxnSpPr>
            <p:nvPr/>
          </p:nvCxnSpPr>
          <p:spPr>
            <a:xfrm rot="10800000" flipV="1">
              <a:off x="5962648" y="2157406"/>
              <a:ext cx="819150" cy="1393030"/>
            </a:xfrm>
            <a:prstGeom prst="bentConnector2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DE5DF90-7B72-4404-86B8-89C0AC21CAF6}"/>
                </a:ext>
              </a:extLst>
            </p:cNvPr>
            <p:cNvSpPr txBox="1"/>
            <p:nvPr/>
          </p:nvSpPr>
          <p:spPr>
            <a:xfrm>
              <a:off x="2228848" y="4411682"/>
              <a:ext cx="257175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이끌림M" panose="02020600000000000000" pitchFamily="18" charset="-127"/>
                  <a:ea typeface="a이끌림M" panose="02020600000000000000" pitchFamily="18" charset="-127"/>
                </a:rPr>
                <a:t>보유품목 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이끌림M" panose="02020600000000000000" pitchFamily="18" charset="-127"/>
                  <a:ea typeface="a이끌림M" panose="02020600000000000000" pitchFamily="18" charset="-127"/>
                </a:rPr>
                <a:t>DB</a:t>
              </a:r>
            </a:p>
            <a:p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이끌림M" panose="02020600000000000000" pitchFamily="18" charset="-127"/>
                  <a:ea typeface="a이끌림M" panose="02020600000000000000" pitchFamily="18" charset="-127"/>
                </a:rPr>
                <a:t>냉장소비기한 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이끌림M" panose="02020600000000000000" pitchFamily="18" charset="-127"/>
                  <a:ea typeface="a이끌림M" panose="02020600000000000000" pitchFamily="18" charset="-127"/>
                </a:rPr>
                <a:t>DB</a:t>
              </a:r>
            </a:p>
            <a:p>
              <a:endParaRPr lang="en-US" altLang="ko-KR" sz="1400" b="1" dirty="0">
                <a:latin typeface="a이끌림M" panose="02020600000000000000" pitchFamily="18" charset="-127"/>
                <a:ea typeface="a이끌림M" panose="02020600000000000000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D3D7D8-3B53-4403-AD6B-0B1F94E338C4}"/>
                </a:ext>
              </a:extLst>
            </p:cNvPr>
            <p:cNvSpPr txBox="1"/>
            <p:nvPr/>
          </p:nvSpPr>
          <p:spPr>
            <a:xfrm>
              <a:off x="4962523" y="4432339"/>
              <a:ext cx="25717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이끌림M" panose="02020600000000000000" pitchFamily="18" charset="-127"/>
                  <a:ea typeface="a이끌림M" panose="02020600000000000000" pitchFamily="18" charset="-127"/>
                </a:rPr>
                <a:t>품목추출 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이끌림M" panose="02020600000000000000" pitchFamily="18" charset="-127"/>
                  <a:ea typeface="a이끌림M" panose="02020600000000000000" pitchFamily="18" charset="-127"/>
                </a:rPr>
                <a:t>controller</a:t>
              </a:r>
            </a:p>
            <a:p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이끌림M" panose="02020600000000000000" pitchFamily="18" charset="-127"/>
                  <a:ea typeface="a이끌림M" panose="02020600000000000000" pitchFamily="18" charset="-127"/>
                </a:rPr>
                <a:t>카메라 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이끌림M" panose="02020600000000000000" pitchFamily="18" charset="-127"/>
                  <a:ea typeface="a이끌림M" panose="02020600000000000000" pitchFamily="18" charset="-127"/>
                </a:rPr>
                <a:t>controller</a:t>
              </a:r>
            </a:p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이끌림M" panose="02020600000000000000" pitchFamily="18" charset="-127"/>
                  <a:ea typeface="a이끌림M" panose="02020600000000000000" pitchFamily="18" charset="-127"/>
                </a:rPr>
                <a:t>OCR controller</a:t>
              </a:r>
            </a:p>
            <a:p>
              <a:endParaRPr lang="ko-KR" altLang="en-US" sz="1400" b="1" dirty="0">
                <a:latin typeface="a이끌림M" panose="02020600000000000000" pitchFamily="18" charset="-127"/>
                <a:ea typeface="a이끌림M" panose="02020600000000000000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721B89-B82D-46DD-A073-50D019A43FEE}"/>
                </a:ext>
              </a:extLst>
            </p:cNvPr>
            <p:cNvSpPr txBox="1"/>
            <p:nvPr/>
          </p:nvSpPr>
          <p:spPr>
            <a:xfrm>
              <a:off x="7996235" y="4389625"/>
              <a:ext cx="2571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이끌림M" panose="02020600000000000000" pitchFamily="18" charset="-127"/>
                  <a:ea typeface="a이끌림M" panose="02020600000000000000" pitchFamily="18" charset="-127"/>
                </a:rPr>
                <a:t>품목추출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이끌림M" panose="02020600000000000000" pitchFamily="18" charset="-127"/>
                  <a:ea typeface="a이끌림M" panose="02020600000000000000" pitchFamily="18" charset="-127"/>
                </a:rPr>
                <a:t> View</a:t>
              </a:r>
            </a:p>
            <a:p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이끌림M" panose="02020600000000000000" pitchFamily="18" charset="-127"/>
                  <a:ea typeface="a이끌림M" panose="02020600000000000000" pitchFamily="18" charset="-127"/>
                </a:rPr>
                <a:t>카메라 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이끌림M" panose="02020600000000000000" pitchFamily="18" charset="-127"/>
                  <a:ea typeface="a이끌림M" panose="02020600000000000000" pitchFamily="18" charset="-127"/>
                </a:rPr>
                <a:t>View</a:t>
              </a:r>
              <a:endParaRPr lang="ko-KR" altLang="en-US" sz="1400" b="1" dirty="0">
                <a:latin typeface="a이끌림M" panose="02020600000000000000" pitchFamily="18" charset="-127"/>
                <a:ea typeface="a이끌림M" panose="02020600000000000000" pitchFamily="18" charset="-127"/>
              </a:endParaRPr>
            </a:p>
          </p:txBody>
        </p:sp>
        <p:sp>
          <p:nvSpPr>
            <p:cNvPr id="34" name="모서리가 둥근 직사각형 3">
              <a:extLst>
                <a:ext uri="{FF2B5EF4-FFF2-40B4-BE49-F238E27FC236}">
                  <a16:creationId xmlns:a16="http://schemas.microsoft.com/office/drawing/2014/main" id="{6B49C93A-57B8-49DD-9FD0-6AFEAD9F5E90}"/>
                </a:ext>
              </a:extLst>
            </p:cNvPr>
            <p:cNvSpPr/>
            <p:nvPr/>
          </p:nvSpPr>
          <p:spPr>
            <a:xfrm>
              <a:off x="7996235" y="4389625"/>
              <a:ext cx="1909765" cy="591502"/>
            </a:xfrm>
            <a:prstGeom prst="roundRect">
              <a:avLst/>
            </a:prstGeom>
            <a:noFill/>
            <a:ln w="63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이끌림M" panose="02020600000000000000" pitchFamily="18" charset="-127"/>
                <a:ea typeface="a이끌림M" panose="02020600000000000000" pitchFamily="18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1ED444B-D16E-42D1-B743-4864775E3D56}"/>
                </a:ext>
              </a:extLst>
            </p:cNvPr>
            <p:cNvSpPr txBox="1"/>
            <p:nvPr/>
          </p:nvSpPr>
          <p:spPr>
            <a:xfrm>
              <a:off x="8691559" y="5365789"/>
              <a:ext cx="5905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>
                      <a:lumMod val="65000"/>
                    </a:schemeClr>
                  </a:solidFill>
                  <a:latin typeface="a이끌림M" panose="02020600000000000000" pitchFamily="18" charset="-127"/>
                  <a:ea typeface="a이끌림M" panose="02020600000000000000" pitchFamily="18" charset="-127"/>
                </a:rPr>
                <a:t>UI</a:t>
              </a:r>
              <a:endParaRPr lang="ko-KR" altLang="en-US" sz="2800" b="1" dirty="0">
                <a:solidFill>
                  <a:schemeClr val="bg1">
                    <a:lumMod val="65000"/>
                  </a:schemeClr>
                </a:solidFill>
                <a:latin typeface="a이끌림M" panose="02020600000000000000" pitchFamily="18" charset="-127"/>
                <a:ea typeface="a이끌림M" panose="02020600000000000000" pitchFamily="18" charset="-127"/>
              </a:endParaRPr>
            </a:p>
          </p:txBody>
        </p:sp>
        <p:sp>
          <p:nvSpPr>
            <p:cNvPr id="36" name="아래쪽 화살표 12">
              <a:extLst>
                <a:ext uri="{FF2B5EF4-FFF2-40B4-BE49-F238E27FC236}">
                  <a16:creationId xmlns:a16="http://schemas.microsoft.com/office/drawing/2014/main" id="{8713B9A7-BE81-43B0-BBFF-F2CBE4D3D40A}"/>
                </a:ext>
              </a:extLst>
            </p:cNvPr>
            <p:cNvSpPr/>
            <p:nvPr/>
          </p:nvSpPr>
          <p:spPr>
            <a:xfrm>
              <a:off x="8846341" y="5108166"/>
              <a:ext cx="209551" cy="257623"/>
            </a:xfrm>
            <a:prstGeom prst="downArrow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이끌림M" panose="02020600000000000000" pitchFamily="18" charset="-127"/>
                <a:ea typeface="a이끌림M" panose="02020600000000000000" pitchFamily="18" charset="-127"/>
              </a:endParaRPr>
            </a:p>
          </p:txBody>
        </p:sp>
        <p:sp>
          <p:nvSpPr>
            <p:cNvPr id="37" name="모서리가 둥근 직사각형 23">
              <a:extLst>
                <a:ext uri="{FF2B5EF4-FFF2-40B4-BE49-F238E27FC236}">
                  <a16:creationId xmlns:a16="http://schemas.microsoft.com/office/drawing/2014/main" id="{3C34887F-53FA-4CB6-BC21-D098D82288A7}"/>
                </a:ext>
              </a:extLst>
            </p:cNvPr>
            <p:cNvSpPr/>
            <p:nvPr/>
          </p:nvSpPr>
          <p:spPr>
            <a:xfrm>
              <a:off x="4962524" y="4389625"/>
              <a:ext cx="2364582" cy="847352"/>
            </a:xfrm>
            <a:prstGeom prst="roundRect">
              <a:avLst/>
            </a:prstGeom>
            <a:noFill/>
            <a:ln w="63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이끌림M" panose="02020600000000000000" pitchFamily="18" charset="-127"/>
                <a:ea typeface="a이끌림M" panose="02020600000000000000" pitchFamily="18" charset="-127"/>
              </a:endParaRPr>
            </a:p>
          </p:txBody>
        </p:sp>
        <p:sp>
          <p:nvSpPr>
            <p:cNvPr id="38" name="왼쪽/오른쪽 화살표 16">
              <a:extLst>
                <a:ext uri="{FF2B5EF4-FFF2-40B4-BE49-F238E27FC236}">
                  <a16:creationId xmlns:a16="http://schemas.microsoft.com/office/drawing/2014/main" id="{4F22311A-D153-48D1-AC58-CDE30060F809}"/>
                </a:ext>
              </a:extLst>
            </p:cNvPr>
            <p:cNvSpPr/>
            <p:nvPr/>
          </p:nvSpPr>
          <p:spPr>
            <a:xfrm>
              <a:off x="7439021" y="4589619"/>
              <a:ext cx="438153" cy="191513"/>
            </a:xfrm>
            <a:prstGeom prst="leftRightArrow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65000"/>
                  </a:schemeClr>
                </a:solidFill>
                <a:latin typeface="a이끌림M" panose="02020600000000000000" pitchFamily="18" charset="-127"/>
                <a:ea typeface="a이끌림M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5436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95CF43B-9021-4C54-A660-442291BC8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521" y="504069"/>
            <a:ext cx="6272411" cy="635393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943B38E-3782-4C1A-804A-C5C248E5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1" y="173934"/>
            <a:ext cx="10515600" cy="72384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a이끌림M" panose="02020600000000000000" pitchFamily="18" charset="-127"/>
                <a:ea typeface="a이끌림M" panose="02020600000000000000" pitchFamily="18" charset="-127"/>
              </a:rPr>
              <a:t>시퀀스 다이어그램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 _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품목을 등록한다</a:t>
            </a:r>
            <a:r>
              <a:rPr lang="en-US" altLang="ko-KR" sz="2000" dirty="0">
                <a:solidFill>
                  <a:prstClr val="black"/>
                </a:solidFill>
                <a:latin typeface="a이끌림M" panose="02020600000000000000" pitchFamily="18" charset="-127"/>
                <a:ea typeface="a이끌림M" panose="02020600000000000000" pitchFamily="18" charset="-127"/>
              </a:rPr>
              <a:t>(</a:t>
            </a:r>
            <a:r>
              <a:rPr lang="ko-KR" altLang="en-US" sz="2000" dirty="0">
                <a:solidFill>
                  <a:prstClr val="black"/>
                </a:solidFill>
                <a:latin typeface="a이끌림M" panose="02020600000000000000" pitchFamily="18" charset="-127"/>
                <a:ea typeface="a이끌림M" panose="02020600000000000000" pitchFamily="18" charset="-127"/>
              </a:rPr>
              <a:t>카메라</a:t>
            </a:r>
            <a:r>
              <a:rPr lang="en-US" altLang="ko-KR" sz="2000" dirty="0">
                <a:solidFill>
                  <a:prstClr val="black"/>
                </a:solidFill>
                <a:latin typeface="a이끌림M" panose="02020600000000000000" pitchFamily="18" charset="-127"/>
                <a:ea typeface="a이끌림M" panose="02020600000000000000" pitchFamily="18" charset="-127"/>
              </a:rPr>
              <a:t>)</a:t>
            </a:r>
            <a:endParaRPr lang="ko-KR" altLang="en-US" sz="4000" dirty="0">
              <a:latin typeface="a이끌림M" panose="02020600000000000000" pitchFamily="18" charset="-127"/>
              <a:ea typeface="a이끌림M" panose="02020600000000000000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C9B761-F252-4061-8746-4BE6DCE10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150" y="0"/>
            <a:ext cx="493850" cy="4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54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7">
            <a:extLst>
              <a:ext uri="{FF2B5EF4-FFF2-40B4-BE49-F238E27FC236}">
                <a16:creationId xmlns:a16="http://schemas.microsoft.com/office/drawing/2014/main" id="{8D38348F-105F-442B-BDA9-AF3CA29C6F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65"/>
          <a:stretch/>
        </p:blipFill>
        <p:spPr>
          <a:xfrm>
            <a:off x="1558254" y="1441601"/>
            <a:ext cx="9075492" cy="397479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943B38E-3782-4C1A-804A-C5C248E5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1" y="173934"/>
            <a:ext cx="10515600" cy="72384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a이끌림M" panose="02020600000000000000" pitchFamily="18" charset="-127"/>
                <a:ea typeface="a이끌림M" panose="02020600000000000000" pitchFamily="18" charset="-127"/>
              </a:rPr>
              <a:t>시퀀스 다이어그램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 _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품목을 등록한다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카메라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이끌림M" panose="02020600000000000000" pitchFamily="18" charset="-127"/>
                <a:ea typeface="a이끌림M" panose="02020600000000000000" pitchFamily="18" charset="-127"/>
                <a:cs typeface="+mj-cs"/>
              </a:rPr>
              <a:t>)</a:t>
            </a:r>
            <a:endParaRPr lang="ko-KR" altLang="en-US" sz="4000" dirty="0">
              <a:latin typeface="a이끌림M" panose="02020600000000000000" pitchFamily="18" charset="-127"/>
              <a:ea typeface="a이끌림M" panose="02020600000000000000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0C129B7-E889-42AB-8B14-6ECDCBA5B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150" y="0"/>
            <a:ext cx="493850" cy="4938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89A4894-F31D-4E9E-A453-A2FF34243E6B}"/>
              </a:ext>
            </a:extLst>
          </p:cNvPr>
          <p:cNvSpPr/>
          <p:nvPr/>
        </p:nvSpPr>
        <p:spPr>
          <a:xfrm>
            <a:off x="7886698" y="2514600"/>
            <a:ext cx="2505075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카메라 접근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AE734A-9C83-46B5-B2A8-CD07C3E1A341}"/>
              </a:ext>
            </a:extLst>
          </p:cNvPr>
          <p:cNvSpPr/>
          <p:nvPr/>
        </p:nvSpPr>
        <p:spPr>
          <a:xfrm>
            <a:off x="7886699" y="4114799"/>
            <a:ext cx="2505075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사진촬영</a:t>
            </a:r>
          </a:p>
        </p:txBody>
      </p:sp>
    </p:spTree>
    <p:extLst>
      <p:ext uri="{BB962C8B-B14F-4D97-AF65-F5344CB8AC3E}">
        <p14:creationId xmlns:p14="http://schemas.microsoft.com/office/powerpoint/2010/main" val="3510780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406</Words>
  <Application>Microsoft Office PowerPoint</Application>
  <PresentationFormat>와이드스크린</PresentationFormat>
  <Paragraphs>97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a이끌림M</vt:lpstr>
      <vt:lpstr>Arial</vt:lpstr>
      <vt:lpstr>a고속도로</vt:lpstr>
      <vt:lpstr>맑은 고딕</vt:lpstr>
      <vt:lpstr>Office 테마</vt:lpstr>
      <vt:lpstr>영수증을 부탁해  -구조발표-</vt:lpstr>
      <vt:lpstr>문맥 다이어그램</vt:lpstr>
      <vt:lpstr>유스케이스 다이어그램</vt:lpstr>
      <vt:lpstr>유스케이스 다이어그램 _등록한다</vt:lpstr>
      <vt:lpstr>유스케이스 다이어그램 _수정한다</vt:lpstr>
      <vt:lpstr>유스케이스 명세서_품목을 등록한다</vt:lpstr>
      <vt:lpstr>유스케이스 명세서_품목을 등록한다</vt:lpstr>
      <vt:lpstr>시퀀스 다이어그램 _품목을 등록한다(카메라)</vt:lpstr>
      <vt:lpstr>시퀀스 다이어그램 _품목을 등록한다(카메라)</vt:lpstr>
      <vt:lpstr>시퀀스 다이어그램 _품목을 등록한다(카메라)</vt:lpstr>
      <vt:lpstr>시퀀스 다이어그램 _품목을 등록한다_대체흐름(갤러리)</vt:lpstr>
      <vt:lpstr>시퀀스 다이어그램 _품목을 등록한다_대체흐름(갤러리)</vt:lpstr>
      <vt:lpstr>유스케이스 명세서_품목을 수정한다</vt:lpstr>
      <vt:lpstr>유스케이스 명세서_품목을 수정한다</vt:lpstr>
      <vt:lpstr>시퀀스 다이어그램 _품목을 수정한다</vt:lpstr>
      <vt:lpstr>시퀀스 다이어그램 _품목을 수정한다_대체흐름(보관방법 수정(상온-&gt;냉장))</vt:lpstr>
      <vt:lpstr>시퀀스 다이어그램 _품목을 수정한다_대체흐름(보관방법 수정(상온-&gt;냉장))</vt:lpstr>
      <vt:lpstr>시퀀스 다이어그램 _품목을 수정한다_대체흐름(보관방법 수정X)</vt:lpstr>
      <vt:lpstr>시퀀스 다이어그램 _품목을 수정한다_대체흐름(보관방법 수정X)</vt:lpstr>
      <vt:lpstr>시퀀스 다이어그램 _품목을 수정한다_대체흐름(날짜 수정X)</vt:lpstr>
      <vt:lpstr>클래스 다이어그램</vt:lpstr>
      <vt:lpstr>클래스 다이어그램 _등록한다</vt:lpstr>
      <vt:lpstr>클래스 다이어그램 _수정한다</vt:lpstr>
      <vt:lpstr>클래스 다이어그램</vt:lpstr>
      <vt:lpstr>클래스 다이어그램</vt:lpstr>
      <vt:lpstr>클래스 다이어그램</vt:lpstr>
      <vt:lpstr>품질 요구사항</vt:lpstr>
      <vt:lpstr>전략 제시_OCR의 정확도 90% 이상</vt:lpstr>
      <vt:lpstr>전략 제시_품목에 대한 소비기한 정확도 90% 이상</vt:lpstr>
      <vt:lpstr>전략 제시_앱의 작업속도 3초 이내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영수증을 부탁해  -구조발표-</dc:title>
  <dc:creator>Hanvit Kang</dc:creator>
  <cp:lastModifiedBy>Hanvit Kang</cp:lastModifiedBy>
  <cp:revision>25</cp:revision>
  <cp:lastPrinted>2021-11-14T12:02:29Z</cp:lastPrinted>
  <dcterms:created xsi:type="dcterms:W3CDTF">2021-11-09T08:11:02Z</dcterms:created>
  <dcterms:modified xsi:type="dcterms:W3CDTF">2021-11-16T04:49:49Z</dcterms:modified>
</cp:coreProperties>
</file>