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activeX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59" r:id="rId26"/>
    <p:sldId id="334" r:id="rId27"/>
    <p:sldId id="335" r:id="rId28"/>
    <p:sldId id="352" r:id="rId29"/>
    <p:sldId id="353" r:id="rId30"/>
    <p:sldId id="354" r:id="rId31"/>
    <p:sldId id="358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22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4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0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74DC88-974B-4DF6-A193-97190AA6F63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4145039" y="9121974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1" hangingPunct="1"/>
            <a:fld id="{231E6198-1024-45C9-9A6D-EB085C11BAEC}" type="slidenum">
              <a:rPr lang="en-US" sz="1300">
                <a:latin typeface="Tahoma" pitchFamily="34" charset="0"/>
              </a:rPr>
              <a:pPr algn="r" defTabSz="966788" eaLnBrk="1" hangingPunct="1"/>
              <a:t>28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4145039" y="9121974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1" hangingPunct="1"/>
            <a:fld id="{AA155294-D89D-4BE9-8665-293D574FB2A4}" type="slidenum">
              <a:rPr lang="en-US" sz="1300">
                <a:latin typeface="Tahoma" pitchFamily="34" charset="0"/>
              </a:rPr>
              <a:pPr algn="r" defTabSz="966788" eaLnBrk="1" hangingPunct="1"/>
              <a:t>29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 Comprehensive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2DAC9-FC67-4D24-AA56-B56C8F6D7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F552-8856-4159-A9D0-398B136D8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57800" y="41148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 Comprehensive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FD810-2EAD-4613-959C-8C8E48A3D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3.doc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382/ETE 334</a:t>
            </a:r>
            <a:br>
              <a:rPr lang="en-US" dirty="0" smtClean="0"/>
            </a:br>
            <a:r>
              <a:rPr lang="en-US" dirty="0" smtClean="0"/>
              <a:t>Internet and Web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Shazzad</a:t>
            </a:r>
            <a:r>
              <a:rPr lang="en-US" dirty="0" smtClean="0"/>
              <a:t> </a:t>
            </a:r>
            <a:r>
              <a:rPr lang="en-US" dirty="0" err="1" smtClean="0"/>
              <a:t>Hosain</a:t>
            </a:r>
            <a:endParaRPr lang="en-US" dirty="0" smtClean="0"/>
          </a:p>
          <a:p>
            <a:r>
              <a:rPr lang="en-US" dirty="0" smtClean="0"/>
              <a:t>Asst. Prof. EECS, NSU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8B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Drop-down menu or list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57400"/>
            <a:ext cx="7162800" cy="17097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 menu or list:</a:t>
            </a:r>
            <a:b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</a:br>
            <a: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&lt;select name="select"&gt;</a:t>
            </a:r>
            <a:b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</a:br>
            <a: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   &lt;option value="red"&gt;red&lt;/option&gt;</a:t>
            </a:r>
            <a:b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</a:br>
            <a: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   &lt;option value="green"&gt;green&lt;/option&gt;</a:t>
            </a:r>
            <a:b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</a:br>
            <a: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   &lt;option value="BLUE"&gt;blue&lt;/option&gt;</a:t>
            </a:r>
            <a:b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</a:br>
            <a:r>
              <a:rPr 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&lt;/select&gt;</a:t>
            </a:r>
            <a:endParaRPr lang="en-US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4419600"/>
            <a:ext cx="7848600" cy="13144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Additional arguments:</a:t>
            </a:r>
          </a:p>
          <a:p>
            <a:pPr lvl="1"/>
            <a:r>
              <a:rPr lang="en-US" sz="21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size</a:t>
            </a:r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the number of items visible in the list (default is</a:t>
            </a:r>
            <a:r>
              <a:rPr lang="en-US" sz="2100" dirty="0" smtClean="0">
                <a:solidFill>
                  <a:srgbClr val="FFFF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</a:t>
            </a:r>
            <a:r>
              <a:rPr lang="en-US" sz="21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"1"</a:t>
            </a:r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lvl="1"/>
            <a:r>
              <a:rPr lang="en-US" sz="21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multiple</a:t>
            </a:r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if set to </a:t>
            </a:r>
            <a:r>
              <a:rPr lang="en-US" sz="21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"true"</a:t>
            </a:r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any number of items may be selected (default is</a:t>
            </a:r>
            <a:r>
              <a:rPr lang="en-US" sz="2100" dirty="0" smtClean="0">
                <a:solidFill>
                  <a:srgbClr val="FFFF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</a:t>
            </a:r>
            <a:r>
              <a:rPr lang="en-US" sz="21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"false"</a:t>
            </a:r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646238"/>
            <a:ext cx="33416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bldLvl="5" autoUpdateAnimBg="0"/>
      <p:bldP spid="155652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Buttons in a Form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05800" cy="4419600"/>
          </a:xfrm>
        </p:spPr>
        <p:txBody>
          <a:bodyPr/>
          <a:lstStyle/>
          <a:p>
            <a:r>
              <a:rPr lang="en-US" sz="2000" b="1" dirty="0" smtClean="0"/>
              <a:t>To put a </a:t>
            </a:r>
            <a:r>
              <a:rPr lang="en-US" sz="2000" b="1" dirty="0" smtClean="0">
                <a:solidFill>
                  <a:schemeClr val="folHlink"/>
                </a:solidFill>
              </a:rPr>
              <a:t>button</a:t>
            </a:r>
            <a:r>
              <a:rPr lang="en-US" sz="2000" b="1" dirty="0" smtClean="0"/>
              <a:t> in the form </a:t>
            </a:r>
          </a:p>
          <a:p>
            <a:r>
              <a:rPr lang="en-US" sz="2000" b="1" dirty="0" smtClean="0"/>
              <a:t>Syntax: </a:t>
            </a:r>
            <a:r>
              <a:rPr lang="en-US" sz="2000" b="1" dirty="0" smtClean="0">
                <a:solidFill>
                  <a:schemeClr val="folHlink"/>
                </a:solidFill>
              </a:rPr>
              <a:t>&lt;input type=button value=Go&gt; </a:t>
            </a:r>
          </a:p>
          <a:p>
            <a:r>
              <a:rPr lang="en-US" sz="2000" b="1" dirty="0" smtClean="0"/>
              <a:t>value-specifies the label of the button </a:t>
            </a:r>
          </a:p>
          <a:p>
            <a:r>
              <a:rPr lang="en-US" sz="2000" b="1" dirty="0" smtClean="0"/>
              <a:t>To put a </a:t>
            </a:r>
            <a:r>
              <a:rPr lang="en-US" sz="2000" b="1" dirty="0" smtClean="0">
                <a:solidFill>
                  <a:schemeClr val="folHlink"/>
                </a:solidFill>
              </a:rPr>
              <a:t>reset button</a:t>
            </a:r>
            <a:r>
              <a:rPr lang="en-US" sz="2000" b="1" dirty="0" smtClean="0"/>
              <a:t> in the form. By pressing this button it will clear all the things that user has entered </a:t>
            </a:r>
          </a:p>
          <a:p>
            <a:r>
              <a:rPr lang="en-US" sz="2000" b="1" dirty="0" smtClean="0"/>
              <a:t>Syntax: </a:t>
            </a:r>
            <a:r>
              <a:rPr lang="en-US" sz="2000" b="1" dirty="0" smtClean="0">
                <a:solidFill>
                  <a:schemeClr val="folHlink"/>
                </a:solidFill>
              </a:rPr>
              <a:t>&lt;input type=reset value=Clear&gt;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value-specifies the label of the button. It is "Reset" by default. </a:t>
            </a:r>
          </a:p>
          <a:p>
            <a:r>
              <a:rPr lang="en-US" sz="2000" b="1" dirty="0" smtClean="0"/>
              <a:t>To put a </a:t>
            </a:r>
            <a:r>
              <a:rPr lang="en-US" sz="2000" b="1" dirty="0" smtClean="0">
                <a:solidFill>
                  <a:schemeClr val="folHlink"/>
                </a:solidFill>
              </a:rPr>
              <a:t>submit button</a:t>
            </a:r>
            <a:r>
              <a:rPr lang="en-US" sz="2000" b="1" dirty="0" smtClean="0"/>
              <a:t> in the form. When this button is pressed, the page that is specified by action in form tag will appear. </a:t>
            </a:r>
          </a:p>
          <a:p>
            <a:r>
              <a:rPr lang="en-US" sz="2000" b="1" dirty="0" smtClean="0"/>
              <a:t>Syntax: </a:t>
            </a:r>
            <a:r>
              <a:rPr lang="en-US" sz="2000" b="1" dirty="0" smtClean="0">
                <a:solidFill>
                  <a:schemeClr val="folHlink"/>
                </a:solidFill>
              </a:rPr>
              <a:t>&lt;input type=submit value=</a:t>
            </a:r>
            <a:r>
              <a:rPr lang="en-US" sz="2000" b="1" dirty="0" err="1" smtClean="0">
                <a:solidFill>
                  <a:schemeClr val="folHlink"/>
                </a:solidFill>
              </a:rPr>
              <a:t>SubmitForm</a:t>
            </a:r>
            <a:r>
              <a:rPr lang="en-US" sz="2000" b="1" dirty="0" smtClean="0">
                <a:solidFill>
                  <a:schemeClr val="folHlink"/>
                </a:solidFill>
              </a:rPr>
              <a:t>&gt;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value-specifies the label of the button. It is "Submit" by default. 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699125" y="3541713"/>
            <a:ext cx="70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controls>
      <p:control spid="4098" name="DefaultOcx" r:id="rId2" imgW="590400" imgH="361800"/>
      <p:control spid="4099" name="HTMLSubmit1" r:id="rId3" imgW="1152360" imgH="3618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 fields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1"/>
            <a:ext cx="83820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8B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&lt;input type="hidden" name="</a:t>
            </a:r>
            <a:r>
              <a:rPr lang="en-US" sz="2400" dirty="0" err="1" smtClean="0">
                <a:solidFill>
                  <a:srgbClr val="F8B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hiddenField</a:t>
            </a:r>
            <a:r>
              <a:rPr lang="en-US" sz="2400" dirty="0" smtClean="0">
                <a:solidFill>
                  <a:srgbClr val="F8B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" value="</a:t>
            </a:r>
            <a:r>
              <a:rPr lang="en-US" sz="2400" dirty="0" err="1" smtClean="0">
                <a:solidFill>
                  <a:srgbClr val="F8B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nyah</a:t>
            </a:r>
            <a:r>
              <a:rPr lang="en-US" sz="2400" dirty="0" smtClean="0">
                <a:solidFill>
                  <a:srgbClr val="F8B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"&gt;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971800"/>
            <a:ext cx="8229600" cy="249555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 good is this?</a:t>
            </a:r>
          </a:p>
          <a:p>
            <a:pPr lvl="1"/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All</a:t>
            </a:r>
            <a:r>
              <a:rPr lang="en-US" sz="21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input</a:t>
            </a:r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fields are sent back to the server, including hidden fields</a:t>
            </a:r>
          </a:p>
          <a:p>
            <a:pPr lvl="1"/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 is a way to include information that the user doesn’t need to see (or that you don’t want her to see)</a:t>
            </a:r>
          </a:p>
          <a:p>
            <a:pPr lvl="1"/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sz="21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value</a:t>
            </a:r>
            <a:r>
              <a:rPr lang="en-US" sz="21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of a hidden field can be set programmatically (by JavaScript) before the form is submitted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bldLvl="5" autoUpdateAnimBg="0"/>
      <p:bldP spid="158724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0104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Example: form.html</a:t>
            </a:r>
          </a:p>
        </p:txBody>
      </p:sp>
      <p:pic>
        <p:nvPicPr>
          <p:cNvPr id="160771" name="Picture 3" descr="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295400"/>
            <a:ext cx="6910387" cy="485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sz="3500" dirty="0" smtClean="0">
                <a:solidFill>
                  <a:schemeClr val="folHlink"/>
                </a:solidFill>
              </a:rPr>
              <a:t>form.html</a:t>
            </a:r>
          </a:p>
        </p:txBody>
      </p:sp>
      <p:graphicFrame>
        <p:nvGraphicFramePr>
          <p:cNvPr id="161795" name="Object 3"/>
          <p:cNvGraphicFramePr>
            <a:graphicFrameLocks/>
          </p:cNvGraphicFramePr>
          <p:nvPr/>
        </p:nvGraphicFramePr>
        <p:xfrm>
          <a:off x="1462088" y="1066800"/>
          <a:ext cx="6919912" cy="6203950"/>
        </p:xfrm>
        <a:graphic>
          <a:graphicData uri="http://schemas.openxmlformats.org/presentationml/2006/ole">
            <p:oleObj spid="_x0000_s5122" name="Document" r:id="rId3" imgW="7054920" imgH="63691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form.html</a:t>
            </a:r>
            <a:br>
              <a:rPr lang="en-US" smtClean="0"/>
            </a:br>
            <a:r>
              <a:rPr lang="en-US" smtClean="0"/>
              <a:t>(2 of 3)</a:t>
            </a:r>
          </a:p>
        </p:txBody>
      </p:sp>
      <p:graphicFrame>
        <p:nvGraphicFramePr>
          <p:cNvPr id="162819" name="Object 3"/>
          <p:cNvGraphicFramePr>
            <a:graphicFrameLocks/>
          </p:cNvGraphicFramePr>
          <p:nvPr/>
        </p:nvGraphicFramePr>
        <p:xfrm>
          <a:off x="1462088" y="152400"/>
          <a:ext cx="6919912" cy="5715000"/>
        </p:xfrm>
        <a:graphic>
          <a:graphicData uri="http://schemas.openxmlformats.org/presentationml/2006/ole">
            <p:oleObj spid="_x0000_s6146" name="Document" r:id="rId3" imgW="6982560" imgH="6440400" progId="Word.Document.8">
              <p:embed/>
            </p:oleObj>
          </a:graphicData>
        </a:graphic>
      </p:graphicFrame>
      <p:graphicFrame>
        <p:nvGraphicFramePr>
          <p:cNvPr id="162820" name="Object 4"/>
          <p:cNvGraphicFramePr>
            <a:graphicFrameLocks/>
          </p:cNvGraphicFramePr>
          <p:nvPr/>
        </p:nvGraphicFramePr>
        <p:xfrm>
          <a:off x="1462088" y="5653088"/>
          <a:ext cx="6919912" cy="1357312"/>
        </p:xfrm>
        <a:graphic>
          <a:graphicData uri="http://schemas.openxmlformats.org/presentationml/2006/ole">
            <p:oleObj spid="_x0000_s6147" name="Document" r:id="rId4" imgW="7001640" imgH="13928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  <a:cs typeface="Times New Roman" pitchFamily="18" charset="0"/>
              </a:rPr>
              <a:t>More Complex XHTML Forms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Element </a:t>
            </a:r>
            <a:r>
              <a:rPr lang="en-US" sz="1600" dirty="0" err="1" smtClean="0">
                <a:latin typeface="Lucida Console" pitchFamily="49" charset="0"/>
              </a:rPr>
              <a:t>textarea</a:t>
            </a:r>
            <a:endParaRPr lang="en-US" sz="1600" dirty="0" smtClean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Inserts a multiline text box (text area)</a:t>
            </a: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Attribute </a:t>
            </a:r>
            <a:r>
              <a:rPr lang="en-US" sz="1700" dirty="0" smtClean="0">
                <a:solidFill>
                  <a:srgbClr val="C00000"/>
                </a:solidFill>
                <a:latin typeface="Lucida Console" pitchFamily="49" charset="0"/>
              </a:rPr>
              <a:t>rows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Specifies the number of rows</a:t>
            </a: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Attribute </a:t>
            </a:r>
            <a:r>
              <a:rPr lang="en-US" sz="1700" dirty="0" smtClean="0">
                <a:solidFill>
                  <a:srgbClr val="C00000"/>
                </a:solidFill>
                <a:latin typeface="Lucida Console" pitchFamily="49" charset="0"/>
              </a:rPr>
              <a:t>cols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Specifies the number columns</a:t>
            </a: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Input “</a:t>
            </a:r>
            <a:r>
              <a:rPr lang="en-US" sz="1700" dirty="0" smtClean="0">
                <a:latin typeface="Lucida Console" pitchFamily="49" charset="0"/>
              </a:rPr>
              <a:t>password</a:t>
            </a:r>
            <a:r>
              <a:rPr lang="en-US" sz="1700" dirty="0" smtClean="0"/>
              <a:t>”</a:t>
            </a:r>
            <a:endParaRPr lang="en-US" sz="1700" dirty="0" smtClean="0">
              <a:latin typeface="Lucida Console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Inserts a password box with the specified </a:t>
            </a:r>
            <a:r>
              <a:rPr lang="en-US" sz="1600" dirty="0" smtClean="0">
                <a:latin typeface="Lucida Console" pitchFamily="49" charset="0"/>
              </a:rPr>
              <a:t>size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Element </a:t>
            </a:r>
            <a:r>
              <a:rPr lang="en-US" sz="1800" dirty="0" smtClean="0">
                <a:latin typeface="Lucida Console" pitchFamily="49" charset="0"/>
              </a:rPr>
              <a:t>checkbox</a:t>
            </a: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Enable users to select from a set of options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Element </a:t>
            </a:r>
            <a:r>
              <a:rPr lang="en-US" sz="1600" dirty="0" smtClean="0">
                <a:latin typeface="Lucida Console" pitchFamily="49" charset="0"/>
              </a:rPr>
              <a:t>select</a:t>
            </a: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Provides a drop-down list of items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Element </a:t>
            </a:r>
            <a:r>
              <a:rPr lang="en-US" sz="1600" dirty="0" smtClean="0">
                <a:latin typeface="Lucida Console" pitchFamily="49" charset="0"/>
              </a:rPr>
              <a:t>option</a:t>
            </a: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Adds items to the drop-down list</a:t>
            </a:r>
          </a:p>
          <a:p>
            <a:pPr lvl="1">
              <a:lnSpc>
                <a:spcPct val="90000"/>
              </a:lnSpc>
            </a:pPr>
            <a:r>
              <a:rPr lang="en-US" sz="1700" dirty="0" smtClean="0"/>
              <a:t>Attribute </a:t>
            </a:r>
            <a:r>
              <a:rPr lang="en-US" sz="1700" dirty="0" smtClean="0">
                <a:solidFill>
                  <a:srgbClr val="C00000"/>
                </a:solidFill>
                <a:latin typeface="Lucida Console" pitchFamily="49" charset="0"/>
              </a:rPr>
              <a:t>selected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Specifies which item initially is displayed as the selected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Feedback form Interface</a:t>
            </a:r>
          </a:p>
        </p:txBody>
      </p:sp>
      <p:pic>
        <p:nvPicPr>
          <p:cNvPr id="164867" name="Picture 3" descr="form2_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1524000"/>
            <a:ext cx="4365625" cy="4800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10400" cy="990600"/>
          </a:xfrm>
        </p:spPr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Example: form2.html</a:t>
            </a:r>
          </a:p>
        </p:txBody>
      </p:sp>
      <p:graphicFrame>
        <p:nvGraphicFramePr>
          <p:cNvPr id="165891" name="Object 3"/>
          <p:cNvGraphicFramePr>
            <a:graphicFrameLocks/>
          </p:cNvGraphicFramePr>
          <p:nvPr/>
        </p:nvGraphicFramePr>
        <p:xfrm>
          <a:off x="1614488" y="1219200"/>
          <a:ext cx="6919912" cy="5572125"/>
        </p:xfrm>
        <a:graphic>
          <a:graphicData uri="http://schemas.openxmlformats.org/presentationml/2006/ole">
            <p:oleObj spid="_x0000_s7170" name="Document" r:id="rId3" imgW="6984360" imgH="56451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010400" cy="1295400"/>
          </a:xfrm>
        </p:spPr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form2.html</a:t>
            </a:r>
          </a:p>
        </p:txBody>
      </p:sp>
      <p:graphicFrame>
        <p:nvGraphicFramePr>
          <p:cNvPr id="166915" name="Object 3"/>
          <p:cNvGraphicFramePr>
            <a:graphicFrameLocks/>
          </p:cNvGraphicFramePr>
          <p:nvPr/>
        </p:nvGraphicFramePr>
        <p:xfrm>
          <a:off x="1524000" y="1354138"/>
          <a:ext cx="6919913" cy="4894262"/>
        </p:xfrm>
        <a:graphic>
          <a:graphicData uri="http://schemas.openxmlformats.org/presentationml/2006/ole">
            <p:oleObj spid="_x0000_s8194" name="Document" r:id="rId3" imgW="7020720" imgH="50259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Forms for Interface Design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114800"/>
          </a:xfrm>
        </p:spPr>
        <p:txBody>
          <a:bodyPr/>
          <a:lstStyle/>
          <a:p>
            <a:r>
              <a:rPr lang="en-US" sz="2600" dirty="0" smtClean="0"/>
              <a:t>Form is type of user interface where user can enter data Syntax for declaring a form is: </a:t>
            </a:r>
          </a:p>
          <a:p>
            <a:endParaRPr lang="en-US" sz="2600" dirty="0" smtClean="0"/>
          </a:p>
          <a:p>
            <a:pPr>
              <a:buFont typeface="Wingdings" pitchFamily="2" charset="2"/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folHlink"/>
                </a:solidFill>
              </a:rPr>
              <a:t>&lt;Form Method=Get/Post Action=Example6.html &gt; &lt;/Form&gt; </a:t>
            </a:r>
          </a:p>
          <a:p>
            <a:pPr>
              <a:buFont typeface="Wingdings" pitchFamily="2" charset="2"/>
              <a:buNone/>
            </a:pPr>
            <a:endParaRPr lang="en-US" sz="2600" dirty="0" smtClean="0">
              <a:solidFill>
                <a:schemeClr val="folHlink"/>
              </a:solidFill>
            </a:endParaRPr>
          </a:p>
          <a:p>
            <a:r>
              <a:rPr lang="en-US" sz="2600" dirty="0" smtClean="0"/>
              <a:t>Action-specifies the page that will open when submit button is pressed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9" name="Object 3"/>
          <p:cNvGraphicFramePr>
            <a:graphicFrameLocks/>
          </p:cNvGraphicFramePr>
          <p:nvPr/>
        </p:nvGraphicFramePr>
        <p:xfrm>
          <a:off x="1066800" y="304800"/>
          <a:ext cx="7391400" cy="6324600"/>
        </p:xfrm>
        <a:graphic>
          <a:graphicData uri="http://schemas.openxmlformats.org/presentationml/2006/ole">
            <p:oleObj spid="_x0000_s9218" name="Document" r:id="rId3" imgW="7039440" imgH="64404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010400" cy="1295400"/>
          </a:xfrm>
        </p:spPr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form2.html</a:t>
            </a:r>
          </a:p>
        </p:txBody>
      </p:sp>
      <p:graphicFrame>
        <p:nvGraphicFramePr>
          <p:cNvPr id="168963" name="Object 3"/>
          <p:cNvGraphicFramePr>
            <a:graphicFrameLocks/>
          </p:cNvGraphicFramePr>
          <p:nvPr/>
        </p:nvGraphicFramePr>
        <p:xfrm>
          <a:off x="1143000" y="1443038"/>
          <a:ext cx="7239000" cy="4729162"/>
        </p:xfrm>
        <a:graphic>
          <a:graphicData uri="http://schemas.openxmlformats.org/presentationml/2006/ole">
            <p:oleObj spid="_x0000_s10242" name="Document" r:id="rId3" imgW="7045200" imgH="44751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form2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265738" cy="5791200"/>
          </a:xfrm>
          <a:prstGeom prst="rect">
            <a:avLst/>
          </a:prstGeom>
          <a:noFill/>
        </p:spPr>
      </p:pic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010400" cy="7620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Feedback form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010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All available support</a:t>
            </a:r>
          </a:p>
        </p:txBody>
      </p:sp>
      <p:pic>
        <p:nvPicPr>
          <p:cNvPr id="1710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219200"/>
            <a:ext cx="7391400" cy="50387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500" smtClean="0">
                <a:cs typeface="Times New Roman" pitchFamily="18" charset="0"/>
              </a:rPr>
              <a:t>Special Characters and More Line Breaks</a:t>
            </a:r>
            <a:r>
              <a:rPr lang="en-US" sz="3500" smtClean="0"/>
              <a:t>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05000"/>
            <a:ext cx="74676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Character entity references (in the form </a:t>
            </a:r>
            <a:r>
              <a:rPr lang="en-US" sz="2400" dirty="0" smtClean="0">
                <a:latin typeface="Lucida Console" pitchFamily="49" charset="0"/>
              </a:rPr>
              <a:t>&amp;code;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Numeric character references (e.g. </a:t>
            </a:r>
            <a:r>
              <a:rPr lang="en-US" sz="2400" dirty="0" smtClean="0">
                <a:latin typeface="Lucida Console" pitchFamily="49" charset="0"/>
              </a:rPr>
              <a:t>&amp;#38;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Lucida Console" pitchFamily="49" charset="0"/>
              </a:rPr>
              <a:t>del</a:t>
            </a:r>
          </a:p>
          <a:p>
            <a:pPr lvl="1"/>
            <a:r>
              <a:rPr lang="en-US" sz="2100" dirty="0" smtClean="0"/>
              <a:t>Strike-out text</a:t>
            </a:r>
          </a:p>
          <a:p>
            <a:r>
              <a:rPr lang="en-US" sz="2400" dirty="0" smtClean="0">
                <a:latin typeface="Lucida Console" pitchFamily="49" charset="0"/>
              </a:rPr>
              <a:t>sup</a:t>
            </a:r>
          </a:p>
          <a:p>
            <a:pPr lvl="1"/>
            <a:r>
              <a:rPr lang="en-US" sz="2100" dirty="0" smtClean="0"/>
              <a:t>Superscript text</a:t>
            </a:r>
          </a:p>
          <a:p>
            <a:r>
              <a:rPr lang="en-US" sz="2400" dirty="0" smtClean="0">
                <a:latin typeface="Lucida Console" pitchFamily="49" charset="0"/>
              </a:rPr>
              <a:t>sub</a:t>
            </a:r>
          </a:p>
          <a:p>
            <a:pPr lvl="1"/>
            <a:r>
              <a:rPr lang="en-US" sz="2100" dirty="0" smtClean="0"/>
              <a:t>Subscript text</a:t>
            </a:r>
          </a:p>
          <a:p>
            <a:r>
              <a:rPr lang="en-US" sz="2400" dirty="0" smtClean="0">
                <a:latin typeface="Lucida Console" pitchFamily="49" charset="0"/>
              </a:rPr>
              <a:t>&lt;hr /&gt;</a:t>
            </a:r>
          </a:p>
          <a:p>
            <a:pPr lvl="1"/>
            <a:r>
              <a:rPr lang="en-US" sz="2100" dirty="0" smtClean="0"/>
              <a:t>Horizontal rule (horizontal line)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contac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313" y="1447800"/>
            <a:ext cx="74564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447800" y="533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500">
                <a:solidFill>
                  <a:schemeClr val="tx2"/>
                </a:solidFill>
              </a:rPr>
              <a:t>Example: contact2.html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Number Placeholder 2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6F260029-4B19-4679-8DAC-AC2F5305199D}" type="slidenum">
              <a:rPr lang="en-US" sz="1200">
                <a:solidFill>
                  <a:schemeClr val="tx2"/>
                </a:solidFill>
              </a:rPr>
              <a:pPr algn="ctr" eaLnBrk="1" hangingPunct="1"/>
              <a:t>26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7010400" cy="762000"/>
          </a:xfrm>
        </p:spPr>
        <p:txBody>
          <a:bodyPr/>
          <a:lstStyle/>
          <a:p>
            <a:r>
              <a:rPr lang="en-US" sz="3500" smtClean="0"/>
              <a:t>Example: contact2.html</a:t>
            </a:r>
          </a:p>
        </p:txBody>
      </p:sp>
      <p:graphicFrame>
        <p:nvGraphicFramePr>
          <p:cNvPr id="173060" name="Object 2"/>
          <p:cNvGraphicFramePr>
            <a:graphicFrameLocks/>
          </p:cNvGraphicFramePr>
          <p:nvPr/>
        </p:nvGraphicFramePr>
        <p:xfrm>
          <a:off x="1600200" y="1066800"/>
          <a:ext cx="6781800" cy="5595938"/>
        </p:xfrm>
        <a:graphic>
          <a:graphicData uri="http://schemas.openxmlformats.org/presentationml/2006/ole">
            <p:oleObj spid="_x0000_s11266" name="Document" r:id="rId3" imgW="7098840" imgH="6212160" progId="Word.Document.8">
              <p:embed/>
            </p:oleObj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309688" y="1917700"/>
          <a:ext cx="6919912" cy="4178300"/>
        </p:xfrm>
        <a:graphic>
          <a:graphicData uri="http://schemas.openxmlformats.org/presentationml/2006/ole">
            <p:oleObj spid="_x0000_s12290" name="Document" r:id="rId3" imgW="7098840" imgH="4284360" progId="Word.Document.8">
              <p:embed/>
            </p:oleObj>
          </a:graphicData>
        </a:graphic>
      </p:graphicFrame>
      <p:sp>
        <p:nvSpPr>
          <p:cNvPr id="1740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457200"/>
            <a:ext cx="7010400" cy="762000"/>
          </a:xfrm>
          <a:noFill/>
        </p:spPr>
        <p:txBody>
          <a:bodyPr/>
          <a:lstStyle/>
          <a:p>
            <a:r>
              <a:rPr lang="en-US" sz="3500" smtClean="0"/>
              <a:t>Example: contact2.html</a:t>
            </a:r>
          </a:p>
        </p:txBody>
      </p:sp>
      <p:sp>
        <p:nvSpPr>
          <p:cNvPr id="174084" name="Rectangle 8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4085" name="Rectangle 9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4086" name="Rectangle 10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4087" name="Rectangle 11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4088" name="Rectangle 12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74089" name="Rectangle 13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A1B635B-5BD2-4C0B-8B39-998EB88D35FE}" type="slidenum">
              <a:rPr lang="en-US" sz="1200">
                <a:solidFill>
                  <a:schemeClr val="tx2"/>
                </a:solidFill>
              </a:rPr>
              <a:pPr algn="r" eaLnBrk="1" hangingPunct="1"/>
              <a:t>28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Tips for Good XHTML Code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81200"/>
            <a:ext cx="7467600" cy="411480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sz="2600" smtClean="0"/>
              <a:t>Use line breaks and indented text to make your HTML file easier to read.</a:t>
            </a:r>
          </a:p>
          <a:p>
            <a:pPr>
              <a:spcAft>
                <a:spcPct val="50000"/>
              </a:spcAft>
            </a:pPr>
            <a:r>
              <a:rPr lang="en-US" sz="2600" smtClean="0"/>
              <a:t>Insert comments into your HTML file to document your work.</a:t>
            </a:r>
          </a:p>
          <a:p>
            <a:pPr>
              <a:spcAft>
                <a:spcPct val="50000"/>
              </a:spcAft>
            </a:pPr>
            <a:r>
              <a:rPr lang="en-US" sz="2600" smtClean="0"/>
              <a:t>Enter all tag and attribute names in lowercase.</a:t>
            </a:r>
          </a:p>
          <a:p>
            <a:pPr>
              <a:spcAft>
                <a:spcPct val="50000"/>
              </a:spcAft>
            </a:pPr>
            <a:r>
              <a:rPr lang="en-US" sz="2600" smtClean="0"/>
              <a:t>Place all attribute values in quotes.</a:t>
            </a:r>
          </a:p>
          <a:p>
            <a:pPr>
              <a:spcAft>
                <a:spcPct val="50000"/>
              </a:spcAft>
            </a:pPr>
            <a:r>
              <a:rPr lang="en-US" sz="2600" smtClean="0"/>
              <a:t>Close all two-sided tags.</a:t>
            </a:r>
          </a:p>
        </p:txBody>
      </p:sp>
      <p:sp>
        <p:nvSpPr>
          <p:cNvPr id="193541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3542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3543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3544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3545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3546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7232831-44B8-444D-A0F3-B4D94B6DF1A1}" type="slidenum">
              <a:rPr lang="en-US" sz="1200">
                <a:solidFill>
                  <a:schemeClr val="tx2"/>
                </a:solidFill>
              </a:rPr>
              <a:pPr algn="r" eaLnBrk="1" hangingPunct="1"/>
              <a:t>29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Tips for Good XHTML Code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09800"/>
            <a:ext cx="7924800" cy="3962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600" smtClean="0"/>
              <a:t>Make sure that nested elements do not cross.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600" smtClean="0"/>
              <a:t>Use styles in place of presentational elements whenever possible.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600" smtClean="0"/>
              <a:t>Know your market and the types of browsers that your audience will use to view your Web page.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600" smtClean="0"/>
              <a:t>Test your Web page on all relevant browsers.</a:t>
            </a:r>
          </a:p>
        </p:txBody>
      </p:sp>
      <p:sp>
        <p:nvSpPr>
          <p:cNvPr id="195589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5590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5591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5592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5593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5594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  <a:cs typeface="Times New Roman" pitchFamily="18" charset="0"/>
              </a:rPr>
              <a:t>Basic XHTML Forms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267200"/>
          </a:xfrm>
        </p:spPr>
        <p:txBody>
          <a:bodyPr/>
          <a:lstStyle/>
          <a:p>
            <a:r>
              <a:rPr lang="en-US" sz="2400" dirty="0" smtClean="0"/>
              <a:t>Element form</a:t>
            </a:r>
          </a:p>
          <a:p>
            <a:pPr lvl="1"/>
            <a:r>
              <a:rPr lang="en-US" sz="2100" dirty="0" smtClean="0"/>
              <a:t>Attribute </a:t>
            </a:r>
            <a:r>
              <a:rPr lang="en-US" sz="2100" dirty="0" smtClean="0">
                <a:latin typeface="Lucida Console" pitchFamily="49" charset="0"/>
              </a:rPr>
              <a:t>method</a:t>
            </a:r>
          </a:p>
          <a:p>
            <a:pPr lvl="2"/>
            <a:r>
              <a:rPr lang="en-US" sz="2000" dirty="0" smtClean="0"/>
              <a:t>Specifies how the form’s data is sent to Web server</a:t>
            </a:r>
          </a:p>
          <a:p>
            <a:pPr lvl="2"/>
            <a:r>
              <a:rPr lang="en-US" sz="2000" dirty="0" smtClean="0">
                <a:latin typeface="Lucida Console" pitchFamily="49" charset="0"/>
              </a:rPr>
              <a:t>method = </a:t>
            </a:r>
            <a:r>
              <a:rPr lang="en-US" sz="2000" dirty="0" smtClean="0"/>
              <a:t>“</a:t>
            </a:r>
            <a:r>
              <a:rPr lang="en-US" sz="2000" dirty="0" smtClean="0">
                <a:latin typeface="Lucida Console" pitchFamily="49" charset="0"/>
              </a:rPr>
              <a:t>post</a:t>
            </a:r>
            <a:r>
              <a:rPr lang="en-US" sz="2000" dirty="0" smtClean="0"/>
              <a:t>”</a:t>
            </a:r>
            <a:endParaRPr lang="en-US" sz="2000" dirty="0" smtClean="0">
              <a:latin typeface="Lucida Console" pitchFamily="49" charset="0"/>
            </a:endParaRPr>
          </a:p>
          <a:p>
            <a:pPr lvl="3"/>
            <a:r>
              <a:rPr lang="en-US" sz="1800" dirty="0" smtClean="0"/>
              <a:t>Appends form data to the browser request</a:t>
            </a:r>
          </a:p>
          <a:p>
            <a:pPr lvl="2"/>
            <a:r>
              <a:rPr lang="en-US" sz="2000" dirty="0" smtClean="0">
                <a:latin typeface="Lucida Console" pitchFamily="49" charset="0"/>
              </a:rPr>
              <a:t>method = </a:t>
            </a:r>
            <a:r>
              <a:rPr lang="en-US" sz="2000" dirty="0" smtClean="0"/>
              <a:t>“</a:t>
            </a:r>
            <a:r>
              <a:rPr lang="en-US" sz="2000" dirty="0" smtClean="0">
                <a:latin typeface="Lucida Console" pitchFamily="49" charset="0"/>
              </a:rPr>
              <a:t>get</a:t>
            </a:r>
            <a:r>
              <a:rPr lang="en-US" sz="2000" dirty="0" smtClean="0"/>
              <a:t>”</a:t>
            </a:r>
            <a:endParaRPr lang="en-US" sz="2000" dirty="0" smtClean="0">
              <a:latin typeface="Lucida Console" pitchFamily="49" charset="0"/>
            </a:endParaRPr>
          </a:p>
          <a:p>
            <a:pPr lvl="3"/>
            <a:r>
              <a:rPr lang="en-US" sz="1800" dirty="0" smtClean="0"/>
              <a:t>Appends form data directly to the end of the URL</a:t>
            </a:r>
          </a:p>
          <a:p>
            <a:pPr lvl="1"/>
            <a:r>
              <a:rPr lang="en-US" sz="2100" dirty="0" smtClean="0"/>
              <a:t>Attribute </a:t>
            </a:r>
            <a:r>
              <a:rPr lang="en-US" sz="2100" dirty="0" smtClean="0">
                <a:latin typeface="Lucida Console" pitchFamily="49" charset="0"/>
              </a:rPr>
              <a:t>action</a:t>
            </a:r>
          </a:p>
          <a:p>
            <a:pPr lvl="2"/>
            <a:r>
              <a:rPr lang="en-US" sz="2000" dirty="0" smtClean="0"/>
              <a:t>Specifies the URL of a script on the Web server</a:t>
            </a:r>
          </a:p>
          <a:p>
            <a:pPr lvl="1"/>
            <a:r>
              <a:rPr lang="en-US" sz="2100" dirty="0" smtClean="0">
                <a:latin typeface="Lucida Console" pitchFamily="49" charset="0"/>
              </a:rPr>
              <a:t>input</a:t>
            </a:r>
          </a:p>
          <a:p>
            <a:pPr lvl="2"/>
            <a:r>
              <a:rPr lang="en-US" sz="2000" dirty="0" smtClean="0"/>
              <a:t>Specifies data to provide to the script that processes the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60198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http://www.cs.tut.fi/~jkorpela/forms/methods.html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cs typeface="Times New Roman" pitchFamily="18" charset="0"/>
              </a:rPr>
              <a:t>Web Resources</a:t>
            </a:r>
            <a:r>
              <a:rPr lang="en-US" smtClean="0"/>
              <a:t>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 smtClean="0">
                <a:latin typeface="Lucida Console" pitchFamily="49" charset="0"/>
                <a:cs typeface="Times New Roman" pitchFamily="18" charset="0"/>
              </a:rPr>
              <a:t>www.w3.org/TR/xhtml11</a:t>
            </a:r>
            <a:r>
              <a:rPr lang="en-US" sz="2000" smtClean="0">
                <a:latin typeface="Lucida Console" pitchFamily="49" charset="0"/>
              </a:rPr>
              <a:t> </a:t>
            </a:r>
          </a:p>
          <a:p>
            <a:r>
              <a:rPr lang="en-US" sz="2000" smtClean="0">
                <a:latin typeface="Lucida Console" pitchFamily="49" charset="0"/>
                <a:cs typeface="Times New Roman" pitchFamily="18" charset="0"/>
              </a:rPr>
              <a:t>www.xhtml.org</a:t>
            </a:r>
          </a:p>
          <a:p>
            <a:r>
              <a:rPr lang="en-US" sz="2000" smtClean="0">
                <a:latin typeface="Lucida Console" pitchFamily="49" charset="0"/>
                <a:cs typeface="Times New Roman" pitchFamily="18" charset="0"/>
              </a:rPr>
              <a:t>www.w3schools.com/xhtml/default.asp</a:t>
            </a:r>
            <a:r>
              <a:rPr lang="en-US" sz="2000" smtClean="0">
                <a:latin typeface="Lucida Console" pitchFamily="49" charset="0"/>
              </a:rPr>
              <a:t> </a:t>
            </a:r>
          </a:p>
          <a:p>
            <a:r>
              <a:rPr lang="en-US" sz="2000" smtClean="0">
                <a:latin typeface="Lucida Console" pitchFamily="49" charset="0"/>
                <a:cs typeface="Times New Roman" pitchFamily="18" charset="0"/>
              </a:rPr>
              <a:t>validator.w3.org</a:t>
            </a:r>
          </a:p>
          <a:p>
            <a:r>
              <a:rPr lang="en-US" sz="2000" smtClean="0">
                <a:latin typeface="Lucida Console" pitchFamily="49" charset="0"/>
                <a:cs typeface="Times New Roman" pitchFamily="18" charset="0"/>
              </a:rPr>
              <a:t>hotwired.lycos.com/webmonkey/00/50/index2a.html</a:t>
            </a:r>
          </a:p>
          <a:p>
            <a:r>
              <a:rPr lang="en-US" sz="2000" smtClean="0">
                <a:latin typeface="Lucida Console" pitchFamily="49" charset="0"/>
                <a:cs typeface="Times New Roman" pitchFamily="18" charset="0"/>
              </a:rPr>
              <a:t>wdvl.com/Authoring/Languages/XML/XHTML</a:t>
            </a:r>
          </a:p>
          <a:p>
            <a:r>
              <a:rPr lang="en-US" sz="2000" smtClean="0">
                <a:latin typeface="Lucida Console" pitchFamily="49" charset="0"/>
                <a:cs typeface="Times New Roman" pitchFamily="18" charset="0"/>
              </a:rPr>
              <a:t>www.w3.org/TR/2001/REC-xhtml11-20010531</a:t>
            </a:r>
            <a:endParaRPr lang="en-US" sz="2000" smtClean="0">
              <a:latin typeface="Lucida Console" pitchFamily="49" charset="0"/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4724400" cy="595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One Line Text Box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8305800" cy="365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The following tags should be placed within the form tag to place a one line text box in the form where user can enter 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Syntax: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folHlink"/>
                </a:solidFill>
              </a:rPr>
              <a:t>&lt;input type=text size=20 name=user value=“John"&gt;</a:t>
            </a:r>
            <a:r>
              <a:rPr lang="en-US" sz="26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Size-specifies the number of character it can hold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Value-specifies the text that will initially be displayed in the textbox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257800" y="5454650"/>
            <a:ext cx="275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single line text box with predefined 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638800"/>
            <a:ext cx="2057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John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Password type text box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305800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place a one line textbox in the form where user can enter password The character entered is shown like * </a:t>
            </a:r>
          </a:p>
          <a:p>
            <a:r>
              <a:rPr lang="en-US" sz="3000" dirty="0" smtClean="0"/>
              <a:t>Syntax: </a:t>
            </a:r>
            <a:r>
              <a:rPr lang="en-US" sz="3000" dirty="0" smtClean="0">
                <a:solidFill>
                  <a:schemeClr val="folHlink"/>
                </a:solidFill>
              </a:rPr>
              <a:t>&lt;input type=password size=20 name=user &gt; </a:t>
            </a:r>
          </a:p>
          <a:p>
            <a:r>
              <a:rPr lang="en-US" dirty="0" smtClean="0"/>
              <a:t>size-specifies the number of character it can hold 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286000" y="5334000"/>
            <a:ext cx="3048000" cy="523220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*********</a:t>
            </a:r>
            <a:endParaRPr lang="en-US" sz="2800" dirty="0"/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5546725" y="5370513"/>
            <a:ext cx="254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Password type text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Boxes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5943600" cy="41148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Check Boxes are like on/off switch </a:t>
            </a:r>
          </a:p>
          <a:p>
            <a:r>
              <a:rPr lang="en-US" sz="2600" dirty="0" smtClean="0"/>
              <a:t>The following syntax you can use to put a checkbox element in the form. </a:t>
            </a:r>
          </a:p>
          <a:p>
            <a:r>
              <a:rPr lang="en-US" sz="2600" dirty="0" smtClean="0"/>
              <a:t>Syntax: </a:t>
            </a:r>
          </a:p>
          <a:p>
            <a:pPr>
              <a:buFont typeface="Wingdings" pitchFamily="2" charset="2"/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folHlink"/>
                </a:solidFill>
              </a:rPr>
              <a:t>&lt;input type=checkbox name=course value=CSC382 checked&gt; </a:t>
            </a:r>
          </a:p>
          <a:p>
            <a:pPr>
              <a:buFont typeface="Wingdings" pitchFamily="2" charset="2"/>
              <a:buNone/>
            </a:pPr>
            <a:r>
              <a:rPr lang="en-US" sz="2600" dirty="0" smtClean="0">
                <a:solidFill>
                  <a:schemeClr val="folHlink"/>
                </a:solidFill>
              </a:rPr>
              <a:t>	&lt;input type=checkbox name=course value=ETE334 &gt;</a:t>
            </a:r>
          </a:p>
          <a:p>
            <a:r>
              <a:rPr lang="en-US" sz="2600" dirty="0" smtClean="0"/>
              <a:t>Checked-if given, the checkbox will be checked by default  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7467600" y="2713038"/>
            <a:ext cx="13382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/>
              <a:t>CSC382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ETE334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908800" y="3433763"/>
            <a:ext cx="254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6934200" y="2743200"/>
            <a:ext cx="25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 Black" pitchFamily="34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Radio Buttons</a:t>
            </a:r>
          </a:p>
        </p:txBody>
      </p:sp>
      <p:pic>
        <p:nvPicPr>
          <p:cNvPr id="15257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0" y="5486400"/>
            <a:ext cx="2209800" cy="957262"/>
          </a:xfrm>
          <a:noFill/>
          <a:ln/>
        </p:spPr>
      </p:pic>
      <p:sp>
        <p:nvSpPr>
          <p:cNvPr id="152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828800"/>
            <a:ext cx="8458200" cy="4495800"/>
          </a:xfrm>
        </p:spPr>
        <p:txBody>
          <a:bodyPr/>
          <a:lstStyle/>
          <a:p>
            <a:r>
              <a:rPr lang="en-US" sz="2000" dirty="0" err="1" smtClean="0"/>
              <a:t>RadioButton</a:t>
            </a:r>
            <a:r>
              <a:rPr lang="en-US" sz="2000" dirty="0" smtClean="0"/>
              <a:t> is like on/off switch. To put a radio button element in the form follow the syntax. </a:t>
            </a:r>
          </a:p>
          <a:p>
            <a:r>
              <a:rPr lang="en-US" sz="2000" dirty="0" smtClean="0"/>
              <a:t>When group of radio button is given same name, only one button within the group can be "on" at a time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Syntax: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&lt;</a:t>
            </a:r>
            <a:r>
              <a:rPr lang="en-US" sz="2000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br</a:t>
            </a: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&gt;</a:t>
            </a:r>
            <a:endParaRPr lang="en-US" sz="2000" dirty="0" smtClean="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&lt;input type="radio" name="</a:t>
            </a:r>
            <a:r>
              <a:rPr lang="en-US" sz="2000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radiobutton</a:t>
            </a: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value="myValue1"&gt;male&lt;</a:t>
            </a:r>
            <a:r>
              <a:rPr lang="en-US" sz="2000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br</a:t>
            </a: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&gt;</a:t>
            </a:r>
            <a:b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</a:b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&lt;input type="radio" name="</a:t>
            </a:r>
            <a:r>
              <a:rPr lang="en-US" sz="2000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radiobutton</a:t>
            </a: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" value="myValue2" checked&gt;</a:t>
            </a:r>
            <a:b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</a:br>
            <a:r>
              <a:rPr lang="en-US" sz="2000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female</a:t>
            </a:r>
            <a:endParaRPr lang="en-US" sz="1600" dirty="0" smtClean="0">
              <a:solidFill>
                <a:srgbClr val="CC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r>
              <a:rPr lang="en-US" sz="2000" dirty="0" smtClean="0"/>
              <a:t>If two or more radio buttons have the same 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name</a:t>
            </a:r>
            <a:r>
              <a:rPr lang="en-US" sz="2000" dirty="0" smtClean="0"/>
              <a:t>, the user can only select one of them at a time, This is how you make a radio button “group”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Text Area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5334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To put a text area (</a:t>
            </a:r>
            <a:r>
              <a:rPr lang="en-US" sz="2400" dirty="0" err="1" smtClean="0"/>
              <a:t>i.e</a:t>
            </a:r>
            <a:r>
              <a:rPr lang="en-US" sz="2400" dirty="0" smtClean="0"/>
              <a:t> multiple line textbox) in the form where user can enter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text within text area tags will be displayed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Syntax: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&lt;</a:t>
            </a:r>
            <a:r>
              <a:rPr lang="en-US" sz="2400" dirty="0" err="1" smtClean="0">
                <a:solidFill>
                  <a:schemeClr val="folHlink"/>
                </a:solidFill>
              </a:rPr>
              <a:t>textarea</a:t>
            </a:r>
            <a:r>
              <a:rPr lang="en-US" sz="2400" dirty="0" smtClean="0">
                <a:solidFill>
                  <a:schemeClr val="folHlink"/>
                </a:solidFill>
              </a:rPr>
              <a:t> cols=30 rows=6 name=Address&gt; Insert Address Here &lt;/</a:t>
            </a:r>
            <a:r>
              <a:rPr lang="en-US" sz="2400" dirty="0" err="1" smtClean="0">
                <a:solidFill>
                  <a:schemeClr val="folHlink"/>
                </a:solidFill>
              </a:rPr>
              <a:t>textarea</a:t>
            </a:r>
            <a:r>
              <a:rPr lang="en-US" sz="2400" dirty="0" smtClean="0">
                <a:solidFill>
                  <a:schemeClr val="folHlink"/>
                </a:solidFill>
              </a:rPr>
              <a:t>&gt;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Cols-specifies the width of the </a:t>
            </a:r>
            <a:r>
              <a:rPr lang="en-US" sz="2400" dirty="0" err="1" smtClean="0">
                <a:solidFill>
                  <a:schemeClr val="tx1"/>
                </a:solidFill>
              </a:rPr>
              <a:t>textarea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Rows-specifies the number of lines </a:t>
            </a:r>
            <a:endParaRPr lang="en-US" sz="2400" dirty="0" smtClean="0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232525" y="4114800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Multi-line text area</a:t>
            </a:r>
          </a:p>
        </p:txBody>
      </p:sp>
    </p:spTree>
    <p:controls>
      <p:control spid="2050" name="DefaultOcx" r:id="rId2" imgW="3362400" imgH="177156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10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Drop down List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To put a drop-down list in the form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Syntax: </a:t>
            </a:r>
            <a:r>
              <a:rPr lang="en-US" dirty="0" smtClean="0">
                <a:solidFill>
                  <a:schemeClr val="folHlink"/>
                </a:solidFill>
              </a:rPr>
              <a:t>&lt;select name=month size=1&gt; &lt;/select&gt;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size-specifies the number of list items that will be displayed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option tags should be within select tags and option tags define the fields in the list.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Syntax: </a:t>
            </a:r>
            <a:r>
              <a:rPr lang="en-US" dirty="0" smtClean="0">
                <a:solidFill>
                  <a:schemeClr val="folHlink"/>
                </a:solidFill>
              </a:rPr>
              <a:t>&lt;option value=1 selected&gt;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		       &lt;option value=2 &gt;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selected-makes the item selected when form is displayed </a:t>
            </a:r>
          </a:p>
        </p:txBody>
      </p:sp>
    </p:spTree>
    <p:controls>
      <p:control spid="3074" name="DefaultOcx" r:id="rId2" imgW="781200" imgH="3049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910</Words>
  <Application>Microsoft Office PowerPoint</Application>
  <PresentationFormat>On-screen Show (4:3)</PresentationFormat>
  <Paragraphs>155</Paragraphs>
  <Slides>31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Document</vt:lpstr>
      <vt:lpstr>CSE 382/ETE 334 Internet and Web Technology</vt:lpstr>
      <vt:lpstr>Forms for Interface Design</vt:lpstr>
      <vt:lpstr>Basic XHTML Forms </vt:lpstr>
      <vt:lpstr>One Line Text Box</vt:lpstr>
      <vt:lpstr>Password type text box</vt:lpstr>
      <vt:lpstr>Check Boxes</vt:lpstr>
      <vt:lpstr>Radio Buttons</vt:lpstr>
      <vt:lpstr>Text Area</vt:lpstr>
      <vt:lpstr>Drop down List</vt:lpstr>
      <vt:lpstr>Drop-down menu or list</vt:lpstr>
      <vt:lpstr>Buttons in a Form</vt:lpstr>
      <vt:lpstr>Hidden fields</vt:lpstr>
      <vt:lpstr>Example: form.html</vt:lpstr>
      <vt:lpstr>form.html</vt:lpstr>
      <vt:lpstr>form.html (2 of 3)</vt:lpstr>
      <vt:lpstr>More Complex XHTML Forms </vt:lpstr>
      <vt:lpstr>Feedback form Interface</vt:lpstr>
      <vt:lpstr>Example: form2.html</vt:lpstr>
      <vt:lpstr>form2.html</vt:lpstr>
      <vt:lpstr>Slide 20</vt:lpstr>
      <vt:lpstr>form2.html</vt:lpstr>
      <vt:lpstr>Feedback form Interface</vt:lpstr>
      <vt:lpstr>All available support</vt:lpstr>
      <vt:lpstr>Special Characters and More Line Breaks </vt:lpstr>
      <vt:lpstr>Slide 25</vt:lpstr>
      <vt:lpstr>Example: contact2.html</vt:lpstr>
      <vt:lpstr>Example: contact2.html</vt:lpstr>
      <vt:lpstr>Summary: Tips for Good XHTML Code</vt:lpstr>
      <vt:lpstr>Summary: Tips for Good XHTML Code</vt:lpstr>
      <vt:lpstr>Web Resources 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Shazzad</cp:lastModifiedBy>
  <cp:revision>215</cp:revision>
  <dcterms:created xsi:type="dcterms:W3CDTF">2006-08-16T00:00:00Z</dcterms:created>
  <dcterms:modified xsi:type="dcterms:W3CDTF">2015-03-03T03:43:45Z</dcterms:modified>
</cp:coreProperties>
</file>