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6" r:id="rId2"/>
    <p:sldId id="444" r:id="rId3"/>
    <p:sldId id="445" r:id="rId4"/>
    <p:sldId id="447" r:id="rId5"/>
    <p:sldId id="448" r:id="rId6"/>
    <p:sldId id="449" r:id="rId7"/>
    <p:sldId id="450" r:id="rId8"/>
    <p:sldId id="446" r:id="rId9"/>
    <p:sldId id="310" r:id="rId10"/>
    <p:sldId id="311" r:id="rId11"/>
    <p:sldId id="312" r:id="rId12"/>
    <p:sldId id="313" r:id="rId13"/>
    <p:sldId id="314" r:id="rId14"/>
    <p:sldId id="402" r:id="rId15"/>
    <p:sldId id="403" r:id="rId16"/>
    <p:sldId id="404" r:id="rId17"/>
    <p:sldId id="405" r:id="rId18"/>
    <p:sldId id="428" r:id="rId19"/>
    <p:sldId id="429" r:id="rId20"/>
    <p:sldId id="406" r:id="rId21"/>
    <p:sldId id="305" r:id="rId22"/>
    <p:sldId id="315" r:id="rId23"/>
    <p:sldId id="316" r:id="rId24"/>
    <p:sldId id="317" r:id="rId25"/>
    <p:sldId id="318" r:id="rId26"/>
    <p:sldId id="319" r:id="rId27"/>
    <p:sldId id="322" r:id="rId28"/>
    <p:sldId id="323" r:id="rId29"/>
    <p:sldId id="324" r:id="rId30"/>
    <p:sldId id="407" r:id="rId31"/>
    <p:sldId id="408" r:id="rId32"/>
    <p:sldId id="409" r:id="rId33"/>
    <p:sldId id="320" r:id="rId34"/>
    <p:sldId id="321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432" r:id="rId44"/>
    <p:sldId id="433" r:id="rId45"/>
    <p:sldId id="434" r:id="rId46"/>
    <p:sldId id="435" r:id="rId47"/>
    <p:sldId id="436" r:id="rId48"/>
    <p:sldId id="437" r:id="rId49"/>
    <p:sldId id="438" r:id="rId50"/>
    <p:sldId id="410" r:id="rId51"/>
    <p:sldId id="411" r:id="rId52"/>
    <p:sldId id="412" r:id="rId53"/>
    <p:sldId id="413" r:id="rId54"/>
    <p:sldId id="336" r:id="rId55"/>
    <p:sldId id="337" r:id="rId56"/>
    <p:sldId id="338" r:id="rId57"/>
    <p:sldId id="339" r:id="rId58"/>
    <p:sldId id="414" r:id="rId59"/>
    <p:sldId id="340" r:id="rId60"/>
    <p:sldId id="341" r:id="rId61"/>
    <p:sldId id="342" r:id="rId62"/>
    <p:sldId id="343" r:id="rId63"/>
    <p:sldId id="415" r:id="rId64"/>
    <p:sldId id="344" r:id="rId65"/>
    <p:sldId id="345" r:id="rId66"/>
    <p:sldId id="346" r:id="rId67"/>
    <p:sldId id="416" r:id="rId68"/>
    <p:sldId id="417" r:id="rId69"/>
    <p:sldId id="418" r:id="rId70"/>
    <p:sldId id="419" r:id="rId71"/>
    <p:sldId id="420" r:id="rId72"/>
    <p:sldId id="421" r:id="rId73"/>
    <p:sldId id="347" r:id="rId74"/>
    <p:sldId id="348" r:id="rId75"/>
    <p:sldId id="349" r:id="rId76"/>
    <p:sldId id="422" r:id="rId77"/>
    <p:sldId id="423" r:id="rId78"/>
    <p:sldId id="424" r:id="rId79"/>
    <p:sldId id="425" r:id="rId80"/>
    <p:sldId id="427" r:id="rId81"/>
    <p:sldId id="426" r:id="rId82"/>
    <p:sldId id="357" r:id="rId83"/>
    <p:sldId id="307" r:id="rId8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274DC88-974B-4DF6-A193-97190AA6F631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8E0E5FE-2A7D-4A16-93FB-D2A900C7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1D4762-B20E-4E0C-B327-40DAE2616977}" type="slidenum">
              <a:rPr lang="en-US"/>
              <a:pPr/>
              <a:t>2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682027-6AC6-40A7-B115-1136F4E61E1F}" type="slidenum">
              <a:rPr lang="en-US"/>
              <a:pPr/>
              <a:t>13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588A9-FBEF-4BBB-B2A4-B8D4B42561C6}" type="slidenum">
              <a:rPr lang="en-US"/>
              <a:pPr/>
              <a:t>25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9C193-A36C-4F8A-B13C-F38AC8F03C80}" type="slidenum">
              <a:rPr lang="en-US"/>
              <a:pPr/>
              <a:t>43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702E74-25F8-4E6C-82F3-832B7F82E990}" type="slidenum">
              <a:rPr lang="en-US"/>
              <a:pPr/>
              <a:t>44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56D8F-A2CC-4C02-8BCE-2253D1F56396}" type="slidenum">
              <a:rPr lang="en-US"/>
              <a:pPr/>
              <a:t>45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057BC-17FA-462D-B253-84A4AF54173F}" type="slidenum">
              <a:rPr lang="en-US"/>
              <a:pPr/>
              <a:t>46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869A4-734A-49DA-9DCE-4B98688FA78E}" type="slidenum">
              <a:rPr lang="en-US"/>
              <a:pPr/>
              <a:t>47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8538E-874A-4F7C-9656-A1430F41FA7A}" type="slidenum">
              <a:rPr lang="en-US"/>
              <a:pPr/>
              <a:t>48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E2A84-D64A-4986-9066-29960463F890}" type="slidenum">
              <a:rPr lang="en-US"/>
              <a:pPr/>
              <a:t>49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763" y="4560988"/>
            <a:ext cx="5851676" cy="4319289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2C573-32D7-4A9D-ACD3-28CE1FA060CD}" type="slidenum">
              <a:rPr lang="en-US"/>
              <a:pPr/>
              <a:t>4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763" y="4560988"/>
            <a:ext cx="5851676" cy="4319289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763" y="4560988"/>
            <a:ext cx="5851676" cy="4319289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763" y="4560988"/>
            <a:ext cx="5851676" cy="4319289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763" y="4560988"/>
            <a:ext cx="5851676" cy="4319289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763" y="4560988"/>
            <a:ext cx="5851676" cy="4319289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763" y="4560988"/>
            <a:ext cx="5851676" cy="4319289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763" y="4560988"/>
            <a:ext cx="5851676" cy="4319289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763" y="4560988"/>
            <a:ext cx="5851676" cy="4319289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763" y="4560988"/>
            <a:ext cx="5851676" cy="4319289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763" y="4560988"/>
            <a:ext cx="5851676" cy="4319289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7B6584-C550-48C7-AF92-47C3CC9E634C}" type="slidenum">
              <a:rPr lang="en-US"/>
              <a:pPr/>
              <a:t>5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763" y="4560988"/>
            <a:ext cx="5851676" cy="4319289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763" y="4560988"/>
            <a:ext cx="5851676" cy="4319289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763" y="4560988"/>
            <a:ext cx="5851676" cy="4319289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763" y="4560988"/>
            <a:ext cx="5851676" cy="4319289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DF8FA-1897-4F64-846A-59A2F8DD48A3}" type="slidenum">
              <a:rPr lang="en-US"/>
              <a:pPr/>
              <a:t>6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5830E-79F7-4A17-AF7C-6B04256F254B}" type="slidenum">
              <a:rPr lang="en-US"/>
              <a:pPr/>
              <a:t>7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19CD00-39F1-43D7-830B-7A9005F75CE6}" type="slidenum">
              <a:rPr lang="en-US"/>
              <a:pPr/>
              <a:t>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EB1AA-D710-4714-AAAF-817C61549803}" type="slidenum">
              <a:rPr lang="en-US"/>
              <a:pPr/>
              <a:t>10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48A87-7482-4348-A5EF-17E413753C76}" type="slidenum">
              <a:rPr lang="en-US"/>
              <a:pPr/>
              <a:t>11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20CC3E-086A-44F0-9337-B642EB838B82}" type="slidenum">
              <a:rPr lang="en-US"/>
              <a:pPr/>
              <a:t>12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XHTML Comprehensive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E1FC0-8CA9-4118-9CED-C5CAAAD63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cs.bbk.ac.uk/~ptw/teaching/IWT/html-xml/svg-example.xml" TargetMode="External"/><Relationship Id="rId2" Type="http://schemas.openxmlformats.org/officeDocument/2006/relationships/hyperlink" Target="http://www.adobe.com/svg/viewer/install/mainfram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3.doc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9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4.2/docs/api/index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-love-videogames.com/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hyperlink" Target="http://www.w3c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382/ETE 334</a:t>
            </a:r>
            <a:br>
              <a:rPr lang="en-US" dirty="0" smtClean="0"/>
            </a:br>
            <a:r>
              <a:rPr lang="en-US" dirty="0" smtClean="0"/>
              <a:t>Internet and Web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Shazzad</a:t>
            </a:r>
            <a:r>
              <a:rPr lang="en-US" dirty="0" smtClean="0"/>
              <a:t> </a:t>
            </a:r>
            <a:r>
              <a:rPr lang="en-US" dirty="0" err="1" smtClean="0"/>
              <a:t>Hosain</a:t>
            </a:r>
            <a:endParaRPr lang="en-US" dirty="0" smtClean="0"/>
          </a:p>
          <a:p>
            <a:r>
              <a:rPr lang="en-US" dirty="0" smtClean="0"/>
              <a:t>Asst. Prof. EECS, NSU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B963F3-41B6-46B6-9D56-97DD5699110E}" type="slidenum">
              <a:rPr lang="en-US"/>
              <a:pPr/>
              <a:t>10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History of HTML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924800" cy="4114800"/>
          </a:xfrm>
        </p:spPr>
        <p:txBody>
          <a:bodyPr/>
          <a:lstStyle/>
          <a:p>
            <a:pPr eaLnBrk="1" hangingPunct="1"/>
            <a:r>
              <a:rPr lang="en-US" sz="2600" smtClean="0"/>
              <a:t>A group of Web developers, programmers, and authors called the </a:t>
            </a:r>
            <a:r>
              <a:rPr lang="en-US" sz="2600" b="1" smtClean="0">
                <a:solidFill>
                  <a:schemeClr val="folHlink"/>
                </a:solidFill>
              </a:rPr>
              <a:t>World Wide Web Consortium</a:t>
            </a:r>
            <a:r>
              <a:rPr lang="en-US" sz="2600" smtClean="0"/>
              <a:t>, or the </a:t>
            </a:r>
            <a:r>
              <a:rPr lang="en-US" sz="2600" b="1" smtClean="0">
                <a:solidFill>
                  <a:schemeClr val="folHlink"/>
                </a:solidFill>
              </a:rPr>
              <a:t>W3C</a:t>
            </a:r>
            <a:r>
              <a:rPr lang="en-US" sz="2600" smtClean="0"/>
              <a:t>, created a set of standards or specifications that all browser manufacturers were to follow.</a:t>
            </a:r>
          </a:p>
          <a:p>
            <a:pPr eaLnBrk="1" hangingPunct="1"/>
            <a:r>
              <a:rPr lang="en-US" sz="2600" smtClean="0"/>
              <a:t>The </a:t>
            </a:r>
            <a:r>
              <a:rPr lang="en-US" sz="2600" b="1" smtClean="0">
                <a:solidFill>
                  <a:schemeClr val="folHlink"/>
                </a:solidFill>
              </a:rPr>
              <a:t>W3C</a:t>
            </a:r>
            <a:r>
              <a:rPr lang="en-US" sz="2600" smtClean="0">
                <a:solidFill>
                  <a:schemeClr val="folHlink"/>
                </a:solidFill>
              </a:rPr>
              <a:t> </a:t>
            </a:r>
            <a:r>
              <a:rPr lang="en-US" sz="2600" smtClean="0"/>
              <a:t>has no enforcement power.</a:t>
            </a:r>
          </a:p>
          <a:p>
            <a:pPr eaLnBrk="1" hangingPunct="1"/>
            <a:r>
              <a:rPr lang="en-US" sz="2600" smtClean="0"/>
              <a:t>The recommendations of the </a:t>
            </a:r>
            <a:r>
              <a:rPr lang="en-US" sz="2600" b="1" smtClean="0">
                <a:solidFill>
                  <a:schemeClr val="folHlink"/>
                </a:solidFill>
              </a:rPr>
              <a:t>W3C</a:t>
            </a:r>
            <a:r>
              <a:rPr lang="en-US" sz="2600" smtClean="0"/>
              <a:t> are usually followed since a uniform approach to Web page creation is beneficial to everyone.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37CC4C-B62C-475E-95CA-072D04D8B16E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History of HTML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 sz="2600" dirty="0" smtClean="0"/>
              <a:t>Older features of HTML are often </a:t>
            </a:r>
            <a:r>
              <a:rPr lang="en-US" sz="2600" b="1" dirty="0" smtClean="0">
                <a:solidFill>
                  <a:schemeClr val="folHlink"/>
                </a:solidFill>
              </a:rPr>
              <a:t>deprecated</a:t>
            </a:r>
            <a:r>
              <a:rPr lang="en-US" sz="2600" dirty="0" smtClean="0"/>
              <a:t>, or phased out, by the W3C.  That does not mean you can’t continue to use those—you may need to use those if you are supporting older browsers. </a:t>
            </a:r>
          </a:p>
          <a:p>
            <a:pPr eaLnBrk="1" hangingPunct="1"/>
            <a:r>
              <a:rPr lang="en-US" sz="2600" dirty="0" smtClean="0"/>
              <a:t>Future Web development is focusing increasingly on two other languages: </a:t>
            </a:r>
            <a:r>
              <a:rPr lang="en-US" sz="2600" b="1" dirty="0" smtClean="0">
                <a:solidFill>
                  <a:schemeClr val="folHlink"/>
                </a:solidFill>
              </a:rPr>
              <a:t>XML</a:t>
            </a:r>
            <a:r>
              <a:rPr lang="en-US" sz="2600" dirty="0" smtClean="0"/>
              <a:t> and </a:t>
            </a:r>
            <a:r>
              <a:rPr lang="en-US" sz="2600" b="1" dirty="0" smtClean="0">
                <a:solidFill>
                  <a:schemeClr val="folHlink"/>
                </a:solidFill>
              </a:rPr>
              <a:t>XHTML</a:t>
            </a:r>
            <a:r>
              <a:rPr lang="en-US" sz="2600" dirty="0" smtClean="0"/>
              <a:t>.</a:t>
            </a:r>
          </a:p>
          <a:p>
            <a:pPr eaLnBrk="1" hangingPunct="1"/>
            <a:r>
              <a:rPr lang="en-US" sz="2600" b="1" dirty="0" smtClean="0">
                <a:solidFill>
                  <a:schemeClr val="folHlink"/>
                </a:solidFill>
              </a:rPr>
              <a:t>XML (Extensible Markup Language)</a:t>
            </a:r>
            <a:r>
              <a:rPr lang="en-US" sz="2600" dirty="0" smtClean="0"/>
              <a:t> is a </a:t>
            </a:r>
            <a:r>
              <a:rPr lang="en-US" sz="2600" dirty="0" err="1" smtClean="0"/>
              <a:t>metalanguage</a:t>
            </a:r>
            <a:r>
              <a:rPr lang="en-US" sz="2600" dirty="0" smtClean="0"/>
              <a:t>. 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A9FDBE-0632-4063-94F7-75DFB467F847}" type="slidenum">
              <a:rPr lang="en-US"/>
              <a:pPr/>
              <a:t>12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History of HTML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153400" cy="4114800"/>
          </a:xfrm>
        </p:spPr>
        <p:txBody>
          <a:bodyPr/>
          <a:lstStyle/>
          <a:p>
            <a:pPr eaLnBrk="1" hangingPunct="1"/>
            <a:r>
              <a:rPr lang="en-US" sz="2500" b="1" dirty="0" smtClean="0">
                <a:solidFill>
                  <a:schemeClr val="folHlink"/>
                </a:solidFill>
              </a:rPr>
              <a:t>XHTML (Extensible Hypertext Markup Language)</a:t>
            </a:r>
            <a:r>
              <a:rPr lang="en-US" sz="2500" dirty="0" smtClean="0"/>
              <a:t> is a strict version of HTML and is designed to confront some of the problems associated with the different and competing versions of HTML.</a:t>
            </a:r>
          </a:p>
          <a:p>
            <a:pPr eaLnBrk="1" hangingPunct="1"/>
            <a:r>
              <a:rPr lang="en-US" sz="2500" b="1" dirty="0" smtClean="0">
                <a:solidFill>
                  <a:schemeClr val="folHlink"/>
                </a:solidFill>
              </a:rPr>
              <a:t>XHTML</a:t>
            </a:r>
            <a:r>
              <a:rPr lang="en-US" sz="2500" dirty="0" smtClean="0"/>
              <a:t> is also designed to better integrate </a:t>
            </a:r>
            <a:r>
              <a:rPr lang="en-US" sz="2500" b="1" dirty="0" smtClean="0">
                <a:solidFill>
                  <a:schemeClr val="folHlink"/>
                </a:solidFill>
              </a:rPr>
              <a:t>HTML</a:t>
            </a:r>
            <a:r>
              <a:rPr lang="en-US" sz="2500" dirty="0" smtClean="0"/>
              <a:t> with </a:t>
            </a:r>
            <a:r>
              <a:rPr lang="en-US" sz="2500" b="1" dirty="0" smtClean="0">
                <a:solidFill>
                  <a:schemeClr val="folHlink"/>
                </a:solidFill>
              </a:rPr>
              <a:t>XML</a:t>
            </a:r>
            <a:r>
              <a:rPr lang="en-US" sz="2500" dirty="0" smtClean="0"/>
              <a:t>.</a:t>
            </a:r>
          </a:p>
          <a:p>
            <a:pPr eaLnBrk="1" hangingPunct="1"/>
            <a:r>
              <a:rPr lang="en-US" sz="2500" dirty="0" smtClean="0"/>
              <a:t>SVG : Scalable Vector Graphics</a:t>
            </a:r>
          </a:p>
          <a:p>
            <a:pPr eaLnBrk="1" hangingPunct="1"/>
            <a:r>
              <a:rPr lang="en-US" sz="2500" dirty="0" err="1" smtClean="0"/>
              <a:t>MathML</a:t>
            </a:r>
            <a:r>
              <a:rPr lang="en-US" sz="2500" dirty="0" smtClean="0"/>
              <a:t>: Math Markup Language</a:t>
            </a:r>
          </a:p>
          <a:p>
            <a:pPr eaLnBrk="1" hangingPunct="1"/>
            <a:r>
              <a:rPr lang="en-US" sz="2500" b="1" dirty="0" smtClean="0">
                <a:solidFill>
                  <a:schemeClr val="folHlink"/>
                </a:solidFill>
              </a:rPr>
              <a:t>HTML</a:t>
            </a:r>
            <a:r>
              <a:rPr lang="en-US" sz="2500" dirty="0" smtClean="0"/>
              <a:t> will not become obsolete anytime soon.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6183BE-AB5D-4F06-AE66-DEBEC33D4781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1628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Tools for Creating HTML Documents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folHlink"/>
                </a:solidFill>
              </a:rPr>
              <a:t>HTML/XHTML Editor</a:t>
            </a:r>
            <a:r>
              <a:rPr lang="en-US" sz="2400" dirty="0" smtClean="0"/>
              <a:t> – helps you create an HTML file by inserting HTML codes for you as you work.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They can save you a lot of time and help you work more efficiently.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Advantages and limitations similar to those of HTML converters.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Allow you to set up a Web page quickly.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Will usually still have to work with HTML code to create a finished document.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Basic text editor like </a:t>
            </a:r>
            <a:r>
              <a:rPr lang="en-US" sz="2400" dirty="0" smtClean="0">
                <a:solidFill>
                  <a:schemeClr val="folHlink"/>
                </a:solidFill>
              </a:rPr>
              <a:t>Notepad</a:t>
            </a:r>
            <a:r>
              <a:rPr lang="en-US" sz="2400" dirty="0" smtClean="0"/>
              <a:t> or </a:t>
            </a:r>
            <a:r>
              <a:rPr lang="en-US" sz="2400" dirty="0" err="1" smtClean="0">
                <a:solidFill>
                  <a:schemeClr val="folHlink"/>
                </a:solidFill>
              </a:rPr>
              <a:t>Frontpage</a:t>
            </a:r>
            <a:r>
              <a:rPr lang="en-US" sz="2400" dirty="0" smtClean="0">
                <a:solidFill>
                  <a:schemeClr val="folHlink"/>
                </a:solidFill>
              </a:rPr>
              <a:t> or Dream Waver</a:t>
            </a:r>
            <a:r>
              <a:rPr lang="en-US" sz="2400" dirty="0" smtClean="0"/>
              <a:t>. Use </a:t>
            </a:r>
            <a:r>
              <a:rPr lang="en-US" sz="2000" dirty="0" smtClean="0">
                <a:latin typeface="Lucida Console" pitchFamily="49" charset="0"/>
              </a:rPr>
              <a:t>.html</a:t>
            </a:r>
            <a:r>
              <a:rPr lang="en-US" sz="2400" dirty="0" smtClean="0"/>
              <a:t> or </a:t>
            </a:r>
            <a:r>
              <a:rPr lang="en-US" sz="2000" dirty="0" smtClean="0">
                <a:latin typeface="Lucida Console" pitchFamily="49" charset="0"/>
              </a:rPr>
              <a:t>.</a:t>
            </a:r>
            <a:r>
              <a:rPr lang="en-US" sz="2000" dirty="0" err="1" smtClean="0">
                <a:latin typeface="Lucida Console" pitchFamily="49" charset="0"/>
              </a:rPr>
              <a:t>htm</a:t>
            </a:r>
            <a:r>
              <a:rPr lang="en-US" sz="2400" dirty="0" smtClean="0"/>
              <a:t> file-name extension.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600"/>
            <a:ext cx="620077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1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638175"/>
            <a:ext cx="61055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1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47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838200" y="762000"/>
            <a:ext cx="685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6200"/>
            <a:ext cx="9144000" cy="6464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0" y="685800"/>
            <a:ext cx="838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52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381000" y="762000"/>
            <a:ext cx="838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62"/>
            <a:ext cx="8229600" cy="884238"/>
          </a:xfrm>
        </p:spPr>
        <p:txBody>
          <a:bodyPr>
            <a:normAutofit/>
          </a:bodyPr>
          <a:lstStyle/>
          <a:p>
            <a:r>
              <a:rPr lang="en-US" dirty="0" smtClean="0"/>
              <a:t>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most browsers now have built-in support for some subset of SVG </a:t>
            </a:r>
          </a:p>
          <a:p>
            <a:pPr lvl="1"/>
            <a:r>
              <a:rPr lang="en-US" sz="1600" dirty="0" smtClean="0"/>
              <a:t>Firefox, Opera, Safari, Chrome, ...</a:t>
            </a:r>
          </a:p>
          <a:p>
            <a:pPr lvl="1"/>
            <a:r>
              <a:rPr lang="en-US" sz="1600" dirty="0" smtClean="0"/>
              <a:t>IE9; IE8 and earlier versions needed a (free) </a:t>
            </a:r>
            <a:r>
              <a:rPr lang="en-US" sz="1600" dirty="0" smtClean="0">
                <a:hlinkClick r:id="rId2"/>
              </a:rPr>
              <a:t>Adobe plug-in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also included in HTML5</a:t>
            </a:r>
          </a:p>
          <a:p>
            <a:r>
              <a:rPr lang="en-US" sz="2000" dirty="0" smtClean="0"/>
              <a:t>allows drawing of various 2D shapes (and animation)</a:t>
            </a:r>
          </a:p>
          <a:p>
            <a:r>
              <a:rPr lang="en-US" sz="2000" dirty="0" smtClean="0"/>
              <a:t>example of 3 circles: </a:t>
            </a:r>
            <a:r>
              <a:rPr lang="en-US" sz="2000" dirty="0" smtClean="0">
                <a:hlinkClick r:id="rId3"/>
              </a:rPr>
              <a:t>svg-example.xml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svg</a:t>
            </a:r>
            <a:r>
              <a:rPr lang="en-US" sz="2000" dirty="0" smtClean="0"/>
              <a:t>&gt; </a:t>
            </a:r>
          </a:p>
          <a:p>
            <a:pPr>
              <a:buNone/>
            </a:pPr>
            <a:r>
              <a:rPr lang="en-US" sz="2000" dirty="0" smtClean="0"/>
              <a:t>    &lt;g style="fill-opacity:0.7; </a:t>
            </a:r>
            <a:r>
              <a:rPr lang="en-US" sz="2000" dirty="0" err="1" smtClean="0"/>
              <a:t>stroke:black</a:t>
            </a:r>
            <a:r>
              <a:rPr lang="en-US" sz="2000" dirty="0" smtClean="0"/>
              <a:t>; stroke-width:0.1cm;"&gt; </a:t>
            </a:r>
          </a:p>
          <a:p>
            <a:pPr>
              <a:buNone/>
            </a:pPr>
            <a:r>
              <a:rPr lang="en-US" sz="2000" dirty="0" smtClean="0"/>
              <a:t>        &lt;circle </a:t>
            </a:r>
            <a:r>
              <a:rPr lang="en-US" sz="2000" dirty="0" err="1" smtClean="0"/>
              <a:t>cx</a:t>
            </a:r>
            <a:r>
              <a:rPr lang="en-US" sz="2000" dirty="0" smtClean="0"/>
              <a:t>="6cm" cy="2cm" r="100" style="</a:t>
            </a:r>
            <a:r>
              <a:rPr lang="en-US" sz="2000" dirty="0" err="1" smtClean="0"/>
              <a:t>fill:red</a:t>
            </a:r>
            <a:r>
              <a:rPr lang="en-US" sz="2000" dirty="0" smtClean="0"/>
              <a:t>;" </a:t>
            </a:r>
          </a:p>
          <a:p>
            <a:pPr>
              <a:buNone/>
            </a:pPr>
            <a:r>
              <a:rPr lang="en-US" sz="2000" dirty="0" smtClean="0"/>
              <a:t>                    transform="translate(0,50)" /&gt; </a:t>
            </a:r>
          </a:p>
          <a:p>
            <a:pPr>
              <a:buNone/>
            </a:pPr>
            <a:r>
              <a:rPr lang="en-US" sz="2000" dirty="0" smtClean="0"/>
              <a:t>        &lt;circle </a:t>
            </a:r>
            <a:r>
              <a:rPr lang="en-US" sz="2000" dirty="0" err="1" smtClean="0"/>
              <a:t>cx</a:t>
            </a:r>
            <a:r>
              <a:rPr lang="en-US" sz="2000" dirty="0" smtClean="0"/>
              <a:t>="6cm" cy="2cm" r="100" style="</a:t>
            </a:r>
            <a:r>
              <a:rPr lang="en-US" sz="2000" dirty="0" err="1" smtClean="0"/>
              <a:t>fill:blue</a:t>
            </a:r>
            <a:r>
              <a:rPr lang="en-US" sz="2000" dirty="0" smtClean="0"/>
              <a:t>;" </a:t>
            </a:r>
          </a:p>
          <a:p>
            <a:pPr>
              <a:buNone/>
            </a:pPr>
            <a:r>
              <a:rPr lang="en-US" sz="2000" dirty="0" smtClean="0"/>
              <a:t>                    transform="translate(70,150)" /&gt; </a:t>
            </a:r>
          </a:p>
          <a:p>
            <a:pPr>
              <a:buNone/>
            </a:pPr>
            <a:r>
              <a:rPr lang="en-US" sz="2000" dirty="0" smtClean="0"/>
              <a:t>       &lt;circle </a:t>
            </a:r>
            <a:r>
              <a:rPr lang="en-US" sz="2000" dirty="0" err="1" smtClean="0"/>
              <a:t>cx</a:t>
            </a:r>
            <a:r>
              <a:rPr lang="en-US" sz="2000" dirty="0" smtClean="0"/>
              <a:t>="6cm" cy="2cm" r="100" style="</a:t>
            </a:r>
            <a:r>
              <a:rPr lang="en-US" sz="2000" dirty="0" err="1" smtClean="0"/>
              <a:t>fill:green</a:t>
            </a:r>
            <a:r>
              <a:rPr lang="en-US" sz="2000" dirty="0" smtClean="0"/>
              <a:t>;" </a:t>
            </a:r>
          </a:p>
          <a:p>
            <a:pPr>
              <a:buNone/>
            </a:pPr>
            <a:r>
              <a:rPr lang="en-US" sz="2000" dirty="0" smtClean="0"/>
              <a:t>                   transform="translate(-70,150)"/&gt; </a:t>
            </a:r>
          </a:p>
          <a:p>
            <a:pPr>
              <a:buNone/>
            </a:pPr>
            <a:r>
              <a:rPr lang="en-US" sz="2000" dirty="0" smtClean="0"/>
              <a:t>     &lt;/g&gt; </a:t>
            </a:r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svg</a:t>
            </a:r>
            <a:r>
              <a:rPr lang="en-US" sz="2000" dirty="0" smtClean="0"/>
              <a:t>&gt; </a:t>
            </a:r>
          </a:p>
          <a:p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6834729" y="4648200"/>
            <a:ext cx="2004471" cy="1752600"/>
            <a:chOff x="6834729" y="4648200"/>
            <a:chExt cx="2004471" cy="1752600"/>
          </a:xfrm>
        </p:grpSpPr>
        <p:pic>
          <p:nvPicPr>
            <p:cNvPr id="188418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34729" y="4648200"/>
              <a:ext cx="2004471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7620000" y="4800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62800" y="56388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53400" y="56388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dirty="0" err="1" smtClean="0"/>
              <a:t>MathML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724400" cy="4495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some browsers have built-in support </a:t>
            </a:r>
          </a:p>
          <a:p>
            <a:pPr lvl="1"/>
            <a:r>
              <a:rPr lang="en-US" sz="2000" dirty="0" smtClean="0"/>
              <a:t>Firefox, Opera, Safari</a:t>
            </a:r>
          </a:p>
          <a:p>
            <a:pPr lvl="1"/>
            <a:r>
              <a:rPr lang="en-US" sz="2000" dirty="0" smtClean="0"/>
              <a:t>supported in IE8 using (commercial) plug-in; not supported in IE9</a:t>
            </a:r>
          </a:p>
          <a:p>
            <a:pPr lvl="1"/>
            <a:r>
              <a:rPr lang="en-US" sz="2000" dirty="0" smtClean="0"/>
              <a:t>also included in HTML5</a:t>
            </a:r>
          </a:p>
          <a:p>
            <a:r>
              <a:rPr lang="en-US" sz="2400" dirty="0" smtClean="0"/>
              <a:t>in </a:t>
            </a:r>
            <a:r>
              <a:rPr lang="en-US" sz="2400" dirty="0" err="1" smtClean="0"/>
              <a:t>MathML</a:t>
            </a:r>
            <a:r>
              <a:rPr lang="en-US" sz="2400" dirty="0" smtClean="0"/>
              <a:t>, the cube root of (1 minus (x over 2)) can be written as </a:t>
            </a:r>
          </a:p>
          <a:p>
            <a:r>
              <a:rPr lang="en-US" sz="2400" dirty="0" smtClean="0"/>
              <a:t>and looks like                when viewed with a </a:t>
            </a:r>
            <a:r>
              <a:rPr lang="en-US" sz="2400" dirty="0" err="1" smtClean="0"/>
              <a:t>MathML</a:t>
            </a:r>
            <a:r>
              <a:rPr lang="en-US" sz="2400" dirty="0" smtClean="0"/>
              <a:t>-capable browser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1335881"/>
            <a:ext cx="2133600" cy="369331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&lt;math&gt; 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mroot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mrow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      &lt;</a:t>
            </a:r>
            <a:r>
              <a:rPr lang="en-US" dirty="0" err="1" smtClean="0"/>
              <a:t>mn</a:t>
            </a:r>
            <a:r>
              <a:rPr lang="en-US" dirty="0" smtClean="0"/>
              <a:t>&gt;1&lt;/</a:t>
            </a:r>
            <a:r>
              <a:rPr lang="en-US" dirty="0" err="1" smtClean="0"/>
              <a:t>mn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      &lt;mo&gt;-&lt;/mo&gt; </a:t>
            </a:r>
          </a:p>
          <a:p>
            <a:pPr>
              <a:buNone/>
            </a:pPr>
            <a:r>
              <a:rPr lang="en-US" dirty="0" smtClean="0"/>
              <a:t>       &lt;</a:t>
            </a:r>
            <a:r>
              <a:rPr lang="en-US" dirty="0" err="1" smtClean="0"/>
              <a:t>mfrac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           &lt;mi&gt;x&lt;/mi&gt; </a:t>
            </a:r>
          </a:p>
          <a:p>
            <a:pPr>
              <a:buNone/>
            </a:pPr>
            <a:r>
              <a:rPr lang="en-US" dirty="0" smtClean="0"/>
              <a:t>            &lt;</a:t>
            </a:r>
            <a:r>
              <a:rPr lang="en-US" dirty="0" err="1" smtClean="0"/>
              <a:t>mn</a:t>
            </a:r>
            <a:r>
              <a:rPr lang="en-US" dirty="0" smtClean="0"/>
              <a:t>&gt;2&lt;/</a:t>
            </a:r>
            <a:r>
              <a:rPr lang="en-US" dirty="0" err="1" smtClean="0"/>
              <a:t>mn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      &lt;/</a:t>
            </a:r>
            <a:r>
              <a:rPr lang="en-US" dirty="0" err="1" smtClean="0"/>
              <a:t>mfrac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mrow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mn</a:t>
            </a:r>
            <a:r>
              <a:rPr lang="en-US" dirty="0" smtClean="0"/>
              <a:t>&gt;3&lt;/</a:t>
            </a:r>
            <a:r>
              <a:rPr lang="en-US" dirty="0" err="1" smtClean="0"/>
              <a:t>mn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mroot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&lt;/math&gt; </a:t>
            </a:r>
          </a:p>
        </p:txBody>
      </p:sp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912" y="4114800"/>
            <a:ext cx="828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Web Programming Elements</a:t>
            </a:r>
            <a:br>
              <a:rPr lang="en-US" sz="3600"/>
            </a:br>
            <a:r>
              <a:rPr lang="en-US" sz="2800">
                <a:solidFill>
                  <a:srgbClr val="59140D"/>
                </a:solidFill>
              </a:rPr>
              <a:t>Client-Side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8C23-5C6C-4762-95D6-4CDCD21F036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6868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  <a:latin typeface="Arial" charset="0"/>
              </a:rPr>
              <a:t>HTML: </a:t>
            </a:r>
            <a:r>
              <a:rPr lang="en-US" sz="2400" dirty="0" smtClean="0">
                <a:latin typeface="Arial" charset="0"/>
              </a:rPr>
              <a:t>Provides </a:t>
            </a:r>
            <a:r>
              <a:rPr lang="en-US" sz="2400" dirty="0">
                <a:latin typeface="Arial" charset="0"/>
              </a:rPr>
              <a:t>formatting of text and graphics, as well as links between documents.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  <a:latin typeface="Arial" charset="0"/>
              </a:rPr>
              <a:t>CSS: Cascading Style Sheets.</a:t>
            </a:r>
            <a:r>
              <a:rPr lang="en-US" sz="2400" dirty="0">
                <a:latin typeface="Arial" charset="0"/>
              </a:rPr>
              <a:t>  Provide more powerful and detailed control of style and formatting.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  <a:latin typeface="Arial" charset="0"/>
              </a:rPr>
              <a:t>JavaScript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Arial" charset="0"/>
              </a:rPr>
              <a:t>a scripting language for Web pages, developed by Netscape in 1995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Arial" charset="0"/>
              </a:rPr>
              <a:t>uses a C++/Java-like syntax, so familiar to programmers, but simpler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Arial" charset="0"/>
              </a:rPr>
              <a:t>good for adding dynamic features to Web page, controlling forms and GUI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Arial" charset="0"/>
              </a:rPr>
              <a:t>requires users to have this technology enabled on their browsers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  <a:latin typeface="Arial" charset="0"/>
              </a:rPr>
              <a:t>Java applets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can define small, special-purpose programs in Java called applets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provides full expressive power of Java (but more overhead)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good for more complex tasks or data heavy tasks, such as graphics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  <a:latin typeface="Arial" charset="0"/>
              </a:rPr>
              <a:t>Java: </a:t>
            </a:r>
            <a:endParaRPr lang="en-US" sz="2400" dirty="0" smtClean="0">
              <a:solidFill>
                <a:srgbClr val="C00000"/>
              </a:solidFill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a </a:t>
            </a:r>
            <a:r>
              <a:rPr lang="en-US" sz="2000" dirty="0">
                <a:latin typeface="Arial" charset="0"/>
              </a:rPr>
              <a:t>more powerful programming language for web applications on the client that can also run independently of the browser.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0" y="0"/>
            <a:ext cx="1152525" cy="1052513"/>
            <a:chOff x="0" y="0"/>
            <a:chExt cx="1152525" cy="1052513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ltGray">
            <a:xfrm>
              <a:off x="414338" y="530225"/>
              <a:ext cx="422275" cy="47466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ahoma" pitchFamily="34" charset="0"/>
              </a:endParaRPr>
            </a:p>
          </p:txBody>
        </p:sp>
        <p:grpSp>
          <p:nvGrpSpPr>
            <p:cNvPr id="3" name="Group 6"/>
            <p:cNvGrpSpPr/>
            <p:nvPr/>
          </p:nvGrpSpPr>
          <p:grpSpPr>
            <a:xfrm>
              <a:off x="0" y="0"/>
              <a:ext cx="1152525" cy="1052513"/>
              <a:chOff x="0" y="0"/>
              <a:chExt cx="1152525" cy="1052513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ltGray">
              <a:xfrm>
                <a:off x="290513" y="107950"/>
                <a:ext cx="438150" cy="47466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ltGray">
              <a:xfrm>
                <a:off x="673100" y="107950"/>
                <a:ext cx="328613" cy="474663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ltGray">
              <a:xfrm>
                <a:off x="784225" y="530225"/>
                <a:ext cx="368300" cy="47466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ltGray">
              <a:xfrm>
                <a:off x="0" y="457200"/>
                <a:ext cx="560388" cy="422275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gray">
              <a:xfrm>
                <a:off x="635000" y="0"/>
                <a:ext cx="31750" cy="1052513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The First XHTML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0"/>
            <a:ext cx="1152525" cy="1052513"/>
            <a:chOff x="0" y="0"/>
            <a:chExt cx="1152525" cy="1052513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ltGray">
            <a:xfrm>
              <a:off x="414338" y="530225"/>
              <a:ext cx="422275" cy="47466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ahoma" pitchFamily="34" charset="0"/>
              </a:endParaRPr>
            </a:p>
          </p:txBody>
        </p:sp>
        <p:grpSp>
          <p:nvGrpSpPr>
            <p:cNvPr id="4" name="Group 6"/>
            <p:cNvGrpSpPr/>
            <p:nvPr/>
          </p:nvGrpSpPr>
          <p:grpSpPr>
            <a:xfrm>
              <a:off x="0" y="0"/>
              <a:ext cx="1152525" cy="1052513"/>
              <a:chOff x="0" y="0"/>
              <a:chExt cx="1152525" cy="1052513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ltGray">
              <a:xfrm>
                <a:off x="290513" y="107950"/>
                <a:ext cx="438150" cy="47466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ltGray">
              <a:xfrm>
                <a:off x="673100" y="107950"/>
                <a:ext cx="328613" cy="474663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9" name="Rectangle 10"/>
              <p:cNvSpPr>
                <a:spLocks noChangeArrowheads="1"/>
              </p:cNvSpPr>
              <p:nvPr/>
            </p:nvSpPr>
            <p:spPr bwMode="ltGray">
              <a:xfrm>
                <a:off x="784225" y="530225"/>
                <a:ext cx="368300" cy="47466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10" name="Rectangle 11"/>
              <p:cNvSpPr>
                <a:spLocks noChangeArrowheads="1"/>
              </p:cNvSpPr>
              <p:nvPr/>
            </p:nvSpPr>
            <p:spPr bwMode="ltGray">
              <a:xfrm>
                <a:off x="0" y="457200"/>
                <a:ext cx="560388" cy="422275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11" name="Rectangle 12"/>
              <p:cNvSpPr>
                <a:spLocks noChangeArrowheads="1"/>
              </p:cNvSpPr>
              <p:nvPr/>
            </p:nvSpPr>
            <p:spPr bwMode="gray">
              <a:xfrm>
                <a:off x="635000" y="0"/>
                <a:ext cx="31750" cy="1052513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8229600" cy="579438"/>
          </a:xfrm>
        </p:spPr>
        <p:txBody>
          <a:bodyPr>
            <a:noAutofit/>
          </a:bodyPr>
          <a:lstStyle/>
          <a:p>
            <a:r>
              <a:rPr lang="en-US" sz="3200" dirty="0" smtClean="0"/>
              <a:t>XHTML - Extensible Hypertext Markup Language</a:t>
            </a:r>
            <a:endParaRPr 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269262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3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fld id="{E43AA54E-FE35-4B58-B6B7-0D356CEF1510}" type="slidenum">
              <a:rPr lang="en-US" sz="1200">
                <a:solidFill>
                  <a:schemeClr val="tx2"/>
                </a:solidFill>
              </a:rPr>
              <a:pPr algn="ctr" eaLnBrk="1" hangingPunct="1"/>
              <a:t>22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457200"/>
            <a:ext cx="7467600" cy="12954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W3C XHTML Validation Service</a:t>
            </a:r>
            <a:r>
              <a:rPr lang="en-US" smtClean="0"/>
              <a:t> 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Validation service ( </a:t>
            </a:r>
            <a:r>
              <a:rPr lang="en-US" sz="2400" smtClean="0">
                <a:latin typeface="Lucida Console" pitchFamily="49" charset="0"/>
              </a:rPr>
              <a:t>validator.w3.org</a:t>
            </a:r>
            <a:r>
              <a:rPr lang="en-US" smtClean="0"/>
              <a:t> )</a:t>
            </a:r>
          </a:p>
          <a:p>
            <a:pPr lvl="1" eaLnBrk="1" hangingPunct="1"/>
            <a:r>
              <a:rPr lang="en-US" smtClean="0"/>
              <a:t>Checking a document’s syntax</a:t>
            </a:r>
          </a:p>
          <a:p>
            <a:pPr lvl="2" eaLnBrk="1" hangingPunct="1"/>
            <a:r>
              <a:rPr lang="en-US" smtClean="0"/>
              <a:t>URL that specifies the location of the file</a:t>
            </a:r>
          </a:p>
          <a:p>
            <a:pPr lvl="2" eaLnBrk="1" hangingPunct="1"/>
            <a:r>
              <a:rPr lang="en-US" smtClean="0"/>
              <a:t>Uploading a file to the site </a:t>
            </a:r>
            <a:br>
              <a:rPr lang="en-US" smtClean="0"/>
            </a:br>
            <a:r>
              <a:rPr lang="en-US" sz="2000" smtClean="0">
                <a:latin typeface="Lucida Console" pitchFamily="49" charset="0"/>
              </a:rPr>
              <a:t>validator.w3.org/file-upload.html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067675" y="31750"/>
            <a:ext cx="1152525" cy="896938"/>
            <a:chOff x="8067675" y="31750"/>
            <a:chExt cx="1152525" cy="896938"/>
          </a:xfrm>
        </p:grpSpPr>
        <p:sp>
          <p:nvSpPr>
            <p:cNvPr id="91141" name="Rectangle 4"/>
            <p:cNvSpPr>
              <a:spLocks noChangeArrowheads="1"/>
            </p:cNvSpPr>
            <p:nvPr/>
          </p:nvSpPr>
          <p:spPr bwMode="ltGray">
            <a:xfrm>
              <a:off x="8358188" y="31750"/>
              <a:ext cx="438150" cy="4746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91142" name="Rectangle 5"/>
            <p:cNvSpPr>
              <a:spLocks noChangeArrowheads="1"/>
            </p:cNvSpPr>
            <p:nvPr/>
          </p:nvSpPr>
          <p:spPr bwMode="ltGray">
            <a:xfrm>
              <a:off x="8740775" y="317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91143" name="Rectangle 6"/>
            <p:cNvSpPr>
              <a:spLocks noChangeArrowheads="1"/>
            </p:cNvSpPr>
            <p:nvPr/>
          </p:nvSpPr>
          <p:spPr bwMode="ltGray">
            <a:xfrm>
              <a:off x="8482013" y="454025"/>
              <a:ext cx="422275" cy="47466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91144" name="Rectangle 7"/>
            <p:cNvSpPr>
              <a:spLocks noChangeArrowheads="1"/>
            </p:cNvSpPr>
            <p:nvPr/>
          </p:nvSpPr>
          <p:spPr bwMode="ltGray">
            <a:xfrm>
              <a:off x="8851900" y="4540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91145" name="Rectangle 8"/>
            <p:cNvSpPr>
              <a:spLocks noChangeArrowheads="1"/>
            </p:cNvSpPr>
            <p:nvPr/>
          </p:nvSpPr>
          <p:spPr bwMode="ltGray">
            <a:xfrm>
              <a:off x="8067675" y="381000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ahoma" pitchFamily="34" charset="0"/>
              </a:endParaRPr>
            </a:p>
          </p:txBody>
        </p:sp>
      </p:grpSp>
      <p:sp>
        <p:nvSpPr>
          <p:cNvPr id="91146" name="Rectangle 9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fld id="{7F3125D2-5EC7-419F-852B-9FDA3FE6CE42}" type="slidenum">
              <a:rPr lang="en-US" sz="1200">
                <a:solidFill>
                  <a:schemeClr val="tx2"/>
                </a:solidFill>
              </a:rPr>
              <a:pPr algn="ctr" eaLnBrk="1" hangingPunct="1"/>
              <a:t>23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76200"/>
            <a:ext cx="7467600" cy="12954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W3C XHTML Validation Service</a:t>
            </a:r>
          </a:p>
        </p:txBody>
      </p:sp>
      <p:pic>
        <p:nvPicPr>
          <p:cNvPr id="92164" name="Picture 4" descr="w3v_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74762"/>
            <a:ext cx="6477000" cy="520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66675" y="17462"/>
            <a:ext cx="1152525" cy="896938"/>
            <a:chOff x="8067675" y="31750"/>
            <a:chExt cx="1152525" cy="89693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ltGray">
            <a:xfrm>
              <a:off x="8358188" y="31750"/>
              <a:ext cx="438150" cy="4746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8740775" y="317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8482013" y="454025"/>
              <a:ext cx="422275" cy="47466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8851900" y="4540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ltGray">
            <a:xfrm>
              <a:off x="8067675" y="381000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2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fld id="{E684C045-90CE-4D2C-A0E7-5E97DC8DEA78}" type="slidenum">
              <a:rPr lang="en-US" sz="1200">
                <a:solidFill>
                  <a:schemeClr val="tx2"/>
                </a:solidFill>
              </a:rPr>
              <a:pPr algn="ctr" eaLnBrk="1" hangingPunct="1"/>
              <a:t>24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76200"/>
            <a:ext cx="7315200" cy="12954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W3C XHTML Validation Service</a:t>
            </a:r>
          </a:p>
        </p:txBody>
      </p:sp>
      <p:pic>
        <p:nvPicPr>
          <p:cNvPr id="93188" name="Picture 3" descr="w3v_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066800"/>
            <a:ext cx="6172200" cy="545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66675" y="17462"/>
            <a:ext cx="1152525" cy="896938"/>
            <a:chOff x="8067675" y="31750"/>
            <a:chExt cx="1152525" cy="89693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ltGray">
            <a:xfrm>
              <a:off x="8358188" y="31750"/>
              <a:ext cx="438150" cy="4746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8740775" y="317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8482013" y="454025"/>
              <a:ext cx="422275" cy="47466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8851900" y="4540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ltGray">
            <a:xfrm>
              <a:off x="8067675" y="381000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2D6E80-ED8E-4CCE-9404-EBC31714438C}" type="slidenum">
              <a:rPr lang="en-US"/>
              <a:pPr/>
              <a:t>25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 Attributes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700" dirty="0" smtClean="0"/>
              <a:t>Many tags contain attributes that control the behavior, and in some cases the appearance, of elements in the page. These are known as </a:t>
            </a:r>
            <a:r>
              <a:rPr lang="en-US" sz="2700" dirty="0" smtClean="0">
                <a:solidFill>
                  <a:srgbClr val="CC6600"/>
                </a:solidFill>
              </a:rPr>
              <a:t>containers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dirty="0" smtClean="0"/>
              <a:t>Attributes are inserted within the tag brackets.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dirty="0" smtClean="0">
                <a:solidFill>
                  <a:schemeClr val="folHlink"/>
                </a:solidFill>
              </a:rPr>
              <a:t>Example:</a:t>
            </a:r>
            <a:r>
              <a:rPr lang="en-US" dirty="0" smtClean="0">
                <a:solidFill>
                  <a:schemeClr val="folHlink"/>
                </a:solidFill>
              </a:rPr>
              <a:t/>
            </a:r>
            <a:br>
              <a:rPr lang="en-US" dirty="0" smtClean="0">
                <a:solidFill>
                  <a:schemeClr val="folHlink"/>
                </a:solidFill>
              </a:rPr>
            </a:br>
            <a:r>
              <a:rPr lang="en-US" dirty="0" smtClean="0"/>
              <a:t>F</a:t>
            </a:r>
            <a:r>
              <a:rPr lang="en-US" sz="2400" b="1" dirty="0" smtClean="0"/>
              <a:t>or one-side tags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CC0000"/>
                </a:solidFill>
              </a:rPr>
              <a:t>	</a:t>
            </a:r>
            <a:r>
              <a:rPr lang="en-US" sz="2000" b="1" dirty="0" smtClean="0">
                <a:solidFill>
                  <a:srgbClr val="CC0000"/>
                </a:solidFill>
              </a:rPr>
              <a:t>&lt;element </a:t>
            </a:r>
            <a:r>
              <a:rPr lang="en-US" sz="2000" b="1" dirty="0" smtClean="0">
                <a:solidFill>
                  <a:schemeClr val="accent2"/>
                </a:solidFill>
              </a:rPr>
              <a:t>attribute1=“value1”</a:t>
            </a:r>
            <a:r>
              <a:rPr lang="en-US" sz="2000" b="1" dirty="0" smtClean="0">
                <a:solidFill>
                  <a:srgbClr val="CC0000"/>
                </a:solidFill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attribute2=“value2”</a:t>
            </a:r>
            <a:r>
              <a:rPr lang="en-US" sz="2000" b="1" dirty="0" smtClean="0">
                <a:solidFill>
                  <a:srgbClr val="CC0000"/>
                </a:solidFill>
              </a:rPr>
              <a:t> …/&gt;</a:t>
            </a:r>
            <a:r>
              <a:rPr lang="en-US" sz="2000" b="1" dirty="0" smtClean="0">
                <a:solidFill>
                  <a:srgbClr val="990033"/>
                </a:solidFill>
              </a:rPr>
              <a:t/>
            </a:r>
            <a:br>
              <a:rPr lang="en-US" sz="2000" b="1" dirty="0" smtClean="0">
                <a:solidFill>
                  <a:srgbClr val="990033"/>
                </a:solidFill>
              </a:rPr>
            </a:br>
            <a:endParaRPr lang="en-US" sz="2000" b="1" dirty="0" smtClean="0">
              <a:solidFill>
                <a:srgbClr val="990033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For two sided tags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     &lt;element attribute1=“value1” attribute2=“value2” …&gt;      content           &lt;/element&gt;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2A883B3D-63BD-473E-BE43-D87FA52F1160}" type="slidenum">
              <a:rPr lang="en-US" sz="1200">
                <a:solidFill>
                  <a:schemeClr val="tx2"/>
                </a:solidFill>
              </a:rPr>
              <a:pPr algn="r" eaLnBrk="1" hangingPunct="1"/>
              <a:t>26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81000"/>
            <a:ext cx="2286000" cy="12954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Headers</a:t>
            </a:r>
            <a:r>
              <a:rPr lang="en-US" dirty="0" smtClean="0"/>
              <a:t> 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2057400"/>
            <a:ext cx="4191000" cy="1371600"/>
          </a:xfrm>
        </p:spPr>
        <p:txBody>
          <a:bodyPr/>
          <a:lstStyle/>
          <a:p>
            <a:pPr eaLnBrk="1" hangingPunct="1"/>
            <a:r>
              <a:rPr lang="en-US" sz="2400" smtClean="0"/>
              <a:t>Six headers ( header elements)</a:t>
            </a:r>
          </a:p>
          <a:p>
            <a:pPr lvl="1" eaLnBrk="1" hangingPunct="1"/>
            <a:r>
              <a:rPr lang="en-US" sz="2100" smtClean="0">
                <a:latin typeface="Lucida Console" pitchFamily="49" charset="0"/>
              </a:rPr>
              <a:t>h1</a:t>
            </a:r>
            <a:r>
              <a:rPr lang="en-US" sz="2100" smtClean="0"/>
              <a:t> through </a:t>
            </a:r>
            <a:r>
              <a:rPr lang="en-US" sz="2100" smtClean="0">
                <a:latin typeface="Lucida Console" pitchFamily="49" charset="0"/>
              </a:rPr>
              <a:t>h6</a:t>
            </a:r>
          </a:p>
        </p:txBody>
      </p:sp>
      <p:graphicFrame>
        <p:nvGraphicFramePr>
          <p:cNvPr id="94213" name="Object 2"/>
          <p:cNvGraphicFramePr>
            <a:graphicFrameLocks/>
          </p:cNvGraphicFramePr>
          <p:nvPr>
            <p:ph sz="quarter" idx="4294967295"/>
          </p:nvPr>
        </p:nvGraphicFramePr>
        <p:xfrm>
          <a:off x="3810000" y="457200"/>
          <a:ext cx="5334000" cy="4648200"/>
        </p:xfrm>
        <a:graphic>
          <a:graphicData uri="http://schemas.openxmlformats.org/presentationml/2006/ole">
            <p:oleObj spid="_x0000_s1026" name="Document" r:id="rId3" imgW="7009920" imgH="5742720" progId="Word.Document.8">
              <p:embed/>
            </p:oleObj>
          </a:graphicData>
        </a:graphic>
      </p:graphicFrame>
      <p:pic>
        <p:nvPicPr>
          <p:cNvPr id="94214" name="Picture 6" descr="header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457200" y="3429000"/>
            <a:ext cx="3151188" cy="3200400"/>
          </a:xfrm>
          <a:noFill/>
        </p:spPr>
      </p:pic>
      <p:grpSp>
        <p:nvGrpSpPr>
          <p:cNvPr id="20" name="Group 19"/>
          <p:cNvGrpSpPr/>
          <p:nvPr/>
        </p:nvGrpSpPr>
        <p:grpSpPr>
          <a:xfrm>
            <a:off x="66675" y="0"/>
            <a:ext cx="1152525" cy="1052513"/>
            <a:chOff x="66675" y="0"/>
            <a:chExt cx="1152525" cy="1052513"/>
          </a:xfrm>
        </p:grpSpPr>
        <p:grpSp>
          <p:nvGrpSpPr>
            <p:cNvPr id="13" name="Group 12"/>
            <p:cNvGrpSpPr/>
            <p:nvPr/>
          </p:nvGrpSpPr>
          <p:grpSpPr>
            <a:xfrm>
              <a:off x="66675" y="17462"/>
              <a:ext cx="1152525" cy="896938"/>
              <a:chOff x="8067675" y="31750"/>
              <a:chExt cx="1152525" cy="896938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ltGray">
              <a:xfrm>
                <a:off x="8358188" y="31750"/>
                <a:ext cx="438150" cy="47466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15" name="Rectangle 5"/>
              <p:cNvSpPr>
                <a:spLocks noChangeArrowheads="1"/>
              </p:cNvSpPr>
              <p:nvPr/>
            </p:nvSpPr>
            <p:spPr bwMode="ltGray">
              <a:xfrm>
                <a:off x="8740775" y="31750"/>
                <a:ext cx="328613" cy="474663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16" name="Rectangle 6"/>
              <p:cNvSpPr>
                <a:spLocks noChangeArrowheads="1"/>
              </p:cNvSpPr>
              <p:nvPr/>
            </p:nvSpPr>
            <p:spPr bwMode="ltGray">
              <a:xfrm>
                <a:off x="8482013" y="454025"/>
                <a:ext cx="422275" cy="474663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17" name="Rectangle 7"/>
              <p:cNvSpPr>
                <a:spLocks noChangeArrowheads="1"/>
              </p:cNvSpPr>
              <p:nvPr/>
            </p:nvSpPr>
            <p:spPr bwMode="ltGray">
              <a:xfrm>
                <a:off x="8851900" y="454025"/>
                <a:ext cx="368300" cy="47466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ltGray">
              <a:xfrm>
                <a:off x="8067675" y="381000"/>
                <a:ext cx="560388" cy="422275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</p:grpSp>
        <p:sp>
          <p:nvSpPr>
            <p:cNvPr id="94220" name="Rectangle 13"/>
            <p:cNvSpPr>
              <a:spLocks noChangeArrowheads="1"/>
            </p:cNvSpPr>
            <p:nvPr/>
          </p:nvSpPr>
          <p:spPr bwMode="gray">
            <a:xfrm>
              <a:off x="609600" y="0"/>
              <a:ext cx="31750" cy="10525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4BCC33DF-54E6-45F1-803A-A7C8CDAE3624}" type="slidenum">
              <a:rPr lang="en-US"/>
              <a:pPr algn="ctr"/>
              <a:t>27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Linking</a:t>
            </a:r>
            <a:r>
              <a:rPr lang="en-US" smtClean="0"/>
              <a:t> 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4114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>
                <a:solidFill>
                  <a:schemeClr val="folHlink"/>
                </a:solidFill>
              </a:rPr>
              <a:t>Hyperlink</a:t>
            </a:r>
          </a:p>
          <a:p>
            <a:pPr lvl="1" eaLnBrk="1" hangingPunct="1"/>
            <a:r>
              <a:rPr lang="en-US" dirty="0" smtClean="0"/>
              <a:t>References other sources such as XHTML documents and images</a:t>
            </a:r>
          </a:p>
          <a:p>
            <a:pPr lvl="1" eaLnBrk="1" hangingPunct="1"/>
            <a:r>
              <a:rPr lang="en-US" dirty="0" smtClean="0"/>
              <a:t>Both text and images can act as hyperlinks</a:t>
            </a:r>
          </a:p>
          <a:p>
            <a:pPr lvl="1" eaLnBrk="1" hangingPunct="1"/>
            <a:r>
              <a:rPr lang="en-US" dirty="0" smtClean="0"/>
              <a:t>Created using the </a:t>
            </a:r>
            <a:r>
              <a:rPr lang="en-US" dirty="0" smtClean="0">
                <a:solidFill>
                  <a:schemeClr val="accent2"/>
                </a:solidFill>
                <a:latin typeface="Lucida Console" pitchFamily="49" charset="0"/>
              </a:rPr>
              <a:t>a</a:t>
            </a:r>
            <a:r>
              <a:rPr lang="en-US" dirty="0" smtClean="0"/>
              <a:t> (anchor) element</a:t>
            </a:r>
          </a:p>
          <a:p>
            <a:pPr lvl="2" eaLnBrk="1" hangingPunct="1"/>
            <a:r>
              <a:rPr lang="en-US" dirty="0" smtClean="0"/>
              <a:t>Attribute </a:t>
            </a:r>
            <a:r>
              <a:rPr lang="en-US" sz="2000" dirty="0" err="1" smtClean="0">
                <a:solidFill>
                  <a:schemeClr val="accent2"/>
                </a:solidFill>
                <a:latin typeface="Lucida Console" pitchFamily="49" charset="0"/>
              </a:rPr>
              <a:t>href</a:t>
            </a:r>
            <a:endParaRPr lang="en-US" sz="2000" dirty="0" smtClean="0">
              <a:solidFill>
                <a:schemeClr val="accent2"/>
              </a:solidFill>
              <a:latin typeface="Lucida Console" pitchFamily="49" charset="0"/>
            </a:endParaRPr>
          </a:p>
          <a:p>
            <a:pPr lvl="3" eaLnBrk="1" hangingPunct="1"/>
            <a:r>
              <a:rPr lang="en-US" dirty="0" smtClean="0"/>
              <a:t>Specifies the location of a linked resource</a:t>
            </a:r>
          </a:p>
          <a:p>
            <a:pPr lvl="2" eaLnBrk="1" hangingPunct="1"/>
            <a:r>
              <a:rPr lang="en-US" dirty="0" smtClean="0"/>
              <a:t>Link to e-mail addresses using </a:t>
            </a:r>
            <a:r>
              <a:rPr lang="en-US" sz="2000" dirty="0" smtClean="0">
                <a:latin typeface="Lucida Console" pitchFamily="49" charset="0"/>
              </a:rPr>
              <a:t>mailto:</a:t>
            </a:r>
            <a:r>
              <a:rPr lang="en-US" dirty="0" smtClean="0"/>
              <a:t> URL</a:t>
            </a:r>
          </a:p>
          <a:p>
            <a:pPr eaLnBrk="1" hangingPunct="1"/>
            <a:r>
              <a:rPr lang="en-US" sz="2400" dirty="0" smtClean="0">
                <a:solidFill>
                  <a:schemeClr val="folHlink"/>
                </a:solidFill>
                <a:latin typeface="Lucida Console" pitchFamily="49" charset="0"/>
              </a:rPr>
              <a:t>&lt;strong&gt;</a:t>
            </a:r>
            <a:r>
              <a:rPr lang="en-US" sz="2400" dirty="0" smtClean="0">
                <a:solidFill>
                  <a:schemeClr val="folHlink"/>
                </a:solidFill>
              </a:rPr>
              <a:t> </a:t>
            </a:r>
            <a:r>
              <a:rPr lang="en-US" dirty="0" smtClean="0">
                <a:solidFill>
                  <a:schemeClr val="folHlink"/>
                </a:solidFill>
              </a:rPr>
              <a:t>tag</a:t>
            </a:r>
          </a:p>
          <a:p>
            <a:pPr lvl="1" eaLnBrk="1" hangingPunct="1"/>
            <a:r>
              <a:rPr lang="en-US" dirty="0" smtClean="0"/>
              <a:t>Bold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E4B9F12C-345A-4659-A9FE-04EBE0CDAC8A}" type="slidenum">
              <a:rPr lang="en-US"/>
              <a:pPr algn="ctr"/>
              <a:t>28</a:t>
            </a:fld>
            <a:endParaRPr lang="en-US"/>
          </a:p>
        </p:txBody>
      </p:sp>
      <p:graphicFrame>
        <p:nvGraphicFramePr>
          <p:cNvPr id="8194" name="Object 2"/>
          <p:cNvGraphicFramePr>
            <a:graphicFrameLocks/>
          </p:cNvGraphicFramePr>
          <p:nvPr/>
        </p:nvGraphicFramePr>
        <p:xfrm>
          <a:off x="1524000" y="990600"/>
          <a:ext cx="6919913" cy="5122863"/>
        </p:xfrm>
        <a:graphic>
          <a:graphicData uri="http://schemas.openxmlformats.org/presentationml/2006/ole">
            <p:oleObj spid="_x0000_s3074" name="Document" r:id="rId3" imgW="7068960" imgH="6212160" progId="Word.Document.8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/>
          </p:cNvGraphicFramePr>
          <p:nvPr/>
        </p:nvGraphicFramePr>
        <p:xfrm>
          <a:off x="1524000" y="5943600"/>
          <a:ext cx="6919913" cy="1081088"/>
        </p:xfrm>
        <a:graphic>
          <a:graphicData uri="http://schemas.openxmlformats.org/presentationml/2006/ole">
            <p:oleObj spid="_x0000_s3075" name="Document" r:id="rId4" imgW="7027560" imgH="1344600" progId="Word.Document.8">
              <p:embed/>
            </p:oleObj>
          </a:graphicData>
        </a:graphic>
      </p:graphicFrame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1524000" y="304800"/>
            <a:ext cx="563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3500">
                <a:solidFill>
                  <a:schemeClr val="tx2"/>
                </a:solidFill>
              </a:rPr>
              <a:t>Example: links.html</a:t>
            </a: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8201" name="Rectangle 11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8202" name="Rectangle 12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8203" name="Rectangle 13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5F5CFFC3-6FEC-460E-BAA3-7A303BC42B28}" type="slidenum">
              <a:rPr lang="en-US"/>
              <a:pPr algn="ctr"/>
              <a:t>29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10400" cy="1295400"/>
          </a:xfrm>
        </p:spPr>
        <p:txBody>
          <a:bodyPr/>
          <a:lstStyle/>
          <a:p>
            <a:pPr eaLnBrk="1" hangingPunct="1"/>
            <a:r>
              <a:rPr lang="en-US" sz="3500" dirty="0" smtClean="0"/>
              <a:t>Example:</a:t>
            </a:r>
            <a:r>
              <a:rPr lang="en-US" dirty="0" smtClean="0"/>
              <a:t> links.html</a:t>
            </a:r>
          </a:p>
        </p:txBody>
      </p:sp>
      <p:pic>
        <p:nvPicPr>
          <p:cNvPr id="43012" name="Picture 6" descr="links_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46482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7" descr="links_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514600"/>
            <a:ext cx="3962400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Rectangle 8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3016" name="Rectangle 10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3017" name="Rectangle 11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3018" name="Rectangle 12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3019" name="Rectangle 13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Web Programming Elements</a:t>
            </a:r>
            <a:br>
              <a:rPr lang="en-US" sz="3600"/>
            </a:br>
            <a:r>
              <a:rPr lang="en-US" sz="2800">
                <a:solidFill>
                  <a:srgbClr val="59140D"/>
                </a:solidFill>
              </a:rPr>
              <a:t>Server-Side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BF0C-7D89-40F9-B609-6A80761F7DCD}" type="slidenum">
              <a:rPr lang="en-US"/>
              <a:pPr/>
              <a:t>3</a:t>
            </a:fld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4582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Server-side scripting and programming permits access to databases and other information located on the server.</a:t>
            </a:r>
            <a:endParaRPr lang="en-US" sz="2400" i="1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i="1" dirty="0">
                <a:solidFill>
                  <a:srgbClr val="C00000"/>
                </a:solidFill>
              </a:rPr>
              <a:t>Common Gateway Interface</a:t>
            </a:r>
            <a:r>
              <a:rPr lang="en-US" sz="2400" dirty="0">
                <a:solidFill>
                  <a:srgbClr val="C00000"/>
                </a:solidFill>
              </a:rPr>
              <a:t> (CGI) programming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programs can be written to conform to the CGI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when a Web page submits, data from the page is sent as input to the CGI program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CGI program executes on server, sends its results back to browser as a Web page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good if computation is large/complex or requires access to private data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Active Server Pages (ASP), Java </a:t>
            </a:r>
            <a:r>
              <a:rPr lang="en-US" sz="2400" dirty="0" err="1" smtClean="0">
                <a:solidFill>
                  <a:srgbClr val="C00000"/>
                </a:solidFill>
              </a:rPr>
              <a:t>Servlet</a:t>
            </a:r>
            <a:r>
              <a:rPr lang="en-US" sz="2400" dirty="0">
                <a:solidFill>
                  <a:srgbClr val="C00000"/>
                </a:solidFill>
              </a:rPr>
              <a:t>, PHP, Server Side Includes, Ajax: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some of these are vendor-specific alternatives to CGI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provide many of the same capabilities but using HTML-like tags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some of these technologies might require functionality to be enabled in the client’s browser (e.g. Ajax generally requires the use of </a:t>
            </a:r>
            <a:r>
              <a:rPr lang="en-US" sz="2000" dirty="0" err="1"/>
              <a:t>Javascript</a:t>
            </a:r>
            <a:r>
              <a:rPr lang="en-US" sz="2000" dirty="0"/>
              <a:t>)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0" y="0"/>
            <a:ext cx="1152525" cy="1052513"/>
            <a:chOff x="0" y="0"/>
            <a:chExt cx="1152525" cy="1052513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ltGray">
            <a:xfrm>
              <a:off x="414338" y="530225"/>
              <a:ext cx="422275" cy="47466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ahoma" pitchFamily="34" charset="0"/>
              </a:endParaRPr>
            </a:p>
          </p:txBody>
        </p:sp>
        <p:grpSp>
          <p:nvGrpSpPr>
            <p:cNvPr id="3" name="Group 6"/>
            <p:cNvGrpSpPr/>
            <p:nvPr/>
          </p:nvGrpSpPr>
          <p:grpSpPr>
            <a:xfrm>
              <a:off x="0" y="0"/>
              <a:ext cx="1152525" cy="1052513"/>
              <a:chOff x="0" y="0"/>
              <a:chExt cx="1152525" cy="1052513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ltGray">
              <a:xfrm>
                <a:off x="290513" y="107950"/>
                <a:ext cx="438150" cy="47466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ltGray">
              <a:xfrm>
                <a:off x="673100" y="107950"/>
                <a:ext cx="328613" cy="474663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ltGray">
              <a:xfrm>
                <a:off x="784225" y="530225"/>
                <a:ext cx="368300" cy="47466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ltGray">
              <a:xfrm>
                <a:off x="0" y="457200"/>
                <a:ext cx="560388" cy="422275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gray">
              <a:xfrm>
                <a:off x="635000" y="0"/>
                <a:ext cx="31750" cy="1052513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folHlink"/>
                </a:solidFill>
              </a:rPr>
              <a:t> Internal Reference Links</a:t>
            </a: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31299" cy="466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425" y="3048000"/>
            <a:ext cx="84105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31299" cy="466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371600"/>
            <a:ext cx="85344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Reference Link</a:t>
            </a:r>
            <a:endParaRPr lang="en-US" dirty="0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429000"/>
            <a:ext cx="7992000" cy="18288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5562600"/>
            <a:ext cx="6152444" cy="3810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371600"/>
            <a:ext cx="8077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&lt;A NAME="label"&gt;&lt;/A&gt;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labels a particular place in a HTML file.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may jump to that label in current page using: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&lt;A HREF="#label"&gt;Some Text or Graphic&lt;/A&gt;.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4E3247A6-78CE-401A-8B1C-1E040A444083}" type="slidenum">
              <a:rPr lang="en-US"/>
              <a:pPr algn="ctr"/>
              <a:t>33</a:t>
            </a:fld>
            <a:endParaRPr lang="en-US"/>
          </a:p>
        </p:txBody>
      </p:sp>
      <p:pic>
        <p:nvPicPr>
          <p:cNvPr id="44035" name="Picture 2" descr="contact_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73213"/>
            <a:ext cx="5486400" cy="284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3" descr="contact_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505200"/>
            <a:ext cx="3810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1600200" y="5334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100">
                <a:solidFill>
                  <a:schemeClr val="tx2"/>
                </a:solidFill>
              </a:rPr>
              <a:t>Adding Email Hyperlinks</a:t>
            </a: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4043" name="Rectangle 10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23E311A2-2CD2-47C1-AC5F-F003E6766288}" type="slidenum">
              <a:rPr lang="en-US"/>
              <a:pPr algn="ctr"/>
              <a:t>34</a:t>
            </a:fld>
            <a:endParaRPr lang="en-US"/>
          </a:p>
        </p:txBody>
      </p:sp>
      <p:graphicFrame>
        <p:nvGraphicFramePr>
          <p:cNvPr id="9218" name="Object 2"/>
          <p:cNvGraphicFramePr>
            <a:graphicFrameLocks/>
          </p:cNvGraphicFramePr>
          <p:nvPr/>
        </p:nvGraphicFramePr>
        <p:xfrm>
          <a:off x="1524000" y="1063625"/>
          <a:ext cx="6919913" cy="5718175"/>
        </p:xfrm>
        <a:graphic>
          <a:graphicData uri="http://schemas.openxmlformats.org/presentationml/2006/ole">
            <p:oleObj spid="_x0000_s2050" name="Document" r:id="rId3" imgW="7066440" imgH="6024600" progId="Word.Document.8">
              <p:embed/>
            </p:oleObj>
          </a:graphicData>
        </a:graphic>
      </p:graphicFrame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524000" y="304800"/>
            <a:ext cx="7239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800">
                <a:solidFill>
                  <a:schemeClr val="tx2"/>
                </a:solidFill>
              </a:rPr>
              <a:t>Email Hyperlink Example (contact.htm)</a:t>
            </a:r>
          </a:p>
        </p:txBody>
      </p:sp>
      <p:sp>
        <p:nvSpPr>
          <p:cNvPr id="9221" name="Rectangle 9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9225" name="Rectangle 13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9226" name="Rectangle 14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9800" y="4267200"/>
            <a:ext cx="4191000" cy="1828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FF8BE74D-BC3C-41AF-BE75-BAB9B7707135}" type="slidenum">
              <a:rPr lang="en-US"/>
              <a:pPr algn="ctr"/>
              <a:t>35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  <a:cs typeface="Times New Roman" pitchFamily="18" charset="0"/>
              </a:rPr>
              <a:t>Images: adding picture with XHTML</a:t>
            </a:r>
            <a:r>
              <a:rPr lang="en-US" smtClean="0"/>
              <a:t> 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4582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Three most popular formats</a:t>
            </a:r>
          </a:p>
          <a:p>
            <a:pPr lvl="1" eaLnBrk="1" hangingPunct="1"/>
            <a:r>
              <a:rPr lang="en-US" sz="2200" dirty="0" smtClean="0"/>
              <a:t>Graphics Interchange Format (GIF)</a:t>
            </a:r>
          </a:p>
          <a:p>
            <a:pPr lvl="1" eaLnBrk="1" hangingPunct="1"/>
            <a:r>
              <a:rPr lang="en-US" sz="2200" dirty="0" smtClean="0"/>
              <a:t>Joint Photographic Experts Group (JPEG)</a:t>
            </a:r>
          </a:p>
          <a:p>
            <a:pPr lvl="1" eaLnBrk="1" hangingPunct="1"/>
            <a:r>
              <a:rPr lang="en-US" sz="2200" dirty="0" smtClean="0"/>
              <a:t>Portable Network Graphics (PNG)</a:t>
            </a:r>
          </a:p>
          <a:p>
            <a:pPr lvl="1" eaLnBrk="1" hangingPunct="1"/>
            <a:r>
              <a:rPr lang="en-US" sz="2200" dirty="0" err="1" smtClean="0">
                <a:latin typeface="Lucida Console" pitchFamily="49" charset="0"/>
              </a:rPr>
              <a:t>img</a:t>
            </a:r>
            <a:r>
              <a:rPr lang="en-US" sz="2200" dirty="0" smtClean="0"/>
              <a:t> element</a:t>
            </a:r>
          </a:p>
          <a:p>
            <a:pPr lvl="2" eaLnBrk="1" hangingPunct="1"/>
            <a:r>
              <a:rPr lang="en-US" sz="2000" dirty="0" err="1" smtClean="0">
                <a:latin typeface="Lucida Console" pitchFamily="49" charset="0"/>
              </a:rPr>
              <a:t>src</a:t>
            </a:r>
            <a:r>
              <a:rPr lang="en-US" sz="2000" dirty="0" smtClean="0"/>
              <a:t> attribute: Specifies the location of the image file</a:t>
            </a:r>
          </a:p>
          <a:p>
            <a:pPr lvl="2" eaLnBrk="1" hangingPunct="1"/>
            <a:r>
              <a:rPr lang="en-US" sz="2000" dirty="0" smtClean="0">
                <a:latin typeface="Lucida Console" pitchFamily="49" charset="0"/>
              </a:rPr>
              <a:t>width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Lucida Console" pitchFamily="49" charset="0"/>
              </a:rPr>
              <a:t>height</a:t>
            </a:r>
          </a:p>
          <a:p>
            <a:pPr eaLnBrk="1" hangingPunct="1"/>
            <a:r>
              <a:rPr lang="en-US" sz="2200" dirty="0" smtClean="0"/>
              <a:t>Pixels (“picture elements”)</a:t>
            </a:r>
          </a:p>
          <a:p>
            <a:pPr eaLnBrk="1" hangingPunct="1"/>
            <a:r>
              <a:rPr lang="en-US" sz="2200" dirty="0" smtClean="0"/>
              <a:t>Empty elements: Terminated by character </a:t>
            </a:r>
            <a:r>
              <a:rPr lang="en-US" sz="2200" dirty="0" smtClean="0">
                <a:latin typeface="Lucida Console" pitchFamily="49" charset="0"/>
              </a:rPr>
              <a:t>/</a:t>
            </a:r>
            <a:r>
              <a:rPr lang="en-US" sz="2200" dirty="0" smtClean="0"/>
              <a:t> inside the closing right angle bracket (</a:t>
            </a:r>
            <a:r>
              <a:rPr lang="en-US" sz="2200" dirty="0" smtClean="0">
                <a:latin typeface="Lucida Console" pitchFamily="49" charset="0"/>
              </a:rPr>
              <a:t>&gt;</a:t>
            </a:r>
            <a:r>
              <a:rPr lang="en-US" sz="2200" dirty="0" smtClean="0"/>
              <a:t>), or by explicitly including the end tag</a:t>
            </a:r>
          </a:p>
          <a:p>
            <a:pPr eaLnBrk="1" hangingPunct="1"/>
            <a:r>
              <a:rPr lang="en-US" sz="2200" dirty="0" err="1" smtClean="0">
                <a:latin typeface="Lucida Console" pitchFamily="49" charset="0"/>
              </a:rPr>
              <a:t>br</a:t>
            </a:r>
            <a:r>
              <a:rPr lang="en-US" sz="2200" dirty="0" smtClean="0"/>
              <a:t> element : Line break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5065" name="Rectangle 8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5066" name="Rectangle 9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FEAFC8BB-726B-4579-A0D9-6594F8FFA35A}" type="slidenum">
              <a:rPr lang="en-US" sz="1200">
                <a:solidFill>
                  <a:schemeClr val="tx2"/>
                </a:solidFill>
              </a:rPr>
              <a:pPr algn="r" eaLnBrk="1" hangingPunct="1"/>
              <a:t>36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Image Tag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981200"/>
            <a:ext cx="4876800" cy="4419600"/>
          </a:xfrm>
        </p:spPr>
        <p:txBody>
          <a:bodyPr/>
          <a:lstStyle/>
          <a:p>
            <a:pPr eaLnBrk="1" hangingPunct="1"/>
            <a:r>
              <a:rPr lang="en-US" sz="2400" smtClean="0"/>
              <a:t>This is used to put a picture on the page It has the following attributes: </a:t>
            </a:r>
          </a:p>
          <a:p>
            <a:pPr lvl="1" eaLnBrk="1" hangingPunct="1"/>
            <a:r>
              <a:rPr lang="en-US" sz="2100" smtClean="0">
                <a:solidFill>
                  <a:schemeClr val="accent2"/>
                </a:solidFill>
              </a:rPr>
              <a:t>src:</a:t>
            </a:r>
            <a:r>
              <a:rPr lang="en-US" sz="2100" smtClean="0"/>
              <a:t> Indicates the name of image file together it's path </a:t>
            </a:r>
          </a:p>
          <a:p>
            <a:pPr lvl="1" eaLnBrk="1" hangingPunct="1"/>
            <a:r>
              <a:rPr lang="en-US" sz="2100" smtClean="0">
                <a:solidFill>
                  <a:schemeClr val="accent2"/>
                </a:solidFill>
              </a:rPr>
              <a:t>width: </a:t>
            </a:r>
            <a:r>
              <a:rPr lang="en-US" sz="2100" smtClean="0"/>
              <a:t>Indicates the width of the image </a:t>
            </a:r>
          </a:p>
          <a:p>
            <a:pPr lvl="1" eaLnBrk="1" hangingPunct="1"/>
            <a:r>
              <a:rPr lang="en-US" sz="2100" smtClean="0">
                <a:solidFill>
                  <a:schemeClr val="accent2"/>
                </a:solidFill>
              </a:rPr>
              <a:t>height:</a:t>
            </a:r>
            <a:r>
              <a:rPr lang="en-US" sz="2100" smtClean="0"/>
              <a:t> Indicates the height of the image </a:t>
            </a:r>
          </a:p>
          <a:p>
            <a:pPr lvl="1" eaLnBrk="1" hangingPunct="1"/>
            <a:r>
              <a:rPr lang="en-US" sz="2100" smtClean="0">
                <a:solidFill>
                  <a:schemeClr val="accent2"/>
                </a:solidFill>
              </a:rPr>
              <a:t>Syntax:</a:t>
            </a:r>
            <a:r>
              <a:rPr lang="en-US" sz="2100" smtClean="0"/>
              <a:t> &lt;img src=“flower.jpg" width=96 height=96 &gt; </a:t>
            </a:r>
            <a:endParaRPr lang="en-US" sz="1900" smtClean="0"/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</p:txBody>
      </p:sp>
      <p:pic>
        <p:nvPicPr>
          <p:cNvPr id="95237" name="Picture 5" descr="vinc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486400" y="2112963"/>
            <a:ext cx="3429000" cy="26876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543800" y="6248400"/>
            <a:ext cx="1600200" cy="457200"/>
          </a:xfrm>
          <a:noFill/>
        </p:spPr>
        <p:txBody>
          <a:bodyPr/>
          <a:lstStyle/>
          <a:p>
            <a:pPr algn="ctr"/>
            <a:fld id="{427D1EFA-08BE-4160-8B23-F04C7ACE9CC0}" type="slidenum">
              <a:rPr lang="en-US"/>
              <a:pPr algn="ctr"/>
              <a:t>37</a:t>
            </a:fld>
            <a:endParaRPr lang="en-US"/>
          </a:p>
        </p:txBody>
      </p:sp>
      <p:graphicFrame>
        <p:nvGraphicFramePr>
          <p:cNvPr id="10242" name="Object 2"/>
          <p:cNvGraphicFramePr>
            <a:graphicFrameLocks/>
          </p:cNvGraphicFramePr>
          <p:nvPr/>
        </p:nvGraphicFramePr>
        <p:xfrm>
          <a:off x="1143000" y="1219200"/>
          <a:ext cx="7010400" cy="5181600"/>
        </p:xfrm>
        <a:graphic>
          <a:graphicData uri="http://schemas.openxmlformats.org/presentationml/2006/ole">
            <p:oleObj spid="_x0000_s5122" name="Document" r:id="rId3" imgW="7058520" imgH="5511960" progId="Word.Document.8">
              <p:embed/>
            </p:oleObj>
          </a:graphicData>
        </a:graphic>
      </p:graphicFrame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524000" y="304800"/>
            <a:ext cx="701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3400">
                <a:solidFill>
                  <a:schemeClr val="tx2"/>
                </a:solidFill>
                <a:cs typeface="Times New Roman" pitchFamily="18" charset="0"/>
              </a:rPr>
              <a:t>Example: picture.html</a:t>
            </a:r>
            <a:endParaRPr lang="en-US" sz="3400">
              <a:solidFill>
                <a:schemeClr val="tx2"/>
              </a:solidFill>
            </a:endParaRP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49" name="Rectangle 11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50" name="Rectangle 12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848600" y="6248400"/>
            <a:ext cx="1295400" cy="457200"/>
          </a:xfrm>
          <a:noFill/>
        </p:spPr>
        <p:txBody>
          <a:bodyPr/>
          <a:lstStyle/>
          <a:p>
            <a:pPr algn="ctr"/>
            <a:fld id="{B3908A64-00E8-4FFD-811D-A06D7145FFFA}" type="slidenum">
              <a:rPr lang="en-US"/>
              <a:pPr algn="ctr"/>
              <a:t>38</a:t>
            </a:fld>
            <a:endParaRPr lang="en-US"/>
          </a:p>
        </p:txBody>
      </p:sp>
      <p:pic>
        <p:nvPicPr>
          <p:cNvPr id="46083" name="Picture 2" descr="pi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58900"/>
            <a:ext cx="6019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1676400" y="228600"/>
            <a:ext cx="7239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3500">
                <a:solidFill>
                  <a:schemeClr val="tx2"/>
                </a:solidFill>
                <a:cs typeface="Times New Roman" pitchFamily="18" charset="0"/>
              </a:rPr>
              <a:t>Images: adding picture with XHTML</a:t>
            </a:r>
            <a:r>
              <a:rPr lang="en-US" sz="35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AA957EC-C2DD-4A1F-BEDA-79F5D1197C4B}" type="slidenum">
              <a:rPr lang="en-US" sz="1200">
                <a:solidFill>
                  <a:schemeClr val="tx2"/>
                </a:solidFill>
              </a:rPr>
              <a:pPr algn="r" eaLnBrk="1" hangingPunct="1"/>
              <a:t>39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Hyperlinked Image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2286000"/>
            <a:ext cx="5105400" cy="28194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chemeClr val="accent2"/>
                </a:solidFill>
              </a:rPr>
              <a:t>&lt;A HREF="index.html"&gt; &lt;img src=“flower.jpg" width=96 height=96 &gt; &lt;/A&gt; </a:t>
            </a:r>
          </a:p>
          <a:p>
            <a:pPr eaLnBrk="1" hangingPunct="1"/>
            <a:r>
              <a:rPr lang="en-US" sz="2400" smtClean="0"/>
              <a:t>By clicking on the image below, we can go to the index page. </a:t>
            </a:r>
          </a:p>
        </p:txBody>
      </p:sp>
      <p:pic>
        <p:nvPicPr>
          <p:cNvPr id="97285" name="Picture 5" descr="vinc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565775" y="2286000"/>
            <a:ext cx="3121025" cy="23415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SM5312 week 5: </a:t>
            </a:r>
            <a:r>
              <a:rPr lang="en-US">
                <a:solidFill>
                  <a:srgbClr val="B9B9B9"/>
                </a:solidFill>
              </a:rPr>
              <a:t>web technology basics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5C27-BDD5-4AD7-8826-C9FA78676F89}" type="slidenum">
              <a:rPr lang="en-US"/>
              <a:pPr/>
              <a:t>4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Software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5800" cy="4327525"/>
          </a:xfrm>
        </p:spPr>
        <p:txBody>
          <a:bodyPr/>
          <a:lstStyle/>
          <a:p>
            <a:r>
              <a:rPr lang="en-US" sz="2400" dirty="0"/>
              <a:t>Just connecting a computer to the Internet and giving it an IP address does not make it a web server. Server computers have to run special web server software to open TCP connections and respond to HTTP requests.</a:t>
            </a:r>
          </a:p>
          <a:p>
            <a:r>
              <a:rPr lang="en-US" sz="2400" dirty="0"/>
              <a:t>The two most common web server applications are:</a:t>
            </a:r>
          </a:p>
          <a:p>
            <a:pPr>
              <a:spcBef>
                <a:spcPct val="0"/>
              </a:spcBef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BB3932"/>
                </a:solidFill>
              </a:rPr>
              <a:t>Apache</a:t>
            </a:r>
            <a:r>
              <a:rPr lang="en-US" sz="2400" dirty="0"/>
              <a:t> (UNIX-based, open source) </a:t>
            </a:r>
            <a:r>
              <a:rPr lang="en-US" sz="2400" dirty="0">
                <a:solidFill>
                  <a:srgbClr val="FF0000"/>
                </a:solidFill>
              </a:rPr>
              <a:t>50%*</a:t>
            </a:r>
          </a:p>
          <a:p>
            <a:pPr>
              <a:spcBef>
                <a:spcPct val="0"/>
              </a:spcBef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BB3932"/>
                </a:solidFill>
              </a:rPr>
              <a:t>IIS</a:t>
            </a:r>
            <a:r>
              <a:rPr lang="en-US" sz="2400" dirty="0"/>
              <a:t> - Internet Information Services (Microsoft) </a:t>
            </a:r>
            <a:r>
              <a:rPr lang="en-US" sz="2400" dirty="0">
                <a:solidFill>
                  <a:srgbClr val="FF0000"/>
                </a:solidFill>
              </a:rPr>
              <a:t>36%*</a:t>
            </a:r>
          </a:p>
          <a:p>
            <a:pPr>
              <a:spcBef>
                <a:spcPct val="0"/>
              </a:spcBef>
            </a:pPr>
            <a:endParaRPr lang="en-US" sz="2400" dirty="0">
              <a:solidFill>
                <a:schemeClr val="bg2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</a:rPr>
              <a:t>* Percent of all websites served on the Internet: Sept,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9F270312-8857-458F-BC24-DC96D1C3F55D}" type="slidenum">
              <a:rPr lang="en-US"/>
              <a:pPr algn="ctr"/>
              <a:t>40</a:t>
            </a:fld>
            <a:endParaRPr lang="en-US"/>
          </a:p>
        </p:txBody>
      </p:sp>
      <p:graphicFrame>
        <p:nvGraphicFramePr>
          <p:cNvPr id="11266" name="Object 2"/>
          <p:cNvGraphicFramePr>
            <a:graphicFrameLocks/>
          </p:cNvGraphicFramePr>
          <p:nvPr/>
        </p:nvGraphicFramePr>
        <p:xfrm>
          <a:off x="1600200" y="990600"/>
          <a:ext cx="6843713" cy="5667375"/>
        </p:xfrm>
        <a:graphic>
          <a:graphicData uri="http://schemas.openxmlformats.org/presentationml/2006/ole">
            <p:oleObj spid="_x0000_s6146" name="Document" r:id="rId3" imgW="7033320" imgH="6212160" progId="Word.Document.8">
              <p:embed/>
            </p:oleObj>
          </a:graphicData>
        </a:graphic>
      </p:graphicFrame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143000" y="228600"/>
            <a:ext cx="7924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3000">
                <a:solidFill>
                  <a:schemeClr val="tx2"/>
                </a:solidFill>
                <a:cs typeface="Times New Roman" pitchFamily="18" charset="0"/>
              </a:rPr>
              <a:t>Using Images as Link Anchors (nav.html)</a:t>
            </a:r>
            <a:endParaRPr lang="en-US" sz="3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722CE121-3EF2-4373-A135-CC3BF4950D03}" type="slidenum">
              <a:rPr lang="en-US"/>
              <a:pPr algn="ctr"/>
              <a:t>41</a:t>
            </a:fld>
            <a:endParaRPr lang="en-US"/>
          </a:p>
        </p:txBody>
      </p:sp>
      <p:graphicFrame>
        <p:nvGraphicFramePr>
          <p:cNvPr id="12290" name="Object 2"/>
          <p:cNvGraphicFramePr>
            <a:graphicFrameLocks/>
          </p:cNvGraphicFramePr>
          <p:nvPr/>
        </p:nvGraphicFramePr>
        <p:xfrm>
          <a:off x="1524000" y="990600"/>
          <a:ext cx="6919913" cy="5697538"/>
        </p:xfrm>
        <a:graphic>
          <a:graphicData uri="http://schemas.openxmlformats.org/presentationml/2006/ole">
            <p:oleObj spid="_x0000_s7170" name="Document" r:id="rId3" imgW="7095600" imgH="5970960" progId="Word.Document.8">
              <p:embed/>
            </p:oleObj>
          </a:graphicData>
        </a:graphic>
      </p:graphicFrame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533400" y="228600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3000">
                <a:solidFill>
                  <a:schemeClr val="tx2"/>
                </a:solidFill>
                <a:cs typeface="Times New Roman" pitchFamily="18" charset="0"/>
              </a:rPr>
              <a:t>Using Images as Link Anchors (con’d)</a:t>
            </a:r>
            <a:endParaRPr lang="en-US" sz="3000">
              <a:solidFill>
                <a:schemeClr val="tx2"/>
              </a:solidFill>
            </a:endParaRPr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2294" name="Rectangle 9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2297" name="Rectangle 12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2298" name="Rectangle 13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001000" y="6248400"/>
            <a:ext cx="1143000" cy="457200"/>
          </a:xfrm>
          <a:noFill/>
        </p:spPr>
        <p:txBody>
          <a:bodyPr/>
          <a:lstStyle/>
          <a:p>
            <a:pPr algn="ctr"/>
            <a:fld id="{E3839861-0FC0-4422-8331-F7CC73E1E997}" type="slidenum">
              <a:rPr lang="en-US"/>
              <a:pPr algn="ctr"/>
              <a:t>42</a:t>
            </a:fld>
            <a:endParaRPr lang="en-US"/>
          </a:p>
        </p:txBody>
      </p:sp>
      <p:pic>
        <p:nvPicPr>
          <p:cNvPr id="47107" name="Picture 2" descr="nav_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3606800" cy="462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3" descr="nav_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905000"/>
            <a:ext cx="4351337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533400" y="381000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3000">
                <a:solidFill>
                  <a:schemeClr val="tx2"/>
                </a:solidFill>
                <a:cs typeface="Times New Roman" pitchFamily="18" charset="0"/>
              </a:rPr>
              <a:t>Using Images as Link Anchors (con’d)</a:t>
            </a:r>
            <a:endParaRPr lang="en-US" sz="3000">
              <a:solidFill>
                <a:schemeClr val="tx2"/>
              </a:solidFill>
            </a:endParaRP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7114" name="Rectangle 9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47115" name="Rectangle 10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2A44-C441-4D5A-932A-1D44C2035109}" type="slidenum">
              <a:rPr lang="en-US"/>
              <a:pPr/>
              <a:t>43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Absolute and Relative Paths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5800" cy="4614863"/>
          </a:xfrm>
        </p:spPr>
        <p:txBody>
          <a:bodyPr>
            <a:normAutofit/>
          </a:bodyPr>
          <a:lstStyle/>
          <a:p>
            <a:r>
              <a:rPr lang="en-US" sz="2400" dirty="0"/>
              <a:t>An </a:t>
            </a:r>
            <a:r>
              <a:rPr lang="en-US" sz="2400" b="1" dirty="0"/>
              <a:t>absolute path</a:t>
            </a:r>
            <a:r>
              <a:rPr lang="en-US" sz="2400" dirty="0"/>
              <a:t> is a path that points to the same location on one file system. It is usually written in reference to a </a:t>
            </a:r>
            <a:r>
              <a:rPr lang="en-US" sz="2400" u="sng" dirty="0"/>
              <a:t>root directory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u="sng" dirty="0"/>
              <a:t>root directory</a:t>
            </a:r>
            <a:r>
              <a:rPr lang="en-US" sz="2400" dirty="0"/>
              <a:t> is the first or topmost directory in a hierarchy, indicated with a single slash </a:t>
            </a:r>
            <a:r>
              <a:rPr lang="en-US" sz="2400" dirty="0">
                <a:solidFill>
                  <a:srgbClr val="BB3932"/>
                </a:solidFill>
              </a:rPr>
              <a:t>/</a:t>
            </a:r>
            <a:r>
              <a:rPr lang="en-US" sz="2400" dirty="0"/>
              <a:t> or backslash </a:t>
            </a:r>
            <a:r>
              <a:rPr lang="en-US" sz="2400" dirty="0">
                <a:solidFill>
                  <a:srgbClr val="BB3932"/>
                </a:solidFill>
              </a:rPr>
              <a:t>\</a:t>
            </a:r>
            <a:r>
              <a:rPr lang="en-US" sz="2400" dirty="0"/>
              <a:t> .</a:t>
            </a:r>
          </a:p>
          <a:p>
            <a:endParaRPr lang="en-US" sz="2400" dirty="0" smtClean="0"/>
          </a:p>
          <a:p>
            <a:r>
              <a:rPr lang="en-US" sz="2400" dirty="0" smtClean="0"/>
              <a:t>Example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US" sz="2400" dirty="0">
                <a:solidFill>
                  <a:srgbClr val="BB3932"/>
                </a:solidFill>
              </a:rPr>
              <a:t>     </a:t>
            </a:r>
            <a:r>
              <a:rPr lang="en-US" sz="2400" dirty="0" smtClean="0">
                <a:solidFill>
                  <a:srgbClr val="BB3932"/>
                </a:solidFill>
              </a:rPr>
              <a:t>C</a:t>
            </a:r>
            <a:r>
              <a:rPr lang="en-US" sz="2400" dirty="0">
                <a:solidFill>
                  <a:srgbClr val="BB3932"/>
                </a:solidFill>
              </a:rPr>
              <a:t>:\Documents and Settings\</a:t>
            </a:r>
            <a:r>
              <a:rPr lang="en-US" sz="2400" dirty="0" err="1">
                <a:solidFill>
                  <a:srgbClr val="BB3932"/>
                </a:solidFill>
              </a:rPr>
              <a:t>mnfoxall</a:t>
            </a:r>
            <a:r>
              <a:rPr lang="en-US" sz="2400" dirty="0">
                <a:solidFill>
                  <a:srgbClr val="BB3932"/>
                </a:solidFill>
              </a:rPr>
              <a:t>\My Documents\My Files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DE7-D57F-482B-84C5-18D1E218EF7A}" type="slidenum">
              <a:rPr lang="en-US"/>
              <a:pPr/>
              <a:t>44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Absolute and Relative Paths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5800" cy="5006975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relative path</a:t>
            </a:r>
            <a:r>
              <a:rPr lang="en-US" sz="2400" dirty="0"/>
              <a:t> is a path relative to the </a:t>
            </a:r>
            <a:r>
              <a:rPr lang="en-US" sz="2400" u="sng" dirty="0"/>
              <a:t>current working directory</a:t>
            </a:r>
            <a:r>
              <a:rPr lang="en-US" sz="2400" dirty="0"/>
              <a:t>, so the full absolute path may not need to be shown or referred to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This works for creating websites, because it allows hypertext links to be made between files </a:t>
            </a:r>
            <a:r>
              <a:rPr lang="en-US" sz="2400" u="sng" dirty="0"/>
              <a:t>relative to a pre-defined working directory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That is, they do not have to always reference the root directory or topmost directory on a server (or computer).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251F-A532-4A41-A333-27C6C61B736B}" type="slidenum">
              <a:rPr lang="en-US"/>
              <a:pPr/>
              <a:t>45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Absolute Paths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2" y="1541462"/>
            <a:ext cx="4884738" cy="1887538"/>
          </a:xfrm>
        </p:spPr>
        <p:txBody>
          <a:bodyPr>
            <a:normAutofit/>
          </a:bodyPr>
          <a:lstStyle/>
          <a:p>
            <a:r>
              <a:rPr lang="en-US" sz="2400" dirty="0"/>
              <a:t>Example: to hyperlink from index.htm to products.htm</a:t>
            </a:r>
          </a:p>
          <a:p>
            <a:r>
              <a:rPr lang="en-US" sz="2400" i="1" dirty="0"/>
              <a:t>If an absolute pathname:</a:t>
            </a:r>
            <a:endParaRPr lang="en-US" sz="2400" dirty="0"/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439738" y="4519613"/>
            <a:ext cx="8482012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35000"/>
              </a:lnSpc>
            </a:pPr>
            <a:r>
              <a:rPr lang="en-US" sz="1600" baseline="0">
                <a:solidFill>
                  <a:srgbClr val="BB3932"/>
                </a:solidFill>
              </a:rPr>
              <a:t>&lt;a href=“C:\\Users\My%20Documents\Websites\Company\products.htm”&gt;</a:t>
            </a:r>
          </a:p>
        </p:txBody>
      </p:sp>
      <p:pic>
        <p:nvPicPr>
          <p:cNvPr id="233480" name="Picture 8" descr="path hierarchy diagram 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2775" y="628650"/>
            <a:ext cx="3249613" cy="4897438"/>
          </a:xfrm>
          <a:prstGeom prst="rect">
            <a:avLst/>
          </a:prstGeom>
          <a:noFill/>
        </p:spPr>
      </p:pic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6238875" y="688975"/>
            <a:ext cx="1023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C2E-9100-44CA-949A-3AB3A9CBD881}" type="slidenum">
              <a:rPr lang="en-US"/>
              <a:pPr/>
              <a:t>46</a:t>
            </a:fld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4648200" cy="1143000"/>
          </a:xfrm>
        </p:spPr>
        <p:txBody>
          <a:bodyPr/>
          <a:lstStyle/>
          <a:p>
            <a:pPr algn="l"/>
            <a:r>
              <a:rPr lang="en-US" dirty="0"/>
              <a:t>Relative Paths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668462"/>
            <a:ext cx="4884738" cy="2141538"/>
          </a:xfrm>
        </p:spPr>
        <p:txBody>
          <a:bodyPr>
            <a:normAutofit/>
          </a:bodyPr>
          <a:lstStyle/>
          <a:p>
            <a:r>
              <a:rPr lang="en-US" sz="2400" dirty="0"/>
              <a:t>Example: to hyperlink from index.htm to products.htm</a:t>
            </a:r>
          </a:p>
          <a:p>
            <a:r>
              <a:rPr lang="en-US" sz="2400" i="1" dirty="0"/>
              <a:t>If a relative pathname, with </a:t>
            </a:r>
            <a:r>
              <a:rPr lang="en-US" sz="2400" i="1" dirty="0">
                <a:solidFill>
                  <a:srgbClr val="BB3932"/>
                </a:solidFill>
              </a:rPr>
              <a:t>/Company</a:t>
            </a:r>
            <a:r>
              <a:rPr lang="en-US" sz="2400" i="1" dirty="0"/>
              <a:t> defined as the working or </a:t>
            </a:r>
            <a:r>
              <a:rPr lang="en-US" sz="2400" i="1" u="sng" dirty="0"/>
              <a:t>site root</a:t>
            </a:r>
            <a:r>
              <a:rPr lang="en-US" sz="2400" i="1" dirty="0"/>
              <a:t> directory</a:t>
            </a:r>
            <a:endParaRPr lang="en-US" sz="2400" dirty="0"/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2057400" y="4406900"/>
            <a:ext cx="4672013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35000"/>
              </a:lnSpc>
            </a:pPr>
            <a:r>
              <a:rPr lang="en-US" sz="2400" baseline="0" dirty="0">
                <a:solidFill>
                  <a:srgbClr val="BB3932"/>
                </a:solidFill>
              </a:rPr>
              <a:t>&lt;a </a:t>
            </a:r>
            <a:r>
              <a:rPr lang="en-US" sz="2400" baseline="0" dirty="0" err="1">
                <a:solidFill>
                  <a:srgbClr val="BB3932"/>
                </a:solidFill>
              </a:rPr>
              <a:t>href</a:t>
            </a:r>
            <a:r>
              <a:rPr lang="en-US" sz="2400" baseline="0" dirty="0">
                <a:solidFill>
                  <a:srgbClr val="BB3932"/>
                </a:solidFill>
              </a:rPr>
              <a:t>=“products.htm”&gt;</a:t>
            </a:r>
          </a:p>
        </p:txBody>
      </p:sp>
      <p:pic>
        <p:nvPicPr>
          <p:cNvPr id="248839" name="Picture 7" descr="path hierarchy diagram 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685800"/>
            <a:ext cx="3249613" cy="4897437"/>
          </a:xfrm>
          <a:prstGeom prst="rect">
            <a:avLst/>
          </a:prstGeom>
          <a:noFill/>
        </p:spPr>
      </p:pic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7118350" y="3735388"/>
            <a:ext cx="1558925" cy="584200"/>
          </a:xfrm>
          <a:prstGeom prst="rect">
            <a:avLst/>
          </a:prstGeom>
          <a:noFill/>
          <a:ln w="38100">
            <a:solidFill>
              <a:srgbClr val="E81B0A">
                <a:alpha val="41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6238875" y="688975"/>
            <a:ext cx="1023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C</a:t>
            </a:r>
            <a:endParaRPr lang="en-US"/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8239125" y="3367088"/>
            <a:ext cx="1379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37F5-E913-4047-B6AD-D648AC757024}" type="slidenum">
              <a:rPr lang="en-US"/>
              <a:pPr/>
              <a:t>47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Relative Paths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541462"/>
            <a:ext cx="4884738" cy="1887538"/>
          </a:xfrm>
        </p:spPr>
        <p:txBody>
          <a:bodyPr>
            <a:normAutofit/>
          </a:bodyPr>
          <a:lstStyle/>
          <a:p>
            <a:r>
              <a:rPr lang="en-US" sz="2400" dirty="0"/>
              <a:t>To hyperlink from </a:t>
            </a:r>
            <a:br>
              <a:rPr lang="en-US" sz="2400" dirty="0"/>
            </a:br>
            <a:r>
              <a:rPr lang="en-US" sz="2400" dirty="0"/>
              <a:t>index.htm to logo.jpg</a:t>
            </a:r>
          </a:p>
          <a:p>
            <a:endParaRPr lang="en-US" sz="2400" dirty="0"/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1382712" y="3663950"/>
            <a:ext cx="4332288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35000"/>
              </a:lnSpc>
            </a:pPr>
            <a:r>
              <a:rPr lang="en-US" baseline="0" dirty="0">
                <a:solidFill>
                  <a:srgbClr val="BB3932"/>
                </a:solidFill>
              </a:rPr>
              <a:t>&lt;a </a:t>
            </a:r>
            <a:r>
              <a:rPr lang="en-US" baseline="0" dirty="0" err="1">
                <a:solidFill>
                  <a:srgbClr val="BB3932"/>
                </a:solidFill>
              </a:rPr>
              <a:t>href</a:t>
            </a:r>
            <a:r>
              <a:rPr lang="en-US" baseline="0" dirty="0">
                <a:solidFill>
                  <a:srgbClr val="BB3932"/>
                </a:solidFill>
              </a:rPr>
              <a:t>=“images/logo.jpg”&gt;</a:t>
            </a:r>
          </a:p>
        </p:txBody>
      </p:sp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6365875" y="1920875"/>
            <a:ext cx="1752600" cy="660400"/>
          </a:xfrm>
          <a:prstGeom prst="rect">
            <a:avLst/>
          </a:prstGeom>
          <a:noFill/>
          <a:ln w="38100">
            <a:solidFill>
              <a:srgbClr val="E3C2A3">
                <a:alpha val="41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50887" name="Picture 7" descr="path hierarchy diagram b"/>
          <p:cNvPicPr>
            <a:picLocks noChangeAspect="1" noChangeArrowheads="1"/>
          </p:cNvPicPr>
          <p:nvPr/>
        </p:nvPicPr>
        <p:blipFill>
          <a:blip r:embed="rId3"/>
          <a:srcRect t="47926"/>
          <a:stretch>
            <a:fillRect/>
          </a:stretch>
        </p:blipFill>
        <p:spPr bwMode="auto">
          <a:xfrm>
            <a:off x="4724400" y="1676400"/>
            <a:ext cx="4065587" cy="4002088"/>
          </a:xfrm>
          <a:prstGeom prst="rect">
            <a:avLst/>
          </a:prstGeom>
          <a:noFill/>
        </p:spPr>
      </p:pic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7683500" y="1547813"/>
            <a:ext cx="1379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E3C2A3"/>
                </a:solidFill>
              </a:rPr>
              <a:t>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SM5312 week 5: </a:t>
            </a:r>
            <a:r>
              <a:rPr lang="en-US">
                <a:solidFill>
                  <a:srgbClr val="B9B9B9"/>
                </a:solidFill>
              </a:rPr>
              <a:t>web technology basics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ADA3-697F-42C1-A46F-09813EA9C916}" type="slidenum">
              <a:rPr lang="en-US"/>
              <a:pPr/>
              <a:t>48</a:t>
            </a:fld>
            <a:endParaRPr lang="en-US"/>
          </a:p>
        </p:txBody>
      </p:sp>
      <p:pic>
        <p:nvPicPr>
          <p:cNvPr id="252935" name="Picture 7" descr="path hierarchy diagram c"/>
          <p:cNvPicPr>
            <a:picLocks noChangeAspect="1" noChangeArrowheads="1"/>
          </p:cNvPicPr>
          <p:nvPr/>
        </p:nvPicPr>
        <p:blipFill>
          <a:blip r:embed="rId3"/>
          <a:srcRect t="44772"/>
          <a:stretch>
            <a:fillRect/>
          </a:stretch>
        </p:blipFill>
        <p:spPr bwMode="auto">
          <a:xfrm>
            <a:off x="4503738" y="1509713"/>
            <a:ext cx="4276725" cy="4703762"/>
          </a:xfrm>
          <a:prstGeom prst="rect">
            <a:avLst/>
          </a:prstGeom>
          <a:noFill/>
        </p:spPr>
      </p:pic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Relative Paths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592262"/>
            <a:ext cx="4884738" cy="2827338"/>
          </a:xfrm>
        </p:spPr>
        <p:txBody>
          <a:bodyPr>
            <a:normAutofit/>
          </a:bodyPr>
          <a:lstStyle/>
          <a:p>
            <a:r>
              <a:rPr lang="en-US" sz="2800" dirty="0"/>
              <a:t>To hyperlink from </a:t>
            </a:r>
            <a:br>
              <a:rPr lang="en-US" sz="2800" dirty="0"/>
            </a:br>
            <a:r>
              <a:rPr lang="en-US" sz="2800" dirty="0"/>
              <a:t>shoes.htm to index.htm </a:t>
            </a:r>
            <a:br>
              <a:rPr lang="en-US" sz="2800" dirty="0"/>
            </a:br>
            <a:r>
              <a:rPr lang="en-US" sz="2800" dirty="0"/>
              <a:t>(i.e. back up one level in the directory hierarchy)</a:t>
            </a:r>
          </a:p>
          <a:p>
            <a:endParaRPr lang="en-US" sz="2800" dirty="0"/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3684588" y="4918075"/>
            <a:ext cx="8482012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35000"/>
              </a:lnSpc>
            </a:pPr>
            <a:r>
              <a:rPr lang="en-US" baseline="0">
                <a:solidFill>
                  <a:srgbClr val="BB3932"/>
                </a:solidFill>
              </a:rPr>
              <a:t>&lt;a href=“../index.htm”&gt;</a:t>
            </a: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6313488" y="1566863"/>
            <a:ext cx="1838325" cy="719137"/>
          </a:xfrm>
          <a:prstGeom prst="rect">
            <a:avLst/>
          </a:prstGeom>
          <a:noFill/>
          <a:ln w="38100">
            <a:solidFill>
              <a:srgbClr val="E3C2A3">
                <a:alpha val="41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2936" name="Text Box 8"/>
          <p:cNvSpPr txBox="1">
            <a:spLocks noChangeArrowheads="1"/>
          </p:cNvSpPr>
          <p:nvPr/>
        </p:nvSpPr>
        <p:spPr bwMode="auto">
          <a:xfrm>
            <a:off x="7721600" y="1190625"/>
            <a:ext cx="1379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E3C2A3"/>
                </a:solidFill>
              </a:rPr>
              <a:t>root</a:t>
            </a:r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642938" y="4078288"/>
            <a:ext cx="3487737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35000"/>
              </a:lnSpc>
            </a:pPr>
            <a:r>
              <a:rPr lang="en-US" baseline="0" dirty="0">
                <a:solidFill>
                  <a:srgbClr val="FF0000"/>
                </a:solidFill>
              </a:rPr>
              <a:t>2 dots and a slash</a:t>
            </a:r>
          </a:p>
        </p:txBody>
      </p:sp>
      <p:sp>
        <p:nvSpPr>
          <p:cNvPr id="252938" name="Line 10"/>
          <p:cNvSpPr>
            <a:spLocks noChangeShapeType="1"/>
          </p:cNvSpPr>
          <p:nvPr/>
        </p:nvSpPr>
        <p:spPr bwMode="auto">
          <a:xfrm>
            <a:off x="3327400" y="4437063"/>
            <a:ext cx="1803400" cy="0"/>
          </a:xfrm>
          <a:prstGeom prst="line">
            <a:avLst/>
          </a:prstGeom>
          <a:noFill/>
          <a:ln w="38100">
            <a:solidFill>
              <a:srgbClr val="E81B0A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2939" name="Line 11"/>
          <p:cNvSpPr>
            <a:spLocks noChangeShapeType="1"/>
          </p:cNvSpPr>
          <p:nvPr/>
        </p:nvSpPr>
        <p:spPr bwMode="auto">
          <a:xfrm>
            <a:off x="5122863" y="4421188"/>
            <a:ext cx="0" cy="482600"/>
          </a:xfrm>
          <a:prstGeom prst="line">
            <a:avLst/>
          </a:prstGeom>
          <a:noFill/>
          <a:ln w="38100">
            <a:solidFill>
              <a:srgbClr val="E81B0A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37BB-506A-4E10-87C9-CEC4E454D657}" type="slidenum">
              <a:rPr lang="en-US"/>
              <a:pPr/>
              <a:t>49</a:t>
            </a:fld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Relative Paths for Websites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In website development, it’s much easier to use </a:t>
            </a:r>
            <a:r>
              <a:rPr lang="en-US" sz="2400" u="sng" dirty="0"/>
              <a:t>relative paths</a:t>
            </a:r>
            <a:r>
              <a:rPr lang="en-US" sz="2400" dirty="0"/>
              <a:t>.</a:t>
            </a:r>
          </a:p>
          <a:p>
            <a:r>
              <a:rPr lang="en-US" sz="2400" dirty="0"/>
              <a:t>A site developed locally on one computer (under an assigned site root directory or folder), is much easier to transfer and manage on the final web server using relative paths.</a:t>
            </a:r>
          </a:p>
          <a:p>
            <a:pPr lvl="1"/>
            <a:r>
              <a:rPr lang="en-US" sz="2400" dirty="0"/>
              <a:t>In </a:t>
            </a:r>
            <a:r>
              <a:rPr lang="en-US" sz="2400" u="sng" dirty="0"/>
              <a:t>Dreamweaver</a:t>
            </a:r>
            <a:r>
              <a:rPr lang="en-US" sz="2400" dirty="0"/>
              <a:t>, the first thing to do is set up a new site using the ‘Site Definition’ interface. This way, a local ‘site root’ folder can be created to gather and manage all files related to the 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D161-B78F-499F-BD05-04FA0B407F7E}" type="slidenum">
              <a:rPr lang="en-US"/>
              <a:pPr/>
              <a:t>5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Page Naming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5800" cy="3998913"/>
          </a:xfrm>
        </p:spPr>
        <p:txBody>
          <a:bodyPr/>
          <a:lstStyle/>
          <a:p>
            <a:r>
              <a:rPr lang="en-US" sz="2400">
                <a:solidFill>
                  <a:srgbClr val="221E1F"/>
                </a:solidFill>
                <a:latin typeface="Helvetica" pitchFamily="48" charset="0"/>
              </a:rPr>
              <a:t>For… </a:t>
            </a:r>
          </a:p>
          <a:p>
            <a:r>
              <a:rPr lang="en-US" sz="2400">
                <a:solidFill>
                  <a:srgbClr val="BB3932"/>
                </a:solidFill>
                <a:latin typeface="Helvetica" pitchFamily="48" charset="0"/>
              </a:rPr>
              <a:t>	http://www.cityu.edu.hk</a:t>
            </a:r>
          </a:p>
          <a:p>
            <a:r>
              <a:rPr lang="en-US" sz="2400">
                <a:latin typeface="Helvetica" pitchFamily="48" charset="0"/>
              </a:rPr>
              <a:t>…there must be a default HTML page that is displaying as the home page. In the case of CityU, it is…</a:t>
            </a:r>
          </a:p>
          <a:p>
            <a:r>
              <a:rPr lang="en-US" sz="2400">
                <a:latin typeface="Helvetica" pitchFamily="48" charset="0"/>
              </a:rPr>
              <a:t>	http://www.cityu.edu.hk/</a:t>
            </a:r>
            <a:r>
              <a:rPr lang="en-US" sz="2400">
                <a:solidFill>
                  <a:srgbClr val="BB3932"/>
                </a:solidFill>
                <a:latin typeface="Helvetica" pitchFamily="48" charset="0"/>
              </a:rPr>
              <a:t>index.html</a:t>
            </a:r>
          </a:p>
          <a:p>
            <a:r>
              <a:rPr lang="en-US" sz="2400">
                <a:latin typeface="Helvetica" pitchFamily="48" charset="0"/>
              </a:rPr>
              <a:t>…meaning</a:t>
            </a:r>
            <a:r>
              <a:rPr lang="en-US" sz="2400">
                <a:solidFill>
                  <a:srgbClr val="BB3932"/>
                </a:solidFill>
                <a:latin typeface="Helvetica" pitchFamily="48" charset="0"/>
              </a:rPr>
              <a:t> index.html </a:t>
            </a:r>
            <a:r>
              <a:rPr lang="en-US" sz="2400">
                <a:latin typeface="Helvetica" pitchFamily="48" charset="0"/>
              </a:rPr>
              <a:t>is the </a:t>
            </a:r>
            <a:r>
              <a:rPr lang="en-US" sz="2400" u="sng">
                <a:latin typeface="Helvetica" pitchFamily="48" charset="0"/>
              </a:rPr>
              <a:t>default HTML page</a:t>
            </a:r>
            <a:r>
              <a:rPr lang="en-US" sz="2400">
                <a:latin typeface="Helvetica" pitchFamily="48" charset="0"/>
              </a:rPr>
              <a:t> in the root directory of the server. </a:t>
            </a:r>
            <a:endParaRPr lang="en-US" sz="2400">
              <a:solidFill>
                <a:srgbClr val="BB3932"/>
              </a:solidFill>
              <a:latin typeface="Helvetica" pitchFamily="4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Special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Like to show the following text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‘&lt;‘  reserved for start tags and end tags such as &lt;p&gt; and &lt;/p&gt;</a:t>
            </a:r>
          </a:p>
          <a:p>
            <a:r>
              <a:rPr lang="en-US" sz="2400" dirty="0" smtClean="0"/>
              <a:t>Special chars are written in the form of &amp;code, such as </a:t>
            </a:r>
          </a:p>
          <a:p>
            <a:endParaRPr lang="en-US" sz="2400" dirty="0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6808412" cy="42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429000"/>
            <a:ext cx="679900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2318658" y="2177144"/>
            <a:ext cx="3810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List</a:t>
            </a:r>
            <a:endParaRPr lang="en-US" dirty="0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314517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7187" y="2057400"/>
            <a:ext cx="589441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Nested and Ordered List</a:t>
            </a:r>
            <a:endParaRPr lang="en-US" dirty="0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215" y="1028700"/>
            <a:ext cx="4078785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6725" y="1038225"/>
            <a:ext cx="48672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"/>
            <a:ext cx="6248400" cy="914400"/>
          </a:xfrm>
          <a:noFill/>
          <a:ln/>
        </p:spPr>
        <p:txBody>
          <a:bodyPr/>
          <a:lstStyle/>
          <a:p>
            <a:r>
              <a:rPr lang="en-US" sz="3500" dirty="0" smtClean="0">
                <a:solidFill>
                  <a:schemeClr val="folHlink"/>
                </a:solidFill>
              </a:rPr>
              <a:t>Introduction to XHTML-2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1447800" y="1524000"/>
            <a:ext cx="579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800" dirty="0"/>
              <a:t>Developing a Basic Web Page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219200" y="2514600"/>
            <a:ext cx="6172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200">
                <a:solidFill>
                  <a:schemeClr val="folHlink"/>
                </a:solidFill>
              </a:rPr>
              <a:t>Lecture Content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o"/>
            </a:pPr>
            <a:r>
              <a:rPr lang="en-US" b="1">
                <a:solidFill>
                  <a:schemeClr val="accent2"/>
                </a:solidFill>
              </a:rPr>
              <a:t> More about XHTML special Tags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o"/>
            </a:pPr>
            <a:r>
              <a:rPr lang="en-US" b="1">
                <a:solidFill>
                  <a:schemeClr val="accent2"/>
                </a:solidFill>
              </a:rPr>
              <a:t> XHTML Table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1700" b="1"/>
              <a:t> Alignment, Height, Width, Header, Footer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1700" b="1"/>
              <a:t> Rules between cells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o"/>
            </a:pPr>
            <a:r>
              <a:rPr lang="en-US" b="1">
                <a:solidFill>
                  <a:schemeClr val="accent2"/>
                </a:solidFill>
              </a:rPr>
              <a:t> XHTML Frames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1700" b="1"/>
              <a:t> Frameset Page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1700" b="1"/>
              <a:t> Web page with multiple Frames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1700" b="1"/>
              <a:t> Problem with Frames</a:t>
            </a:r>
            <a:r>
              <a:rPr lang="en-US" sz="1700"/>
              <a:t>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o"/>
            </a:pP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Create ordered and unordered and nested lists</a:t>
            </a:r>
            <a:endParaRPr lang="en-US" sz="130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o"/>
            </a:pPr>
            <a:r>
              <a:rPr lang="en-US" b="1">
                <a:solidFill>
                  <a:schemeClr val="accent2"/>
                </a:solidFill>
              </a:rPr>
              <a:t> More about Meta 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folHlink"/>
                </a:solidFill>
              </a:rPr>
              <a:t>Some Important tags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8B700"/>
                </a:solidFill>
              </a:rPr>
              <a:t>&lt;div&gt;: </a:t>
            </a:r>
            <a:r>
              <a:rPr lang="en-US" sz="2400" dirty="0" smtClean="0"/>
              <a:t> It is a container tag. This tag is used to denote the beginning and end of a division of the page.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8B700"/>
                </a:solidFill>
              </a:rPr>
              <a:t>&lt;big&gt;: </a:t>
            </a:r>
            <a:r>
              <a:rPr lang="en-US" sz="2400" dirty="0" smtClean="0"/>
              <a:t> It is a container tag. It sets the type one font size larger than the surrounding text. It is equivalent to &lt;font size="+1"&gt;.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8B700"/>
                </a:solidFill>
              </a:rPr>
              <a:t>&lt;blink&gt;: </a:t>
            </a:r>
            <a:r>
              <a:rPr lang="en-US" sz="2400" dirty="0" smtClean="0"/>
              <a:t> It is a container tag. It causes the contained text to flash on and off.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8B700"/>
                </a:solidFill>
              </a:rPr>
              <a:t>&lt;cite&gt;:</a:t>
            </a:r>
            <a:r>
              <a:rPr lang="en-US" sz="2400" dirty="0" smtClean="0"/>
              <a:t>  It is a container tag. It is used to represent a </a:t>
            </a:r>
            <a:r>
              <a:rPr lang="en-US" sz="2400" i="1" dirty="0" smtClean="0"/>
              <a:t>citation.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8B700"/>
                </a:solidFill>
              </a:rPr>
              <a:t>&lt;del&gt;: </a:t>
            </a:r>
            <a:r>
              <a:rPr lang="en-US" sz="2400" dirty="0" smtClean="0"/>
              <a:t> It is a container tag. It indicates deleted text.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8B700"/>
                </a:solidFill>
              </a:rPr>
              <a:t>&lt;u&gt;: </a:t>
            </a:r>
            <a:r>
              <a:rPr lang="en-US" sz="2400" dirty="0" smtClean="0"/>
              <a:t> It is a container tag. It is used to </a:t>
            </a:r>
            <a:r>
              <a:rPr lang="en-US" sz="2400" u="sng" dirty="0" smtClean="0"/>
              <a:t>underline a text.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8B700"/>
                </a:solidFill>
              </a:rPr>
              <a:t>&lt;</a:t>
            </a:r>
            <a:r>
              <a:rPr lang="en-US" sz="2400" dirty="0" err="1" smtClean="0">
                <a:solidFill>
                  <a:srgbClr val="F8B700"/>
                </a:solidFill>
              </a:rPr>
              <a:t>nobr</a:t>
            </a:r>
            <a:r>
              <a:rPr lang="en-US" sz="2400" dirty="0" smtClean="0">
                <a:solidFill>
                  <a:srgbClr val="F8B700"/>
                </a:solidFill>
              </a:rPr>
              <a:t>&gt;:</a:t>
            </a:r>
            <a:r>
              <a:rPr lang="en-US" sz="2400" dirty="0" smtClean="0"/>
              <a:t> It won't break the line. So, using this tag you can get a horizontal scrollbar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533400"/>
            <a:ext cx="7010400" cy="1143000"/>
          </a:xfrm>
        </p:spPr>
        <p:txBody>
          <a:bodyPr/>
          <a:lstStyle/>
          <a:p>
            <a:r>
              <a:rPr lang="en-US" smtClean="0">
                <a:solidFill>
                  <a:schemeClr val="folHlink"/>
                </a:solidFill>
              </a:rPr>
              <a:t>Tables in XHTML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229600" cy="4343400"/>
          </a:xfrm>
        </p:spPr>
        <p:txBody>
          <a:bodyPr/>
          <a:lstStyle/>
          <a:p>
            <a:r>
              <a:rPr lang="en-US" sz="2400" smtClean="0">
                <a:solidFill>
                  <a:schemeClr val="accent2"/>
                </a:solidFill>
              </a:rPr>
              <a:t> &lt;table&gt;</a:t>
            </a:r>
            <a:r>
              <a:rPr lang="en-US" sz="2400" smtClean="0"/>
              <a:t> is a block element used to:</a:t>
            </a:r>
          </a:p>
          <a:p>
            <a:pPr lvl="1"/>
            <a:r>
              <a:rPr lang="en-US" sz="2100" smtClean="0"/>
              <a:t>present tabular data</a:t>
            </a:r>
          </a:p>
          <a:p>
            <a:pPr lvl="1"/>
            <a:r>
              <a:rPr lang="en-US" sz="2100" smtClean="0"/>
              <a:t>layout Web pages by aligning content &amp; graphics in horizontal &amp; vertical grids</a:t>
            </a:r>
          </a:p>
          <a:p>
            <a:pPr lvl="1"/>
            <a:r>
              <a:rPr lang="en-US" sz="2100" smtClean="0"/>
              <a:t>organize entries in fill-out forms for user input</a:t>
            </a:r>
          </a:p>
          <a:p>
            <a:r>
              <a:rPr lang="en-US" sz="2400" smtClean="0"/>
              <a:t>Tables have rows </a:t>
            </a:r>
            <a:r>
              <a:rPr lang="en-US" sz="2400" smtClean="0">
                <a:solidFill>
                  <a:schemeClr val="accent2"/>
                </a:solidFill>
              </a:rPr>
              <a:t>(&lt;tr&gt;),</a:t>
            </a:r>
            <a:r>
              <a:rPr lang="en-US" sz="2400" smtClean="0"/>
              <a:t> columns, &amp; data </a:t>
            </a:r>
            <a:r>
              <a:rPr lang="en-US" sz="2400" smtClean="0">
                <a:solidFill>
                  <a:schemeClr val="accent2"/>
                </a:solidFill>
              </a:rPr>
              <a:t>(&lt;td&gt;)</a:t>
            </a:r>
          </a:p>
          <a:p>
            <a:pPr lvl="1"/>
            <a:r>
              <a:rPr lang="en-US" sz="2100" smtClean="0"/>
              <a:t>Use </a:t>
            </a:r>
            <a:r>
              <a:rPr lang="en-US" sz="2100" smtClean="0">
                <a:solidFill>
                  <a:schemeClr val="accent2"/>
                </a:solidFill>
              </a:rPr>
              <a:t>&lt;th&gt;</a:t>
            </a:r>
            <a:r>
              <a:rPr lang="en-US" sz="2100" smtClean="0"/>
              <a:t> for a cell that contains a header for a column or row</a:t>
            </a:r>
          </a:p>
          <a:p>
            <a:pPr lvl="1"/>
            <a:r>
              <a:rPr lang="en-US" sz="2100" smtClean="0">
                <a:solidFill>
                  <a:schemeClr val="accent2"/>
                </a:solidFill>
              </a:rPr>
              <a:t>&lt;td&gt;</a:t>
            </a:r>
            <a:r>
              <a:rPr lang="en-US" sz="2100" smtClean="0"/>
              <a:t> &amp; </a:t>
            </a:r>
            <a:r>
              <a:rPr lang="en-US" sz="2100" smtClean="0">
                <a:solidFill>
                  <a:schemeClr val="accent2"/>
                </a:solidFill>
              </a:rPr>
              <a:t>&lt;th&gt;</a:t>
            </a:r>
            <a:r>
              <a:rPr lang="en-US" sz="2100" smtClean="0"/>
              <a:t> may contain any inline and block elements, including another table (table inside a table)</a:t>
            </a:r>
          </a:p>
          <a:p>
            <a:r>
              <a:rPr lang="en-US" sz="2400" smtClean="0"/>
              <a:t>Table caption is optional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609600"/>
            <a:ext cx="5410200" cy="45720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folHlink"/>
                </a:solidFill>
              </a:rPr>
              <a:t>Table Example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1219200"/>
            <a:ext cx="4114800" cy="5105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&lt;table border=</a:t>
            </a: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</a:t>
            </a:r>
            <a:r>
              <a:rPr lang="en-US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&lt;</a:t>
            </a:r>
            <a:r>
              <a:rPr lang="fr-FR" sz="1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caption</a:t>
            </a: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fr-FR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A.L. East</a:t>
            </a: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&lt;/</a:t>
            </a:r>
            <a:r>
              <a:rPr lang="fr-FR" sz="1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caption</a:t>
            </a: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&lt;tr&gt;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&lt;th&gt;</a:t>
            </a:r>
            <a:r>
              <a:rPr lang="fr-FR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Team</a:t>
            </a: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&lt;/th&gt;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&lt;th&gt;</a:t>
            </a:r>
            <a:r>
              <a:rPr lang="fr-FR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Wins</a:t>
            </a: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&lt;/th&gt;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&lt;th&gt;</a:t>
            </a:r>
            <a:r>
              <a:rPr lang="fr-FR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Losses</a:t>
            </a: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&lt;/th&gt;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&lt;/tr&gt;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&lt;tr&gt;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&lt;td&gt;</a:t>
            </a:r>
            <a:r>
              <a:rPr lang="fr-FR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Yankees</a:t>
            </a: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&lt;td&gt;</a:t>
            </a:r>
            <a:r>
              <a:rPr lang="fr-FR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97</a:t>
            </a: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&lt;td&gt;</a:t>
            </a:r>
            <a:r>
              <a:rPr lang="fr-FR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59</a:t>
            </a: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&lt;/tr&gt;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&lt;tr&gt;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&lt;td&gt;</a:t>
            </a:r>
            <a:r>
              <a:rPr lang="fr-FR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Red</a:t>
            </a:r>
            <a:r>
              <a:rPr lang="fr-FR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FR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Sox</a:t>
            </a: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&lt;td&gt;</a:t>
            </a:r>
            <a:r>
              <a:rPr lang="fr-FR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93</a:t>
            </a: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&lt;td&gt;</a:t>
            </a:r>
            <a:r>
              <a:rPr lang="fr-FR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62</a:t>
            </a: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&lt;/tr&gt;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fr-FR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&lt;/table&gt;</a:t>
            </a:r>
            <a:endParaRPr lang="en-US" sz="1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314450" y="2590800"/>
            <a:ext cx="122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/>
              <a:t>A.L. East </a:t>
            </a:r>
          </a:p>
        </p:txBody>
      </p:sp>
      <p:graphicFrame>
        <p:nvGraphicFramePr>
          <p:cNvPr id="108549" name="Group 5"/>
          <p:cNvGraphicFramePr>
            <a:graphicFrameLocks noGrp="1"/>
          </p:cNvGraphicFramePr>
          <p:nvPr/>
        </p:nvGraphicFramePr>
        <p:xfrm>
          <a:off x="638175" y="3048000"/>
          <a:ext cx="2714625" cy="1100139"/>
        </p:xfrm>
        <a:graphic>
          <a:graphicData uri="http://schemas.openxmlformats.org/drawingml/2006/table">
            <a:tbl>
              <a:tblPr/>
              <a:tblGrid>
                <a:gridCol w="1073150"/>
                <a:gridCol w="669925"/>
                <a:gridCol w="97155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Team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Wins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Losses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Yankees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Red Sox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93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62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bldLvl="5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smtClean="0">
                <a:solidFill>
                  <a:schemeClr val="folHlink"/>
                </a:solidFill>
              </a:rPr>
              <a:t>Table Attributes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3657600"/>
          </a:xfrm>
        </p:spPr>
        <p:txBody>
          <a:bodyPr/>
          <a:lstStyle/>
          <a:p>
            <a:r>
              <a:rPr lang="en-US" sz="2400" b="1" dirty="0" smtClean="0"/>
              <a:t>border</a:t>
            </a:r>
            <a:r>
              <a:rPr lang="en-US" sz="2400" dirty="0" smtClean="0"/>
              <a:t>=</a:t>
            </a:r>
            <a:r>
              <a:rPr lang="fr-FR" sz="2400" dirty="0" smtClean="0">
                <a:solidFill>
                  <a:schemeClr val="folHlink"/>
                </a:solidFill>
              </a:rPr>
              <a:t>"0" </a:t>
            </a:r>
            <a:r>
              <a:rPr lang="fr-FR" sz="2400" dirty="0" err="1" smtClean="0"/>
              <a:t>would</a:t>
            </a:r>
            <a:r>
              <a:rPr lang="fr-FR" sz="2400" dirty="0" smtClean="0"/>
              <a:t> </a:t>
            </a:r>
            <a:r>
              <a:rPr lang="fr-FR" sz="2400" dirty="0" err="1" smtClean="0"/>
              <a:t>result</a:t>
            </a:r>
            <a:r>
              <a:rPr lang="fr-FR" sz="2400" dirty="0" smtClean="0"/>
              <a:t> in no border</a:t>
            </a:r>
          </a:p>
          <a:p>
            <a:pPr lvl="1"/>
            <a:r>
              <a:rPr lang="fr-FR" sz="2100" dirty="0" err="1" smtClean="0"/>
              <a:t>increase</a:t>
            </a:r>
            <a:r>
              <a:rPr lang="fr-FR" sz="2100" dirty="0" smtClean="0"/>
              <a:t> </a:t>
            </a:r>
            <a:r>
              <a:rPr lang="fr-FR" sz="2100" dirty="0" err="1" smtClean="0"/>
              <a:t>number</a:t>
            </a:r>
            <a:r>
              <a:rPr lang="fr-FR" sz="2100" dirty="0" smtClean="0"/>
              <a:t> of pixels to </a:t>
            </a:r>
            <a:r>
              <a:rPr lang="fr-FR" sz="2100" dirty="0" err="1" smtClean="0"/>
              <a:t>increase</a:t>
            </a:r>
            <a:r>
              <a:rPr lang="fr-FR" sz="2100" dirty="0" smtClean="0"/>
              <a:t> border </a:t>
            </a:r>
            <a:r>
              <a:rPr lang="fr-FR" sz="2100" dirty="0" err="1" smtClean="0"/>
              <a:t>thickness</a:t>
            </a:r>
            <a:endParaRPr lang="fr-FR" sz="2100" dirty="0" smtClean="0"/>
          </a:p>
          <a:p>
            <a:pPr lvl="1"/>
            <a:r>
              <a:rPr lang="fr-FR" sz="2100" dirty="0" smtClean="0"/>
              <a:t>border </a:t>
            </a:r>
            <a:r>
              <a:rPr lang="fr-FR" sz="2100" dirty="0" err="1" smtClean="0"/>
              <a:t>outlines</a:t>
            </a:r>
            <a:r>
              <a:rPr lang="fr-FR" sz="2100" dirty="0" smtClean="0"/>
              <a:t> table</a:t>
            </a:r>
          </a:p>
          <a:p>
            <a:pPr lvl="1"/>
            <a:r>
              <a:rPr lang="fr-FR" sz="2100" dirty="0" smtClean="0"/>
              <a:t>border </a:t>
            </a:r>
            <a:r>
              <a:rPr lang="fr-FR" sz="2100" dirty="0" err="1" smtClean="0"/>
              <a:t>also</a:t>
            </a:r>
            <a:r>
              <a:rPr lang="fr-FR" sz="2100" dirty="0" smtClean="0"/>
              <a:t> </a:t>
            </a:r>
            <a:r>
              <a:rPr lang="fr-FR" sz="2100" dirty="0" err="1" smtClean="0"/>
              <a:t>implies</a:t>
            </a:r>
            <a:r>
              <a:rPr lang="fr-FR" sz="2100" dirty="0" smtClean="0"/>
              <a:t> table </a:t>
            </a:r>
            <a:r>
              <a:rPr lang="fr-FR" sz="2100" dirty="0" err="1" smtClean="0"/>
              <a:t>rules</a:t>
            </a:r>
            <a:endParaRPr lang="fr-FR" sz="2100" dirty="0" smtClean="0"/>
          </a:p>
          <a:p>
            <a:r>
              <a:rPr lang="en-US" sz="2400" b="1" dirty="0" err="1" smtClean="0"/>
              <a:t>cellspacing</a:t>
            </a:r>
            <a:r>
              <a:rPr lang="en-US" sz="2400" dirty="0" smtClean="0"/>
              <a:t>=</a:t>
            </a:r>
            <a:r>
              <a:rPr lang="fr-FR" sz="2400" dirty="0" smtClean="0">
                <a:solidFill>
                  <a:schemeClr val="folHlink"/>
                </a:solidFill>
              </a:rPr>
              <a:t>"</a:t>
            </a:r>
            <a:r>
              <a:rPr lang="en-US" sz="2400" dirty="0" smtClean="0">
                <a:solidFill>
                  <a:schemeClr val="folHlink"/>
                </a:solidFill>
              </a:rPr>
              <a:t>10</a:t>
            </a:r>
            <a:r>
              <a:rPr lang="fr-FR" sz="2400" dirty="0" smtClean="0">
                <a:solidFill>
                  <a:schemeClr val="folHlink"/>
                </a:solidFill>
              </a:rPr>
              <a:t>"</a:t>
            </a:r>
            <a:r>
              <a:rPr lang="fr-FR" sz="2400" dirty="0" smtClean="0"/>
              <a:t> </a:t>
            </a:r>
            <a:r>
              <a:rPr lang="fr-FR" sz="2400" dirty="0" err="1" smtClean="0"/>
              <a:t>increases</a:t>
            </a:r>
            <a:r>
              <a:rPr lang="fr-FR" sz="2400" dirty="0" smtClean="0"/>
              <a:t> </a:t>
            </a:r>
            <a:r>
              <a:rPr lang="fr-FR" sz="2400" dirty="0" err="1" smtClean="0"/>
              <a:t>spacing</a:t>
            </a:r>
            <a:r>
              <a:rPr lang="fr-FR" sz="2400" dirty="0" smtClean="0"/>
              <a:t> </a:t>
            </a:r>
            <a:r>
              <a:rPr lang="fr-FR" sz="2400" dirty="0" err="1" smtClean="0"/>
              <a:t>between</a:t>
            </a:r>
            <a:r>
              <a:rPr lang="fr-FR" sz="2400" dirty="0" smtClean="0"/>
              <a:t> table </a:t>
            </a:r>
            <a:r>
              <a:rPr lang="fr-FR" sz="2400" dirty="0" err="1" smtClean="0"/>
              <a:t>cells</a:t>
            </a:r>
            <a:endParaRPr lang="fr-FR" sz="2400" dirty="0" smtClean="0"/>
          </a:p>
          <a:p>
            <a:r>
              <a:rPr lang="fr-FR" sz="2400" b="1" dirty="0" err="1" smtClean="0"/>
              <a:t>cellpadding</a:t>
            </a:r>
            <a:r>
              <a:rPr lang="fr-FR" sz="2400" dirty="0" smtClean="0"/>
              <a:t>=</a:t>
            </a:r>
            <a:r>
              <a:rPr lang="fr-FR" sz="2400" dirty="0" smtClean="0">
                <a:solidFill>
                  <a:schemeClr val="folHlink"/>
                </a:solidFill>
              </a:rPr>
              <a:t>"</a:t>
            </a:r>
            <a:r>
              <a:rPr lang="en-US" sz="2400" dirty="0" smtClean="0">
                <a:solidFill>
                  <a:schemeClr val="folHlink"/>
                </a:solidFill>
              </a:rPr>
              <a:t>10</a:t>
            </a:r>
            <a:r>
              <a:rPr lang="fr-FR" sz="2400" dirty="0" smtClean="0">
                <a:solidFill>
                  <a:schemeClr val="folHlink"/>
                </a:solidFill>
              </a:rPr>
              <a:t>"</a:t>
            </a:r>
            <a:r>
              <a:rPr lang="fr-FR" sz="2400" dirty="0" smtClean="0"/>
              <a:t> </a:t>
            </a:r>
            <a:r>
              <a:rPr lang="fr-FR" sz="2400" dirty="0" err="1" smtClean="0"/>
              <a:t>increases</a:t>
            </a:r>
            <a:r>
              <a:rPr lang="fr-FR" sz="2400" dirty="0" smtClean="0"/>
              <a:t> </a:t>
            </a:r>
            <a:r>
              <a:rPr lang="fr-FR" sz="2400" dirty="0" err="1" smtClean="0"/>
              <a:t>spacing</a:t>
            </a:r>
            <a:r>
              <a:rPr lang="fr-FR" sz="2400" dirty="0" smtClean="0"/>
              <a:t> </a:t>
            </a:r>
            <a:r>
              <a:rPr lang="fr-FR" sz="2400" dirty="0" err="1" smtClean="0"/>
              <a:t>inside</a:t>
            </a:r>
            <a:r>
              <a:rPr lang="fr-FR" sz="2400" dirty="0" smtClean="0"/>
              <a:t> </a:t>
            </a:r>
            <a:r>
              <a:rPr lang="fr-FR" sz="2400" dirty="0" err="1" smtClean="0"/>
              <a:t>cells</a:t>
            </a:r>
            <a:r>
              <a:rPr lang="fr-FR" sz="2400" dirty="0" smtClean="0"/>
              <a:t> </a:t>
            </a:r>
            <a:r>
              <a:rPr lang="fr-FR" sz="2400" dirty="0" err="1" smtClean="0"/>
              <a:t>between</a:t>
            </a:r>
            <a:r>
              <a:rPr lang="fr-FR" sz="2400" dirty="0" smtClean="0"/>
              <a:t> </a:t>
            </a:r>
            <a:r>
              <a:rPr lang="fr-FR" sz="2400" dirty="0" err="1" smtClean="0"/>
              <a:t>cell</a:t>
            </a:r>
            <a:r>
              <a:rPr lang="fr-FR" sz="2400" dirty="0" smtClean="0"/>
              <a:t> </a:t>
            </a:r>
            <a:r>
              <a:rPr lang="fr-FR" sz="2400" dirty="0" err="1" smtClean="0"/>
              <a:t>walls</a:t>
            </a:r>
            <a:r>
              <a:rPr lang="fr-FR" sz="2400" dirty="0" smtClean="0"/>
              <a:t> and contents</a:t>
            </a:r>
          </a:p>
          <a:p>
            <a:r>
              <a:rPr lang="fr-FR" sz="2400" dirty="0" smtClean="0">
                <a:solidFill>
                  <a:srgbClr val="FFC000"/>
                </a:solidFill>
              </a:rPr>
              <a:t>Change the border, </a:t>
            </a:r>
            <a:r>
              <a:rPr lang="fr-FR" sz="2400" dirty="0" err="1" smtClean="0">
                <a:solidFill>
                  <a:srgbClr val="FFC000"/>
                </a:solidFill>
              </a:rPr>
              <a:t>cellspacing</a:t>
            </a:r>
            <a:r>
              <a:rPr lang="fr-FR" sz="2400" dirty="0" smtClean="0">
                <a:solidFill>
                  <a:srgbClr val="FFC000"/>
                </a:solidFill>
              </a:rPr>
              <a:t>, &amp; </a:t>
            </a:r>
            <a:r>
              <a:rPr lang="fr-FR" sz="2400" dirty="0" err="1" smtClean="0">
                <a:solidFill>
                  <a:srgbClr val="FFC000"/>
                </a:solidFill>
              </a:rPr>
              <a:t>cellpadding</a:t>
            </a:r>
            <a:r>
              <a:rPr lang="fr-FR" sz="2400" dirty="0" smtClean="0">
                <a:solidFill>
                  <a:srgbClr val="FFC000"/>
                </a:solidFill>
              </a:rPr>
              <a:t> in </a:t>
            </a:r>
            <a:r>
              <a:rPr lang="fr-FR" sz="2400" dirty="0" err="1" smtClean="0">
                <a:solidFill>
                  <a:srgbClr val="FFC000"/>
                </a:solidFill>
              </a:rPr>
              <a:t>your</a:t>
            </a:r>
            <a:r>
              <a:rPr lang="fr-FR" sz="2400" dirty="0" smtClean="0">
                <a:solidFill>
                  <a:srgbClr val="FFC000"/>
                </a:solidFill>
              </a:rPr>
              <a:t> table</a:t>
            </a:r>
            <a:endParaRPr lang="en-US" sz="24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Spacing vs. Cell Padding</a:t>
            </a:r>
            <a:endParaRPr lang="en-US" dirty="0"/>
          </a:p>
        </p:txBody>
      </p:sp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3350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155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384" y="4267200"/>
            <a:ext cx="815941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smtClean="0">
                <a:solidFill>
                  <a:schemeClr val="folHlink"/>
                </a:solidFill>
              </a:rPr>
              <a:t>Cell Content Alignment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By default, content in a cell is </a:t>
            </a:r>
            <a:r>
              <a:rPr lang="en-US" sz="2400" dirty="0" smtClean="0">
                <a:solidFill>
                  <a:srgbClr val="F8B700"/>
                </a:solidFill>
              </a:rPr>
              <a:t>left aligned horizontally</a:t>
            </a:r>
            <a:r>
              <a:rPr lang="en-US" sz="2400" dirty="0" smtClean="0"/>
              <a:t> &amp; </a:t>
            </a:r>
            <a:r>
              <a:rPr lang="en-US" sz="2400" dirty="0" smtClean="0">
                <a:solidFill>
                  <a:srgbClr val="F8B700"/>
                </a:solidFill>
              </a:rPr>
              <a:t>middle aligned vertically</a:t>
            </a:r>
            <a:r>
              <a:rPr lang="en-US" sz="2400" dirty="0" smtClean="0"/>
              <a:t> inside the space for the cell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align</a:t>
            </a:r>
            <a:r>
              <a:rPr lang="en-US" sz="2400" dirty="0" smtClean="0"/>
              <a:t>=</a:t>
            </a:r>
            <a:r>
              <a:rPr lang="fr-FR" sz="2400" dirty="0" smtClean="0">
                <a:solidFill>
                  <a:srgbClr val="0000FF"/>
                </a:solidFill>
              </a:rPr>
              <a:t>"</a:t>
            </a:r>
            <a:r>
              <a:rPr lang="fr-FR" sz="2400" dirty="0" smtClean="0">
                <a:solidFill>
                  <a:schemeClr val="folHlink"/>
                </a:solidFill>
              </a:rPr>
              <a:t>…</a:t>
            </a:r>
            <a:r>
              <a:rPr lang="fr-FR" sz="2400" dirty="0" smtClean="0">
                <a:solidFill>
                  <a:srgbClr val="0000FF"/>
                </a:solidFill>
              </a:rPr>
              <a:t>"</a:t>
            </a:r>
            <a:r>
              <a:rPr lang="en-US" sz="2400" dirty="0" smtClean="0"/>
              <a:t> attribute of </a:t>
            </a:r>
            <a:r>
              <a:rPr lang="en-US" sz="2400" dirty="0" smtClean="0">
                <a:solidFill>
                  <a:srgbClr val="00B0F0"/>
                </a:solidFill>
              </a:rPr>
              <a:t>&lt;</a:t>
            </a:r>
            <a:r>
              <a:rPr lang="en-US" sz="2400" dirty="0" err="1" smtClean="0">
                <a:solidFill>
                  <a:srgbClr val="00B0F0"/>
                </a:solidFill>
              </a:rPr>
              <a:t>tr</a:t>
            </a:r>
            <a:r>
              <a:rPr lang="en-US" sz="2400" dirty="0" smtClean="0">
                <a:solidFill>
                  <a:srgbClr val="00B0F0"/>
                </a:solidFill>
              </a:rPr>
              <a:t>&gt; </a:t>
            </a:r>
            <a:r>
              <a:rPr lang="en-US" sz="2400" dirty="0" smtClean="0"/>
              <a:t>specifies horizontal alignment for all cells in a row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possible values: </a:t>
            </a:r>
            <a:r>
              <a:rPr lang="en-US" sz="2100" dirty="0" smtClean="0">
                <a:solidFill>
                  <a:srgbClr val="00B0F0"/>
                </a:solidFill>
              </a:rPr>
              <a:t>left, right, center, justify, &amp; char</a:t>
            </a:r>
          </a:p>
          <a:p>
            <a:pPr>
              <a:lnSpc>
                <a:spcPct val="90000"/>
              </a:lnSpc>
            </a:pPr>
            <a:r>
              <a:rPr lang="en-US" sz="2400" b="1" dirty="0" err="1" smtClean="0"/>
              <a:t>valign</a:t>
            </a:r>
            <a:r>
              <a:rPr lang="en-US" sz="2400" dirty="0" smtClean="0"/>
              <a:t>=</a:t>
            </a:r>
            <a:r>
              <a:rPr lang="fr-FR" sz="2400" dirty="0" smtClean="0">
                <a:solidFill>
                  <a:srgbClr val="0000FF"/>
                </a:solidFill>
              </a:rPr>
              <a:t>"</a:t>
            </a:r>
            <a:r>
              <a:rPr lang="fr-FR" sz="2400" dirty="0" smtClean="0">
                <a:solidFill>
                  <a:schemeClr val="folHlink"/>
                </a:solidFill>
              </a:rPr>
              <a:t>…</a:t>
            </a:r>
            <a:r>
              <a:rPr lang="fr-FR" sz="2400" dirty="0" smtClean="0">
                <a:solidFill>
                  <a:srgbClr val="0000FF"/>
                </a:solidFill>
              </a:rPr>
              <a:t>"</a:t>
            </a:r>
            <a:r>
              <a:rPr lang="fr-FR" sz="2400" dirty="0" smtClean="0"/>
              <a:t> </a:t>
            </a:r>
            <a:r>
              <a:rPr lang="fr-FR" sz="2400" dirty="0" err="1" smtClean="0"/>
              <a:t>attribute</a:t>
            </a:r>
            <a:r>
              <a:rPr lang="fr-FR" sz="2400" dirty="0" smtClean="0"/>
              <a:t> of </a:t>
            </a:r>
            <a:r>
              <a:rPr lang="fr-FR" sz="2400" dirty="0" smtClean="0">
                <a:solidFill>
                  <a:srgbClr val="00B0F0"/>
                </a:solidFill>
              </a:rPr>
              <a:t>&lt;tr&gt; </a:t>
            </a:r>
            <a:r>
              <a:rPr lang="fr-FR" sz="2400" dirty="0" err="1" smtClean="0"/>
              <a:t>specifies</a:t>
            </a:r>
            <a:r>
              <a:rPr lang="fr-FR" sz="2400" dirty="0" smtClean="0"/>
              <a:t> vertical </a:t>
            </a:r>
            <a:r>
              <a:rPr lang="fr-FR" sz="2400" dirty="0" err="1" smtClean="0"/>
              <a:t>alignment</a:t>
            </a:r>
            <a:r>
              <a:rPr lang="fr-FR" sz="2400" dirty="0" smtClean="0"/>
              <a:t> for all </a:t>
            </a:r>
            <a:r>
              <a:rPr lang="fr-FR" sz="2400" dirty="0" err="1" smtClean="0"/>
              <a:t>cells</a:t>
            </a:r>
            <a:r>
              <a:rPr lang="fr-FR" sz="2400" dirty="0" smtClean="0"/>
              <a:t> in a </a:t>
            </a:r>
            <a:r>
              <a:rPr lang="fr-FR" sz="2400" dirty="0" err="1" smtClean="0"/>
              <a:t>row</a:t>
            </a:r>
            <a:endParaRPr lang="fr-FR" sz="2400" dirty="0" smtClean="0"/>
          </a:p>
          <a:p>
            <a:pPr lvl="1">
              <a:lnSpc>
                <a:spcPct val="90000"/>
              </a:lnSpc>
            </a:pPr>
            <a:r>
              <a:rPr lang="en-US" sz="2100" dirty="0" smtClean="0"/>
              <a:t>possible values: </a:t>
            </a:r>
            <a:r>
              <a:rPr lang="en-US" sz="2100" dirty="0" smtClean="0">
                <a:solidFill>
                  <a:srgbClr val="00B0F0"/>
                </a:solidFill>
              </a:rPr>
              <a:t>top, middle, bottom, &amp; baseline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To control the alignment of a single cell (separate from the row), put align or </a:t>
            </a:r>
            <a:r>
              <a:rPr lang="en-US" sz="2400" dirty="0" err="1" smtClean="0"/>
              <a:t>valign</a:t>
            </a:r>
            <a:r>
              <a:rPr lang="en-US" sz="2400" dirty="0" smtClean="0"/>
              <a:t> inside </a:t>
            </a:r>
            <a:r>
              <a:rPr lang="en-US" sz="2400" dirty="0" smtClean="0">
                <a:solidFill>
                  <a:srgbClr val="00B0F0"/>
                </a:solidFill>
              </a:rPr>
              <a:t>&lt;td&gt; </a:t>
            </a:r>
            <a:r>
              <a:rPr lang="en-US" sz="2400" dirty="0" smtClean="0">
                <a:solidFill>
                  <a:schemeClr val="tx1"/>
                </a:solidFill>
              </a:rPr>
              <a:t>or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&lt;</a:t>
            </a:r>
            <a:r>
              <a:rPr lang="en-US" sz="2400" dirty="0" err="1" smtClean="0">
                <a:solidFill>
                  <a:srgbClr val="00B0F0"/>
                </a:solidFill>
              </a:rPr>
              <a:t>th</a:t>
            </a:r>
            <a:r>
              <a:rPr lang="en-US" sz="2400" dirty="0" smtClean="0">
                <a:solidFill>
                  <a:srgbClr val="00B0F0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C12D-B003-4037-A30F-1F5A0D88E044}" type="slidenum">
              <a:rPr lang="en-US"/>
              <a:pPr/>
              <a:t>6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Page Naming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5800" cy="4948238"/>
          </a:xfrm>
        </p:spPr>
        <p:txBody>
          <a:bodyPr/>
          <a:lstStyle/>
          <a:p>
            <a:r>
              <a:rPr lang="en-US" sz="2400">
                <a:latin typeface="Helvetica" pitchFamily="48" charset="0"/>
              </a:rPr>
              <a:t>Web servers will automatically serve up pages file-named</a:t>
            </a:r>
          </a:p>
          <a:p>
            <a:r>
              <a:rPr lang="en-US" sz="2400">
                <a:latin typeface="Helvetica" pitchFamily="48" charset="0"/>
              </a:rPr>
              <a:t>	index.html</a:t>
            </a:r>
            <a:br>
              <a:rPr lang="en-US" sz="2400">
                <a:latin typeface="Helvetica" pitchFamily="48" charset="0"/>
              </a:rPr>
            </a:br>
            <a:r>
              <a:rPr lang="en-US" sz="2400">
                <a:latin typeface="Helvetica" pitchFamily="48" charset="0"/>
              </a:rPr>
              <a:t>	index.htm</a:t>
            </a:r>
            <a:br>
              <a:rPr lang="en-US" sz="2400">
                <a:latin typeface="Helvetica" pitchFamily="48" charset="0"/>
              </a:rPr>
            </a:br>
            <a:r>
              <a:rPr lang="en-US" sz="2400">
                <a:latin typeface="Helvetica" pitchFamily="48" charset="0"/>
              </a:rPr>
              <a:t>	default.htm</a:t>
            </a:r>
            <a:br>
              <a:rPr lang="en-US" sz="2400">
                <a:latin typeface="Helvetica" pitchFamily="48" charset="0"/>
              </a:rPr>
            </a:br>
            <a:r>
              <a:rPr lang="en-US" sz="2400">
                <a:latin typeface="Helvetica" pitchFamily="48" charset="0"/>
              </a:rPr>
              <a:t>	default.html</a:t>
            </a:r>
          </a:p>
          <a:p>
            <a:r>
              <a:rPr lang="en-US" sz="2400">
                <a:latin typeface="Helvetica" pitchFamily="48" charset="0"/>
              </a:rPr>
              <a:t>…as long as </a:t>
            </a:r>
            <a:r>
              <a:rPr lang="en-US" sz="2400" u="sng">
                <a:latin typeface="Helvetica" pitchFamily="48" charset="0"/>
              </a:rPr>
              <a:t>ONE page</a:t>
            </a:r>
            <a:r>
              <a:rPr lang="en-US" sz="2400">
                <a:latin typeface="Helvetica" pitchFamily="48" charset="0"/>
              </a:rPr>
              <a:t> by those filenames resides in the root directory of your site.</a:t>
            </a:r>
          </a:p>
          <a:p>
            <a:r>
              <a:rPr lang="en-US" sz="2400">
                <a:latin typeface="Helvetica" pitchFamily="48" charset="0"/>
              </a:rPr>
              <a:t>If you want to use a page by another name as the home page of the site, you will have to configure the server software to point to that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smtClean="0">
                <a:solidFill>
                  <a:schemeClr val="folHlink"/>
                </a:solidFill>
              </a:rPr>
              <a:t>Table Header &amp; Body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good practice to separate the table header from the table body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folHlink"/>
                </a:solidFill>
              </a:rPr>
              <a:t>&lt;</a:t>
            </a:r>
            <a:r>
              <a:rPr lang="en-US" dirty="0" err="1" smtClean="0">
                <a:solidFill>
                  <a:schemeClr val="folHlink"/>
                </a:solidFill>
              </a:rPr>
              <a:t>thead</a:t>
            </a:r>
            <a:r>
              <a:rPr lang="en-US" dirty="0" smtClean="0">
                <a:solidFill>
                  <a:schemeClr val="folHlink"/>
                </a:solidFill>
              </a:rPr>
              <a:t>&gt;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folHlink"/>
                </a:solidFill>
              </a:rPr>
              <a:t>&lt;</a:t>
            </a:r>
            <a:r>
              <a:rPr lang="en-US" dirty="0" err="1" smtClean="0">
                <a:solidFill>
                  <a:schemeClr val="folHlink"/>
                </a:solidFill>
              </a:rPr>
              <a:t>tbody</a:t>
            </a:r>
            <a:r>
              <a:rPr lang="en-US" dirty="0" smtClean="0">
                <a:solidFill>
                  <a:schemeClr val="folHlink"/>
                </a:solidFill>
              </a:rPr>
              <a:t>&gt;</a:t>
            </a:r>
            <a:r>
              <a:rPr lang="en-US" dirty="0" smtClean="0"/>
              <a:t> to do so</a:t>
            </a:r>
          </a:p>
          <a:p>
            <a:pPr lvl="1"/>
            <a:r>
              <a:rPr lang="en-US" dirty="0" smtClean="0">
                <a:solidFill>
                  <a:schemeClr val="folHlink"/>
                </a:solidFill>
              </a:rPr>
              <a:t>&lt;</a:t>
            </a:r>
            <a:r>
              <a:rPr lang="en-US" dirty="0" err="1" smtClean="0">
                <a:solidFill>
                  <a:schemeClr val="folHlink"/>
                </a:solidFill>
              </a:rPr>
              <a:t>tfoot</a:t>
            </a:r>
            <a:r>
              <a:rPr lang="en-US" dirty="0" smtClean="0">
                <a:solidFill>
                  <a:schemeClr val="folHlink"/>
                </a:solidFill>
              </a:rPr>
              <a:t>&gt;</a:t>
            </a:r>
            <a:r>
              <a:rPr lang="en-US" dirty="0" smtClean="0"/>
              <a:t> may also be used for a footer</a:t>
            </a:r>
          </a:p>
          <a:p>
            <a:r>
              <a:rPr lang="en-US" dirty="0" smtClean="0"/>
              <a:t>Allows you to control them separately</a:t>
            </a:r>
          </a:p>
          <a:p>
            <a:r>
              <a:rPr lang="en-US" dirty="0" smtClean="0"/>
              <a:t>Improves XHTML clarity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7162800" cy="914400"/>
          </a:xfrm>
        </p:spPr>
        <p:txBody>
          <a:bodyPr/>
          <a:lstStyle/>
          <a:p>
            <a:r>
              <a:rPr lang="en-US" smtClean="0">
                <a:solidFill>
                  <a:schemeClr val="folHlink"/>
                </a:solidFill>
              </a:rPr>
              <a:t>Example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371600"/>
            <a:ext cx="6629400" cy="5181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B0F0"/>
                </a:solidFill>
              </a:rPr>
              <a:t>&lt;table </a:t>
            </a:r>
            <a:r>
              <a:rPr lang="en-US" sz="1800" b="1" dirty="0" smtClean="0"/>
              <a:t>border=</a:t>
            </a:r>
            <a:r>
              <a:rPr lang="en-US" sz="1800" b="1" dirty="0" smtClean="0">
                <a:solidFill>
                  <a:schemeClr val="accent2"/>
                </a:solidFill>
              </a:rPr>
              <a:t>"1" </a:t>
            </a:r>
            <a:r>
              <a:rPr lang="en-US" sz="1800" b="1" dirty="0" err="1" smtClean="0"/>
              <a:t>cellspacing</a:t>
            </a:r>
            <a:r>
              <a:rPr lang="en-US" sz="1800" b="1" dirty="0" smtClean="0"/>
              <a:t>=</a:t>
            </a:r>
            <a:r>
              <a:rPr lang="en-US" sz="1800" b="1" dirty="0" smtClean="0">
                <a:solidFill>
                  <a:schemeClr val="accent2"/>
                </a:solidFill>
              </a:rPr>
              <a:t>"1" </a:t>
            </a:r>
            <a:r>
              <a:rPr lang="en-US" sz="1800" b="1" dirty="0" err="1" smtClean="0"/>
              <a:t>cellpadding</a:t>
            </a:r>
            <a:r>
              <a:rPr lang="en-US" sz="1800" b="1" dirty="0" smtClean="0"/>
              <a:t>=</a:t>
            </a:r>
            <a:r>
              <a:rPr lang="en-US" sz="1800" b="1" dirty="0" smtClean="0">
                <a:solidFill>
                  <a:schemeClr val="accent2"/>
                </a:solidFill>
              </a:rPr>
              <a:t>"1"&gt;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B0F0"/>
                </a:solidFill>
              </a:rPr>
              <a:t> &lt;</a:t>
            </a:r>
            <a:r>
              <a:rPr lang="en-US" sz="1800" b="1" dirty="0" err="1" smtClean="0">
                <a:solidFill>
                  <a:srgbClr val="00B0F0"/>
                </a:solidFill>
              </a:rPr>
              <a:t>thead</a:t>
            </a:r>
            <a:r>
              <a:rPr lang="en-US" sz="1800" b="1" dirty="0" smtClean="0">
                <a:solidFill>
                  <a:srgbClr val="00B0F0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     </a:t>
            </a:r>
            <a:r>
              <a:rPr lang="en-US" sz="1800" b="1" dirty="0" smtClean="0">
                <a:solidFill>
                  <a:schemeClr val="folHlink"/>
                </a:solidFill>
              </a:rPr>
              <a:t>&lt;</a:t>
            </a:r>
            <a:r>
              <a:rPr lang="en-US" sz="1800" b="1" dirty="0" err="1" smtClean="0">
                <a:solidFill>
                  <a:schemeClr val="folHlink"/>
                </a:solidFill>
              </a:rPr>
              <a:t>tr</a:t>
            </a:r>
            <a:r>
              <a:rPr 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sz="1800" b="1" dirty="0" smtClean="0"/>
              <a:t>align=</a:t>
            </a:r>
            <a:r>
              <a:rPr lang="en-US" sz="1800" b="1" dirty="0" smtClean="0">
                <a:solidFill>
                  <a:schemeClr val="accent2"/>
                </a:solidFill>
              </a:rPr>
              <a:t>"center" </a:t>
            </a:r>
            <a:r>
              <a:rPr lang="en-US" sz="1800" b="1" dirty="0" smtClean="0"/>
              <a:t>style=</a:t>
            </a:r>
            <a:r>
              <a:rPr lang="en-US" sz="1800" b="1" dirty="0" smtClean="0">
                <a:solidFill>
                  <a:schemeClr val="accent2"/>
                </a:solidFill>
              </a:rPr>
              <a:t>"background-color:#fc0"&gt;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folHlink"/>
                </a:solidFill>
              </a:rPr>
              <a:t>        &lt;</a:t>
            </a:r>
            <a:r>
              <a:rPr lang="en-US" sz="1800" b="1" dirty="0" err="1" smtClean="0">
                <a:solidFill>
                  <a:schemeClr val="folHlink"/>
                </a:solidFill>
              </a:rPr>
              <a:t>th</a:t>
            </a:r>
            <a:r>
              <a:rPr lang="en-US" sz="1800" b="1" dirty="0" smtClean="0">
                <a:solidFill>
                  <a:schemeClr val="folHlink"/>
                </a:solidFill>
              </a:rPr>
              <a:t>&gt;Team&lt;/</a:t>
            </a:r>
            <a:r>
              <a:rPr lang="en-US" sz="1800" b="1" dirty="0" err="1" smtClean="0">
                <a:solidFill>
                  <a:schemeClr val="folHlink"/>
                </a:solidFill>
              </a:rPr>
              <a:t>th</a:t>
            </a:r>
            <a:r>
              <a:rPr lang="en-US" sz="1800" b="1" dirty="0" smtClean="0">
                <a:solidFill>
                  <a:schemeClr val="folHlink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folHlink"/>
                </a:solidFill>
              </a:rPr>
              <a:t>        &lt;</a:t>
            </a:r>
            <a:r>
              <a:rPr lang="en-US" sz="1800" b="1" dirty="0" err="1" smtClean="0">
                <a:solidFill>
                  <a:schemeClr val="folHlink"/>
                </a:solidFill>
              </a:rPr>
              <a:t>th</a:t>
            </a:r>
            <a:r>
              <a:rPr lang="en-US" sz="1800" b="1" dirty="0" smtClean="0">
                <a:solidFill>
                  <a:schemeClr val="folHlink"/>
                </a:solidFill>
              </a:rPr>
              <a:t>&gt;</a:t>
            </a:r>
            <a:r>
              <a:rPr lang="en-US" sz="1800" b="1" dirty="0" smtClean="0"/>
              <a:t>Championships</a:t>
            </a:r>
            <a:r>
              <a:rPr lang="en-US" sz="1800" b="1" dirty="0" smtClean="0">
                <a:solidFill>
                  <a:schemeClr val="folHlink"/>
                </a:solidFill>
              </a:rPr>
              <a:t>&lt;/</a:t>
            </a:r>
            <a:r>
              <a:rPr lang="en-US" sz="1800" b="1" dirty="0" err="1" smtClean="0">
                <a:solidFill>
                  <a:schemeClr val="folHlink"/>
                </a:solidFill>
              </a:rPr>
              <a:t>th</a:t>
            </a:r>
            <a:r>
              <a:rPr lang="en-US" sz="1800" b="1" dirty="0" smtClean="0">
                <a:solidFill>
                  <a:schemeClr val="folHlink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     </a:t>
            </a:r>
            <a:r>
              <a:rPr lang="en-US" sz="1800" b="1" dirty="0" smtClean="0">
                <a:solidFill>
                  <a:schemeClr val="folHlink"/>
                </a:solidFill>
              </a:rPr>
              <a:t>&lt;/</a:t>
            </a:r>
            <a:r>
              <a:rPr lang="en-US" sz="1800" b="1" dirty="0" err="1" smtClean="0">
                <a:solidFill>
                  <a:schemeClr val="folHlink"/>
                </a:solidFill>
              </a:rPr>
              <a:t>tr</a:t>
            </a:r>
            <a:r>
              <a:rPr lang="en-US" sz="1800" b="1" dirty="0" smtClean="0">
                <a:solidFill>
                  <a:schemeClr val="folHlink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B0F0"/>
                </a:solidFill>
              </a:rPr>
              <a:t> &lt;/</a:t>
            </a:r>
            <a:r>
              <a:rPr lang="en-US" sz="1800" b="1" dirty="0" err="1" smtClean="0">
                <a:solidFill>
                  <a:srgbClr val="00B0F0"/>
                </a:solidFill>
              </a:rPr>
              <a:t>thead</a:t>
            </a:r>
            <a:r>
              <a:rPr lang="en-US" sz="1800" b="1" dirty="0" smtClean="0">
                <a:solidFill>
                  <a:srgbClr val="00B0F0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B0F0"/>
                </a:solidFill>
              </a:rPr>
              <a:t> &lt;</a:t>
            </a:r>
            <a:r>
              <a:rPr lang="en-US" sz="1800" b="1" dirty="0" err="1" smtClean="0">
                <a:solidFill>
                  <a:srgbClr val="00B0F0"/>
                </a:solidFill>
              </a:rPr>
              <a:t>tbody</a:t>
            </a:r>
            <a:r>
              <a:rPr lang="en-US" sz="1800" b="1" dirty="0" smtClean="0">
                <a:solidFill>
                  <a:srgbClr val="00B0F0"/>
                </a:solidFill>
              </a:rPr>
              <a:t> </a:t>
            </a:r>
            <a:r>
              <a:rPr lang="en-US" sz="1800" b="1" dirty="0" smtClean="0"/>
              <a:t>align=</a:t>
            </a:r>
            <a:r>
              <a:rPr lang="en-US" sz="1800" b="1" dirty="0" smtClean="0">
                <a:solidFill>
                  <a:schemeClr val="accent2"/>
                </a:solidFill>
              </a:rPr>
              <a:t>"center"&gt;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folHlink"/>
                </a:solidFill>
              </a:rPr>
              <a:t>   &lt;</a:t>
            </a:r>
            <a:r>
              <a:rPr lang="en-US" sz="1800" b="1" dirty="0" err="1" smtClean="0">
                <a:solidFill>
                  <a:schemeClr val="folHlink"/>
                </a:solidFill>
              </a:rPr>
              <a:t>tr</a:t>
            </a:r>
            <a:r>
              <a:rPr lang="en-US" sz="1800" b="1" dirty="0" smtClean="0">
                <a:solidFill>
                  <a:schemeClr val="folHlink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folHlink"/>
                </a:solidFill>
              </a:rPr>
              <a:t>        &lt;td&gt;</a:t>
            </a:r>
            <a:r>
              <a:rPr lang="en-US" sz="1800" b="1" dirty="0" smtClean="0"/>
              <a:t>Yankees</a:t>
            </a:r>
            <a:r>
              <a:rPr lang="en-US" sz="1800" b="1" dirty="0" smtClean="0">
                <a:solidFill>
                  <a:schemeClr val="folHlink"/>
                </a:solidFill>
              </a:rPr>
              <a:t>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folHlink"/>
                </a:solidFill>
              </a:rPr>
              <a:t>        &lt;td&gt;</a:t>
            </a:r>
            <a:r>
              <a:rPr lang="en-US" sz="1800" b="1" dirty="0" smtClean="0"/>
              <a:t>26</a:t>
            </a:r>
            <a:r>
              <a:rPr lang="en-US" sz="1800" b="1" dirty="0" smtClean="0">
                <a:solidFill>
                  <a:schemeClr val="folHlink"/>
                </a:solidFill>
              </a:rPr>
              <a:t>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folHlink"/>
                </a:solidFill>
              </a:rPr>
              <a:t>   &lt;/</a:t>
            </a:r>
            <a:r>
              <a:rPr lang="en-US" sz="1800" b="1" dirty="0" err="1" smtClean="0">
                <a:solidFill>
                  <a:schemeClr val="folHlink"/>
                </a:solidFill>
              </a:rPr>
              <a:t>tr</a:t>
            </a:r>
            <a:r>
              <a:rPr lang="en-US" sz="1800" b="1" dirty="0" smtClean="0">
                <a:solidFill>
                  <a:schemeClr val="folHlink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folHlink"/>
                </a:solidFill>
              </a:rPr>
              <a:t>   &lt;</a:t>
            </a:r>
            <a:r>
              <a:rPr lang="en-US" sz="1800" b="1" dirty="0" err="1" smtClean="0">
                <a:solidFill>
                  <a:schemeClr val="folHlink"/>
                </a:solidFill>
              </a:rPr>
              <a:t>tr</a:t>
            </a:r>
            <a:r>
              <a:rPr lang="en-US" sz="1800" b="1" dirty="0" smtClean="0">
                <a:solidFill>
                  <a:schemeClr val="folHlink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folHlink"/>
                </a:solidFill>
              </a:rPr>
              <a:t>        &lt;td&gt;</a:t>
            </a:r>
            <a:r>
              <a:rPr lang="en-US" sz="1800" b="1" dirty="0" smtClean="0"/>
              <a:t>Mets</a:t>
            </a:r>
            <a:r>
              <a:rPr lang="en-US" sz="1800" b="1" dirty="0" smtClean="0">
                <a:solidFill>
                  <a:schemeClr val="folHlink"/>
                </a:solidFill>
              </a:rPr>
              <a:t>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        </a:t>
            </a:r>
            <a:r>
              <a:rPr lang="en-US" sz="1800" b="1" dirty="0" smtClean="0">
                <a:solidFill>
                  <a:schemeClr val="folHlink"/>
                </a:solidFill>
              </a:rPr>
              <a:t>&lt;td&gt;</a:t>
            </a:r>
            <a:r>
              <a:rPr lang="en-US" sz="1800" b="1" dirty="0" smtClean="0"/>
              <a:t>2</a:t>
            </a:r>
            <a:r>
              <a:rPr lang="en-US" sz="1800" b="1" dirty="0" smtClean="0">
                <a:solidFill>
                  <a:schemeClr val="folHlink"/>
                </a:solidFill>
              </a:rPr>
              <a:t>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folHlink"/>
                </a:solidFill>
              </a:rPr>
              <a:t>    &lt;/</a:t>
            </a:r>
            <a:r>
              <a:rPr lang="en-US" sz="1800" b="1" dirty="0" err="1" smtClean="0">
                <a:solidFill>
                  <a:schemeClr val="folHlink"/>
                </a:solidFill>
              </a:rPr>
              <a:t>tr</a:t>
            </a:r>
            <a:r>
              <a:rPr lang="en-US" sz="1800" b="1" dirty="0" smtClean="0">
                <a:solidFill>
                  <a:schemeClr val="folHlink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B0F0"/>
                </a:solidFill>
              </a:rPr>
              <a:t> &lt;/</a:t>
            </a:r>
            <a:r>
              <a:rPr lang="en-US" sz="1800" b="1" dirty="0" err="1" smtClean="0">
                <a:solidFill>
                  <a:srgbClr val="00B0F0"/>
                </a:solidFill>
              </a:rPr>
              <a:t>tbody</a:t>
            </a:r>
            <a:r>
              <a:rPr lang="en-US" sz="1800" b="1" dirty="0" smtClean="0">
                <a:solidFill>
                  <a:srgbClr val="00B0F0"/>
                </a:solidFill>
              </a:rPr>
              <a:t>&gt; &lt;/table&gt;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2879725"/>
            <a:ext cx="9144000" cy="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6741" name="Group 5"/>
          <p:cNvGraphicFramePr>
            <a:graphicFrameLocks noGrp="1"/>
          </p:cNvGraphicFramePr>
          <p:nvPr/>
        </p:nvGraphicFramePr>
        <p:xfrm>
          <a:off x="5486400" y="3319463"/>
          <a:ext cx="2971800" cy="1100139"/>
        </p:xfrm>
        <a:graphic>
          <a:graphicData uri="http://schemas.openxmlformats.org/drawingml/2006/table">
            <a:tbl>
              <a:tblPr/>
              <a:tblGrid>
                <a:gridCol w="1073150"/>
                <a:gridCol w="189865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Team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Championships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Yankees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smtClean="0">
                <a:solidFill>
                  <a:schemeClr val="folHlink"/>
                </a:solidFill>
              </a:rPr>
              <a:t>Table Width &amp; Height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05800" cy="4114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Table width &amp; height are automatically computed to accommodate the contents of the cells</a:t>
            </a:r>
          </a:p>
          <a:p>
            <a:r>
              <a:rPr lang="en-US" sz="2400" dirty="0" smtClean="0"/>
              <a:t>You may also explicitly suggest table width:</a:t>
            </a:r>
          </a:p>
          <a:p>
            <a:pPr lvl="1"/>
            <a:r>
              <a:rPr lang="en-US" sz="2100" dirty="0" smtClean="0">
                <a:solidFill>
                  <a:schemeClr val="folHlink"/>
                </a:solidFill>
              </a:rPr>
              <a:t> &lt;table </a:t>
            </a:r>
            <a:r>
              <a:rPr lang="en-US" sz="2100" b="1" dirty="0" smtClean="0"/>
              <a:t>width</a:t>
            </a:r>
            <a:r>
              <a:rPr lang="en-US" sz="2100" dirty="0" smtClean="0"/>
              <a:t>=</a:t>
            </a:r>
            <a:r>
              <a:rPr lang="en-US" sz="2100" dirty="0" smtClean="0">
                <a:solidFill>
                  <a:schemeClr val="folHlink"/>
                </a:solidFill>
              </a:rPr>
              <a:t>"..."&gt;</a:t>
            </a:r>
            <a:r>
              <a:rPr lang="en-US" sz="2100" dirty="0" smtClean="0"/>
              <a:t> attribute</a:t>
            </a:r>
          </a:p>
          <a:p>
            <a:pPr lvl="2"/>
            <a:r>
              <a:rPr lang="en-US" sz="2000" dirty="0" smtClean="0"/>
              <a:t>You may specify a </a:t>
            </a:r>
            <a:r>
              <a:rPr lang="en-US" sz="2000" dirty="0" smtClean="0">
                <a:solidFill>
                  <a:srgbClr val="00B0F0"/>
                </a:solidFill>
              </a:rPr>
              <a:t>width in pixels</a:t>
            </a:r>
            <a:r>
              <a:rPr lang="en-US" sz="2000" dirty="0" smtClean="0"/>
              <a:t>, or as a </a:t>
            </a:r>
            <a:r>
              <a:rPr lang="en-US" sz="2000" dirty="0" smtClean="0">
                <a:solidFill>
                  <a:srgbClr val="00B0F0"/>
                </a:solidFill>
              </a:rPr>
              <a:t>percentage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/>
              <a:t>of page</a:t>
            </a:r>
          </a:p>
          <a:p>
            <a:r>
              <a:rPr lang="en-US" sz="2400" dirty="0" smtClean="0"/>
              <a:t>By default, </a:t>
            </a:r>
            <a:r>
              <a:rPr lang="en-US" sz="2400" dirty="0" smtClean="0">
                <a:solidFill>
                  <a:srgbClr val="00B0F0"/>
                </a:solidFill>
              </a:rPr>
              <a:t>the width of a column and height of a row are equal</a:t>
            </a:r>
            <a:r>
              <a:rPr lang="en-US" sz="2400" dirty="0" smtClean="0"/>
              <a:t>. They all have the width of the widest cell and height of the tallest cell</a:t>
            </a:r>
          </a:p>
          <a:p>
            <a:r>
              <a:rPr lang="en-US" sz="2400" dirty="0" smtClean="0"/>
              <a:t>You may also suggest cell width &amp; height using:</a:t>
            </a:r>
          </a:p>
          <a:p>
            <a:pPr lvl="1"/>
            <a:r>
              <a:rPr lang="en-US" sz="2100" dirty="0" smtClean="0">
                <a:solidFill>
                  <a:schemeClr val="folHlink"/>
                </a:solidFill>
              </a:rPr>
              <a:t>&lt;td </a:t>
            </a:r>
            <a:r>
              <a:rPr lang="en-US" sz="2100" b="1" dirty="0" smtClean="0"/>
              <a:t>width</a:t>
            </a:r>
            <a:r>
              <a:rPr lang="en-US" sz="2100" dirty="0" smtClean="0"/>
              <a:t>=</a:t>
            </a:r>
            <a:r>
              <a:rPr lang="en-US" sz="2100" dirty="0" smtClean="0">
                <a:solidFill>
                  <a:schemeClr val="folHlink"/>
                </a:solidFill>
              </a:rPr>
              <a:t>"..."</a:t>
            </a:r>
            <a:r>
              <a:rPr lang="en-US" sz="2100" dirty="0" smtClean="0"/>
              <a:t> </a:t>
            </a:r>
            <a:r>
              <a:rPr lang="en-US" sz="2100" b="1" dirty="0" smtClean="0"/>
              <a:t>height</a:t>
            </a:r>
            <a:r>
              <a:rPr lang="en-US" sz="2100" dirty="0" smtClean="0"/>
              <a:t>=</a:t>
            </a:r>
            <a:r>
              <a:rPr lang="en-US" sz="2100" dirty="0" smtClean="0">
                <a:solidFill>
                  <a:schemeClr val="folHlink"/>
                </a:solidFill>
              </a:rPr>
              <a:t>"..."&gt;</a:t>
            </a:r>
          </a:p>
          <a:p>
            <a:pPr lvl="1"/>
            <a:r>
              <a:rPr lang="en-US" sz="2100" dirty="0" smtClean="0"/>
              <a:t>will affect all other related rows &amp; 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Table </a:t>
            </a:r>
            <a:r>
              <a:rPr lang="en-US" dirty="0" err="1" smtClean="0"/>
              <a:t>WIdth</a:t>
            </a:r>
            <a:endParaRPr lang="en-US" dirty="0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133600"/>
            <a:ext cx="880767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smtClean="0">
                <a:solidFill>
                  <a:schemeClr val="folHlink"/>
                </a:solidFill>
              </a:rPr>
              <a:t>Practice the following attributes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81200"/>
            <a:ext cx="74676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folHlink"/>
                </a:solidFill>
              </a:rPr>
              <a:t>&lt;table </a:t>
            </a:r>
            <a:r>
              <a:rPr lang="en-US" sz="2400" b="1" dirty="0" smtClean="0"/>
              <a:t>border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chemeClr val="accent2"/>
                </a:solidFill>
              </a:rPr>
              <a:t>"1"</a:t>
            </a:r>
            <a:r>
              <a:rPr lang="en-US" sz="2400" dirty="0" smtClean="0"/>
              <a:t> </a:t>
            </a:r>
            <a:r>
              <a:rPr lang="en-US" sz="2400" b="1" dirty="0" smtClean="0"/>
              <a:t>width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chemeClr val="accent2"/>
                </a:solidFill>
              </a:rPr>
              <a:t>"60%" </a:t>
            </a:r>
            <a:r>
              <a:rPr lang="en-US" sz="2400" b="1" dirty="0" smtClean="0"/>
              <a:t>align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chemeClr val="accent2"/>
                </a:solidFill>
              </a:rPr>
              <a:t>"center"</a:t>
            </a:r>
            <a:r>
              <a:rPr lang="en-US" sz="2400" dirty="0" smtClean="0">
                <a:solidFill>
                  <a:schemeClr val="folHlink"/>
                </a:solidFill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folHlink"/>
                </a:solidFill>
              </a:rPr>
              <a:t>   &lt;</a:t>
            </a:r>
            <a:r>
              <a:rPr lang="en-US" sz="2400" dirty="0" err="1" smtClean="0">
                <a:solidFill>
                  <a:schemeClr val="folHlink"/>
                </a:solidFill>
              </a:rPr>
              <a:t>tbody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smtClean="0"/>
              <a:t>align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chemeClr val="accent2"/>
                </a:solidFill>
              </a:rPr>
              <a:t>"right"</a:t>
            </a:r>
            <a:r>
              <a:rPr lang="en-US" sz="2400" dirty="0" smtClean="0">
                <a:solidFill>
                  <a:schemeClr val="folHlink"/>
                </a:solidFill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folHlink"/>
                </a:solidFill>
              </a:rPr>
              <a:t>      &lt;</a:t>
            </a:r>
            <a:r>
              <a:rPr lang="en-US" sz="2400" dirty="0" err="1" smtClean="0">
                <a:solidFill>
                  <a:schemeClr val="folHlink"/>
                </a:solidFill>
              </a:rPr>
              <a:t>tr</a:t>
            </a:r>
            <a:r>
              <a:rPr lang="en-US" sz="2400" dirty="0" smtClean="0">
                <a:solidFill>
                  <a:schemeClr val="folHlink"/>
                </a:solidFill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folHlink"/>
                </a:solidFill>
              </a:rPr>
              <a:t>         &lt;td </a:t>
            </a:r>
            <a:r>
              <a:rPr lang="en-US" sz="2400" b="1" dirty="0" smtClean="0"/>
              <a:t>style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chemeClr val="accent2"/>
                </a:solidFill>
              </a:rPr>
              <a:t>"width:10%"</a:t>
            </a:r>
            <a:r>
              <a:rPr lang="en-US" sz="2400" dirty="0" smtClean="0">
                <a:solidFill>
                  <a:srgbClr val="CC0099"/>
                </a:solidFill>
              </a:rPr>
              <a:t>&gt;</a:t>
            </a:r>
            <a:r>
              <a:rPr lang="en-US" sz="2400" dirty="0" smtClean="0"/>
              <a:t>10%</a:t>
            </a:r>
            <a:r>
              <a:rPr lang="en-US" sz="2400" dirty="0" smtClean="0">
                <a:solidFill>
                  <a:schemeClr val="folHlink"/>
                </a:solidFill>
              </a:rPr>
              <a:t>&lt;/td&gt;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folHlink"/>
                </a:solidFill>
              </a:rPr>
              <a:t>         &lt;td </a:t>
            </a:r>
            <a:r>
              <a:rPr lang="en-US" sz="2400" b="1" dirty="0" smtClean="0"/>
              <a:t>style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chemeClr val="accent2"/>
                </a:solidFill>
              </a:rPr>
              <a:t>"width:30%"</a:t>
            </a:r>
            <a:r>
              <a:rPr lang="en-US" sz="2400" dirty="0" smtClean="0">
                <a:solidFill>
                  <a:srgbClr val="CC0099"/>
                </a:solidFill>
              </a:rPr>
              <a:t>&gt;</a:t>
            </a:r>
            <a:r>
              <a:rPr lang="en-US" sz="2400" dirty="0" smtClean="0"/>
              <a:t>30%</a:t>
            </a:r>
            <a:r>
              <a:rPr lang="en-US" sz="2400" dirty="0" smtClean="0">
                <a:solidFill>
                  <a:schemeClr val="folHlink"/>
                </a:solidFill>
              </a:rPr>
              <a:t>&lt;/td&gt;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folHlink"/>
                </a:solidFill>
              </a:rPr>
              <a:t>         &lt;td </a:t>
            </a:r>
            <a:r>
              <a:rPr lang="en-US" sz="2400" b="1" dirty="0" smtClean="0"/>
              <a:t>style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chemeClr val="accent2"/>
                </a:solidFill>
              </a:rPr>
              <a:t>"width:60%"</a:t>
            </a:r>
            <a:r>
              <a:rPr lang="en-US" sz="2400" dirty="0" smtClean="0">
                <a:solidFill>
                  <a:srgbClr val="CC0099"/>
                </a:solidFill>
              </a:rPr>
              <a:t>&gt;</a:t>
            </a:r>
            <a:r>
              <a:rPr lang="en-US" sz="2400" dirty="0" smtClean="0"/>
              <a:t>60%</a:t>
            </a:r>
            <a:r>
              <a:rPr lang="en-US" sz="2400" dirty="0" smtClean="0">
                <a:solidFill>
                  <a:schemeClr val="folHlink"/>
                </a:solidFill>
              </a:rPr>
              <a:t>&lt;/td&gt;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folHlink"/>
                </a:solidFill>
              </a:rPr>
              <a:t>      &lt;/</a:t>
            </a:r>
            <a:r>
              <a:rPr lang="en-US" sz="2400" dirty="0" err="1" smtClean="0">
                <a:solidFill>
                  <a:schemeClr val="folHlink"/>
                </a:solidFill>
              </a:rPr>
              <a:t>tr</a:t>
            </a:r>
            <a:r>
              <a:rPr lang="en-US" sz="2400" dirty="0" smtClean="0">
                <a:solidFill>
                  <a:schemeClr val="folHlink"/>
                </a:solidFill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folHlink"/>
                </a:solidFill>
              </a:rPr>
              <a:t>   &lt;/</a:t>
            </a:r>
            <a:r>
              <a:rPr lang="en-US" sz="2400" dirty="0" err="1" smtClean="0">
                <a:solidFill>
                  <a:schemeClr val="folHlink"/>
                </a:solidFill>
              </a:rPr>
              <a:t>tbody</a:t>
            </a:r>
            <a:r>
              <a:rPr lang="en-US" sz="2400" dirty="0" smtClean="0">
                <a:solidFill>
                  <a:schemeClr val="folHlink"/>
                </a:solidFill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folHlink"/>
                </a:solidFill>
              </a:rPr>
              <a:t>&lt;/table&gt;</a:t>
            </a:r>
          </a:p>
        </p:txBody>
      </p:sp>
      <p:graphicFrame>
        <p:nvGraphicFramePr>
          <p:cNvPr id="120836" name="Group 4"/>
          <p:cNvGraphicFramePr>
            <a:graphicFrameLocks noGrp="1"/>
          </p:cNvGraphicFramePr>
          <p:nvPr>
            <p:ph sz="half" idx="2"/>
          </p:nvPr>
        </p:nvGraphicFramePr>
        <p:xfrm>
          <a:off x="2476500" y="5524500"/>
          <a:ext cx="6553200" cy="533400"/>
        </p:xfrm>
        <a:graphic>
          <a:graphicData uri="http://schemas.openxmlformats.org/drawingml/2006/table">
            <a:tbl>
              <a:tblPr/>
              <a:tblGrid>
                <a:gridCol w="655638"/>
                <a:gridCol w="1965325"/>
                <a:gridCol w="3932237"/>
              </a:tblGrid>
              <a:tr h="53340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10%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30%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60%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smtClean="0">
                <a:solidFill>
                  <a:schemeClr val="folHlink"/>
                </a:solidFill>
              </a:rPr>
              <a:t>Rules between Cells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153400" cy="4114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You may further specify the rules between cells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Use </a:t>
            </a:r>
            <a:r>
              <a:rPr lang="en-US" sz="2200" b="1" dirty="0" smtClean="0">
                <a:solidFill>
                  <a:schemeClr val="folHlink"/>
                </a:solidFill>
              </a:rPr>
              <a:t>style</a:t>
            </a:r>
            <a:r>
              <a:rPr lang="en-US" sz="2200" dirty="0" smtClean="0">
                <a:solidFill>
                  <a:schemeClr val="tx1"/>
                </a:solidFill>
              </a:rPr>
              <a:t>= with border-bottom, top, left, &amp; right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Specify thick or thin, color, &amp; dashed, dotted, or solid line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Change A cell in your table to the following: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&lt;td   </a:t>
            </a:r>
            <a:r>
              <a:rPr lang="en-US" sz="2400" b="1" dirty="0" err="1" smtClean="0">
                <a:solidFill>
                  <a:srgbClr val="00B0F0"/>
                </a:solidFill>
              </a:rPr>
              <a:t>colspan</a:t>
            </a:r>
            <a:r>
              <a:rPr lang="en-US" sz="2400" dirty="0" smtClean="0">
                <a:solidFill>
                  <a:srgbClr val="00B0F0"/>
                </a:solidFill>
              </a:rPr>
              <a:t>="2" </a:t>
            </a:r>
            <a:r>
              <a:rPr lang="en-US" sz="2400" b="1" dirty="0" smtClean="0">
                <a:solidFill>
                  <a:srgbClr val="00B0F0"/>
                </a:solidFill>
              </a:rPr>
              <a:t>style</a:t>
            </a:r>
            <a:r>
              <a:rPr lang="en-US" sz="2400" dirty="0" smtClean="0">
                <a:solidFill>
                  <a:srgbClr val="00B0F0"/>
                </a:solidFill>
              </a:rPr>
              <a:t>="background-</a:t>
            </a:r>
            <a:r>
              <a:rPr lang="en-US" sz="2400" dirty="0" err="1" smtClean="0">
                <a:solidFill>
                  <a:srgbClr val="00B0F0"/>
                </a:solidFill>
              </a:rPr>
              <a:t>color:red</a:t>
            </a:r>
            <a:r>
              <a:rPr lang="en-US" sz="2400" dirty="0" smtClean="0">
                <a:solidFill>
                  <a:srgbClr val="00B0F0"/>
                </a:solidFill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	border-</a:t>
            </a:r>
            <a:r>
              <a:rPr lang="en-US" sz="2400" dirty="0" err="1" smtClean="0">
                <a:solidFill>
                  <a:srgbClr val="00B0F0"/>
                </a:solidFill>
              </a:rPr>
              <a:t>bottom:thick</a:t>
            </a:r>
            <a:r>
              <a:rPr lang="en-US" sz="2400" dirty="0" smtClean="0">
                <a:solidFill>
                  <a:srgbClr val="00B0F0"/>
                </a:solidFill>
              </a:rPr>
              <a:t> #000 dashed;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	border-</a:t>
            </a:r>
            <a:r>
              <a:rPr lang="en-US" sz="2400" dirty="0" err="1" smtClean="0">
                <a:solidFill>
                  <a:srgbClr val="00B0F0"/>
                </a:solidFill>
              </a:rPr>
              <a:t>top:thin</a:t>
            </a:r>
            <a:r>
              <a:rPr lang="en-US" sz="2400" dirty="0" smtClean="0">
                <a:solidFill>
                  <a:srgbClr val="00B0F0"/>
                </a:solidFill>
              </a:rPr>
              <a:t> #000 dashed;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	border-</a:t>
            </a:r>
            <a:r>
              <a:rPr lang="en-US" sz="2400" dirty="0" err="1" smtClean="0">
                <a:solidFill>
                  <a:srgbClr val="00B0F0"/>
                </a:solidFill>
              </a:rPr>
              <a:t>left:thick</a:t>
            </a:r>
            <a:r>
              <a:rPr lang="en-US" sz="2400" dirty="0" smtClean="0">
                <a:solidFill>
                  <a:srgbClr val="00B0F0"/>
                </a:solidFill>
              </a:rPr>
              <a:t> #e34 dotted;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	border-</a:t>
            </a:r>
            <a:r>
              <a:rPr lang="en-US" sz="2400" dirty="0" err="1" smtClean="0">
                <a:solidFill>
                  <a:srgbClr val="00B0F0"/>
                </a:solidFill>
              </a:rPr>
              <a:t>right:thin</a:t>
            </a:r>
            <a:r>
              <a:rPr lang="en-US" sz="2400" dirty="0" smtClean="0">
                <a:solidFill>
                  <a:srgbClr val="00B0F0"/>
                </a:solidFill>
              </a:rPr>
              <a:t> #000 solid"&gt;A&lt;/td&gt;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010400" cy="1295400"/>
          </a:xfrm>
        </p:spPr>
        <p:txBody>
          <a:bodyPr/>
          <a:lstStyle/>
          <a:p>
            <a:r>
              <a:rPr lang="en-US" sz="3500" dirty="0" smtClean="0">
                <a:solidFill>
                  <a:schemeClr val="folHlink"/>
                </a:solidFill>
              </a:rPr>
              <a:t>Practice the Code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84582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&lt;table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width</a:t>
            </a:r>
            <a:r>
              <a:rPr lang="en-US" sz="2000" dirty="0" smtClean="0">
                <a:solidFill>
                  <a:srgbClr val="00B0F0"/>
                </a:solidFill>
              </a:rPr>
              <a:t>="120"</a:t>
            </a:r>
            <a:r>
              <a:rPr lang="en-US" sz="2000" dirty="0" smtClean="0">
                <a:solidFill>
                  <a:srgbClr val="C00000"/>
                </a:solidFill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  &lt;</a:t>
            </a:r>
            <a:r>
              <a:rPr lang="en-US" sz="2000" dirty="0" err="1" smtClean="0">
                <a:solidFill>
                  <a:schemeClr val="accent2"/>
                </a:solidFill>
              </a:rPr>
              <a:t>tr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align</a:t>
            </a:r>
            <a:r>
              <a:rPr lang="en-US" sz="2000" dirty="0" smtClean="0">
                <a:solidFill>
                  <a:schemeClr val="accent2"/>
                </a:solidFill>
              </a:rPr>
              <a:t>="center"&gt;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     &lt;td </a:t>
            </a:r>
            <a:r>
              <a:rPr lang="en-US" sz="2000" b="1" dirty="0" err="1" smtClean="0">
                <a:solidFill>
                  <a:srgbClr val="00B0F0"/>
                </a:solidFill>
              </a:rPr>
              <a:t>colspan</a:t>
            </a:r>
            <a:r>
              <a:rPr lang="en-US" sz="2000" dirty="0" smtClean="0">
                <a:solidFill>
                  <a:srgbClr val="00B0F0"/>
                </a:solidFill>
              </a:rPr>
              <a:t>="2" </a:t>
            </a:r>
            <a:r>
              <a:rPr lang="en-US" sz="2000" b="1" dirty="0" smtClean="0">
                <a:solidFill>
                  <a:srgbClr val="00B0F0"/>
                </a:solidFill>
              </a:rPr>
              <a:t>style</a:t>
            </a:r>
            <a:r>
              <a:rPr lang="en-US" sz="2000" dirty="0" smtClean="0">
                <a:solidFill>
                  <a:srgbClr val="00B0F0"/>
                </a:solidFill>
              </a:rPr>
              <a:t>="background-</a:t>
            </a:r>
            <a:r>
              <a:rPr lang="en-US" sz="2000" dirty="0" err="1" smtClean="0">
                <a:solidFill>
                  <a:srgbClr val="00B0F0"/>
                </a:solidFill>
              </a:rPr>
              <a:t>color:red</a:t>
            </a:r>
            <a:r>
              <a:rPr lang="en-US" sz="2000" dirty="0" smtClean="0">
                <a:solidFill>
                  <a:srgbClr val="00B0F0"/>
                </a:solidFill>
              </a:rPr>
              <a:t>"&gt;A&lt;/td&gt;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     &lt;td </a:t>
            </a:r>
            <a:r>
              <a:rPr lang="en-US" sz="2000" b="1" dirty="0" err="1" smtClean="0">
                <a:solidFill>
                  <a:srgbClr val="00B0F0"/>
                </a:solidFill>
              </a:rPr>
              <a:t>rowspan</a:t>
            </a:r>
            <a:r>
              <a:rPr lang="en-US" sz="2000" dirty="0" smtClean="0">
                <a:solidFill>
                  <a:srgbClr val="00B0F0"/>
                </a:solidFill>
              </a:rPr>
              <a:t>="2" </a:t>
            </a:r>
            <a:r>
              <a:rPr lang="en-US" sz="2000" b="1" dirty="0" smtClean="0">
                <a:solidFill>
                  <a:srgbClr val="00B0F0"/>
                </a:solidFill>
              </a:rPr>
              <a:t>style</a:t>
            </a:r>
            <a:r>
              <a:rPr lang="en-US" sz="2000" dirty="0" smtClean="0">
                <a:solidFill>
                  <a:srgbClr val="00B0F0"/>
                </a:solidFill>
              </a:rPr>
              <a:t>="background-</a:t>
            </a:r>
            <a:r>
              <a:rPr lang="en-US" sz="2000" dirty="0" err="1" smtClean="0">
                <a:solidFill>
                  <a:srgbClr val="00B0F0"/>
                </a:solidFill>
              </a:rPr>
              <a:t>color:cyan</a:t>
            </a:r>
            <a:r>
              <a:rPr lang="en-US" sz="2000" dirty="0" smtClean="0">
                <a:solidFill>
                  <a:srgbClr val="00B0F0"/>
                </a:solidFill>
              </a:rPr>
              <a:t>"&gt;B&lt;/td&gt;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  &lt;/</a:t>
            </a:r>
            <a:r>
              <a:rPr lang="en-US" sz="2000" dirty="0" err="1" smtClean="0">
                <a:solidFill>
                  <a:schemeClr val="accent2"/>
                </a:solidFill>
              </a:rPr>
              <a:t>tr</a:t>
            </a:r>
            <a:r>
              <a:rPr lang="en-US" sz="2000" dirty="0" smtClean="0">
                <a:solidFill>
                  <a:schemeClr val="accent2"/>
                </a:solidFill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  &lt;</a:t>
            </a:r>
            <a:r>
              <a:rPr lang="en-US" sz="2000" dirty="0" err="1" smtClean="0">
                <a:solidFill>
                  <a:schemeClr val="accent2"/>
                </a:solidFill>
              </a:rPr>
              <a:t>tr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align</a:t>
            </a:r>
            <a:r>
              <a:rPr lang="en-US" sz="2000" dirty="0" smtClean="0">
                <a:solidFill>
                  <a:schemeClr val="accent2"/>
                </a:solidFill>
              </a:rPr>
              <a:t>="center"&gt;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     &lt;td </a:t>
            </a:r>
            <a:r>
              <a:rPr lang="en-US" sz="2000" b="1" dirty="0" err="1" smtClean="0">
                <a:solidFill>
                  <a:srgbClr val="00B0F0"/>
                </a:solidFill>
              </a:rPr>
              <a:t>rowspan</a:t>
            </a:r>
            <a:r>
              <a:rPr lang="en-US" sz="2000" dirty="0" smtClean="0">
                <a:solidFill>
                  <a:srgbClr val="00B0F0"/>
                </a:solidFill>
              </a:rPr>
              <a:t>="2" </a:t>
            </a:r>
            <a:r>
              <a:rPr lang="en-US" sz="2000" b="1" dirty="0" smtClean="0">
                <a:solidFill>
                  <a:srgbClr val="00B0F0"/>
                </a:solidFill>
              </a:rPr>
              <a:t>style</a:t>
            </a:r>
            <a:r>
              <a:rPr lang="en-US" sz="2000" dirty="0" smtClean="0">
                <a:solidFill>
                  <a:srgbClr val="00B0F0"/>
                </a:solidFill>
              </a:rPr>
              <a:t>="background-</a:t>
            </a:r>
            <a:r>
              <a:rPr lang="en-US" sz="2000" dirty="0" err="1" smtClean="0">
                <a:solidFill>
                  <a:srgbClr val="00B0F0"/>
                </a:solidFill>
              </a:rPr>
              <a:t>color:yellow</a:t>
            </a:r>
            <a:r>
              <a:rPr lang="en-US" sz="2000" dirty="0" smtClean="0">
                <a:solidFill>
                  <a:srgbClr val="00B0F0"/>
                </a:solidFill>
              </a:rPr>
              <a:t>"&gt;C&lt;/td&gt;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     &lt;td </a:t>
            </a:r>
            <a:r>
              <a:rPr lang="en-US" sz="2000" b="1" dirty="0" smtClean="0">
                <a:solidFill>
                  <a:srgbClr val="00B0F0"/>
                </a:solidFill>
              </a:rPr>
              <a:t>style</a:t>
            </a:r>
            <a:r>
              <a:rPr lang="en-US" sz="2000" dirty="0" smtClean="0">
                <a:solidFill>
                  <a:srgbClr val="00B0F0"/>
                </a:solidFill>
              </a:rPr>
              <a:t>="background-</a:t>
            </a:r>
            <a:r>
              <a:rPr lang="en-US" sz="2000" dirty="0" err="1" smtClean="0">
                <a:solidFill>
                  <a:srgbClr val="00B0F0"/>
                </a:solidFill>
              </a:rPr>
              <a:t>color:green</a:t>
            </a:r>
            <a:r>
              <a:rPr lang="en-US" sz="2000" dirty="0" smtClean="0">
                <a:solidFill>
                  <a:srgbClr val="00B0F0"/>
                </a:solidFill>
              </a:rPr>
              <a:t>; </a:t>
            </a:r>
            <a:r>
              <a:rPr lang="en-US" sz="2000" dirty="0" err="1" smtClean="0">
                <a:solidFill>
                  <a:srgbClr val="00B0F0"/>
                </a:solidFill>
              </a:rPr>
              <a:t>color:white</a:t>
            </a:r>
            <a:r>
              <a:rPr lang="en-US" sz="2000" dirty="0" smtClean="0">
                <a:solidFill>
                  <a:srgbClr val="00B0F0"/>
                </a:solidFill>
              </a:rPr>
              <a:t>"&gt;D&lt;/td&gt;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  &lt;/</a:t>
            </a:r>
            <a:r>
              <a:rPr lang="en-US" sz="2000" dirty="0" err="1" smtClean="0">
                <a:solidFill>
                  <a:schemeClr val="accent2"/>
                </a:solidFill>
              </a:rPr>
              <a:t>tr</a:t>
            </a:r>
            <a:r>
              <a:rPr lang="en-US" sz="2000" dirty="0" smtClean="0">
                <a:solidFill>
                  <a:schemeClr val="accent2"/>
                </a:solidFill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  &lt;</a:t>
            </a:r>
            <a:r>
              <a:rPr lang="en-US" sz="2000" dirty="0" err="1" smtClean="0">
                <a:solidFill>
                  <a:schemeClr val="accent2"/>
                </a:solidFill>
              </a:rPr>
              <a:t>tr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align</a:t>
            </a:r>
            <a:r>
              <a:rPr lang="en-US" sz="2000" dirty="0" smtClean="0">
                <a:solidFill>
                  <a:schemeClr val="accent2"/>
                </a:solidFill>
              </a:rPr>
              <a:t>="center"&gt;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     &lt;td </a:t>
            </a:r>
            <a:r>
              <a:rPr lang="en-US" sz="2000" b="1" dirty="0" err="1" smtClean="0">
                <a:solidFill>
                  <a:srgbClr val="00B0F0"/>
                </a:solidFill>
              </a:rPr>
              <a:t>colspan</a:t>
            </a:r>
            <a:r>
              <a:rPr lang="en-US" sz="2000" dirty="0" smtClean="0">
                <a:solidFill>
                  <a:srgbClr val="00B0F0"/>
                </a:solidFill>
              </a:rPr>
              <a:t>="2" </a:t>
            </a:r>
            <a:r>
              <a:rPr lang="en-US" sz="2000" b="1" dirty="0" smtClean="0">
                <a:solidFill>
                  <a:srgbClr val="00B0F0"/>
                </a:solidFill>
              </a:rPr>
              <a:t>style</a:t>
            </a:r>
            <a:r>
              <a:rPr lang="en-US" sz="2000" dirty="0" smtClean="0">
                <a:solidFill>
                  <a:srgbClr val="00B0F0"/>
                </a:solidFill>
              </a:rPr>
              <a:t>="background-</a:t>
            </a:r>
            <a:r>
              <a:rPr lang="en-US" sz="2000" dirty="0" err="1" smtClean="0">
                <a:solidFill>
                  <a:srgbClr val="00B0F0"/>
                </a:solidFill>
              </a:rPr>
              <a:t>color:blue;color</a:t>
            </a:r>
            <a:r>
              <a:rPr lang="en-US" sz="2000" dirty="0" smtClean="0">
                <a:solidFill>
                  <a:srgbClr val="00B0F0"/>
                </a:solidFill>
              </a:rPr>
              <a:t>: white"&gt; E&lt;/td&gt;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  &lt;/</a:t>
            </a:r>
            <a:r>
              <a:rPr lang="en-US" sz="2000" dirty="0" err="1" smtClean="0">
                <a:solidFill>
                  <a:schemeClr val="accent2"/>
                </a:solidFill>
              </a:rPr>
              <a:t>tr</a:t>
            </a:r>
            <a:r>
              <a:rPr lang="en-US" sz="2000" dirty="0" smtClean="0">
                <a:solidFill>
                  <a:schemeClr val="accent2"/>
                </a:solidFill>
              </a:rPr>
              <a:t>&gt; &lt;/table&gt;</a:t>
            </a:r>
          </a:p>
        </p:txBody>
      </p:sp>
      <p:graphicFrame>
        <p:nvGraphicFramePr>
          <p:cNvPr id="124932" name="Group 4"/>
          <p:cNvGraphicFramePr>
            <a:graphicFrameLocks noGrp="1"/>
          </p:cNvGraphicFramePr>
          <p:nvPr>
            <p:ph sz="half" idx="2"/>
          </p:nvPr>
        </p:nvGraphicFramePr>
        <p:xfrm>
          <a:off x="6781800" y="533400"/>
          <a:ext cx="2209800" cy="17526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584200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584200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4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folHlink"/>
                </a:solidFill>
              </a:rPr>
              <a:t>About Meta Tag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Provides additional information about the document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Should be placed in the &lt;head&gt; tags at the beginning of the document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Commonly used for making documents searchable (by adding keywords) and may be used for client-pull functions.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There are two types of </a:t>
            </a:r>
            <a:r>
              <a:rPr lang="en-US" sz="2400" dirty="0" smtClean="0">
                <a:solidFill>
                  <a:schemeClr val="folHlink"/>
                </a:solidFill>
              </a:rPr>
              <a:t>&lt;meta&gt;</a:t>
            </a:r>
            <a:r>
              <a:rPr lang="en-US" sz="2400" dirty="0" smtClean="0"/>
              <a:t> tags, using either the name or http-equiv attribute.</a:t>
            </a:r>
            <a:endParaRPr lang="en-US" sz="2400" u="sng" dirty="0" smtClean="0"/>
          </a:p>
          <a:p>
            <a:pPr>
              <a:lnSpc>
                <a:spcPct val="90000"/>
              </a:lnSpc>
            </a:pPr>
            <a:r>
              <a:rPr lang="en-US" sz="2400" u="sng" dirty="0" smtClean="0">
                <a:solidFill>
                  <a:schemeClr val="folHlink"/>
                </a:solidFill>
              </a:rPr>
              <a:t>Syntax:</a:t>
            </a:r>
            <a:endParaRPr lang="en-US" sz="2400" dirty="0" smtClean="0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100" dirty="0" smtClean="0">
                <a:solidFill>
                  <a:schemeClr val="folHlink"/>
                </a:solidFill>
              </a:rPr>
              <a:t>&lt;META HTTP-EQUIV="name" CONTENT="content"&gt;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>
                <a:solidFill>
                  <a:schemeClr val="folHlink"/>
                </a:solidFill>
              </a:rPr>
              <a:t>&lt;META NAME="name" CONTENT="content"&gt;    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folHlink"/>
                </a:solidFill>
              </a:rPr>
              <a:t>More about Meta Tag</a:t>
            </a:r>
            <a:br>
              <a:rPr lang="en-US" smtClean="0">
                <a:solidFill>
                  <a:schemeClr val="folHlink"/>
                </a:solidFill>
              </a:rPr>
            </a:br>
            <a:r>
              <a:rPr lang="en-US" sz="3100" smtClean="0"/>
              <a:t>HTTP-EQUIV attribute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153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&lt;Meta HTTP-EQUIV ="refresh" CONTENT="x"&gt;:</a:t>
            </a:r>
            <a:r>
              <a:rPr lang="en-US" sz="240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100" smtClean="0"/>
              <a:t>This instructs the browser to reload the page after x seconds.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000" smtClean="0"/>
          </a:p>
          <a:p>
            <a:pPr>
              <a:lnSpc>
                <a:spcPct val="8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&lt;Meta HTTP-EQUIV ="refresh" CONTENT="x; URL=http://nextdoc.html"&gt;:</a:t>
            </a:r>
            <a:r>
              <a:rPr lang="en-US" sz="240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100" smtClean="0"/>
              <a:t>This instructs the browser to reload a different file after x seconds 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000" smtClean="0"/>
          </a:p>
          <a:p>
            <a:pPr>
              <a:lnSpc>
                <a:spcPct val="8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&lt;Meta HTTP-EQUIV ="expire" CONTENT=“February 21, 2008 06:15:00GMT"&gt;:</a:t>
            </a:r>
            <a:r>
              <a:rPr lang="en-US" sz="240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100" smtClean="0"/>
              <a:t>This indicates the date and time after which the document should be considered expired. </a:t>
            </a:r>
          </a:p>
          <a:p>
            <a:pPr lvl="1">
              <a:lnSpc>
                <a:spcPct val="80000"/>
              </a:lnSpc>
            </a:pPr>
            <a:r>
              <a:rPr lang="en-US" sz="2100" smtClean="0"/>
              <a:t>Web robots may use this information to delete expired documents from a search engine index.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folHlink"/>
                </a:solidFill>
              </a:rPr>
              <a:t>More about Meta Tag</a:t>
            </a:r>
            <a:br>
              <a:rPr lang="en-US" dirty="0" smtClean="0">
                <a:solidFill>
                  <a:schemeClr val="folHlink"/>
                </a:solidFill>
              </a:rPr>
            </a:br>
            <a:r>
              <a:rPr lang="en-US" sz="3100" dirty="0" smtClean="0"/>
              <a:t>Name attribute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2296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Keywords: </a:t>
            </a:r>
            <a:r>
              <a:rPr lang="en-US" sz="2000" dirty="0" smtClean="0"/>
              <a:t>A list of keywords, separated by commas, are used that would be useful in indexing the document.</a:t>
            </a:r>
          </a:p>
          <a:p>
            <a:pPr lvl="1">
              <a:lnSpc>
                <a:spcPct val="80000"/>
              </a:lnSpc>
            </a:pPr>
            <a:r>
              <a:rPr lang="en-US" sz="1900" dirty="0" smtClean="0"/>
              <a:t>Example: &lt;META name="keywords" content="html, web design, training"&gt;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Author:</a:t>
            </a:r>
            <a:r>
              <a:rPr lang="en-US" sz="2000" dirty="0" smtClean="0"/>
              <a:t> It identifies the author of the web page.</a:t>
            </a:r>
          </a:p>
          <a:p>
            <a:pPr lvl="1">
              <a:lnSpc>
                <a:spcPct val="80000"/>
              </a:lnSpc>
            </a:pPr>
            <a:r>
              <a:rPr lang="en-US" sz="1900" dirty="0" smtClean="0"/>
              <a:t>Example: &lt;META NAME= "author" CONTENT=“</a:t>
            </a:r>
            <a:r>
              <a:rPr lang="en-US" sz="1900" dirty="0" err="1" smtClean="0"/>
              <a:t>Shazzad</a:t>
            </a:r>
            <a:r>
              <a:rPr lang="en-US" sz="1900" dirty="0" smtClean="0"/>
              <a:t> </a:t>
            </a:r>
            <a:r>
              <a:rPr lang="en-US" sz="1900" dirty="0" err="1" smtClean="0"/>
              <a:t>Hosain</a:t>
            </a:r>
            <a:r>
              <a:rPr lang="en-US" sz="1900" dirty="0" smtClean="0"/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Copyright:</a:t>
            </a:r>
            <a:r>
              <a:rPr lang="en-US" sz="2000" dirty="0" smtClean="0"/>
              <a:t> Identifies copyright information for the document.</a:t>
            </a:r>
          </a:p>
          <a:p>
            <a:pPr lvl="1">
              <a:lnSpc>
                <a:spcPct val="80000"/>
              </a:lnSpc>
            </a:pPr>
            <a:r>
              <a:rPr lang="en-US" sz="1900" dirty="0" smtClean="0"/>
              <a:t>Example: &lt;META NAME="copyright" CONTENT=“2008, O'Reilly &amp; Associates"&gt;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Robots:</a:t>
            </a:r>
            <a:r>
              <a:rPr lang="en-US" sz="2000" dirty="0" smtClean="0"/>
              <a:t> This text was created as an alternative to the </a:t>
            </a:r>
            <a:r>
              <a:rPr lang="en-US" sz="2000" i="1" dirty="0" smtClean="0"/>
              <a:t>robots.txt</a:t>
            </a:r>
            <a:r>
              <a:rPr lang="en-US" sz="2000" dirty="0" smtClean="0"/>
              <a:t> file and is mainly used as a way to prevent the page from being indexed by search engine "spiders" .</a:t>
            </a:r>
          </a:p>
          <a:p>
            <a:pPr lvl="1">
              <a:lnSpc>
                <a:spcPct val="80000"/>
              </a:lnSpc>
            </a:pPr>
            <a:r>
              <a:rPr lang="en-US" sz="1900" dirty="0" smtClean="0"/>
              <a:t>Example: &lt;META NAME="robots" CONTENT="</a:t>
            </a:r>
            <a:r>
              <a:rPr lang="en-US" sz="1900" dirty="0" err="1" smtClean="0"/>
              <a:t>noindex</a:t>
            </a:r>
            <a:r>
              <a:rPr lang="en-US" sz="1900" dirty="0" smtClean="0"/>
              <a:t>, </a:t>
            </a:r>
            <a:r>
              <a:rPr lang="en-US" sz="1900" dirty="0" err="1" smtClean="0"/>
              <a:t>nofollow</a:t>
            </a:r>
            <a:r>
              <a:rPr lang="en-US" sz="1900" dirty="0" smtClean="0"/>
              <a:t>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BE92-9493-4E5C-AA04-C4FCF72B2D42}" type="slidenum">
              <a:rPr lang="en-US"/>
              <a:pPr/>
              <a:t>7</a:t>
            </a:fld>
            <a:endParaRPr 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Page Naming </a:t>
            </a:r>
            <a:r>
              <a:rPr lang="en-US" sz="2000"/>
              <a:t>(HTML naming Conventions)</a:t>
            </a:r>
            <a:endParaRPr 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5800" cy="4837113"/>
          </a:xfrm>
        </p:spPr>
        <p:txBody>
          <a:bodyPr>
            <a:normAutofit/>
          </a:bodyPr>
          <a:lstStyle/>
          <a:p>
            <a:r>
              <a:rPr lang="en-US" sz="2800" dirty="0"/>
              <a:t>All lower-case, no spaces, no special characters [other than dash ( - ) or underscore ( _ ) ].</a:t>
            </a:r>
          </a:p>
          <a:p>
            <a:r>
              <a:rPr lang="en-US" sz="2800" dirty="0"/>
              <a:t>	products.html</a:t>
            </a:r>
            <a:br>
              <a:rPr lang="en-US" sz="2800" dirty="0"/>
            </a:br>
            <a:r>
              <a:rPr lang="en-US" sz="2800" dirty="0"/>
              <a:t>	Products.html</a:t>
            </a:r>
          </a:p>
          <a:p>
            <a:r>
              <a:rPr lang="en-US" sz="2800" dirty="0"/>
              <a:t>	products_sept07.html</a:t>
            </a:r>
            <a:br>
              <a:rPr lang="en-US" sz="2800" dirty="0"/>
            </a:br>
            <a:r>
              <a:rPr lang="en-US" sz="2800" dirty="0"/>
              <a:t>	products </a:t>
            </a:r>
            <a:r>
              <a:rPr lang="en-US" sz="2800" dirty="0" err="1"/>
              <a:t>sept</a:t>
            </a:r>
            <a:r>
              <a:rPr lang="en-US" sz="2800" dirty="0"/>
              <a:t>/07.html</a:t>
            </a:r>
          </a:p>
          <a:p>
            <a:r>
              <a:rPr lang="en-US" sz="2800" dirty="0"/>
              <a:t>The same applies to the name of folders and sub-folders within your site.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3832225" y="2133600"/>
            <a:ext cx="3903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aseline="0" dirty="0">
                <a:solidFill>
                  <a:srgbClr val="E81B0A"/>
                </a:solidFill>
                <a:latin typeface="Zapf Dingbats" pitchFamily="48" charset="2"/>
                <a:sym typeface="Zapf Dingbats" pitchFamily="48" charset="2"/>
              </a:rPr>
              <a:t></a:t>
            </a:r>
            <a:r>
              <a:rPr lang="en-US" sz="1800" baseline="0" dirty="0">
                <a:latin typeface="Helvetica" pitchFamily="48" charset="0"/>
              </a:rPr>
              <a:t>recommended</a:t>
            </a:r>
            <a:endParaRPr lang="en-US" dirty="0">
              <a:latin typeface="Zapf Dingbats" pitchFamily="48" charset="2"/>
              <a:sym typeface="Zapf Dingbats" pitchFamily="48" charset="2"/>
            </a:endParaRP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3806825" y="2613025"/>
            <a:ext cx="5337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aseline="0">
                <a:solidFill>
                  <a:srgbClr val="E81B0A"/>
                </a:solidFill>
                <a:latin typeface="Zapf Dingbats" pitchFamily="48" charset="2"/>
                <a:sym typeface="Zapf Dingbats" pitchFamily="48" charset="2"/>
              </a:rPr>
              <a:t></a:t>
            </a:r>
            <a:r>
              <a:rPr lang="en-US" sz="1800" baseline="0">
                <a:latin typeface="Helvetica" pitchFamily="48" charset="0"/>
              </a:rPr>
              <a:t>ok, but not recommended (esp. in XHTML)</a:t>
            </a:r>
            <a:endParaRPr lang="en-US" sz="1800">
              <a:latin typeface="Zapf Dingbats" pitchFamily="48" charset="2"/>
              <a:sym typeface="Zapf Dingbats" pitchFamily="48" charset="2"/>
            </a:endParaRPr>
          </a:p>
        </p:txBody>
      </p:sp>
      <p:sp>
        <p:nvSpPr>
          <p:cNvPr id="260104" name="Text Box 8"/>
          <p:cNvSpPr txBox="1">
            <a:spLocks noChangeArrowheads="1"/>
          </p:cNvSpPr>
          <p:nvPr/>
        </p:nvSpPr>
        <p:spPr bwMode="auto">
          <a:xfrm>
            <a:off x="4992688" y="3124200"/>
            <a:ext cx="3903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aseline="0" dirty="0">
                <a:solidFill>
                  <a:srgbClr val="E81B0A"/>
                </a:solidFill>
                <a:latin typeface="Zapf Dingbats" pitchFamily="48" charset="2"/>
                <a:sym typeface="Zapf Dingbats" pitchFamily="48" charset="2"/>
              </a:rPr>
              <a:t></a:t>
            </a:r>
            <a:r>
              <a:rPr lang="en-US" sz="1800" baseline="0" dirty="0">
                <a:latin typeface="Helvetica" pitchFamily="48" charset="0"/>
              </a:rPr>
              <a:t>recommended</a:t>
            </a:r>
            <a:endParaRPr lang="en-US" dirty="0">
              <a:latin typeface="Zapf Dingbats" pitchFamily="48" charset="2"/>
              <a:sym typeface="Zapf Dingbats" pitchFamily="48" charset="2"/>
            </a:endParaRPr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5011738" y="3575050"/>
            <a:ext cx="3903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baseline="0">
                <a:solidFill>
                  <a:srgbClr val="E81B0A"/>
                </a:solidFill>
                <a:latin typeface="Zapf Dingbats" pitchFamily="48" charset="2"/>
                <a:sym typeface="Zapf Dingbats" pitchFamily="48" charset="2"/>
              </a:rPr>
              <a:t></a:t>
            </a:r>
            <a:r>
              <a:rPr lang="en-US" sz="2800" baseline="0">
                <a:solidFill>
                  <a:srgbClr val="E81B0A"/>
                </a:solidFill>
                <a:latin typeface="Zapf Dingbats" pitchFamily="48" charset="2"/>
                <a:sym typeface="Zapf Dingbats" pitchFamily="48" charset="2"/>
              </a:rPr>
              <a:t></a:t>
            </a:r>
            <a:r>
              <a:rPr lang="en-US" sz="1800" baseline="0">
                <a:latin typeface="Helvetica" pitchFamily="48" charset="0"/>
              </a:rPr>
              <a:t>not recommended</a:t>
            </a:r>
            <a:endParaRPr lang="en-US">
              <a:latin typeface="Zapf Dingbats" pitchFamily="48" charset="2"/>
              <a:sym typeface="Zapf Dingbats" pitchFamily="4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folHlink"/>
                </a:solidFill>
              </a:rPr>
              <a:t>Example: Meta Element</a:t>
            </a:r>
          </a:p>
        </p:txBody>
      </p:sp>
      <p:pic>
        <p:nvPicPr>
          <p:cNvPr id="190467" name="Picture 3" descr="main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28800" y="1981200"/>
            <a:ext cx="6704013" cy="4114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 sz="3500" smtClean="0">
                <a:solidFill>
                  <a:schemeClr val="folHlink"/>
                </a:solidFill>
              </a:rPr>
              <a:t>main.html</a:t>
            </a:r>
          </a:p>
        </p:txBody>
      </p:sp>
      <p:graphicFrame>
        <p:nvGraphicFramePr>
          <p:cNvPr id="191491" name="Object 3"/>
          <p:cNvGraphicFramePr>
            <a:graphicFrameLocks/>
          </p:cNvGraphicFramePr>
          <p:nvPr/>
        </p:nvGraphicFramePr>
        <p:xfrm>
          <a:off x="1524000" y="762000"/>
          <a:ext cx="6919913" cy="5810250"/>
        </p:xfrm>
        <a:graphic>
          <a:graphicData uri="http://schemas.openxmlformats.org/presentationml/2006/ole">
            <p:oleObj spid="_x0000_s152578" name="Document" r:id="rId3" imgW="7012800" imgH="597096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folHlink"/>
                </a:solidFill>
              </a:rPr>
              <a:t>main.html</a:t>
            </a:r>
          </a:p>
        </p:txBody>
      </p:sp>
      <p:graphicFrame>
        <p:nvGraphicFramePr>
          <p:cNvPr id="192515" name="Object 3"/>
          <p:cNvGraphicFramePr>
            <a:graphicFrameLocks/>
          </p:cNvGraphicFramePr>
          <p:nvPr/>
        </p:nvGraphicFramePr>
        <p:xfrm>
          <a:off x="1371600" y="1697038"/>
          <a:ext cx="7162800" cy="4322762"/>
        </p:xfrm>
        <a:graphic>
          <a:graphicData uri="http://schemas.openxmlformats.org/presentationml/2006/ole">
            <p:oleObj spid="_x0000_s153602" name="Document" r:id="rId3" imgW="7035840" imgH="40496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folHlink"/>
                </a:solidFill>
              </a:rPr>
              <a:t>Frames !!!!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803400"/>
            <a:ext cx="830580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Normally, a browser window displays one Web page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frameset element, used instead of body, allows you to divide a window into rectangular regions, called frames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then display different pages in each frame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attributes control id, size, &amp; scroll ability of each frame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typically links in one frame load content in another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Example sites with frames:</a:t>
            </a:r>
          </a:p>
          <a:p>
            <a:pPr lvl="1">
              <a:lnSpc>
                <a:spcPct val="90000"/>
              </a:lnSpc>
            </a:pPr>
            <a:r>
              <a:rPr lang="en-US" sz="2100" u="sng" dirty="0" smtClean="0">
                <a:solidFill>
                  <a:srgbClr val="CC0099"/>
                </a:solidFill>
                <a:hlinkClick r:id="rId3"/>
              </a:rPr>
              <a:t>http://java.sun.com/j2se/1.4.2/docs/api/index.html</a:t>
            </a:r>
            <a:endParaRPr lang="en-US" sz="2100" u="sng" dirty="0" smtClean="0">
              <a:solidFill>
                <a:srgbClr val="CC0099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100" u="sng" dirty="0" smtClean="0">
                <a:solidFill>
                  <a:srgbClr val="CC0099"/>
                </a:solidFill>
                <a:hlinkClick r:id="rId4"/>
              </a:rPr>
              <a:t>http://www.i-love-videogames.com/</a:t>
            </a:r>
            <a:endParaRPr lang="en-US" sz="2100" u="sng" dirty="0" smtClean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Commonly misused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most Web style experts advise against using frames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when used properly, can be effective in organizing 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smtClean="0">
                <a:solidFill>
                  <a:schemeClr val="folHlink"/>
                </a:solidFill>
              </a:rPr>
              <a:t>A Frameset Page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772400" cy="4114800"/>
          </a:xfrm>
        </p:spPr>
        <p:txBody>
          <a:bodyPr/>
          <a:lstStyle/>
          <a:p>
            <a:r>
              <a:rPr lang="en-US" sz="3200" dirty="0" smtClean="0"/>
              <a:t>Should include the following declaration:</a:t>
            </a:r>
          </a:p>
          <a:p>
            <a:pPr>
              <a:buFont typeface="Wingdings" pitchFamily="2" charset="2"/>
              <a:buNone/>
            </a:pPr>
            <a:endParaRPr lang="en-US" sz="3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700" dirty="0" smtClean="0">
                <a:solidFill>
                  <a:srgbClr val="00B0F0"/>
                </a:solidFill>
              </a:rPr>
              <a:t>   &lt;!DOCTYPE html PUBLIC "-//W3C//DTD XHTML 1.0 Frameset//EN"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700" dirty="0" smtClean="0">
                <a:solidFill>
                  <a:srgbClr val="00B0F0"/>
                </a:solidFill>
              </a:rPr>
              <a:t>    "http://www.w3.org/TR/xhtml1/DTD/xhtml1-frameset.dtd"&gt;</a:t>
            </a:r>
            <a:endParaRPr lang="en-US" sz="24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>
                <a:solidFill>
                  <a:schemeClr val="folHlink"/>
                </a:solidFill>
              </a:rPr>
              <a:t>Rows &amp; Columns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305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Use the rows &amp; cols attributes of &lt;frameset&gt; to subdivide the browser window into frames, ex: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&lt;frameset</a:t>
            </a:r>
            <a:r>
              <a:rPr lang="en-US" sz="2000" dirty="0" smtClean="0"/>
              <a:t> </a:t>
            </a:r>
            <a:r>
              <a:rPr lang="en-US" sz="2000" b="1" dirty="0" smtClean="0"/>
              <a:t>cols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chemeClr val="folHlink"/>
                </a:solidFill>
              </a:rPr>
              <a:t>"25% , 75%"</a:t>
            </a:r>
            <a:r>
              <a:rPr lang="en-US" sz="2000" dirty="0" smtClean="0">
                <a:solidFill>
                  <a:srgbClr val="CC0099"/>
                </a:solidFill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	&lt;frameset </a:t>
            </a:r>
            <a:r>
              <a:rPr lang="en-US" sz="2000" b="1" dirty="0" smtClean="0"/>
              <a:t>rows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chemeClr val="folHlink"/>
                </a:solidFill>
              </a:rPr>
              <a:t>"100,* "</a:t>
            </a:r>
            <a:r>
              <a:rPr lang="en-US" sz="2000" dirty="0" smtClean="0">
                <a:solidFill>
                  <a:srgbClr val="CC0099"/>
                </a:solidFill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Code above means 2 columns &amp; 2 rows: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First column with 25 percent, second column 75%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First row height 100 pixels, second row the rest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You may also specify cols or rows in relative terms, ex: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&lt;frameset </a:t>
            </a:r>
            <a:r>
              <a:rPr lang="en-US" sz="2000" b="1" dirty="0" smtClean="0"/>
              <a:t>cols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chemeClr val="folHlink"/>
                </a:solidFill>
              </a:rPr>
              <a:t>"*, 3*, 200"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CC0099"/>
                </a:solidFill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Code above means 3 columns: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Third column is 200 pixels wide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Second column is ¾ of whatever is left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First column is ¼ of whatever is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066800"/>
            <a:ext cx="6019800" cy="537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500" dirty="0" smtClean="0">
                <a:solidFill>
                  <a:schemeClr val="folHlink"/>
                </a:solidFill>
              </a:rPr>
              <a:t>Frameset Example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5" y="933450"/>
            <a:ext cx="72961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0213" y="1047750"/>
            <a:ext cx="57435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nav.html</a:t>
            </a:r>
            <a:endParaRPr lang="en-US" sz="2800" dirty="0"/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0088" y="3328988"/>
            <a:ext cx="123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0088" y="3328988"/>
            <a:ext cx="123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7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8600"/>
            <a:ext cx="597715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Compatibility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8A27-D66E-4B97-887E-D1E879B04AA0}" type="slidenum">
              <a:rPr lang="en-US"/>
              <a:pPr/>
              <a:t>8</a:t>
            </a:fld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dirty="0"/>
              <a:t>Unfortunately, competition between software companies has often resulted in the introduction of incompatible features so that web pages that work on one browser do not look right on a different one.</a:t>
            </a:r>
          </a:p>
          <a:p>
            <a:r>
              <a:rPr lang="en-US" sz="2400" dirty="0"/>
              <a:t>The World-Wide Web Consortium (</a:t>
            </a:r>
            <a:r>
              <a:rPr lang="en-US" sz="2400" dirty="0">
                <a:hlinkClick r:id="rId2"/>
              </a:rPr>
              <a:t>www.w3c.org</a:t>
            </a:r>
            <a:r>
              <a:rPr lang="en-US" sz="2400" dirty="0"/>
              <a:t>) exists to develop and define standards for HTML, CSS, etc.</a:t>
            </a:r>
          </a:p>
          <a:p>
            <a:r>
              <a:rPr lang="en-US" sz="2400" dirty="0"/>
              <a:t>However, compliance with these standards is only partial at best.</a:t>
            </a:r>
          </a:p>
          <a:p>
            <a:pPr lvl="1"/>
            <a:r>
              <a:rPr lang="en-US" sz="2000" dirty="0"/>
              <a:t>Stick to features known to be compatible</a:t>
            </a:r>
          </a:p>
          <a:p>
            <a:pPr lvl="1"/>
            <a:r>
              <a:rPr lang="en-US" sz="2000" dirty="0"/>
              <a:t>Test your web pages on as many different browsers and platforms as possible.</a:t>
            </a:r>
          </a:p>
        </p:txBody>
      </p:sp>
      <p:pic>
        <p:nvPicPr>
          <p:cNvPr id="71684" name="Picture 4" descr="yqzaiuep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21613" y="76200"/>
            <a:ext cx="712787" cy="1300163"/>
          </a:xfrm>
          <a:prstGeom prst="rect">
            <a:avLst/>
          </a:prstGeom>
          <a:noFill/>
        </p:spPr>
      </p:pic>
      <p:grpSp>
        <p:nvGrpSpPr>
          <p:cNvPr id="2" name="Group 5"/>
          <p:cNvGrpSpPr/>
          <p:nvPr/>
        </p:nvGrpSpPr>
        <p:grpSpPr>
          <a:xfrm>
            <a:off x="0" y="0"/>
            <a:ext cx="1152525" cy="1052513"/>
            <a:chOff x="0" y="0"/>
            <a:chExt cx="1152525" cy="1052513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ltGray">
            <a:xfrm>
              <a:off x="414338" y="530225"/>
              <a:ext cx="422275" cy="47466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ahoma" pitchFamily="34" charset="0"/>
              </a:endParaRPr>
            </a:p>
          </p:txBody>
        </p:sp>
        <p:grpSp>
          <p:nvGrpSpPr>
            <p:cNvPr id="3" name="Group 6"/>
            <p:cNvGrpSpPr/>
            <p:nvPr/>
          </p:nvGrpSpPr>
          <p:grpSpPr>
            <a:xfrm>
              <a:off x="0" y="0"/>
              <a:ext cx="1152525" cy="1052513"/>
              <a:chOff x="0" y="0"/>
              <a:chExt cx="1152525" cy="1052513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ltGray">
              <a:xfrm>
                <a:off x="290513" y="107950"/>
                <a:ext cx="438150" cy="47466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ltGray">
              <a:xfrm>
                <a:off x="673100" y="107950"/>
                <a:ext cx="328613" cy="474663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ltGray">
              <a:xfrm>
                <a:off x="784225" y="530225"/>
                <a:ext cx="368300" cy="47466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ltGray">
              <a:xfrm>
                <a:off x="0" y="457200"/>
                <a:ext cx="560388" cy="422275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gray">
              <a:xfrm>
                <a:off x="635000" y="0"/>
                <a:ext cx="31750" cy="1052513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en-US" sz="2400">
                  <a:latin typeface="Tahom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59445"/>
            <a:ext cx="7467600" cy="506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Nested Frameset</a:t>
            </a:r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Frameset</a:t>
            </a:r>
            <a:endParaRPr lang="en-US" dirty="0"/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98720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638800"/>
            <a:ext cx="16478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smtClean="0">
                <a:solidFill>
                  <a:schemeClr val="folHlink"/>
                </a:solidFill>
              </a:rPr>
              <a:t>Problems with using frames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rgbClr val="FFC000"/>
                </a:solidFill>
              </a:rPr>
              <a:t>Some browsers do not support them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rgbClr val="FFC000"/>
                </a:solidFill>
              </a:rPr>
              <a:t>Can be confusing to surfers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rgbClr val="FFC000"/>
                </a:solidFill>
              </a:rPr>
              <a:t>Saving Web pages with frames is complicated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rgbClr val="FFC000"/>
                </a:solidFill>
              </a:rPr>
              <a:t>Bookmarking frame pages is complicated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rgbClr val="FFC000"/>
                </a:solidFill>
              </a:rPr>
              <a:t>Links out of a frame page requires a new window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rgbClr val="FFC000"/>
                </a:solidFill>
              </a:rPr>
              <a:t>Search engines have trouble with frame pages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rgbClr val="FFC000"/>
                </a:solidFill>
              </a:rPr>
              <a:t>Printing is made more difficult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rgbClr val="FFC000"/>
                </a:solidFill>
              </a:rPr>
              <a:t>Location bar is vague with frames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rgbClr val="FFC000"/>
                </a:solidFill>
              </a:rPr>
              <a:t>Plug-ins may not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001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9947E9-EC80-4080-ABD6-97833B23783D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4676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HTML: The Language of the Web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A Web page is a text file written in a language called </a:t>
            </a:r>
            <a:r>
              <a:rPr lang="en-US" sz="2600" b="1" dirty="0" smtClean="0">
                <a:solidFill>
                  <a:schemeClr val="folHlink"/>
                </a:solidFill>
              </a:rPr>
              <a:t>Hypertext Markup Language</a:t>
            </a:r>
            <a:r>
              <a:rPr lang="en-US" sz="2600" dirty="0" smtClean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>
                <a:solidFill>
                  <a:schemeClr val="folHlink"/>
                </a:solidFill>
              </a:rPr>
              <a:t>HTML</a:t>
            </a:r>
            <a:r>
              <a:rPr lang="en-US" sz="2600" dirty="0" smtClean="0"/>
              <a:t> (Hypertext Markup Language) is the language used to create web documents.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It defines the syntax and placement of special instructions called tags which are not displayed but tell the browser how to display the document's contents.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HTML is not a programming language or a formatting language.</a:t>
            </a:r>
          </a:p>
        </p:txBody>
      </p:sp>
      <p:sp>
        <p:nvSpPr>
          <p:cNvPr id="24581" name="Rectangle 10"/>
          <p:cNvSpPr>
            <a:spLocks noChangeArrowheads="1"/>
          </p:cNvSpPr>
          <p:nvPr/>
        </p:nvSpPr>
        <p:spPr bwMode="ltGray">
          <a:xfrm>
            <a:off x="8358188" y="31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4582" name="Rectangle 11"/>
          <p:cNvSpPr>
            <a:spLocks noChangeArrowheads="1"/>
          </p:cNvSpPr>
          <p:nvPr/>
        </p:nvSpPr>
        <p:spPr bwMode="ltGray">
          <a:xfrm>
            <a:off x="8740775" y="31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4583" name="Rectangle 12"/>
          <p:cNvSpPr>
            <a:spLocks noChangeArrowheads="1"/>
          </p:cNvSpPr>
          <p:nvPr/>
        </p:nvSpPr>
        <p:spPr bwMode="ltGray">
          <a:xfrm>
            <a:off x="8482013" y="4540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4584" name="Rectangle 13"/>
          <p:cNvSpPr>
            <a:spLocks noChangeArrowheads="1"/>
          </p:cNvSpPr>
          <p:nvPr/>
        </p:nvSpPr>
        <p:spPr bwMode="ltGray">
          <a:xfrm>
            <a:off x="8851900" y="4540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4585" name="Rectangle 14"/>
          <p:cNvSpPr>
            <a:spLocks noChangeArrowheads="1"/>
          </p:cNvSpPr>
          <p:nvPr/>
        </p:nvSpPr>
        <p:spPr bwMode="ltGray">
          <a:xfrm>
            <a:off x="8067675" y="381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24586" name="Rectangle 15"/>
          <p:cNvSpPr>
            <a:spLocks noChangeArrowheads="1"/>
          </p:cNvSpPr>
          <p:nvPr/>
        </p:nvSpPr>
        <p:spPr bwMode="gray">
          <a:xfrm>
            <a:off x="8702675" y="-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3363</Words>
  <Application>Microsoft Office PowerPoint</Application>
  <PresentationFormat>On-screen Show (4:3)</PresentationFormat>
  <Paragraphs>525</Paragraphs>
  <Slides>83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Office Theme</vt:lpstr>
      <vt:lpstr>Document</vt:lpstr>
      <vt:lpstr>CSE 382/ETE 334 Internet and Web Technology</vt:lpstr>
      <vt:lpstr>Web Programming Elements Client-Side Programming</vt:lpstr>
      <vt:lpstr>Web Programming Elements Server-Side Programming</vt:lpstr>
      <vt:lpstr>Server Software</vt:lpstr>
      <vt:lpstr>Home Page Naming</vt:lpstr>
      <vt:lpstr>Home Page Naming</vt:lpstr>
      <vt:lpstr>Web Page Naming (HTML naming Conventions)</vt:lpstr>
      <vt:lpstr>Compatibility</vt:lpstr>
      <vt:lpstr>HTML: The Language of the Web</vt:lpstr>
      <vt:lpstr>The History of HTML</vt:lpstr>
      <vt:lpstr>The History of HTML</vt:lpstr>
      <vt:lpstr>The History of HTML</vt:lpstr>
      <vt:lpstr>Tools for Creating HTML Documents</vt:lpstr>
      <vt:lpstr>Slide 14</vt:lpstr>
      <vt:lpstr>Slide 15</vt:lpstr>
      <vt:lpstr>Slide 16</vt:lpstr>
      <vt:lpstr>Slide 17</vt:lpstr>
      <vt:lpstr>SVG</vt:lpstr>
      <vt:lpstr>MathML</vt:lpstr>
      <vt:lpstr>The First XHTML</vt:lpstr>
      <vt:lpstr>XHTML - Extensible Hypertext Markup Language</vt:lpstr>
      <vt:lpstr>W3C XHTML Validation Service </vt:lpstr>
      <vt:lpstr>W3C XHTML Validation Service</vt:lpstr>
      <vt:lpstr>W3C XHTML Validation Service</vt:lpstr>
      <vt:lpstr>Element Attributes</vt:lpstr>
      <vt:lpstr>Headers </vt:lpstr>
      <vt:lpstr>Linking </vt:lpstr>
      <vt:lpstr>Slide 28</vt:lpstr>
      <vt:lpstr>Example: links.html</vt:lpstr>
      <vt:lpstr> Internal Reference Links</vt:lpstr>
      <vt:lpstr>Slide 31</vt:lpstr>
      <vt:lpstr>Internal Reference Link</vt:lpstr>
      <vt:lpstr>Slide 33</vt:lpstr>
      <vt:lpstr>Slide 34</vt:lpstr>
      <vt:lpstr>Images: adding picture with XHTML </vt:lpstr>
      <vt:lpstr>Image Tag</vt:lpstr>
      <vt:lpstr>Slide 37</vt:lpstr>
      <vt:lpstr>Slide 38</vt:lpstr>
      <vt:lpstr>Hyperlinked Image</vt:lpstr>
      <vt:lpstr>Slide 40</vt:lpstr>
      <vt:lpstr>Slide 41</vt:lpstr>
      <vt:lpstr>Slide 42</vt:lpstr>
      <vt:lpstr>Absolute and Relative Paths</vt:lpstr>
      <vt:lpstr>Absolute and Relative Paths</vt:lpstr>
      <vt:lpstr>Absolute Paths</vt:lpstr>
      <vt:lpstr>Relative Paths</vt:lpstr>
      <vt:lpstr>Relative Paths</vt:lpstr>
      <vt:lpstr>Relative Paths</vt:lpstr>
      <vt:lpstr>Relative Paths for Websites</vt:lpstr>
      <vt:lpstr>Special Characters</vt:lpstr>
      <vt:lpstr>Unordered List</vt:lpstr>
      <vt:lpstr>Nested and Ordered List</vt:lpstr>
      <vt:lpstr>Introduction to XHTML-2</vt:lpstr>
      <vt:lpstr>Some Important tags</vt:lpstr>
      <vt:lpstr>Tables in XHTML</vt:lpstr>
      <vt:lpstr>Table Example</vt:lpstr>
      <vt:lpstr>Table Attributes</vt:lpstr>
      <vt:lpstr>Cell Spacing vs. Cell Padding</vt:lpstr>
      <vt:lpstr>Cell Content Alignment</vt:lpstr>
      <vt:lpstr>Table Header &amp; Body</vt:lpstr>
      <vt:lpstr>Example</vt:lpstr>
      <vt:lpstr>Table Width &amp; Height</vt:lpstr>
      <vt:lpstr>Example of Table WIdth</vt:lpstr>
      <vt:lpstr>Practice the following attributes</vt:lpstr>
      <vt:lpstr>Rules between Cells</vt:lpstr>
      <vt:lpstr>Practice the Code</vt:lpstr>
      <vt:lpstr>About Meta Tag</vt:lpstr>
      <vt:lpstr>More about Meta Tag HTTP-EQUIV attribute</vt:lpstr>
      <vt:lpstr>More about Meta Tag Name attribute</vt:lpstr>
      <vt:lpstr>Example: Meta Element</vt:lpstr>
      <vt:lpstr>main.html</vt:lpstr>
      <vt:lpstr>main.html</vt:lpstr>
      <vt:lpstr>Frames !!!!</vt:lpstr>
      <vt:lpstr>A Frameset Page</vt:lpstr>
      <vt:lpstr>Rows &amp; Columns</vt:lpstr>
      <vt:lpstr>Frameset Example</vt:lpstr>
      <vt:lpstr>Slide 77</vt:lpstr>
      <vt:lpstr>Slide 78</vt:lpstr>
      <vt:lpstr>nav.html</vt:lpstr>
      <vt:lpstr>Nested Frameset</vt:lpstr>
      <vt:lpstr>Nested Frameset</vt:lpstr>
      <vt:lpstr>Problems with using frames</vt:lpstr>
      <vt:lpstr>Slide 83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Bioinformatics</dc:title>
  <dc:creator/>
  <cp:lastModifiedBy>Shazzad</cp:lastModifiedBy>
  <cp:revision>208</cp:revision>
  <dcterms:created xsi:type="dcterms:W3CDTF">2006-08-16T00:00:00Z</dcterms:created>
  <dcterms:modified xsi:type="dcterms:W3CDTF">2014-06-03T05:57:05Z</dcterms:modified>
</cp:coreProperties>
</file>