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4"/>
  </p:notesMasterIdLst>
  <p:sldIdLst>
    <p:sldId id="256" r:id="rId2"/>
    <p:sldId id="368" r:id="rId3"/>
    <p:sldId id="322" r:id="rId4"/>
    <p:sldId id="377" r:id="rId5"/>
    <p:sldId id="378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9" r:id="rId15"/>
    <p:sldId id="371" r:id="rId16"/>
    <p:sldId id="372" r:id="rId17"/>
    <p:sldId id="373" r:id="rId18"/>
    <p:sldId id="390" r:id="rId19"/>
    <p:sldId id="391" r:id="rId20"/>
    <p:sldId id="392" r:id="rId21"/>
    <p:sldId id="374" r:id="rId22"/>
    <p:sldId id="375" r:id="rId23"/>
    <p:sldId id="388" r:id="rId24"/>
    <p:sldId id="311" r:id="rId25"/>
    <p:sldId id="312" r:id="rId26"/>
    <p:sldId id="313" r:id="rId27"/>
    <p:sldId id="314" r:id="rId28"/>
    <p:sldId id="326" r:id="rId29"/>
    <p:sldId id="327" r:id="rId30"/>
    <p:sldId id="407" r:id="rId31"/>
    <p:sldId id="408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9" r:id="rId40"/>
    <p:sldId id="497" r:id="rId41"/>
    <p:sldId id="498" r:id="rId42"/>
    <p:sldId id="499" r:id="rId43"/>
    <p:sldId id="469" r:id="rId44"/>
    <p:sldId id="413" r:id="rId45"/>
    <p:sldId id="415" r:id="rId46"/>
    <p:sldId id="468" r:id="rId47"/>
    <p:sldId id="471" r:id="rId48"/>
    <p:sldId id="474" r:id="rId49"/>
    <p:sldId id="477" r:id="rId50"/>
    <p:sldId id="475" r:id="rId51"/>
    <p:sldId id="476" r:id="rId52"/>
    <p:sldId id="484" r:id="rId53"/>
    <p:sldId id="478" r:id="rId54"/>
    <p:sldId id="479" r:id="rId55"/>
    <p:sldId id="480" r:id="rId56"/>
    <p:sldId id="481" r:id="rId57"/>
    <p:sldId id="482" r:id="rId58"/>
    <p:sldId id="483" r:id="rId59"/>
    <p:sldId id="485" r:id="rId60"/>
    <p:sldId id="486" r:id="rId61"/>
    <p:sldId id="487" r:id="rId62"/>
    <p:sldId id="488" r:id="rId63"/>
    <p:sldId id="470" r:id="rId64"/>
    <p:sldId id="491" r:id="rId65"/>
    <p:sldId id="507" r:id="rId66"/>
    <p:sldId id="496" r:id="rId67"/>
    <p:sldId id="489" r:id="rId68"/>
    <p:sldId id="492" r:id="rId69"/>
    <p:sldId id="495" r:id="rId70"/>
    <p:sldId id="510" r:id="rId71"/>
    <p:sldId id="511" r:id="rId72"/>
    <p:sldId id="512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446" r:id="rId81"/>
    <p:sldId id="447" r:id="rId82"/>
    <p:sldId id="304" r:id="rId8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372" autoAdjust="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74DC88-974B-4DF6-A193-97190AA6F631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BB5BE-E08E-4DCF-B68A-0E35415E9C7E}" type="slidenum">
              <a:rPr lang="en-US"/>
              <a:pPr/>
              <a:t>2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6D067-8ECD-41D8-82FF-478FBD3CC36D}" type="slidenum">
              <a:rPr lang="en-US"/>
              <a:pPr/>
              <a:t>11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3B24-93ED-4C29-8BC2-D1A72BE858DD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9E7E1-604F-4123-AF16-8704886447F6}" type="slidenum">
              <a:rPr lang="en-US"/>
              <a:pPr/>
              <a:t>13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0AF83-FE76-49AA-B3BB-E0B8F9243151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2BB5C-B80C-4BB6-AF42-F10C4D59BC20}" type="slidenum">
              <a:rPr lang="en-US"/>
              <a:pPr/>
              <a:t>16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72830-AE7D-4389-A55F-B61FEEAD7D53}" type="slidenum">
              <a:rPr lang="en-US"/>
              <a:pPr/>
              <a:t>24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29B33-C385-48C6-8F0E-9C2E67AC5316}" type="slidenum">
              <a:rPr lang="en-US"/>
              <a:pPr/>
              <a:t>25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CCEAC-3DDA-4F55-BF3C-3E3BD76A39F7}" type="slidenum">
              <a:rPr lang="en-US"/>
              <a:pPr/>
              <a:t>26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0A30C-6BD3-4843-B988-17E95E5136BE}" type="slidenum">
              <a:rPr lang="en-US"/>
              <a:pPr/>
              <a:t>27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748DF-8655-407A-AAEF-B08C0174758F}" type="slidenum">
              <a:rPr lang="en-US"/>
              <a:pPr/>
              <a:t>28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C9C4D-BC40-4478-9798-07BE67A25113}" type="slidenum">
              <a:rPr lang="en-US"/>
              <a:pPr/>
              <a:t>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6B0B-202C-4174-913D-BE56B5D6066C}" type="slidenum">
              <a:rPr lang="en-US"/>
              <a:pPr/>
              <a:t>29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E2781-B07F-4889-AFFE-72730F962571}" type="slidenum">
              <a:rPr lang="en-US"/>
              <a:pPr/>
              <a:t>31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44347-DADB-4D9E-A470-15F46675CC50}" type="slidenum">
              <a:rPr lang="en-US"/>
              <a:pPr/>
              <a:t>32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D4581-2703-4839-B3D6-EFB314C5CD5C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76" y="4560988"/>
            <a:ext cx="5365448" cy="431928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5EB04-AD16-4B85-9C8D-B122ACC29BFF}" type="slidenum">
              <a:rPr lang="en-US"/>
              <a:pPr/>
              <a:t>34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73974-FF19-4493-BEA2-67448F5F7440}" type="slidenum">
              <a:rPr lang="en-US"/>
              <a:pPr/>
              <a:t>35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F79F7-5F0A-4DD5-B9DB-D3FC06DBB3EB}" type="slidenum">
              <a:rPr lang="en-US"/>
              <a:pPr/>
              <a:t>36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DD40D-41F1-4C8E-953E-4AFF613AF4B8}" type="slidenum">
              <a:rPr lang="en-US"/>
              <a:pPr/>
              <a:t>38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618F0-EC02-4E0C-BAC0-D36F9CDD592B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Answer to Why? – Same reason as dividing a big program into smaller functions. It is difficult to attack big problems as a whole.</a:t>
            </a:r>
          </a:p>
          <a:p>
            <a:r>
              <a:rPr lang="en-US" dirty="0" smtClean="0"/>
              <a:t>Answer to interaction question? – Modules have a layered structure. Each layer (module) provides service to upper layer and expects service from lower layer. Details are explained later in this </a:t>
            </a:r>
            <a:r>
              <a:rPr lang="en-US" dirty="0" err="1" smtClean="0"/>
              <a:t>ppt</a:t>
            </a:r>
            <a:r>
              <a:rPr lang="en-US" dirty="0" smtClean="0"/>
              <a:t> file.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D4581-2703-4839-B3D6-EFB314C5CD5C}" type="slidenum">
              <a:rPr lang="en-US"/>
              <a:pPr/>
              <a:t>59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876" y="4560988"/>
            <a:ext cx="5365448" cy="431928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1AF73-A340-4048-B264-4DE9AC27569E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5EB04-AD16-4B85-9C8D-B122ACC29BFF}" type="slidenum">
              <a:rPr lang="en-US"/>
              <a:pPr/>
              <a:t>60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73974-FF19-4493-BEA2-67448F5F7440}" type="slidenum">
              <a:rPr lang="en-US"/>
              <a:pPr/>
              <a:t>61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F79F7-5F0A-4DD5-B9DB-D3FC06DBB3EB}" type="slidenum">
              <a:rPr lang="en-US"/>
              <a:pPr/>
              <a:t>62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UDP =&gt; User Datagram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E5FE-2A7D-4A16-93FB-D2A900C7039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18DFC-75DC-4F8C-8238-41FB35744EB6}" type="slidenum">
              <a:rPr lang="en-US"/>
              <a:pPr/>
              <a:t>70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14528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145280" y="9120813"/>
            <a:ext cx="3169920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599" tIns="0" rIns="19599" bIns="0" anchor="b"/>
          <a:lstStyle/>
          <a:p>
            <a:pPr algn="r" defTabSz="965780" eaLnBrk="0" hangingPunct="0"/>
            <a:r>
              <a:rPr lang="en-US" sz="1000" i="1" dirty="0">
                <a:latin typeface="Times New Roman" pitchFamily="18" charset="0"/>
              </a:rPr>
              <a:t>27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-1693" y="9120813"/>
            <a:ext cx="3169921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-1693" y="0"/>
            <a:ext cx="3169921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668" y="4561226"/>
            <a:ext cx="5366173" cy="4318573"/>
          </a:xfrm>
          <a:ln/>
        </p:spPr>
        <p:txBody>
          <a:bodyPr lIns="96358" tIns="47362" rIns="96358" bIns="4736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57B05-2A1D-43D3-AA43-AF40696AF93D}" type="slidenum">
              <a:rPr lang="en-US"/>
              <a:pPr/>
              <a:t>71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4528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145280" y="9120813"/>
            <a:ext cx="3169920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599" tIns="0" rIns="19599" bIns="0" anchor="b"/>
          <a:lstStyle/>
          <a:p>
            <a:pPr algn="r" defTabSz="965780" eaLnBrk="0" hangingPunct="0"/>
            <a:r>
              <a:rPr lang="en-US" sz="1000" i="1" dirty="0">
                <a:latin typeface="Times New Roman" pitchFamily="18" charset="0"/>
              </a:rPr>
              <a:t>16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693" y="9120813"/>
            <a:ext cx="3169921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693" y="0"/>
            <a:ext cx="3169921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47" tIns="47873" rIns="95747" bIns="47873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8375" cy="3584575"/>
          </a:xfrm>
          <a:ln w="12700" cap="flat">
            <a:solidFill>
              <a:schemeClr val="tx1"/>
            </a:solidFill>
          </a:ln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668" y="4561226"/>
            <a:ext cx="5366173" cy="4318573"/>
          </a:xfrm>
          <a:ln/>
        </p:spPr>
        <p:txBody>
          <a:bodyPr lIns="96358" tIns="47362" rIns="96358" bIns="4736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C4381-35EB-47A2-882B-B0330E48C77B}" type="slidenum">
              <a:rPr lang="en-US"/>
              <a:pPr/>
              <a:t>72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1226"/>
            <a:ext cx="5364480" cy="4320213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DoD</a:t>
            </a:r>
            <a:r>
              <a:rPr lang="en-US" dirty="0" smtClean="0"/>
              <a:t> implies</a:t>
            </a:r>
            <a:r>
              <a:rPr lang="en-US" baseline="0" dirty="0" smtClean="0"/>
              <a:t> Department of 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E5FE-2A7D-4A16-93FB-D2A900C7039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UDP: Anything where you don't care too much if you get all data always</a:t>
            </a:r>
          </a:p>
          <a:p>
            <a:pPr lvl="1"/>
            <a:r>
              <a:rPr lang="en-US" dirty="0" smtClean="0"/>
              <a:t>Tunneling/VPN (lost packets are ok - the tunneled protocol takes care of it)</a:t>
            </a:r>
          </a:p>
          <a:p>
            <a:pPr lvl="1"/>
            <a:r>
              <a:rPr lang="en-US" dirty="0" smtClean="0"/>
              <a:t>Media streaming (lost frames are ok)</a:t>
            </a:r>
          </a:p>
          <a:p>
            <a:pPr lvl="1"/>
            <a:r>
              <a:rPr lang="en-US" dirty="0" smtClean="0"/>
              <a:t>Games that don't care if you get </a:t>
            </a:r>
            <a:r>
              <a:rPr lang="en-US" i="1" dirty="0" smtClean="0"/>
              <a:t>every</a:t>
            </a:r>
            <a:r>
              <a:rPr lang="en-US" dirty="0" smtClean="0"/>
              <a:t> update</a:t>
            </a:r>
          </a:p>
          <a:p>
            <a:pPr lvl="1"/>
            <a:r>
              <a:rPr lang="en-US" dirty="0" smtClean="0"/>
              <a:t>Local broadcast mechanisms (same application running on different machines "discovering" each other)</a:t>
            </a:r>
          </a:p>
          <a:p>
            <a:pPr lvl="1"/>
            <a:r>
              <a:rPr lang="en-US" dirty="0" smtClean="0"/>
              <a:t>TCP: Almost anything where you have to get all transmitted data</a:t>
            </a:r>
          </a:p>
          <a:p>
            <a:r>
              <a:rPr lang="en-US" dirty="0" smtClean="0"/>
              <a:t>Web </a:t>
            </a:r>
          </a:p>
          <a:p>
            <a:pPr lvl="1"/>
            <a:r>
              <a:rPr lang="en-US" dirty="0" smtClean="0"/>
              <a:t>SSH, FTP, telnet</a:t>
            </a:r>
          </a:p>
          <a:p>
            <a:pPr lvl="1"/>
            <a:r>
              <a:rPr lang="en-US" dirty="0" smtClean="0"/>
              <a:t>SMTP, sending mail</a:t>
            </a:r>
          </a:p>
          <a:p>
            <a:pPr lvl="1"/>
            <a:r>
              <a:rPr lang="en-US" dirty="0" smtClean="0"/>
              <a:t>IMAP/POP, receiving 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E5FE-2A7D-4A16-93FB-D2A900C7039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DEEF5-7573-4BB2-B5C9-C662F63F7D68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6FA62-8AA8-4F53-AF18-1CDACAC0C245}" type="slidenum">
              <a:rPr lang="en-US"/>
              <a:pPr/>
              <a:t>6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244AC-BFF6-46CA-BAAD-EB04F8349F31}" type="slidenum">
              <a:rPr lang="en-US"/>
              <a:pPr/>
              <a:t>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CA53F-1239-4068-A842-1024ECCBB2BE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98EC0-FB91-45BC-8246-AFE385023ED4}" type="slidenum">
              <a:rPr lang="en-US"/>
              <a:pPr/>
              <a:t>9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28952-C6B0-4A97-9018-46D4C9F275CD}" type="slidenum">
              <a:rPr lang="en-US"/>
              <a:pPr/>
              <a:t>10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5CAF0C9-451C-4E8C-9BB8-DF42FF6FCD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odernista.com/?m=20090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Shazzad</a:t>
            </a:r>
            <a:r>
              <a:rPr lang="en-US" dirty="0" smtClean="0"/>
              <a:t> </a:t>
            </a:r>
            <a:r>
              <a:rPr lang="en-US" dirty="0" err="1" smtClean="0"/>
              <a:t>Hosain</a:t>
            </a:r>
            <a:endParaRPr lang="en-US" dirty="0" smtClean="0"/>
          </a:p>
          <a:p>
            <a:r>
              <a:rPr lang="en-US" dirty="0" smtClean="0"/>
              <a:t>Asst. Prof. EECS, NSU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382/ETE 334</a:t>
            </a:r>
            <a:br>
              <a:rPr lang="en-US" dirty="0" smtClean="0"/>
            </a:br>
            <a:r>
              <a:rPr lang="en-US" dirty="0" smtClean="0"/>
              <a:t>Internet and Web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84238"/>
          </a:xfrm>
        </p:spPr>
        <p:txBody>
          <a:bodyPr/>
          <a:lstStyle/>
          <a:p>
            <a:r>
              <a:rPr lang="en-US" dirty="0"/>
              <a:t>Registering Domain Names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203F-3BC5-4F7A-AA43-DCBF17247350}" type="slidenum">
              <a:rPr lang="en-US"/>
              <a:pPr/>
              <a:t>10</a:t>
            </a:fld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43063"/>
            <a:ext cx="8305800" cy="27844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www.cityu.edu.hk</a:t>
            </a:r>
          </a:p>
          <a:p>
            <a:endParaRPr lang="en-US" sz="3600" dirty="0" smtClean="0">
              <a:solidFill>
                <a:srgbClr val="221E1F"/>
              </a:solidFill>
              <a:latin typeface="Univers 55" pitchFamily="48" charset="0"/>
            </a:endParaRPr>
          </a:p>
          <a:p>
            <a:r>
              <a:rPr lang="en-US" sz="3600" dirty="0" smtClean="0">
                <a:solidFill>
                  <a:srgbClr val="221E1F"/>
                </a:solidFill>
                <a:latin typeface="Univers 55" pitchFamily="48" charset="0"/>
              </a:rPr>
              <a:t>www.cityu.hk</a:t>
            </a:r>
            <a:endParaRPr lang="en-US" sz="3600" dirty="0">
              <a:solidFill>
                <a:srgbClr val="221E1F"/>
              </a:solidFill>
              <a:latin typeface="Univers 55" pitchFamily="48" charset="0"/>
            </a:endParaRPr>
          </a:p>
          <a:p>
            <a:endParaRPr lang="en-US" sz="3600" dirty="0" smtClean="0">
              <a:solidFill>
                <a:srgbClr val="221E1F"/>
              </a:solidFill>
              <a:latin typeface="Univers 55" pitchFamily="48" charset="0"/>
            </a:endParaRPr>
          </a:p>
          <a:p>
            <a:r>
              <a:rPr lang="en-US" sz="3600" dirty="0" smtClean="0">
                <a:solidFill>
                  <a:srgbClr val="221E1F"/>
                </a:solidFill>
                <a:latin typeface="Univers 55" pitchFamily="48" charset="0"/>
              </a:rPr>
              <a:t>www.apple.com</a:t>
            </a:r>
            <a:endParaRPr lang="en-US" sz="3600" dirty="0">
              <a:solidFill>
                <a:srgbClr val="221E1F"/>
              </a:solidFill>
              <a:latin typeface="Univers 55" pitchFamily="48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1912938" y="1635123"/>
            <a:ext cx="2836862" cy="61595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1920875" y="3803650"/>
            <a:ext cx="2420938" cy="61595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920875" y="2701925"/>
            <a:ext cx="1906588" cy="61595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6280150" y="1582738"/>
            <a:ext cx="211455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/>
              <a:t> Registered with the HKDNR in Hong Kong</a:t>
            </a:r>
          </a:p>
          <a:p>
            <a:pPr algn="ctr">
              <a:spcBef>
                <a:spcPct val="50000"/>
              </a:spcBef>
            </a:pPr>
            <a:r>
              <a:rPr lang="en-US" sz="1800" baseline="0"/>
              <a:t>www.hkdnr.hk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6072188" y="3657600"/>
            <a:ext cx="2767012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 dirty="0"/>
              <a:t>Registered with any global registration service</a:t>
            </a:r>
          </a:p>
          <a:p>
            <a:pPr algn="ctr">
              <a:spcBef>
                <a:spcPct val="50000"/>
              </a:spcBef>
            </a:pPr>
            <a:r>
              <a:rPr lang="en-US" sz="1800" baseline="0" dirty="0"/>
              <a:t>networksolutions.com</a:t>
            </a:r>
            <a:br>
              <a:rPr lang="en-US" sz="1800" baseline="0" dirty="0"/>
            </a:br>
            <a:r>
              <a:rPr lang="en-US" sz="1800" baseline="0" dirty="0"/>
              <a:t>register.com</a:t>
            </a:r>
            <a:br>
              <a:rPr lang="en-US" sz="1800" baseline="0" dirty="0"/>
            </a:br>
            <a:r>
              <a:rPr lang="en-US" sz="1800" baseline="0" dirty="0"/>
              <a:t>directNIC.com</a:t>
            </a:r>
          </a:p>
          <a:p>
            <a:pPr algn="ctr">
              <a:spcBef>
                <a:spcPct val="50000"/>
              </a:spcBef>
            </a:pPr>
            <a:r>
              <a:rPr lang="en-US" sz="1800" baseline="0" dirty="0"/>
              <a:t>etc.</a:t>
            </a:r>
          </a:p>
        </p:txBody>
      </p:sp>
      <p:sp>
        <p:nvSpPr>
          <p:cNvPr id="222216" name="Line 8"/>
          <p:cNvSpPr>
            <a:spLocks noChangeShapeType="1"/>
          </p:cNvSpPr>
          <p:nvPr/>
        </p:nvSpPr>
        <p:spPr bwMode="auto">
          <a:xfrm>
            <a:off x="4749800" y="1981200"/>
            <a:ext cx="1717675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Line 9"/>
          <p:cNvSpPr>
            <a:spLocks noChangeShapeType="1"/>
          </p:cNvSpPr>
          <p:nvPr/>
        </p:nvSpPr>
        <p:spPr bwMode="auto">
          <a:xfrm>
            <a:off x="4341813" y="4106863"/>
            <a:ext cx="1793875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19" name="Line 11"/>
          <p:cNvSpPr>
            <a:spLocks noChangeShapeType="1"/>
          </p:cNvSpPr>
          <p:nvPr/>
        </p:nvSpPr>
        <p:spPr bwMode="auto">
          <a:xfrm>
            <a:off x="3817938" y="2983366"/>
            <a:ext cx="1922462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 flipV="1">
            <a:off x="5740400" y="1981200"/>
            <a:ext cx="0" cy="989012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612775" y="5340350"/>
            <a:ext cx="3351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aseline="0">
                <a:solidFill>
                  <a:srgbClr val="FF0000"/>
                </a:solidFill>
              </a:rPr>
              <a:t>Chinese character domain names now also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08038"/>
          </a:xfrm>
        </p:spPr>
        <p:txBody>
          <a:bodyPr/>
          <a:lstStyle/>
          <a:p>
            <a:r>
              <a:rPr lang="en-US" dirty="0"/>
              <a:t>Registering Domain Names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E7BB-C45E-4755-82A8-15D9A9DDC84B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305800" cy="5143500"/>
          </a:xfrm>
        </p:spPr>
        <p:txBody>
          <a:bodyPr>
            <a:normAutofit/>
          </a:bodyPr>
          <a:lstStyle/>
          <a:p>
            <a:r>
              <a:rPr lang="en-US" sz="2400" dirty="0"/>
              <a:t>Registering a domain name can either be done directly with a registration service, such as HKDNR, or through a website hosting service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Either way, you have to pay a fee for domain registration that is </a:t>
            </a:r>
            <a:r>
              <a:rPr lang="en-US" sz="2400" u="sng" dirty="0"/>
              <a:t>separate from</a:t>
            </a:r>
            <a:r>
              <a:rPr lang="en-US" sz="2400" dirty="0"/>
              <a:t> any site hosting fees you may pay.</a:t>
            </a:r>
          </a:p>
          <a:p>
            <a:pPr lvl="1"/>
            <a:r>
              <a:rPr lang="en-US" sz="2400" dirty="0" err="1"/>
              <a:t>gTLD</a:t>
            </a:r>
            <a:r>
              <a:rPr lang="en-US" sz="2400" dirty="0"/>
              <a:t> domains </a:t>
            </a:r>
            <a:r>
              <a:rPr lang="en-US" sz="2400" i="0" dirty="0"/>
              <a:t>(.com, .org, </a:t>
            </a:r>
            <a:r>
              <a:rPr lang="en-US" sz="2400" i="0" dirty="0" err="1"/>
              <a:t>.net</a:t>
            </a:r>
            <a:r>
              <a:rPr lang="en-US" sz="2400" i="0" dirty="0"/>
              <a:t>): </a:t>
            </a:r>
            <a:r>
              <a:rPr lang="en-US" sz="2400" i="0" dirty="0">
                <a:solidFill>
                  <a:srgbClr val="BB3932"/>
                </a:solidFill>
              </a:rPr>
              <a:t>US$12 - 15 per year</a:t>
            </a:r>
            <a:endParaRPr lang="en-US" sz="2400" dirty="0"/>
          </a:p>
          <a:p>
            <a:pPr lvl="1">
              <a:spcAft>
                <a:spcPct val="5000"/>
              </a:spcAft>
            </a:pPr>
            <a:r>
              <a:rPr lang="en-US" sz="2400" dirty="0"/>
              <a:t>Country domains in Hong Kong: </a:t>
            </a:r>
          </a:p>
          <a:p>
            <a:pPr lvl="1">
              <a:spcBef>
                <a:spcPct val="0"/>
              </a:spcBef>
              <a:spcAft>
                <a:spcPct val="15000"/>
              </a:spcAft>
            </a:pPr>
            <a:r>
              <a:rPr lang="en-US" sz="2400" i="0" dirty="0"/>
              <a:t>	.</a:t>
            </a:r>
            <a:r>
              <a:rPr lang="en-US" sz="2400" i="0" dirty="0" err="1"/>
              <a:t>com.hk</a:t>
            </a:r>
            <a:r>
              <a:rPr lang="en-US" sz="2400" i="0" dirty="0"/>
              <a:t>, .</a:t>
            </a:r>
            <a:r>
              <a:rPr lang="en-US" sz="2400" i="0" dirty="0" err="1"/>
              <a:t>org.hk</a:t>
            </a:r>
            <a:r>
              <a:rPr lang="en-US" sz="2400" i="0" dirty="0"/>
              <a:t>, .</a:t>
            </a:r>
            <a:r>
              <a:rPr lang="en-US" sz="2400" i="0" dirty="0" err="1"/>
              <a:t>net.hk</a:t>
            </a:r>
            <a:r>
              <a:rPr lang="en-US" sz="2400" i="0" dirty="0"/>
              <a:t>: </a:t>
            </a:r>
            <a:r>
              <a:rPr lang="en-US" sz="2400" i="0" dirty="0">
                <a:solidFill>
                  <a:srgbClr val="BB3932"/>
                </a:solidFill>
              </a:rPr>
              <a:t>HK$200 per year</a:t>
            </a:r>
            <a:endParaRPr lang="en-US" sz="2400" i="0" dirty="0"/>
          </a:p>
          <a:p>
            <a:pPr lvl="1">
              <a:spcBef>
                <a:spcPct val="0"/>
              </a:spcBef>
              <a:spcAft>
                <a:spcPct val="15000"/>
              </a:spcAft>
            </a:pPr>
            <a:r>
              <a:rPr lang="en-US" sz="2400" i="0" dirty="0"/>
              <a:t>	.</a:t>
            </a:r>
            <a:r>
              <a:rPr lang="en-US" sz="2400" i="0" dirty="0" err="1"/>
              <a:t>hk</a:t>
            </a:r>
            <a:r>
              <a:rPr lang="en-US" sz="2400" i="0" dirty="0"/>
              <a:t>: </a:t>
            </a:r>
            <a:r>
              <a:rPr lang="en-US" sz="2400" i="0" dirty="0">
                <a:solidFill>
                  <a:srgbClr val="BB3932"/>
                </a:solidFill>
              </a:rPr>
              <a:t>HK$250 per year</a:t>
            </a:r>
            <a:endParaRPr lang="en-US" sz="2400" dirty="0">
              <a:solidFill>
                <a:srgbClr val="BB39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Linking Domain Names and IP Addresses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469D-5D8D-4CB5-B1E6-7DCC7DF6D70B}" type="slidenum">
              <a:rPr lang="en-US"/>
              <a:pPr/>
              <a:t>12</a:t>
            </a:fld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374063" cy="5043488"/>
          </a:xfrm>
        </p:spPr>
        <p:txBody>
          <a:bodyPr>
            <a:normAutofit/>
          </a:bodyPr>
          <a:lstStyle/>
          <a:p>
            <a:r>
              <a:rPr lang="en-US" sz="2400" dirty="0"/>
              <a:t>A domain name, once registered, needs to be associated with a fixed IP address of a web server on the Internet. When you register and setup a new domain name, you need to enter details of at least 2 </a:t>
            </a:r>
            <a:r>
              <a:rPr lang="en-US" sz="2400" u="sng" dirty="0" err="1"/>
              <a:t>nameservers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These </a:t>
            </a:r>
            <a:r>
              <a:rPr lang="en-US" sz="2400" dirty="0" err="1"/>
              <a:t>nameservers</a:t>
            </a:r>
            <a:r>
              <a:rPr lang="en-US" sz="2400" dirty="0"/>
              <a:t> are special internet servers that implement a name service protocol. </a:t>
            </a:r>
          </a:p>
          <a:p>
            <a:pPr lvl="1"/>
            <a:r>
              <a:rPr lang="en-US" sz="2400" dirty="0"/>
              <a:t>They may be provided by a web hosting service, or a domain registration service. </a:t>
            </a:r>
          </a:p>
          <a:p>
            <a:pPr lvl="1"/>
            <a:r>
              <a:rPr lang="en-US" sz="2400" dirty="0"/>
              <a:t>They link a domain name to the specific IP address assigned for a website. Examples: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BB3932"/>
                </a:solidFill>
              </a:rPr>
              <a:t>ns0.directnic.com</a:t>
            </a:r>
            <a:br>
              <a:rPr lang="en-US" sz="2400" dirty="0">
                <a:solidFill>
                  <a:srgbClr val="BB3932"/>
                </a:solidFill>
              </a:rPr>
            </a:br>
            <a:r>
              <a:rPr lang="en-US" sz="2400" dirty="0">
                <a:solidFill>
                  <a:srgbClr val="BB3932"/>
                </a:solidFill>
              </a:rPr>
              <a:t>	ns1.directnic.com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4557713" y="5343525"/>
            <a:ext cx="4122737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20000"/>
              </a:spcAft>
            </a:pPr>
            <a:r>
              <a:rPr lang="en-US" sz="1400" baseline="0"/>
              <a:t>Note: Most commercial hosting services provide a form of </a:t>
            </a:r>
            <a:r>
              <a:rPr lang="en-US" sz="1400" u="sng" baseline="0"/>
              <a:t>virtual hosting</a:t>
            </a:r>
            <a:r>
              <a:rPr lang="en-US" sz="1400" baseline="0"/>
              <a:t>, placing many websites on a single server, so special software is used to route domains names to assigned IP address.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8038"/>
          </a:xfrm>
        </p:spPr>
        <p:txBody>
          <a:bodyPr/>
          <a:lstStyle/>
          <a:p>
            <a:r>
              <a:rPr lang="en-US" dirty="0"/>
              <a:t>Domain Names… not just websites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SM5312 week 5: </a:t>
            </a:r>
            <a:r>
              <a:rPr lang="en-US">
                <a:solidFill>
                  <a:srgbClr val="B9B9B9"/>
                </a:solidFill>
              </a:rPr>
              <a:t>web technology basics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BF0-157A-419D-BC36-1DF0EA4215BF}" type="slidenum">
              <a:rPr lang="en-US"/>
              <a:pPr/>
              <a:t>13</a:t>
            </a:fld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5587"/>
            <a:ext cx="8305800" cy="3427413"/>
          </a:xfrm>
        </p:spPr>
        <p:txBody>
          <a:bodyPr>
            <a:normAutofit/>
          </a:bodyPr>
          <a:lstStyle/>
          <a:p>
            <a:r>
              <a:rPr lang="en-US" sz="2400" dirty="0"/>
              <a:t>Once your domain name is assigned a specific IP host you can:</a:t>
            </a:r>
          </a:p>
          <a:p>
            <a:pPr>
              <a:buFontTx/>
              <a:buChar char="•"/>
            </a:pP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Set </a:t>
            </a:r>
            <a:r>
              <a:rPr lang="en-US" sz="2400" dirty="0"/>
              <a:t>up and run a </a:t>
            </a:r>
            <a:r>
              <a:rPr lang="en-US" sz="2400" u="sng" dirty="0"/>
              <a:t>website</a:t>
            </a:r>
            <a:r>
              <a:rPr lang="en-US" sz="2400" dirty="0"/>
              <a:t> (www.cityu.edu.hk)</a:t>
            </a:r>
          </a:p>
          <a:p>
            <a:pPr>
              <a:buFontTx/>
              <a:buChar char="•"/>
            </a:pP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Set up </a:t>
            </a:r>
            <a:r>
              <a:rPr lang="en-US" sz="2400" u="sng" dirty="0"/>
              <a:t>e-mail</a:t>
            </a:r>
            <a:r>
              <a:rPr lang="en-US" sz="2400" dirty="0"/>
              <a:t> accounts (nick.foxall@cityu.edu.hk)</a:t>
            </a:r>
          </a:p>
          <a:p>
            <a:pPr>
              <a:buFontTx/>
              <a:buChar char="•"/>
            </a:pP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Set up </a:t>
            </a:r>
            <a:r>
              <a:rPr lang="en-US" sz="2400" u="sng" dirty="0"/>
              <a:t>file transfer</a:t>
            </a:r>
            <a:r>
              <a:rPr lang="en-US" sz="2400" dirty="0"/>
              <a:t> </a:t>
            </a:r>
            <a:r>
              <a:rPr lang="en-US" sz="2400" dirty="0" err="1"/>
              <a:t>capabilties</a:t>
            </a:r>
            <a:r>
              <a:rPr lang="en-US" sz="2400" dirty="0"/>
              <a:t> (ftp.cityu.edu.hk)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8762"/>
            <a:ext cx="7772400" cy="808038"/>
          </a:xfrm>
        </p:spPr>
        <p:txBody>
          <a:bodyPr/>
          <a:lstStyle/>
          <a:p>
            <a:r>
              <a:rPr lang="en-US" dirty="0" smtClean="0"/>
              <a:t>Network Architectures</a:t>
            </a:r>
            <a:endParaRPr lang="en-US" dirty="0"/>
          </a:p>
        </p:txBody>
      </p:sp>
      <p:pic>
        <p:nvPicPr>
          <p:cNvPr id="89090" name="Picture 2" descr="http://www.roseindia.net/java/network/client-serv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257800" cy="42226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90800" y="5867400"/>
            <a:ext cx="3556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 Server Model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10400" cy="838200"/>
          </a:xfrm>
        </p:spPr>
        <p:txBody>
          <a:bodyPr/>
          <a:lstStyle/>
          <a:p>
            <a:r>
              <a:rPr lang="en-US" dirty="0"/>
              <a:t>Pure P2P architecture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28625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Any Node can perform as clients or servers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Arbitrary </a:t>
            </a:r>
            <a:r>
              <a:rPr lang="en-US" sz="2400" dirty="0"/>
              <a:t>end systems directly communicate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Highly </a:t>
            </a:r>
            <a:r>
              <a:rPr lang="en-US" sz="2400" dirty="0"/>
              <a:t>scalable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 difficult to manage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279E23-4479-4D76-9B32-9284BA5946D9}" type="slidenum">
              <a:rPr lang="en-US"/>
              <a:pPr/>
              <a:t>15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60963" y="1447800"/>
            <a:ext cx="3678237" cy="4117975"/>
            <a:chOff x="3220" y="1179"/>
            <a:chExt cx="2317" cy="2594"/>
          </a:xfrm>
        </p:grpSpPr>
        <p:sp>
          <p:nvSpPr>
            <p:cNvPr id="16389" name="Freeform 5"/>
            <p:cNvSpPr>
              <a:spLocks/>
            </p:cNvSpPr>
            <p:nvPr/>
          </p:nvSpPr>
          <p:spPr bwMode="auto">
            <a:xfrm>
              <a:off x="4404" y="1269"/>
              <a:ext cx="1133" cy="1055"/>
            </a:xfrm>
            <a:custGeom>
              <a:avLst/>
              <a:gdLst/>
              <a:ahLst/>
              <a:cxnLst>
                <a:cxn ang="0">
                  <a:pos x="239" y="7"/>
                </a:cxn>
                <a:cxn ang="0">
                  <a:pos x="35" y="157"/>
                </a:cxn>
                <a:cxn ang="0">
                  <a:pos x="29" y="523"/>
                </a:cxn>
                <a:cxn ang="0">
                  <a:pos x="53" y="829"/>
                </a:cxn>
                <a:cxn ang="0">
                  <a:pos x="245" y="871"/>
                </a:cxn>
                <a:cxn ang="0">
                  <a:pos x="647" y="1129"/>
                </a:cxn>
                <a:cxn ang="0">
                  <a:pos x="995" y="1237"/>
                </a:cxn>
                <a:cxn ang="0">
                  <a:pos x="1199" y="1021"/>
                </a:cxn>
                <a:cxn ang="0">
                  <a:pos x="1271" y="445"/>
                </a:cxn>
                <a:cxn ang="0">
                  <a:pos x="1205" y="211"/>
                </a:cxn>
                <a:cxn ang="0">
                  <a:pos x="749" y="115"/>
                </a:cxn>
                <a:cxn ang="0">
                  <a:pos x="239" y="7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3220" y="1179"/>
              <a:ext cx="1176" cy="1001"/>
            </a:xfrm>
            <a:custGeom>
              <a:avLst/>
              <a:gdLst/>
              <a:ahLst/>
              <a:cxnLst>
                <a:cxn ang="0">
                  <a:pos x="550" y="42"/>
                </a:cxn>
                <a:cxn ang="0">
                  <a:pos x="82" y="60"/>
                </a:cxn>
                <a:cxn ang="0">
                  <a:pos x="58" y="402"/>
                </a:cxn>
                <a:cxn ang="0">
                  <a:pos x="28" y="720"/>
                </a:cxn>
                <a:cxn ang="0">
                  <a:pos x="112" y="870"/>
                </a:cxn>
                <a:cxn ang="0">
                  <a:pos x="538" y="876"/>
                </a:cxn>
                <a:cxn ang="0">
                  <a:pos x="640" y="1128"/>
                </a:cxn>
                <a:cxn ang="0">
                  <a:pos x="1234" y="1098"/>
                </a:cxn>
                <a:cxn ang="0">
                  <a:pos x="1276" y="570"/>
                </a:cxn>
                <a:cxn ang="0">
                  <a:pos x="1204" y="342"/>
                </a:cxn>
                <a:cxn ang="0">
                  <a:pos x="760" y="288"/>
                </a:cxn>
                <a:cxn ang="0">
                  <a:pos x="550" y="42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3456" y="2064"/>
              <a:ext cx="1874" cy="1398"/>
            </a:xfrm>
            <a:custGeom>
              <a:avLst/>
              <a:gdLst/>
              <a:ahLst/>
              <a:cxnLst>
                <a:cxn ang="0">
                  <a:pos x="27" y="652"/>
                </a:cxn>
                <a:cxn ang="0">
                  <a:pos x="105" y="76"/>
                </a:cxn>
                <a:cxn ang="0">
                  <a:pos x="657" y="196"/>
                </a:cxn>
                <a:cxn ang="0">
                  <a:pos x="1209" y="100"/>
                </a:cxn>
                <a:cxn ang="0">
                  <a:pos x="2001" y="406"/>
                </a:cxn>
                <a:cxn ang="0">
                  <a:pos x="2013" y="1144"/>
                </a:cxn>
                <a:cxn ang="0">
                  <a:pos x="1581" y="1600"/>
                </a:cxn>
                <a:cxn ang="0">
                  <a:pos x="813" y="1516"/>
                </a:cxn>
                <a:cxn ang="0">
                  <a:pos x="501" y="1270"/>
                </a:cxn>
                <a:cxn ang="0">
                  <a:pos x="183" y="1066"/>
                </a:cxn>
                <a:cxn ang="0">
                  <a:pos x="27" y="652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294" y="1264"/>
              <a:ext cx="462" cy="201"/>
              <a:chOff x="3552" y="246"/>
              <a:chExt cx="527" cy="248"/>
            </a:xfrm>
          </p:grpSpPr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88079" name="Clip" r:id="rId4" imgW="1305000" imgH="1085760" progId="">
                  <p:embed/>
                </p:oleObj>
              </a:graphicData>
            </a:graphic>
          </p:graphicFrame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88080" name="Clip" r:id="rId5" imgW="676440" imgH="485640" progId="">
                  <p:embed/>
                </p:oleObj>
              </a:graphicData>
            </a:graphic>
          </p:graphicFrame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294" y="1639"/>
              <a:ext cx="462" cy="201"/>
              <a:chOff x="3552" y="246"/>
              <a:chExt cx="527" cy="248"/>
            </a:xfrm>
          </p:grpSpPr>
          <p:graphicFrame>
            <p:nvGraphicFramePr>
              <p:cNvPr id="1639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88077" name="Clip" r:id="rId6" imgW="1305000" imgH="1085760" progId="">
                  <p:embed/>
                </p:oleObj>
              </a:graphicData>
            </a:graphic>
          </p:graphicFrame>
          <p:graphicFrame>
            <p:nvGraphicFramePr>
              <p:cNvPr id="1639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88078" name="Clip" r:id="rId7" imgW="676440" imgH="485640" progId="">
                  <p:embed/>
                </p:oleObj>
              </a:graphicData>
            </a:graphic>
          </p:graphicFrame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531" y="1505"/>
              <a:ext cx="44" cy="135"/>
              <a:chOff x="3842" y="406"/>
              <a:chExt cx="51" cy="167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840" y="1824"/>
              <a:ext cx="132" cy="249"/>
              <a:chOff x="4180" y="783"/>
              <a:chExt cx="150" cy="307"/>
            </a:xfrm>
          </p:grpSpPr>
          <p:sp>
            <p:nvSpPr>
              <p:cNvPr id="16405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5400000">
              <a:off x="4024" y="1871"/>
              <a:ext cx="51" cy="147"/>
              <a:chOff x="3842" y="406"/>
              <a:chExt cx="51" cy="167"/>
            </a:xfrm>
          </p:grpSpPr>
          <p:sp>
            <p:nvSpPr>
              <p:cNvPr id="16414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3913" y="1764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3915" y="1762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4227" y="1761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3724" y="1424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3732" y="1604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4064" y="1658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139" y="1808"/>
              <a:ext cx="132" cy="249"/>
              <a:chOff x="4180" y="783"/>
              <a:chExt cx="150" cy="307"/>
            </a:xfrm>
          </p:grpSpPr>
          <p:sp>
            <p:nvSpPr>
              <p:cNvPr id="16424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552" y="2208"/>
              <a:ext cx="302" cy="583"/>
              <a:chOff x="3314" y="1248"/>
              <a:chExt cx="344" cy="694"/>
            </a:xfrm>
          </p:grpSpPr>
          <p:graphicFrame>
            <p:nvGraphicFramePr>
              <p:cNvPr id="16433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88075" name="Clip" r:id="rId8" imgW="1305000" imgH="1085760" progId="">
                  <p:embed/>
                </p:oleObj>
              </a:graphicData>
            </a:graphic>
          </p:graphicFrame>
          <p:sp>
            <p:nvSpPr>
              <p:cNvPr id="16434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435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88076" name="Clip" r:id="rId9" imgW="1305000" imgH="1085760" progId="">
                  <p:embed/>
                </p:oleObj>
              </a:graphicData>
            </a:graphic>
          </p:graphicFrame>
          <p:sp>
            <p:nvSpPr>
              <p:cNvPr id="16436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6438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9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0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1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6442" name="Object 58"/>
            <p:cNvGraphicFramePr>
              <a:graphicFrameLocks noChangeAspect="1"/>
            </p:cNvGraphicFramePr>
            <p:nvPr/>
          </p:nvGraphicFramePr>
          <p:xfrm>
            <a:off x="4083" y="2834"/>
            <a:ext cx="263" cy="209"/>
          </p:xfrm>
          <a:graphic>
            <a:graphicData uri="http://schemas.openxmlformats.org/presentationml/2006/ole">
              <p:oleObj spid="_x0000_s88066" name="Clip" r:id="rId10" imgW="1305000" imgH="1085760" progId="">
                <p:embed/>
              </p:oleObj>
            </a:graphicData>
          </a:graphic>
        </p:graphicFrame>
        <p:graphicFrame>
          <p:nvGraphicFramePr>
            <p:cNvPr id="16443" name="Object 59"/>
            <p:cNvGraphicFramePr>
              <a:graphicFrameLocks noChangeAspect="1"/>
            </p:cNvGraphicFramePr>
            <p:nvPr/>
          </p:nvGraphicFramePr>
          <p:xfrm>
            <a:off x="3696" y="2827"/>
            <a:ext cx="262" cy="208"/>
          </p:xfrm>
          <a:graphic>
            <a:graphicData uri="http://schemas.openxmlformats.org/presentationml/2006/ole">
              <p:oleObj spid="_x0000_s88067" name="Clip" r:id="rId11" imgW="1305000" imgH="1085760" progId="">
                <p:embed/>
              </p:oleObj>
            </a:graphicData>
          </a:graphic>
        </p:graphicFrame>
        <p:sp>
          <p:nvSpPr>
            <p:cNvPr id="16444" name="Oval 60"/>
            <p:cNvSpPr>
              <a:spLocks noChangeArrowheads="1"/>
            </p:cNvSpPr>
            <p:nvPr/>
          </p:nvSpPr>
          <p:spPr bwMode="auto">
            <a:xfrm rot="-5400000">
              <a:off x="3959" y="2892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Oval 61"/>
            <p:cNvSpPr>
              <a:spLocks noChangeArrowheads="1"/>
            </p:cNvSpPr>
            <p:nvPr/>
          </p:nvSpPr>
          <p:spPr bwMode="auto">
            <a:xfrm rot="-5400000">
              <a:off x="4012" y="2891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Oval 62"/>
            <p:cNvSpPr>
              <a:spLocks noChangeArrowheads="1"/>
            </p:cNvSpPr>
            <p:nvPr/>
          </p:nvSpPr>
          <p:spPr bwMode="auto">
            <a:xfrm rot="-5400000">
              <a:off x="4061" y="2894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-5400000">
              <a:off x="4225" y="2818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H="1">
              <a:off x="3830" y="2813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rot="16200000" flipV="1">
              <a:off x="4049" y="2599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3838" y="2561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4217" y="2590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flipH="1">
              <a:off x="4718" y="2588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453" name="Object 69"/>
            <p:cNvGraphicFramePr>
              <a:graphicFrameLocks noChangeAspect="1"/>
            </p:cNvGraphicFramePr>
            <p:nvPr/>
          </p:nvGraphicFramePr>
          <p:xfrm>
            <a:off x="4830" y="2306"/>
            <a:ext cx="128" cy="152"/>
          </p:xfrm>
          <a:graphic>
            <a:graphicData uri="http://schemas.openxmlformats.org/presentationml/2006/ole">
              <p:oleObj spid="_x0000_s88068" name="Clip" r:id="rId12" imgW="981000" imgH="1209600" progId="">
                <p:embed/>
              </p:oleObj>
            </a:graphicData>
          </a:graphic>
        </p:graphicFrame>
        <p:graphicFrame>
          <p:nvGraphicFramePr>
            <p:cNvPr id="16454" name="Object 70"/>
            <p:cNvGraphicFramePr>
              <a:graphicFrameLocks noChangeAspect="1"/>
            </p:cNvGraphicFramePr>
            <p:nvPr/>
          </p:nvGraphicFramePr>
          <p:xfrm>
            <a:off x="3988" y="2357"/>
            <a:ext cx="128" cy="151"/>
          </p:xfrm>
          <a:graphic>
            <a:graphicData uri="http://schemas.openxmlformats.org/presentationml/2006/ole">
              <p:oleObj spid="_x0000_s88069" name="Clip" r:id="rId13" imgW="981000" imgH="1209600" progId="">
                <p:embed/>
              </p:oleObj>
            </a:graphicData>
          </a:graphic>
        </p:graphicFrame>
        <p:sp>
          <p:nvSpPr>
            <p:cNvPr id="16455" name="Freeform 71"/>
            <p:cNvSpPr>
              <a:spLocks/>
            </p:cNvSpPr>
            <p:nvPr/>
          </p:nvSpPr>
          <p:spPr bwMode="auto">
            <a:xfrm>
              <a:off x="4039" y="2215"/>
              <a:ext cx="853" cy="192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432" y="9"/>
                </a:cxn>
                <a:cxn ang="0">
                  <a:pos x="972" y="171"/>
                </a:cxn>
              </a:cxnLst>
              <a:rect l="0" t="0" r="r" b="b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4207" y="3111"/>
              <a:ext cx="256" cy="269"/>
              <a:chOff x="2870" y="1518"/>
              <a:chExt cx="292" cy="320"/>
            </a:xfrm>
          </p:grpSpPr>
          <p:graphicFrame>
            <p:nvGraphicFramePr>
              <p:cNvPr id="16457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88073" name="Clip" r:id="rId14" imgW="819000" imgH="847800" progId="">
                  <p:embed/>
                </p:oleObj>
              </a:graphicData>
            </a:graphic>
          </p:graphicFrame>
          <p:graphicFrame>
            <p:nvGraphicFramePr>
              <p:cNvPr id="16458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88074" name="Clip" r:id="rId15" imgW="1266840" imgH="1200240" progId="">
                  <p:embed/>
                </p:oleObj>
              </a:graphicData>
            </a:graphic>
          </p:graphicFrame>
        </p:grp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4697" y="3131"/>
              <a:ext cx="256" cy="269"/>
              <a:chOff x="2870" y="1518"/>
              <a:chExt cx="292" cy="320"/>
            </a:xfrm>
          </p:grpSpPr>
          <p:graphicFrame>
            <p:nvGraphicFramePr>
              <p:cNvPr id="16460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88071" name="Clip" r:id="rId16" imgW="819000" imgH="847800" progId="">
                  <p:embed/>
                </p:oleObj>
              </a:graphicData>
            </a:graphic>
          </p:graphicFrame>
          <p:graphicFrame>
            <p:nvGraphicFramePr>
              <p:cNvPr id="16461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88072" name="Clip" r:id="rId17" imgW="1266840" imgH="1200240" progId="">
                  <p:embed/>
                </p:oleObj>
              </a:graphicData>
            </a:graphic>
          </p:graphicFrame>
        </p:grpSp>
        <p:grpSp>
          <p:nvGrpSpPr>
            <p:cNvPr id="13" name="Group 78"/>
            <p:cNvGrpSpPr>
              <a:grpSpLocks/>
            </p:cNvGrpSpPr>
            <p:nvPr/>
          </p:nvGrpSpPr>
          <p:grpSpPr bwMode="auto">
            <a:xfrm>
              <a:off x="4436" y="2952"/>
              <a:ext cx="239" cy="237"/>
              <a:chOff x="4733" y="2082"/>
              <a:chExt cx="272" cy="282"/>
            </a:xfrm>
          </p:grpSpPr>
          <p:graphicFrame>
            <p:nvGraphicFramePr>
              <p:cNvPr id="16463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88070" name="Clip" r:id="rId18" imgW="819000" imgH="847800" progId="">
                  <p:embed/>
                </p:oleObj>
              </a:graphicData>
            </a:graphic>
          </p:graphicFrame>
          <p:sp>
            <p:nvSpPr>
              <p:cNvPr id="16464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4629" y="289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82"/>
            <p:cNvGrpSpPr>
              <a:grpSpLocks/>
            </p:cNvGrpSpPr>
            <p:nvPr/>
          </p:nvGrpSpPr>
          <p:grpSpPr bwMode="auto">
            <a:xfrm>
              <a:off x="5083" y="2528"/>
              <a:ext cx="131" cy="258"/>
              <a:chOff x="4180" y="783"/>
              <a:chExt cx="150" cy="307"/>
            </a:xfrm>
          </p:grpSpPr>
          <p:sp>
            <p:nvSpPr>
              <p:cNvPr id="16467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9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0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1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2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4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91"/>
            <p:cNvGrpSpPr>
              <a:grpSpLocks/>
            </p:cNvGrpSpPr>
            <p:nvPr/>
          </p:nvGrpSpPr>
          <p:grpSpPr bwMode="auto">
            <a:xfrm>
              <a:off x="5075" y="2808"/>
              <a:ext cx="131" cy="258"/>
              <a:chOff x="4180" y="783"/>
              <a:chExt cx="150" cy="307"/>
            </a:xfrm>
          </p:grpSpPr>
          <p:sp>
            <p:nvSpPr>
              <p:cNvPr id="16476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7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8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9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0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1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H="1">
              <a:off x="4839" y="2764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rot="-5400000">
              <a:off x="5063" y="2922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rot="-5400000">
              <a:off x="5056" y="2627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flipV="1">
              <a:off x="4224" y="1456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>
              <a:off x="4813" y="1446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H="1">
              <a:off x="5140" y="1658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>
              <a:off x="4655" y="151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>
              <a:off x="4671" y="1925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flipH="1">
              <a:off x="4961" y="2218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H="1">
              <a:off x="4818" y="1638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H="1">
              <a:off x="4824" y="1285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flipH="1">
              <a:off x="5276" y="1396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2"/>
            <p:cNvGrpSpPr>
              <a:grpSpLocks/>
            </p:cNvGrpSpPr>
            <p:nvPr/>
          </p:nvGrpSpPr>
          <p:grpSpPr bwMode="auto">
            <a:xfrm>
              <a:off x="3897" y="1517"/>
              <a:ext cx="316" cy="147"/>
              <a:chOff x="3600" y="219"/>
              <a:chExt cx="360" cy="175"/>
            </a:xfrm>
          </p:grpSpPr>
          <p:sp>
            <p:nvSpPr>
              <p:cNvPr id="16497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8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9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0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01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0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4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5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07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8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9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26"/>
            <p:cNvGrpSpPr>
              <a:grpSpLocks/>
            </p:cNvGrpSpPr>
            <p:nvPr/>
          </p:nvGrpSpPr>
          <p:grpSpPr bwMode="auto">
            <a:xfrm>
              <a:off x="4497" y="1373"/>
              <a:ext cx="316" cy="147"/>
              <a:chOff x="3600" y="219"/>
              <a:chExt cx="360" cy="175"/>
            </a:xfrm>
          </p:grpSpPr>
          <p:sp>
            <p:nvSpPr>
              <p:cNvPr id="16511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2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3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4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15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1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2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2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140"/>
            <p:cNvGrpSpPr>
              <a:grpSpLocks/>
            </p:cNvGrpSpPr>
            <p:nvPr/>
          </p:nvGrpSpPr>
          <p:grpSpPr bwMode="auto">
            <a:xfrm>
              <a:off x="4508" y="1787"/>
              <a:ext cx="316" cy="147"/>
              <a:chOff x="3600" y="219"/>
              <a:chExt cx="360" cy="175"/>
            </a:xfrm>
          </p:grpSpPr>
          <p:sp>
            <p:nvSpPr>
              <p:cNvPr id="16525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6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7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8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29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3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2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3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35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6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37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154"/>
            <p:cNvGrpSpPr>
              <a:grpSpLocks/>
            </p:cNvGrpSpPr>
            <p:nvPr/>
          </p:nvGrpSpPr>
          <p:grpSpPr bwMode="auto">
            <a:xfrm>
              <a:off x="5119" y="1504"/>
              <a:ext cx="315" cy="147"/>
              <a:chOff x="3600" y="219"/>
              <a:chExt cx="360" cy="175"/>
            </a:xfrm>
          </p:grpSpPr>
          <p:sp>
            <p:nvSpPr>
              <p:cNvPr id="16539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0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1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43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45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46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47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4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0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51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168"/>
            <p:cNvGrpSpPr>
              <a:grpSpLocks/>
            </p:cNvGrpSpPr>
            <p:nvPr/>
          </p:nvGrpSpPr>
          <p:grpSpPr bwMode="auto">
            <a:xfrm>
              <a:off x="4997" y="2069"/>
              <a:ext cx="316" cy="147"/>
              <a:chOff x="3600" y="219"/>
              <a:chExt cx="360" cy="175"/>
            </a:xfrm>
          </p:grpSpPr>
          <p:sp>
            <p:nvSpPr>
              <p:cNvPr id="16553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5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6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57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5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0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1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63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4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65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82"/>
            <p:cNvGrpSpPr>
              <a:grpSpLocks/>
            </p:cNvGrpSpPr>
            <p:nvPr/>
          </p:nvGrpSpPr>
          <p:grpSpPr bwMode="auto">
            <a:xfrm>
              <a:off x="4787" y="2437"/>
              <a:ext cx="316" cy="148"/>
              <a:chOff x="3600" y="219"/>
              <a:chExt cx="360" cy="175"/>
            </a:xfrm>
          </p:grpSpPr>
          <p:sp>
            <p:nvSpPr>
              <p:cNvPr id="16567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8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9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0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71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384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73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4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5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85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77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8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9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388" name="Group 196"/>
            <p:cNvGrpSpPr>
              <a:grpSpLocks/>
            </p:cNvGrpSpPr>
            <p:nvPr/>
          </p:nvGrpSpPr>
          <p:grpSpPr bwMode="auto">
            <a:xfrm>
              <a:off x="4403" y="2745"/>
              <a:ext cx="315" cy="147"/>
              <a:chOff x="3600" y="219"/>
              <a:chExt cx="360" cy="175"/>
            </a:xfrm>
          </p:grpSpPr>
          <p:sp>
            <p:nvSpPr>
              <p:cNvPr id="16581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2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4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85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392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587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8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9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6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591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2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3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00" name="Group 210"/>
            <p:cNvGrpSpPr>
              <a:grpSpLocks/>
            </p:cNvGrpSpPr>
            <p:nvPr/>
          </p:nvGrpSpPr>
          <p:grpSpPr bwMode="auto">
            <a:xfrm>
              <a:off x="3897" y="2508"/>
              <a:ext cx="316" cy="147"/>
              <a:chOff x="3600" y="219"/>
              <a:chExt cx="360" cy="175"/>
            </a:xfrm>
          </p:grpSpPr>
          <p:sp>
            <p:nvSpPr>
              <p:cNvPr id="16595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6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7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8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599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04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6601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02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03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6605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06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07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08" name="Line 224"/>
            <p:cNvSpPr>
              <a:spLocks noChangeShapeType="1"/>
            </p:cNvSpPr>
            <p:nvPr/>
          </p:nvSpPr>
          <p:spPr bwMode="auto">
            <a:xfrm flipV="1">
              <a:off x="4058" y="2642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09" name="Line 225"/>
            <p:cNvSpPr>
              <a:spLocks noChangeShapeType="1"/>
            </p:cNvSpPr>
            <p:nvPr/>
          </p:nvSpPr>
          <p:spPr bwMode="auto">
            <a:xfrm>
              <a:off x="3504" y="1728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0" name="Line 226"/>
            <p:cNvSpPr>
              <a:spLocks noChangeShapeType="1"/>
            </p:cNvSpPr>
            <p:nvPr/>
          </p:nvSpPr>
          <p:spPr bwMode="auto">
            <a:xfrm>
              <a:off x="3456" y="1776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1" name="Line 227"/>
            <p:cNvSpPr>
              <a:spLocks noChangeShapeType="1"/>
            </p:cNvSpPr>
            <p:nvPr/>
          </p:nvSpPr>
          <p:spPr bwMode="auto">
            <a:xfrm>
              <a:off x="3456" y="1392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2" name="Line 228"/>
            <p:cNvSpPr>
              <a:spLocks noChangeShapeType="1"/>
            </p:cNvSpPr>
            <p:nvPr/>
          </p:nvSpPr>
          <p:spPr bwMode="auto">
            <a:xfrm>
              <a:off x="3552" y="1440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3" name="Line 229"/>
            <p:cNvSpPr>
              <a:spLocks noChangeShapeType="1"/>
            </p:cNvSpPr>
            <p:nvPr/>
          </p:nvSpPr>
          <p:spPr bwMode="auto">
            <a:xfrm>
              <a:off x="3840" y="2976"/>
              <a:ext cx="100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4" name="Line 230"/>
            <p:cNvSpPr>
              <a:spLocks noChangeShapeType="1"/>
            </p:cNvSpPr>
            <p:nvPr/>
          </p:nvSpPr>
          <p:spPr bwMode="auto">
            <a:xfrm>
              <a:off x="3888" y="2928"/>
              <a:ext cx="91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15" name="Text Box 231"/>
            <p:cNvSpPr txBox="1">
              <a:spLocks noChangeArrowheads="1"/>
            </p:cNvSpPr>
            <p:nvPr/>
          </p:nvSpPr>
          <p:spPr bwMode="auto">
            <a:xfrm>
              <a:off x="3673" y="3523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0"/>
                <a:buNone/>
              </a:pPr>
              <a:endParaRPr lang="en-GB" sz="20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848600" cy="838200"/>
          </a:xfrm>
        </p:spPr>
        <p:txBody>
          <a:bodyPr/>
          <a:lstStyle/>
          <a:p>
            <a:r>
              <a:rPr lang="en-US" dirty="0"/>
              <a:t>Hybrid of client-server and P2P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719A-70D6-4E72-BB83-FC11BF1272CD}" type="slidenum">
              <a:rPr lang="en-US"/>
              <a:pPr/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19200"/>
            <a:ext cx="5486400" cy="464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1066800" y="59436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http://www.fidis.net/resources/deliverables/hightechid/d122-study-on-emerging-ami-technologies/doc/12/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463008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P2P Grid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19800"/>
            <a:ext cx="391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http://sites.google.com/site/adhocgrid/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84238"/>
          </a:xfrm>
        </p:spPr>
        <p:txBody>
          <a:bodyPr/>
          <a:lstStyle/>
          <a:p>
            <a:r>
              <a:rPr lang="en-US" dirty="0" smtClean="0"/>
              <a:t>Internet vs. Intranet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81200"/>
            <a:ext cx="3505200" cy="420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21869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76600" y="6172200"/>
            <a:ext cx="429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Intranet is a mini private internet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84238"/>
          </a:xfrm>
        </p:spPr>
        <p:txBody>
          <a:bodyPr/>
          <a:lstStyle/>
          <a:p>
            <a:r>
              <a:rPr lang="en-US" dirty="0" smtClean="0"/>
              <a:t>Internet vs. Intranet Cont.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45933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838200"/>
          </a:xfrm>
        </p:spPr>
        <p:txBody>
          <a:bodyPr>
            <a:normAutofit/>
          </a:bodyPr>
          <a:lstStyle/>
          <a:p>
            <a:r>
              <a:rPr lang="en-US" dirty="0"/>
              <a:t>Introducing the World Wide Web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4343400" cy="4114800"/>
          </a:xfrm>
        </p:spPr>
        <p:txBody>
          <a:bodyPr/>
          <a:lstStyle/>
          <a:p>
            <a:r>
              <a:rPr lang="en-US" sz="2400" dirty="0"/>
              <a:t>Today the Internet has grown to include hundreds of millions of interconnected computers, cell phones, PDAs, televisions, and networks.</a:t>
            </a:r>
          </a:p>
          <a:p>
            <a:r>
              <a:rPr lang="en-US" sz="2400" dirty="0"/>
              <a:t>The physical structure of the Internet uses fiber-optic cables, satellites, phone lines, and other telecommunications media.</a:t>
            </a: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876800" y="1981200"/>
          <a:ext cx="4114800" cy="2163762"/>
        </p:xfrm>
        <a:graphic>
          <a:graphicData uri="http://schemas.openxmlformats.org/presentationml/2006/ole">
            <p:oleObj spid="_x0000_s87042" name="Bitmap Image" r:id="rId4" imgW="6087325" imgH="3200000" progId="PBrush">
              <p:embed/>
            </p:oleObj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10CB1-56B5-402C-930C-C7E734268593}" type="slidenum">
              <a:rPr lang="en-US"/>
              <a:pPr/>
              <a:t>2</a:t>
            </a:fld>
            <a:endParaRPr lang="en-US"/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883275" y="4495800"/>
            <a:ext cx="242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Structure of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808038"/>
          </a:xfrm>
        </p:spPr>
        <p:txBody>
          <a:bodyPr/>
          <a:lstStyle/>
          <a:p>
            <a:r>
              <a:rPr lang="en-US" dirty="0" smtClean="0"/>
              <a:t>Intranet vs. Extranet vs. Internet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34920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60438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http://blog.modernista.com/?m=200908</a:t>
            </a:r>
            <a:endParaRPr lang="en-US" dirty="0" smtClean="0"/>
          </a:p>
          <a:p>
            <a:r>
              <a:rPr lang="en-US" dirty="0" smtClean="0"/>
              <a:t>Known as utility computing or hardware as a service (</a:t>
            </a:r>
            <a:r>
              <a:rPr lang="en-US" dirty="0" err="1" smtClean="0"/>
              <a:t>HaaS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Instant access to dynamic and scalable resources to operate software and applications over the 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884238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Defined by six elements</a:t>
            </a:r>
          </a:p>
          <a:p>
            <a:pPr lvl="1"/>
            <a:r>
              <a:rPr lang="fr-FR" dirty="0" smtClean="0"/>
              <a:t>Infrastructure (Infrastructure as a Service – </a:t>
            </a:r>
            <a:r>
              <a:rPr lang="fr-FR" dirty="0" err="1" smtClean="0"/>
              <a:t>IaaS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Providing</a:t>
            </a:r>
            <a:r>
              <a:rPr lang="fr-FR" dirty="0" smtClean="0"/>
              <a:t> Servers, CPU, Memory etc.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Platform (Platform as a Service – 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Providing hardware &amp; software for developing, testing, deploying applications</a:t>
            </a:r>
          </a:p>
          <a:p>
            <a:pPr lvl="2"/>
            <a:r>
              <a:rPr lang="en-US" dirty="0" smtClean="0"/>
              <a:t>e.g. Microsoft Azure Services Platform, Amazon Web Services, Apple </a:t>
            </a:r>
            <a:r>
              <a:rPr lang="en-US" dirty="0" err="1" smtClean="0"/>
              <a:t>MobileMe</a:t>
            </a:r>
            <a:r>
              <a:rPr lang="en-US" dirty="0" smtClean="0"/>
              <a:t>, Microsoft Live </a:t>
            </a:r>
            <a:r>
              <a:rPr lang="en-US" dirty="0" err="1" smtClean="0"/>
              <a:t>Mesh,etc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Google Docs: Document, Spreadsheet, Presentation, Form</a:t>
            </a:r>
          </a:p>
          <a:p>
            <a:pPr lvl="1"/>
            <a:r>
              <a:rPr lang="en-US" dirty="0" smtClean="0"/>
              <a:t>Software/Service (Software as a Service – 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Google Maps, </a:t>
            </a:r>
            <a:r>
              <a:rPr lang="en-US" dirty="0" err="1" smtClean="0"/>
              <a:t>OpenID</a:t>
            </a:r>
            <a:r>
              <a:rPr lang="en-US" dirty="0" smtClean="0"/>
              <a:t>, PayPal, etc. provide services real-time over the Internet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Is the computer hardware/software dependent on cloud computing in order to operate (e.g. Mozilla Firefox, Palm Pre </a:t>
            </a:r>
            <a:r>
              <a:rPr lang="en-US" dirty="0" err="1" smtClean="0"/>
              <a:t>webOS</a:t>
            </a:r>
            <a:r>
              <a:rPr lang="en-US" dirty="0" smtClean="0"/>
              <a:t>, Google G1 Android, Apple </a:t>
            </a:r>
            <a:r>
              <a:rPr lang="en-US" dirty="0" err="1" smtClean="0"/>
              <a:t>iPhone</a:t>
            </a:r>
            <a:r>
              <a:rPr lang="en-US" dirty="0" smtClean="0"/>
              <a:t> 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84238"/>
          </a:xfrm>
        </p:spPr>
        <p:txBody>
          <a:bodyPr/>
          <a:lstStyle/>
          <a:p>
            <a:r>
              <a:rPr lang="en-US" dirty="0" smtClean="0"/>
              <a:t>The Cloud 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5105400"/>
            <a:ext cx="3810000" cy="45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Many more are there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2579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</a:t>
            </a:r>
            <a:r>
              <a:rPr lang="en-US" dirty="0"/>
              <a:t>of the </a:t>
            </a:r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0CAD-060D-43DE-8F40-D25EB360F8B3}" type="slidenum">
              <a:rPr lang="en-US"/>
              <a:pPr/>
              <a:t>24</a:t>
            </a:fld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52625"/>
            <a:ext cx="8305800" cy="3762375"/>
          </a:xfrm>
        </p:spPr>
        <p:txBody>
          <a:bodyPr>
            <a:normAutofit/>
          </a:bodyPr>
          <a:lstStyle/>
          <a:p>
            <a:r>
              <a:rPr lang="en-US" sz="2400" dirty="0"/>
              <a:t>Timothy Berners-Lee and other researchers at the CERN European Organization for  nuclear research facility near Geneva, Switzerland  laid the foundations for the </a:t>
            </a:r>
            <a:r>
              <a:rPr lang="en-US" sz="2400" b="1" dirty="0">
                <a:solidFill>
                  <a:schemeClr val="folHlink"/>
                </a:solidFill>
              </a:rPr>
              <a:t>World Wide Web</a:t>
            </a:r>
            <a:r>
              <a:rPr lang="en-US" sz="2400" dirty="0"/>
              <a:t>, or the </a:t>
            </a:r>
            <a:r>
              <a:rPr lang="en-US" sz="2400" b="1" dirty="0">
                <a:solidFill>
                  <a:schemeClr val="folHlink"/>
                </a:solidFill>
              </a:rPr>
              <a:t>Web</a:t>
            </a:r>
            <a:r>
              <a:rPr lang="en-US" sz="2400" dirty="0"/>
              <a:t>, in 1989.</a:t>
            </a:r>
          </a:p>
          <a:p>
            <a:r>
              <a:rPr lang="en-US" sz="2400" dirty="0"/>
              <a:t>They developed a system of interconnected </a:t>
            </a:r>
            <a:r>
              <a:rPr lang="en-US" sz="2400" b="1" dirty="0">
                <a:solidFill>
                  <a:schemeClr val="folHlink"/>
                </a:solidFill>
              </a:rPr>
              <a:t>hypertext</a:t>
            </a:r>
            <a:r>
              <a:rPr lang="en-US" sz="2400" dirty="0"/>
              <a:t> documents that allowed their users to easily navigate from one topic to another.</a:t>
            </a:r>
          </a:p>
          <a:p>
            <a:r>
              <a:rPr lang="en-US" sz="2400" b="1" dirty="0">
                <a:solidFill>
                  <a:schemeClr val="folHlink"/>
                </a:solidFill>
              </a:rPr>
              <a:t>Hypertext</a:t>
            </a:r>
            <a:r>
              <a:rPr lang="en-US" sz="2400" dirty="0"/>
              <a:t> is a method of organizing information that gives the reader control over the order in which the information is presented.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010400" cy="914400"/>
          </a:xfrm>
        </p:spPr>
        <p:txBody>
          <a:bodyPr/>
          <a:lstStyle/>
          <a:p>
            <a:r>
              <a:rPr lang="en-US" dirty="0"/>
              <a:t>Hypertext Documents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34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When you read a book, you follow a linear progression, reading one page after another.</a:t>
            </a:r>
          </a:p>
          <a:p>
            <a:pPr>
              <a:lnSpc>
                <a:spcPct val="90000"/>
              </a:lnSpc>
            </a:pPr>
            <a:r>
              <a:rPr lang="en-US" sz="2400"/>
              <a:t>With hypertext, you progress through pages in whatever way is best suited to you and your objectives.</a:t>
            </a:r>
          </a:p>
          <a:p>
            <a:pPr>
              <a:lnSpc>
                <a:spcPct val="90000"/>
              </a:lnSpc>
            </a:pPr>
            <a:r>
              <a:rPr lang="en-US" sz="2400"/>
              <a:t>Hypertext lets you skip from one topic to another.</a:t>
            </a:r>
          </a:p>
        </p:txBody>
      </p:sp>
      <p:graphicFrame>
        <p:nvGraphicFramePr>
          <p:cNvPr id="2529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876800" y="2168525"/>
          <a:ext cx="4191000" cy="2519363"/>
        </p:xfrm>
        <a:graphic>
          <a:graphicData uri="http://schemas.openxmlformats.org/presentationml/2006/ole">
            <p:oleObj spid="_x0000_s2050" name="Bitmap Image" r:id="rId4" imgW="6066667" imgH="3648584" progId="PBrush">
              <p:embed/>
            </p:oleObj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981C77-B881-407A-9442-0C3979A39A40}" type="slidenum">
              <a:rPr lang="en-US"/>
              <a:pPr/>
              <a:t>25</a:t>
            </a:fld>
            <a:endParaRPr lang="en-US"/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4935538" y="4937125"/>
            <a:ext cx="413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Linear versus hypertext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08038"/>
          </a:xfrm>
        </p:spPr>
        <p:txBody>
          <a:bodyPr/>
          <a:lstStyle/>
          <a:p>
            <a:r>
              <a:rPr lang="en-US" dirty="0"/>
              <a:t>HTML: The Language of the Web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5279-BEC3-4442-BC9A-1AEED47FAFCE}" type="slidenum">
              <a:rPr lang="en-US"/>
              <a:pPr/>
              <a:t>26</a:t>
            </a:fld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305800" cy="4114800"/>
          </a:xfrm>
        </p:spPr>
        <p:txBody>
          <a:bodyPr/>
          <a:lstStyle/>
          <a:p>
            <a:r>
              <a:rPr lang="en-US" sz="2500" dirty="0"/>
              <a:t>A Web page is a text file written in a language called </a:t>
            </a:r>
            <a:r>
              <a:rPr lang="en-US" sz="2500" b="1" dirty="0">
                <a:solidFill>
                  <a:schemeClr val="folHlink"/>
                </a:solidFill>
              </a:rPr>
              <a:t>Hypertext Markup Language</a:t>
            </a:r>
            <a:r>
              <a:rPr lang="en-US" sz="2500" dirty="0"/>
              <a:t>. </a:t>
            </a:r>
          </a:p>
          <a:p>
            <a:r>
              <a:rPr lang="en-US" sz="2500" dirty="0"/>
              <a:t>A </a:t>
            </a:r>
            <a:r>
              <a:rPr lang="en-US" sz="2500" b="1" dirty="0">
                <a:solidFill>
                  <a:schemeClr val="folHlink"/>
                </a:solidFill>
              </a:rPr>
              <a:t>markup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b="1" dirty="0">
                <a:solidFill>
                  <a:schemeClr val="folHlink"/>
                </a:solidFill>
              </a:rPr>
              <a:t>language</a:t>
            </a:r>
            <a:r>
              <a:rPr lang="en-US" sz="2500" dirty="0"/>
              <a:t> is a language that describes a document’s structure and content.</a:t>
            </a:r>
          </a:p>
          <a:p>
            <a:r>
              <a:rPr lang="en-US" sz="2500" dirty="0"/>
              <a:t>HTML is not a programming language or a formatting language.</a:t>
            </a:r>
          </a:p>
          <a:p>
            <a:r>
              <a:rPr lang="en-US" sz="2500" b="1" dirty="0">
                <a:solidFill>
                  <a:schemeClr val="folHlink"/>
                </a:solidFill>
              </a:rPr>
              <a:t>Styles</a:t>
            </a:r>
            <a:r>
              <a:rPr lang="en-US" sz="2500" dirty="0"/>
              <a:t> are format descriptions written in a separate language from HTML that tell browsers how to render each element. Styles are used to format your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08038"/>
          </a:xfrm>
        </p:spPr>
        <p:txBody>
          <a:bodyPr/>
          <a:lstStyle/>
          <a:p>
            <a:r>
              <a:rPr lang="en-US" dirty="0"/>
              <a:t>Hypertext Documents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32F0-30B1-42C9-9261-AFADAE40822D}" type="slidenum">
              <a:rPr lang="en-US"/>
              <a:pPr/>
              <a:t>27</a:t>
            </a:fld>
            <a:endParaRPr lang="en-US"/>
          </a:p>
        </p:txBody>
      </p:sp>
      <p:sp>
        <p:nvSpPr>
          <p:cNvPr id="257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key to </a:t>
            </a:r>
            <a:r>
              <a:rPr lang="en-US" sz="2400" b="1">
                <a:solidFill>
                  <a:schemeClr val="folHlink"/>
                </a:solidFill>
              </a:rPr>
              <a:t>hypertext</a:t>
            </a:r>
            <a:r>
              <a:rPr lang="en-US" sz="2400"/>
              <a:t> is the use of </a:t>
            </a:r>
            <a:r>
              <a:rPr lang="en-US" sz="2400" b="1">
                <a:solidFill>
                  <a:schemeClr val="folHlink"/>
                </a:solidFill>
              </a:rPr>
              <a:t>hyperlinks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 b="1">
                <a:solidFill>
                  <a:schemeClr val="folHlink"/>
                </a:solidFill>
              </a:rPr>
              <a:t>(or links)</a:t>
            </a:r>
            <a:r>
              <a:rPr lang="en-US" sz="2400"/>
              <a:t> which are the elements in a hypertext document that allow you to jump from one topic to another.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>
                <a:solidFill>
                  <a:schemeClr val="folHlink"/>
                </a:solidFill>
              </a:rPr>
              <a:t>link</a:t>
            </a:r>
            <a:r>
              <a:rPr lang="en-US" sz="2400"/>
              <a:t> may point to another section of the same document, or to another document entirely.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 b="1">
                <a:solidFill>
                  <a:schemeClr val="folHlink"/>
                </a:solidFill>
              </a:rPr>
              <a:t>link</a:t>
            </a:r>
            <a:r>
              <a:rPr lang="en-US" sz="2400"/>
              <a:t> can open a document on your computer, or through the Internet, a document on a computer anywhere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884238"/>
          </a:xfrm>
        </p:spPr>
        <p:txBody>
          <a:bodyPr/>
          <a:lstStyle/>
          <a:p>
            <a:r>
              <a:rPr lang="en-US" dirty="0"/>
              <a:t>Hypertext Documents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365F-FFA0-445E-AEAA-B9F1FCE56BB1}" type="slidenum">
              <a:rPr lang="en-US"/>
              <a:pPr/>
              <a:t>28</a:t>
            </a:fld>
            <a:endParaRPr lang="en-US"/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An entire collection of linked documents is referred to as a </a:t>
            </a:r>
            <a:r>
              <a:rPr lang="en-US" sz="2400" b="1" dirty="0">
                <a:solidFill>
                  <a:schemeClr val="folHlink"/>
                </a:solidFill>
              </a:rPr>
              <a:t>Web site</a:t>
            </a:r>
            <a:r>
              <a:rPr lang="en-US" sz="2400" dirty="0"/>
              <a:t>. 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hypertext documents within a Web site are known as </a:t>
            </a:r>
            <a:r>
              <a:rPr lang="en-US" sz="2400" b="1" dirty="0">
                <a:solidFill>
                  <a:schemeClr val="folHlink"/>
                </a:solidFill>
              </a:rPr>
              <a:t>Web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dirty="0">
                <a:solidFill>
                  <a:schemeClr val="folHlink"/>
                </a:solidFill>
              </a:rPr>
              <a:t>pages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Individual pages can contain text, audio, video, and even programs that can be run remotely.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folHlink"/>
                </a:solidFill>
              </a:rPr>
              <a:t>Web page</a:t>
            </a:r>
            <a:r>
              <a:rPr lang="en-US" sz="2400" dirty="0"/>
              <a:t> is stored on a </a:t>
            </a:r>
            <a:r>
              <a:rPr lang="en-US" sz="2400" b="1" dirty="0">
                <a:solidFill>
                  <a:schemeClr val="folHlink"/>
                </a:solidFill>
              </a:rPr>
              <a:t>Web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b="1" dirty="0">
                <a:solidFill>
                  <a:schemeClr val="folHlink"/>
                </a:solidFill>
              </a:rPr>
              <a:t>server</a:t>
            </a:r>
            <a:r>
              <a:rPr lang="en-US" sz="2400" dirty="0"/>
              <a:t>, which in turn makes it available to the network.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010400" cy="838200"/>
          </a:xfrm>
        </p:spPr>
        <p:txBody>
          <a:bodyPr>
            <a:normAutofit/>
          </a:bodyPr>
          <a:lstStyle/>
          <a:p>
            <a:r>
              <a:rPr lang="en-US" dirty="0"/>
              <a:t>Web Servers </a:t>
            </a:r>
            <a:r>
              <a:rPr lang="en-US" dirty="0" smtClean="0"/>
              <a:t>vs. Web </a:t>
            </a:r>
            <a:r>
              <a:rPr lang="en-US" dirty="0"/>
              <a:t>Browsers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429000"/>
            <a:ext cx="4648200" cy="28956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folHlink"/>
                </a:solidFill>
              </a:rPr>
              <a:t>Web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b="1" dirty="0" smtClean="0">
                <a:solidFill>
                  <a:schemeClr val="folHlink"/>
                </a:solidFill>
              </a:rPr>
              <a:t>browser </a:t>
            </a:r>
            <a:r>
              <a:rPr lang="en-US" sz="2000" dirty="0" smtClean="0"/>
              <a:t>retrieves </a:t>
            </a:r>
            <a:r>
              <a:rPr lang="en-US" sz="2000" dirty="0"/>
              <a:t>the page from the server and displays it.</a:t>
            </a:r>
            <a:endParaRPr lang="en-US" sz="1400" dirty="0"/>
          </a:p>
          <a:p>
            <a:r>
              <a:rPr lang="en-US" sz="2000" dirty="0"/>
              <a:t>The earliest </a:t>
            </a:r>
            <a:r>
              <a:rPr lang="en-US" sz="2000" dirty="0" smtClean="0"/>
              <a:t>browsers were </a:t>
            </a:r>
            <a:r>
              <a:rPr lang="en-US" sz="2000" b="1" dirty="0" smtClean="0">
                <a:solidFill>
                  <a:schemeClr val="folHlink"/>
                </a:solidFill>
              </a:rPr>
              <a:t>text-based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b="1" dirty="0" smtClean="0">
                <a:solidFill>
                  <a:schemeClr val="folHlink"/>
                </a:solidFill>
              </a:rPr>
              <a:t>browsers</a:t>
            </a:r>
            <a:r>
              <a:rPr lang="en-US" sz="2000" dirty="0" smtClean="0"/>
              <a:t>.</a:t>
            </a:r>
            <a:endParaRPr lang="en-US" sz="1400" dirty="0"/>
          </a:p>
          <a:p>
            <a:r>
              <a:rPr lang="en-US" sz="2000" dirty="0"/>
              <a:t>Today </a:t>
            </a:r>
            <a:r>
              <a:rPr lang="en-US" sz="2000" dirty="0" smtClean="0"/>
              <a:t>mostly </a:t>
            </a:r>
            <a:r>
              <a:rPr lang="en-US" sz="2000" b="1" dirty="0" smtClean="0">
                <a:solidFill>
                  <a:schemeClr val="folHlink"/>
                </a:solidFill>
              </a:rPr>
              <a:t>graphical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b="1" dirty="0">
                <a:solidFill>
                  <a:schemeClr val="folHlink"/>
                </a:solidFill>
              </a:rPr>
              <a:t>browsers</a:t>
            </a:r>
            <a:r>
              <a:rPr lang="en-US" sz="2000" dirty="0"/>
              <a:t> </a:t>
            </a:r>
            <a:r>
              <a:rPr lang="en-US" sz="2000" dirty="0" smtClean="0"/>
              <a:t>displaying </a:t>
            </a:r>
            <a:r>
              <a:rPr lang="en-US" sz="2000" dirty="0"/>
              <a:t>not only images, but also video, sound, animations, and a variety of graphical features.</a:t>
            </a:r>
          </a:p>
        </p:txBody>
      </p:sp>
      <p:graphicFrame>
        <p:nvGraphicFramePr>
          <p:cNvPr id="26113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5257800" y="3170238"/>
          <a:ext cx="3429000" cy="1736725"/>
        </p:xfrm>
        <a:graphic>
          <a:graphicData uri="http://schemas.openxmlformats.org/presentationml/2006/ole">
            <p:oleObj spid="_x0000_s24578" name="Image" r:id="rId4" imgW="6069841" imgH="3073016" progId="">
              <p:embed/>
            </p:oleObj>
          </a:graphicData>
        </a:graphic>
      </p:graphicFrame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50378E-05FE-466A-97A5-A3531782657E}" type="slidenum">
              <a:rPr lang="en-US"/>
              <a:pPr/>
              <a:t>29</a:t>
            </a:fld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1447800"/>
            <a:ext cx="8305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two most common web server applications are: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Apache (UNIX-based, open source) 50%*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IIS - Internet Information Services (Microsoft) 36%*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Percent of all websites served on the Internet: Sept, 2007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14400"/>
          </a:xfrm>
        </p:spPr>
        <p:txBody>
          <a:bodyPr>
            <a:normAutofit/>
          </a:bodyPr>
          <a:lstStyle/>
          <a:p>
            <a:r>
              <a:rPr lang="en-US" dirty="0"/>
              <a:t>Introducing the World Wide Web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E9E3B-DEF8-4A2E-805F-C2733F938FA4}" type="slidenum">
              <a:rPr lang="en-US"/>
              <a:pPr/>
              <a:t>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20574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Network</a:t>
            </a:r>
          </a:p>
          <a:p>
            <a:r>
              <a:rPr lang="en-US" sz="2400" dirty="0" smtClean="0"/>
              <a:t>Node</a:t>
            </a:r>
          </a:p>
          <a:p>
            <a:r>
              <a:rPr lang="en-US" sz="2400" dirty="0" smtClean="0"/>
              <a:t>Host Node</a:t>
            </a:r>
            <a:endParaRPr lang="en-US" sz="24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828800"/>
            <a:ext cx="445316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19837" y="2678668"/>
            <a:ext cx="117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05800" y="32766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8600" y="58674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2819400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1752600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6324600"/>
            <a:ext cx="19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 Serve Model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884238"/>
          </a:xfrm>
        </p:spPr>
        <p:txBody>
          <a:bodyPr/>
          <a:lstStyle/>
          <a:p>
            <a:r>
              <a:rPr lang="en-US" dirty="0" smtClean="0"/>
              <a:t>Web Application Architecture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3808-D4CC-47CE-93B6-BFBEA8FA7B4A}" type="slidenum">
              <a:rPr lang="en-US"/>
              <a:pPr/>
              <a:t>30</a:t>
            </a:fld>
            <a:endParaRPr lang="en-US"/>
          </a:p>
        </p:txBody>
      </p:sp>
      <p:pic>
        <p:nvPicPr>
          <p:cNvPr id="67587" name="Picture 3" descr="j019538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590800"/>
            <a:ext cx="1795463" cy="1833563"/>
          </a:xfrm>
          <a:prstGeom prst="rect">
            <a:avLst/>
          </a:prstGeom>
          <a:noFill/>
        </p:spPr>
      </p:pic>
      <p:sp>
        <p:nvSpPr>
          <p:cNvPr id="67588" name="tower"/>
          <p:cNvSpPr>
            <a:spLocks noEditPoints="1" noChangeArrowheads="1"/>
          </p:cNvSpPr>
          <p:nvPr/>
        </p:nvSpPr>
        <p:spPr bwMode="auto">
          <a:xfrm>
            <a:off x="762000" y="2667000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Cloud"/>
          <p:cNvSpPr>
            <a:spLocks noChangeAspect="1" noEditPoints="1" noChangeArrowheads="1"/>
          </p:cNvSpPr>
          <p:nvPr/>
        </p:nvSpPr>
        <p:spPr bwMode="auto">
          <a:xfrm>
            <a:off x="2743200" y="2590800"/>
            <a:ext cx="2193925" cy="14700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sz="2000">
              <a:latin typeface="Arial" charset="0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6002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 flipV="1">
            <a:off x="4495800" y="30480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2766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i="1">
                <a:latin typeface="Arial" charset="0"/>
              </a:rPr>
              <a:t>Internet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1524000" y="28194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4572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4572000" y="34290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5181600" y="289560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Arial" charset="0"/>
              </a:rPr>
              <a:t>request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76400" y="3505200"/>
            <a:ext cx="122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Arial" charset="0"/>
              </a:rPr>
              <a:t>response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533400" y="4648200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>
                <a:latin typeface="Arial" charset="0"/>
              </a:rPr>
              <a:t>Server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6705600" y="4676775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>
                <a:latin typeface="Arial" charset="0"/>
              </a:rPr>
              <a:t>Client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4038600" y="3048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 flipH="1" flipV="1">
            <a:off x="3962400" y="2819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V="1">
            <a:off x="31242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3352800" y="3200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 flipV="1">
            <a:off x="4191000" y="3429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04800" y="1295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Client can download program with Web page, execute on client machine; simple, generic, but sometimes insecure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It can store and execute program on Web server, link from Web page.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more complex, requires server privileges, but can still be (mostly) secure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2" grpId="0"/>
      <p:bldP spid="67593" grpId="0" animBg="1"/>
      <p:bldP spid="67594" grpId="0" animBg="1"/>
      <p:bldP spid="67595" grpId="0" animBg="1"/>
      <p:bldP spid="67596" grpId="0"/>
      <p:bldP spid="67597" grpId="0"/>
      <p:bldP spid="67598" grpId="0"/>
      <p:bldP spid="67599" grpId="0"/>
      <p:bldP spid="67600" grpId="0" animBg="1"/>
      <p:bldP spid="67601" grpId="0" animBg="1"/>
      <p:bldP spid="67602" grpId="0" animBg="1"/>
      <p:bldP spid="67603" grpId="0" animBg="1"/>
      <p:bldP spid="67604" grpId="0" animBg="1"/>
      <p:bldP spid="6760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8038"/>
          </a:xfrm>
        </p:spPr>
        <p:txBody>
          <a:bodyPr/>
          <a:lstStyle/>
          <a:p>
            <a:r>
              <a:rPr lang="en-US" sz="3600" dirty="0"/>
              <a:t>Web caches (proxy server)</a:t>
            </a:r>
            <a:endParaRPr lang="en-US" dirty="0"/>
          </a:p>
        </p:txBody>
      </p:sp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7FCE-D909-4FB1-A2A3-6EA96C564A04}" type="slidenum">
              <a:rPr lang="en-US"/>
              <a:pPr/>
              <a:t>31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39938"/>
            <a:ext cx="3711575" cy="3979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user sets browser: Web accesses via  cache</a:t>
            </a:r>
          </a:p>
          <a:p>
            <a:pPr>
              <a:lnSpc>
                <a:spcPct val="90000"/>
              </a:lnSpc>
            </a:pPr>
            <a:r>
              <a:rPr lang="en-US" sz="2400"/>
              <a:t>browser sends all HTTP requests to  cache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 in cache: cache returns object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else cache requests object from origin server, then returns object to client</a:t>
            </a: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219200"/>
            <a:ext cx="8235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Goal: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satisfy client request without involving origin server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203700" y="2955925"/>
          <a:ext cx="515938" cy="414338"/>
        </p:xfrm>
        <a:graphic>
          <a:graphicData uri="http://schemas.openxmlformats.org/presentationml/2006/ole">
            <p:oleObj spid="_x0000_s153602" name="Clip" r:id="rId4" imgW="1305000" imgH="1085760" progId="">
              <p:embed/>
            </p:oleObj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143375" y="3368675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client</a:t>
            </a:r>
            <a:endParaRPr lang="en-US" sz="2400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268788" y="4826000"/>
          <a:ext cx="515937" cy="412750"/>
        </p:xfrm>
        <a:graphic>
          <a:graphicData uri="http://schemas.openxmlformats.org/presentationml/2006/ole">
            <p:oleObj spid="_x0000_s153603" name="Clip" r:id="rId5" imgW="1305000" imgH="1085760" progId="">
              <p:embed/>
            </p:oleObj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24563" y="2774950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Proxy</a:t>
            </a:r>
          </a:p>
          <a:p>
            <a:pPr algn="ctr"/>
            <a:r>
              <a:rPr lang="en-US" sz="2000">
                <a:latin typeface="Comic Sans MS" pitchFamily="66" charset="0"/>
              </a:rPr>
              <a:t>server</a:t>
            </a:r>
            <a:endParaRPr lang="en-US" sz="24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249988" y="3556000"/>
            <a:ext cx="346075" cy="742950"/>
            <a:chOff x="4180" y="783"/>
            <a:chExt cx="150" cy="307"/>
          </a:xfrm>
        </p:grpSpPr>
        <p:sp>
          <p:nvSpPr>
            <p:cNvPr id="25610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8" name="Freeform 18"/>
          <p:cNvSpPr>
            <a:spLocks/>
          </p:cNvSpPr>
          <p:nvPr/>
        </p:nvSpPr>
        <p:spPr bwMode="auto">
          <a:xfrm>
            <a:off x="4765675" y="3141663"/>
            <a:ext cx="3251200" cy="73025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011" y="460"/>
              </a:cxn>
              <a:cxn ang="0">
                <a:pos x="2048" y="0"/>
              </a:cxn>
            </a:cxnLst>
            <a:rect l="0" t="0" r="r" b="b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4759325" y="409575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4810125" y="418306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4298950" y="5284788"/>
            <a:ext cx="714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client</a:t>
            </a:r>
            <a:endParaRPr lang="en-US" sz="2400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 rot="1422049">
            <a:off x="4864100" y="3184525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sz="2400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 rot="-1692639">
            <a:off x="4567238" y="4200525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sz="2400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 rot="1411598">
            <a:off x="4605338" y="356235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sz="2400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 rot="-1737783">
            <a:off x="4773613" y="4519613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sz="2400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74038" y="2765425"/>
            <a:ext cx="346075" cy="742950"/>
            <a:chOff x="4180" y="783"/>
            <a:chExt cx="150" cy="307"/>
          </a:xfrm>
        </p:grpSpPr>
        <p:sp>
          <p:nvSpPr>
            <p:cNvPr id="25627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174038" y="4670425"/>
            <a:ext cx="346075" cy="742950"/>
            <a:chOff x="4180" y="783"/>
            <a:chExt cx="150" cy="307"/>
          </a:xfrm>
        </p:grpSpPr>
        <p:sp>
          <p:nvSpPr>
            <p:cNvPr id="25636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44" name="Freeform 44"/>
          <p:cNvSpPr>
            <a:spLocks/>
          </p:cNvSpPr>
          <p:nvPr/>
        </p:nvSpPr>
        <p:spPr bwMode="auto">
          <a:xfrm>
            <a:off x="4738688" y="3216275"/>
            <a:ext cx="3363912" cy="755650"/>
          </a:xfrm>
          <a:custGeom>
            <a:avLst/>
            <a:gdLst/>
            <a:ahLst/>
            <a:cxnLst>
              <a:cxn ang="0">
                <a:pos x="2119" y="0"/>
              </a:cxn>
              <a:cxn ang="0">
                <a:pos x="1020" y="476"/>
              </a:cxn>
              <a:cxn ang="0">
                <a:pos x="0" y="8"/>
              </a:cxn>
            </a:cxnLst>
            <a:rect l="0" t="0" r="r" b="b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 rot="-1419968">
            <a:off x="6500813" y="3200400"/>
            <a:ext cx="1509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sz="2400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 rot="-1415789">
            <a:off x="6557963" y="3543300"/>
            <a:ext cx="162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sz="2400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7885113" y="546576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origin </a:t>
            </a:r>
          </a:p>
          <a:p>
            <a:pPr algn="ctr"/>
            <a:r>
              <a:rPr lang="en-US" sz="1600">
                <a:latin typeface="Comic Sans MS" pitchFamily="66" charset="0"/>
              </a:rPr>
              <a:t>server</a:t>
            </a:r>
            <a:endParaRPr lang="en-US" sz="2400"/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7913688" y="2132013"/>
            <a:ext cx="800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origin </a:t>
            </a:r>
          </a:p>
          <a:p>
            <a:pPr algn="ctr"/>
            <a:r>
              <a:rPr lang="en-US" sz="1600">
                <a:latin typeface="Comic Sans MS" pitchFamily="66" charset="0"/>
              </a:rPr>
              <a:t>server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884238"/>
          </a:xfrm>
        </p:spPr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D8F45-7EBA-41D6-873A-FCA012D5644B}" type="slidenum">
              <a:rPr lang="en-US"/>
              <a:pPr/>
              <a:t>32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51816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300" dirty="0">
                <a:solidFill>
                  <a:srgbClr val="FF0000"/>
                </a:solidFill>
              </a:rPr>
              <a:t>HTTP: hypertext transfer protocol</a:t>
            </a:r>
            <a:endParaRPr lang="en-US" sz="2300" dirty="0"/>
          </a:p>
          <a:p>
            <a:r>
              <a:rPr lang="en-US" sz="2000" dirty="0"/>
              <a:t>Web’s application layer protocol</a:t>
            </a:r>
          </a:p>
          <a:p>
            <a:r>
              <a:rPr lang="en-US" sz="2000" dirty="0"/>
              <a:t>client/server model</a:t>
            </a:r>
          </a:p>
          <a:p>
            <a:pPr lvl="1"/>
            <a:r>
              <a:rPr lang="en-US" sz="2000" i="1" dirty="0">
                <a:solidFill>
                  <a:srgbClr val="59140D"/>
                </a:solidFill>
              </a:rPr>
              <a:t>client:</a:t>
            </a:r>
            <a:r>
              <a:rPr lang="en-US" sz="2000" dirty="0"/>
              <a:t> browser that requests, receives, “displays” Web objects</a:t>
            </a:r>
          </a:p>
          <a:p>
            <a:pPr lvl="1"/>
            <a:r>
              <a:rPr lang="en-US" sz="2000" i="1" dirty="0">
                <a:solidFill>
                  <a:srgbClr val="59140D"/>
                </a:solidFill>
              </a:rPr>
              <a:t>server:</a:t>
            </a:r>
            <a:r>
              <a:rPr lang="en-US" sz="2000" dirty="0"/>
              <a:t> Web server sends objects in response to requests</a:t>
            </a:r>
          </a:p>
          <a:p>
            <a:r>
              <a:rPr lang="en-US" sz="2000" b="1" dirty="0"/>
              <a:t>HTTP 1.0: RFC 1945</a:t>
            </a:r>
          </a:p>
          <a:p>
            <a:pPr lvl="1"/>
            <a:r>
              <a:rPr lang="en-US" sz="2000" dirty="0"/>
              <a:t>an application-level protocol with the lightness and speed</a:t>
            </a:r>
            <a:endParaRPr lang="en-US" sz="1800" dirty="0"/>
          </a:p>
          <a:p>
            <a:r>
              <a:rPr lang="en-US" sz="2000" b="1" dirty="0"/>
              <a:t>HTTP 1.1: RFC 2068</a:t>
            </a:r>
          </a:p>
          <a:p>
            <a:pPr lvl="1"/>
            <a:r>
              <a:rPr lang="en-US" sz="2000" dirty="0"/>
              <a:t>an application-level protocol for distributed environment</a:t>
            </a:r>
            <a:endParaRPr lang="en-US" sz="1800" dirty="0"/>
          </a:p>
          <a:p>
            <a:pPr lvl="1"/>
            <a:r>
              <a:rPr lang="en-US" sz="2000" dirty="0"/>
              <a:t>http://rfc.dotsrc.org/rfc/rfc2068.html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118100" y="1860550"/>
          <a:ext cx="752475" cy="596900"/>
        </p:xfrm>
        <a:graphic>
          <a:graphicData uri="http://schemas.openxmlformats.org/presentationml/2006/ole">
            <p:oleObj spid="_x0000_s151554" name="Clip" r:id="rId4" imgW="1305000" imgH="1085760" progId="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91200" y="1219200"/>
            <a:ext cx="1195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mic Sans MS" pitchFamily="66" charset="0"/>
              </a:rPr>
              <a:t>PC running</a:t>
            </a:r>
          </a:p>
          <a:p>
            <a:pPr algn="ctr"/>
            <a:r>
              <a:rPr lang="en-US" sz="1600" b="1">
                <a:latin typeface="Comic Sans MS" pitchFamily="66" charset="0"/>
              </a:rPr>
              <a:t>Explorer</a:t>
            </a:r>
            <a:endParaRPr lang="en-US" sz="1600" b="1">
              <a:latin typeface="Times New Roman" pitchFamily="18" charset="0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213350" y="4556125"/>
          <a:ext cx="752475" cy="596900"/>
        </p:xfrm>
        <a:graphic>
          <a:graphicData uri="http://schemas.openxmlformats.org/presentationml/2006/ole">
            <p:oleObj spid="_x0000_s151555" name="Clip" r:id="rId5" imgW="1305000" imgH="1085760" progId="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64450" y="3836988"/>
            <a:ext cx="14255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mic Sans MS" pitchFamily="66" charset="0"/>
              </a:rPr>
              <a:t>Server </a:t>
            </a:r>
          </a:p>
          <a:p>
            <a:pPr algn="ctr"/>
            <a:r>
              <a:rPr lang="en-US" sz="1600" b="1">
                <a:latin typeface="Comic Sans MS" pitchFamily="66" charset="0"/>
              </a:rPr>
              <a:t>running</a:t>
            </a:r>
          </a:p>
          <a:p>
            <a:pPr algn="ctr"/>
            <a:r>
              <a:rPr lang="en-US" sz="1600" b="1">
                <a:latin typeface="Comic Sans MS" pitchFamily="66" charset="0"/>
              </a:rPr>
              <a:t>Apache Web</a:t>
            </a:r>
          </a:p>
          <a:p>
            <a:pPr algn="ctr"/>
            <a:r>
              <a:rPr lang="en-US" sz="1600" b="1">
                <a:latin typeface="Comic Sans MS" pitchFamily="66" charset="0"/>
              </a:rPr>
              <a:t>server</a:t>
            </a:r>
            <a:endParaRPr lang="en-US" sz="1600" b="1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04188" y="2725738"/>
            <a:ext cx="504825" cy="1071562"/>
            <a:chOff x="4180" y="783"/>
            <a:chExt cx="150" cy="307"/>
          </a:xfrm>
        </p:grpSpPr>
        <p:sp>
          <p:nvSpPr>
            <p:cNvPr id="1844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937250" y="21336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5994400" y="23336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5927725" y="35052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6003925" y="36290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499100" y="5218113"/>
            <a:ext cx="1358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mic Sans MS" pitchFamily="66" charset="0"/>
              </a:rPr>
              <a:t>Mac running</a:t>
            </a:r>
          </a:p>
          <a:p>
            <a:pPr algn="ctr"/>
            <a:r>
              <a:rPr lang="en-US" sz="1600" b="1">
                <a:latin typeface="Comic Sans MS" pitchFamily="66" charset="0"/>
              </a:rPr>
              <a:t>Navigator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 rot="1422049">
            <a:off x="6370638" y="2317750"/>
            <a:ext cx="1341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 rot="-1692639">
            <a:off x="6169025" y="3813175"/>
            <a:ext cx="1341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 rot="1411598">
            <a:off x="6188075" y="2765425"/>
            <a:ext cx="1443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 rot="-1737783">
            <a:off x="6376988" y="4146550"/>
            <a:ext cx="1443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10600" cy="762000"/>
          </a:xfrm>
        </p:spPr>
        <p:txBody>
          <a:bodyPr>
            <a:normAutofit/>
          </a:bodyPr>
          <a:lstStyle/>
          <a:p>
            <a:r>
              <a:rPr lang="en-GB" dirty="0"/>
              <a:t>HTML exchanged using HTTP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9F29-D676-4721-8D77-F8538C9D6D79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066800" y="1244600"/>
          <a:ext cx="6858000" cy="4775200"/>
        </p:xfrm>
        <a:graphic>
          <a:graphicData uri="http://schemas.openxmlformats.org/presentationml/2006/ole">
            <p:oleObj spid="_x0000_s152578" name="Bitmap Image" r:id="rId4" imgW="5210399" imgH="3924630" progId="PBrush">
              <p:embed/>
            </p:oleObj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524000" y="6172200"/>
            <a:ext cx="67056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A simple HTTP request is shown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884238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B236-9690-4378-BCF5-4E330F868DEA}" type="slidenum">
              <a:rPr lang="en-US"/>
              <a:pPr/>
              <a:t>34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two types of HTTP messages: </a:t>
            </a:r>
            <a:r>
              <a:rPr lang="en-US" sz="2400" i="1" dirty="0">
                <a:solidFill>
                  <a:srgbClr val="FF0000"/>
                </a:solidFill>
              </a:rPr>
              <a:t>request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response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HTTP request message:</a:t>
            </a:r>
            <a:endParaRPr lang="en-US" sz="2400" dirty="0"/>
          </a:p>
          <a:p>
            <a:pPr lvl="1"/>
            <a:r>
              <a:rPr lang="en-US" sz="2000" dirty="0"/>
              <a:t>ASCII (human-readable format)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55340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GET /</a:t>
            </a:r>
            <a:r>
              <a:rPr lang="en-US" sz="2000" b="1" dirty="0" err="1">
                <a:latin typeface="Courier New" pitchFamily="49" charset="0"/>
              </a:rPr>
              <a:t>somedir</a:t>
            </a:r>
            <a:r>
              <a:rPr lang="en-US" sz="2000" b="1" dirty="0">
                <a:latin typeface="Courier New" pitchFamily="49" charset="0"/>
              </a:rPr>
              <a:t>/page.html HTTP/1.1</a:t>
            </a:r>
          </a:p>
          <a:p>
            <a:r>
              <a:rPr lang="en-US" sz="2000" b="1" dirty="0">
                <a:latin typeface="Courier New" pitchFamily="49" charset="0"/>
              </a:rPr>
              <a:t>Host: www.someschool.edu </a:t>
            </a:r>
          </a:p>
          <a:p>
            <a:r>
              <a:rPr lang="en-US" sz="2000" b="1" dirty="0">
                <a:latin typeface="Courier New" pitchFamily="49" charset="0"/>
              </a:rPr>
              <a:t>User-agent: Mozilla/4.0 (browser)</a:t>
            </a:r>
          </a:p>
          <a:p>
            <a:r>
              <a:rPr lang="en-US" sz="2000" b="1" dirty="0">
                <a:latin typeface="Courier New" pitchFamily="49" charset="0"/>
              </a:rPr>
              <a:t>Connection: keep-alive </a:t>
            </a:r>
          </a:p>
          <a:p>
            <a:r>
              <a:rPr lang="en-US" sz="2000" b="1" dirty="0">
                <a:latin typeface="Courier New" pitchFamily="49" charset="0"/>
              </a:rPr>
              <a:t>Accept-</a:t>
            </a:r>
            <a:r>
              <a:rPr lang="en-US" sz="2000" b="1" dirty="0" err="1">
                <a:latin typeface="Courier New" pitchFamily="49" charset="0"/>
              </a:rPr>
              <a:t>language:en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endParaRPr lang="en-US" sz="2400" dirty="0"/>
          </a:p>
          <a:p>
            <a:r>
              <a:rPr lang="en-US" sz="2000" dirty="0">
                <a:latin typeface="Arial" charset="0"/>
              </a:rPr>
              <a:t>(extra carriage return, line feed)</a:t>
            </a:r>
            <a:r>
              <a:rPr lang="en-US" sz="2400" dirty="0"/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438" y="3103563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request line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(GET, POST, 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HEAD commands)</a:t>
            </a:r>
            <a:endParaRPr lang="en-US" sz="2400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/>
            <a:ahLst/>
            <a:cxnLst>
              <a:cxn ang="0">
                <a:pos x="122" y="6"/>
              </a:cxn>
              <a:cxn ang="0">
                <a:pos x="0" y="0"/>
              </a:cxn>
              <a:cxn ang="0">
                <a:pos x="0" y="924"/>
              </a:cxn>
              <a:cxn ang="0">
                <a:pos x="150" y="918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38338" y="425608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Comic Sans MS" pitchFamily="66" charset="0"/>
              </a:rPr>
              <a:t>header</a:t>
            </a:r>
          </a:p>
          <a:p>
            <a:pPr algn="r"/>
            <a:r>
              <a:rPr lang="en-US" sz="2000">
                <a:latin typeface="Comic Sans MS" pitchFamily="66" charset="0"/>
              </a:rPr>
              <a:t> lines</a:t>
            </a:r>
            <a:endParaRPr lang="en-US" sz="240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9263" y="5208588"/>
            <a:ext cx="2178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Carriage return, </a:t>
            </a:r>
          </a:p>
          <a:p>
            <a:pPr algn="ctr"/>
            <a:r>
              <a:rPr lang="en-US" sz="2000">
                <a:latin typeface="Comic Sans MS" pitchFamily="66" charset="0"/>
              </a:rPr>
              <a:t>line feed </a:t>
            </a:r>
          </a:p>
          <a:p>
            <a:pPr algn="ctr"/>
            <a:r>
              <a:rPr lang="en-US" sz="2000">
                <a:latin typeface="Comic Sans MS" pitchFamily="66" charset="0"/>
              </a:rPr>
              <a:t>indicates end </a:t>
            </a:r>
          </a:p>
          <a:p>
            <a:pPr algn="ctr"/>
            <a:r>
              <a:rPr lang="en-US" sz="2000">
                <a:latin typeface="Comic Sans MS" pitchFamily="66" charset="0"/>
              </a:rPr>
              <a:t>of message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1388"/>
          </a:xfrm>
        </p:spPr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27E6-68D8-4ABD-9CF6-7F1382922939}" type="slidenum">
              <a:rPr lang="en-US"/>
              <a:pPr/>
              <a:t>35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4343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HTTP/1.0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Get used for this purpose often (e.g. GET www.somesite.come/animalsearch?monkeys&amp;bananas)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POST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Used when the user fills out a form (e.g. search engines)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HEAD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Request information about a document such as its last modified date so browser can decide whether to fetch it from server or from cache</a:t>
            </a:r>
            <a:endParaRPr lang="en-GB" sz="18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Often used for debugging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It's like a GET request but no document is sent back by the server.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803775" y="1371600"/>
            <a:ext cx="4035425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HTTP/1.1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GET, POST, HEAD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PUT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uploads file in entity body to path specified in URL field</a:t>
            </a:r>
            <a:r>
              <a:rPr lang="en-GB" sz="1800" dirty="0"/>
              <a:t> (uploading to the server)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Used in web publishing tools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sz="3600" dirty="0"/>
              <a:t>HTTP response message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B757-3772-4705-A825-CC352940A36C}" type="slidenum">
              <a:rPr lang="en-US"/>
              <a:pPr/>
              <a:t>36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HTTP/1.1 200 OK </a:t>
            </a:r>
          </a:p>
          <a:p>
            <a:r>
              <a:rPr lang="en-US" sz="2000" b="1">
                <a:latin typeface="Courier New" pitchFamily="49" charset="0"/>
              </a:rPr>
              <a:t>Connection close</a:t>
            </a:r>
          </a:p>
          <a:p>
            <a:r>
              <a:rPr lang="en-US" sz="2000" b="1">
                <a:latin typeface="Courier New" pitchFamily="49" charset="0"/>
              </a:rPr>
              <a:t>Date: Thu, 06 Aug 2007 12:00:15 GMT </a:t>
            </a:r>
          </a:p>
          <a:p>
            <a:r>
              <a:rPr lang="en-US" sz="2000" b="1">
                <a:latin typeface="Courier New" pitchFamily="49" charset="0"/>
              </a:rPr>
              <a:t>Server: Apache/1.3.0 (Unix) </a:t>
            </a:r>
          </a:p>
          <a:p>
            <a:r>
              <a:rPr lang="en-US" sz="2000" b="1">
                <a:latin typeface="Courier New" pitchFamily="49" charset="0"/>
              </a:rPr>
              <a:t>Last-Modified: Mon, 22 Jun 2008 …... </a:t>
            </a:r>
          </a:p>
          <a:p>
            <a:r>
              <a:rPr lang="en-US" sz="2000" b="1">
                <a:latin typeface="Courier New" pitchFamily="49" charset="0"/>
              </a:rPr>
              <a:t>Content-Length: 6821 </a:t>
            </a:r>
          </a:p>
          <a:p>
            <a:r>
              <a:rPr lang="en-US" sz="2000" b="1">
                <a:latin typeface="Courier New" pitchFamily="49" charset="0"/>
              </a:rPr>
              <a:t>Content-Type: text/html</a:t>
            </a:r>
          </a:p>
          <a:p>
            <a:r>
              <a:rPr lang="en-US" sz="2000" b="1">
                <a:latin typeface="Courier New" pitchFamily="49" charset="0"/>
              </a:rPr>
              <a:t> </a:t>
            </a:r>
          </a:p>
          <a:p>
            <a:r>
              <a:rPr lang="en-US" sz="2000" b="1">
                <a:latin typeface="Courier New" pitchFamily="49" charset="0"/>
              </a:rPr>
              <a:t>data data data data data ...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status line</a:t>
            </a:r>
          </a:p>
          <a:p>
            <a:pPr algn="ctr"/>
            <a:r>
              <a:rPr lang="en-US" sz="2000">
                <a:latin typeface="Comic Sans MS" pitchFamily="66" charset="0"/>
              </a:rPr>
              <a:t>(protocol</a:t>
            </a:r>
          </a:p>
          <a:p>
            <a:pPr algn="ctr"/>
            <a:r>
              <a:rPr lang="en-US" sz="2000">
                <a:latin typeface="Comic Sans MS" pitchFamily="66" charset="0"/>
              </a:rPr>
              <a:t>status 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status phrase)</a:t>
            </a:r>
            <a:endParaRPr lang="en-US" sz="240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Comic Sans MS" pitchFamily="66" charset="0"/>
              </a:rPr>
              <a:t>header</a:t>
            </a:r>
          </a:p>
          <a:p>
            <a:pPr algn="r"/>
            <a:r>
              <a:rPr lang="en-US" sz="2000">
                <a:latin typeface="Comic Sans MS" pitchFamily="66" charset="0"/>
              </a:rPr>
              <a:t> lines</a:t>
            </a:r>
            <a:endParaRPr lang="en-US" sz="2400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data, e.g., </a:t>
            </a:r>
          </a:p>
          <a:p>
            <a:pPr algn="ctr"/>
            <a:r>
              <a:rPr lang="en-US" sz="2000">
                <a:latin typeface="Comic Sans MS" pitchFamily="66" charset="0"/>
              </a:rPr>
              <a:t>requested</a:t>
            </a:r>
          </a:p>
          <a:p>
            <a:pPr algn="ctr"/>
            <a:r>
              <a:rPr lang="en-US" sz="2000">
                <a:latin typeface="Comic Sans MS" pitchFamily="66" charset="0"/>
              </a:rPr>
              <a:t>HTML file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08038"/>
          </a:xfrm>
        </p:spPr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8204-7EB8-459D-9273-355BEEBC55D3}" type="slidenum">
              <a:rPr lang="en-US"/>
              <a:pPr/>
              <a:t>37</a:t>
            </a:fld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71600"/>
            <a:ext cx="8229600" cy="4800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HTTP/1.1 200 OK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Date: Tue, 22 Jun 2007 14:20:03 GMT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Server: Apache/1.3.29 (Win32) PHP/4.3.7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Last-Modified: Sat, 06 Dec 2007 15:38:57 GMT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/>
              <a:t>ETag</a:t>
            </a:r>
            <a:r>
              <a:rPr lang="en-US" sz="1800" dirty="0"/>
              <a:t>: "0-76-3fd1f811"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Accept-Ranges: bytes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Content-Length: 118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Content-Type: text/html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&lt;html&gt;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      &lt;head&gt;&lt;title&gt;My Home Page&lt;/title&gt;&lt;/head&gt;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&lt;body&gt;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&lt;h1&gt;My Home Page&lt;/h1&gt;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="apache_pb.gif"&gt;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&lt;/body&gt;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&lt;/html&gt;</a:t>
            </a:r>
          </a:p>
        </p:txBody>
      </p:sp>
      <p:pic>
        <p:nvPicPr>
          <p:cNvPr id="141316" name="Picture 4" descr="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25" y="4724400"/>
            <a:ext cx="3051175" cy="1268413"/>
          </a:xfrm>
          <a:prstGeom prst="rect">
            <a:avLst/>
          </a:prstGeom>
          <a:noFill/>
        </p:spPr>
      </p:pic>
      <p:sp>
        <p:nvSpPr>
          <p:cNvPr id="141318" name="AutoShape 6"/>
          <p:cNvSpPr>
            <a:spLocks noChangeArrowheads="1"/>
          </p:cNvSpPr>
          <p:nvPr/>
        </p:nvSpPr>
        <p:spPr bwMode="auto">
          <a:xfrm>
            <a:off x="6858000" y="1600200"/>
            <a:ext cx="1752600" cy="1066800"/>
          </a:xfrm>
          <a:prstGeom prst="wedgeRoundRectCallout">
            <a:avLst>
              <a:gd name="adj1" fmla="val -88042"/>
              <a:gd name="adj2" fmla="val 21130"/>
              <a:gd name="adj3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HTTP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response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headers</a:t>
            </a:r>
          </a:p>
        </p:txBody>
      </p:sp>
      <p:sp>
        <p:nvSpPr>
          <p:cNvPr id="141319" name="AutoShape 7"/>
          <p:cNvSpPr>
            <a:spLocks noChangeArrowheads="1"/>
          </p:cNvSpPr>
          <p:nvPr/>
        </p:nvSpPr>
        <p:spPr bwMode="auto">
          <a:xfrm>
            <a:off x="6324600" y="3429000"/>
            <a:ext cx="2286000" cy="838200"/>
          </a:xfrm>
          <a:prstGeom prst="wedgeRoundRectCallout">
            <a:avLst>
              <a:gd name="adj1" fmla="val -87153"/>
              <a:gd name="adj2" fmla="val 14583"/>
              <a:gd name="adj3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blank line</a:t>
            </a:r>
            <a:br>
              <a:rPr lang="en-US" sz="2000" b="1">
                <a:latin typeface="Arial" charset="0"/>
              </a:rPr>
            </a:br>
            <a:r>
              <a:rPr lang="en-US" sz="2000" b="1">
                <a:latin typeface="Arial" charset="0"/>
              </a:rPr>
              <a:t>is important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5562600" y="4800600"/>
            <a:ext cx="3048000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84238"/>
          </a:xfrm>
        </p:spPr>
        <p:txBody>
          <a:bodyPr/>
          <a:lstStyle/>
          <a:p>
            <a:r>
              <a:rPr lang="en-US" sz="3200" dirty="0"/>
              <a:t>HTTP response status codes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7D3B-D7C2-41D6-90B5-0F22125322C8}" type="slidenum">
              <a:rPr lang="en-US"/>
              <a:pPr/>
              <a:t>38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200 OK</a:t>
            </a:r>
            <a:endParaRPr lang="en-US" sz="2400"/>
          </a:p>
          <a:p>
            <a:pPr lvl="1"/>
            <a:r>
              <a:rPr lang="en-US" sz="2000"/>
              <a:t>request succeeded, requested object later in this message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301 Moved Permanently</a:t>
            </a:r>
            <a:endParaRPr lang="en-US" sz="2400"/>
          </a:p>
          <a:p>
            <a:pPr lvl="1"/>
            <a:r>
              <a:rPr lang="en-US" sz="2000"/>
              <a:t>requested object moved, new location specified later in this message (Location:)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400 Bad Request</a:t>
            </a:r>
            <a:endParaRPr lang="en-US" sz="2400"/>
          </a:p>
          <a:p>
            <a:pPr lvl="1"/>
            <a:r>
              <a:rPr lang="en-US" sz="2000"/>
              <a:t>request message not understood by server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404 Not Found</a:t>
            </a:r>
            <a:endParaRPr lang="en-US" sz="2400"/>
          </a:p>
          <a:p>
            <a:pPr lvl="1"/>
            <a:r>
              <a:rPr lang="en-US" sz="2000"/>
              <a:t>requested document not found on this server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505 HTTP Version Not Supported</a:t>
            </a:r>
            <a:endParaRPr lang="en-US" sz="2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23875" y="1323975"/>
            <a:ext cx="8086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first line in server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client response message.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few sample codes: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960438"/>
          </a:xfrm>
        </p:spPr>
        <p:txBody>
          <a:bodyPr/>
          <a:lstStyle/>
          <a:p>
            <a:r>
              <a:rPr lang="en-US" dirty="0"/>
              <a:t>What is TCP/IP?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DAD-499A-4DCB-A8E2-A0ABE4A06D6C}" type="slidenum">
              <a:rPr lang="en-US"/>
              <a:pPr/>
              <a:t>39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371600"/>
            <a:ext cx="8012112" cy="4953000"/>
          </a:xfrm>
        </p:spPr>
        <p:txBody>
          <a:bodyPr>
            <a:normAutofit/>
          </a:bodyPr>
          <a:lstStyle/>
          <a:p>
            <a:r>
              <a:rPr lang="en-US" dirty="0"/>
              <a:t>TCP: Transmission Control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handles conversion between messages and streams packets</a:t>
            </a:r>
            <a:endParaRPr lang="en-US" dirty="0"/>
          </a:p>
          <a:p>
            <a:r>
              <a:rPr lang="en-US" dirty="0"/>
              <a:t>IP: Internet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handles addressing of packets across networks</a:t>
            </a:r>
            <a:endParaRPr lang="en-US" dirty="0"/>
          </a:p>
          <a:p>
            <a:r>
              <a:rPr lang="en-US" dirty="0" smtClean="0"/>
              <a:t>TCP/IP</a:t>
            </a:r>
          </a:p>
          <a:p>
            <a:pPr lvl="1"/>
            <a:r>
              <a:rPr lang="en-US" dirty="0" smtClean="0"/>
              <a:t>enables packets to be sent across multiple networks using multiple standards</a:t>
            </a:r>
          </a:p>
          <a:p>
            <a:r>
              <a:rPr lang="en-US" dirty="0" smtClean="0"/>
              <a:t>HTTP </a:t>
            </a:r>
          </a:p>
          <a:p>
            <a:pPr lvl="1"/>
            <a:r>
              <a:rPr lang="en-US" dirty="0" smtClean="0"/>
              <a:t>sits </a:t>
            </a:r>
            <a:r>
              <a:rPr lang="en-US" dirty="0"/>
              <a:t>on top of TCP/IP as an application layer protocol that provides client-server communication.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84238"/>
          </a:xfrm>
        </p:spPr>
        <p:txBody>
          <a:bodyPr/>
          <a:lstStyle/>
          <a:p>
            <a:r>
              <a:rPr lang="en-GB" dirty="0"/>
              <a:t>Types of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3C41-D356-4420-A79D-7C47D844116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Web servers</a:t>
            </a:r>
          </a:p>
          <a:p>
            <a:pPr lvl="1"/>
            <a:r>
              <a:rPr lang="en-GB" sz="2000" dirty="0"/>
              <a:t>Special type of file servers</a:t>
            </a:r>
          </a:p>
          <a:p>
            <a:r>
              <a:rPr lang="en-GB" sz="2000" dirty="0"/>
              <a:t>Mail servers</a:t>
            </a:r>
          </a:p>
          <a:p>
            <a:pPr lvl="1"/>
            <a:r>
              <a:rPr lang="en-GB" sz="2000" dirty="0"/>
              <a:t>Receive, store, and send email. </a:t>
            </a:r>
          </a:p>
          <a:p>
            <a:pPr lvl="1"/>
            <a:r>
              <a:rPr lang="en-GB" sz="2000" dirty="0"/>
              <a:t>Do not require a massive amount of processing </a:t>
            </a:r>
            <a:r>
              <a:rPr lang="en-GB" sz="2000" dirty="0" smtClean="0"/>
              <a:t>power</a:t>
            </a:r>
          </a:p>
          <a:p>
            <a:r>
              <a:rPr lang="en-GB" sz="2000" dirty="0" smtClean="0"/>
              <a:t>File servers</a:t>
            </a:r>
          </a:p>
          <a:p>
            <a:pPr lvl="1"/>
            <a:r>
              <a:rPr lang="en-GB" sz="2000" dirty="0" smtClean="0"/>
              <a:t>E.g. database of scientific data </a:t>
            </a:r>
          </a:p>
          <a:p>
            <a:pPr lvl="1"/>
            <a:r>
              <a:rPr lang="en-GB" sz="2000" dirty="0" smtClean="0"/>
              <a:t>Dispensing files when client asks</a:t>
            </a:r>
          </a:p>
          <a:p>
            <a:r>
              <a:rPr lang="en-GB" sz="2000" dirty="0" smtClean="0"/>
              <a:t>Database servers</a:t>
            </a:r>
          </a:p>
          <a:p>
            <a:pPr lvl="1"/>
            <a:r>
              <a:rPr lang="en-GB" sz="2000" dirty="0" smtClean="0"/>
              <a:t>Store large collections of structured data</a:t>
            </a:r>
          </a:p>
          <a:p>
            <a:pPr lvl="1"/>
            <a:r>
              <a:rPr lang="en-GB" sz="2000" dirty="0" smtClean="0"/>
              <a:t>Support queries made upon the database by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60438"/>
          </a:xfrm>
        </p:spPr>
        <p:txBody>
          <a:bodyPr/>
          <a:lstStyle/>
          <a:p>
            <a:r>
              <a:rPr lang="en-US" dirty="0" smtClean="0"/>
              <a:t>Protocols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BAAB3-689E-4265-A35F-539F19FC685C}" type="slidenum">
              <a:rPr lang="en-GB" smtClean="0">
                <a:latin typeface="Arial" pitchFamily="34" charset="0"/>
              </a:rPr>
              <a:pPr/>
              <a:t>41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178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Cooperative action is necessary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computer networking is not only to exchange bytes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huge system with several utilities and functions. For examples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error detection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Encryption</a:t>
            </a:r>
            <a:endParaRPr lang="tr-TR" sz="1800" dirty="0" smtClean="0"/>
          </a:p>
          <a:p>
            <a:pPr lvl="2">
              <a:lnSpc>
                <a:spcPct val="90000"/>
              </a:lnSpc>
            </a:pPr>
            <a:r>
              <a:rPr lang="tr-TR" sz="1800" dirty="0" smtClean="0"/>
              <a:t>Routing</a:t>
            </a:r>
          </a:p>
          <a:p>
            <a:pPr lvl="2">
              <a:lnSpc>
                <a:spcPct val="90000"/>
              </a:lnSpc>
            </a:pPr>
            <a:r>
              <a:rPr lang="tr-TR" sz="1800" dirty="0" smtClean="0"/>
              <a:t>etc.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For proper communication, entities in different systems </a:t>
            </a:r>
            <a:r>
              <a:rPr lang="en-US" sz="2400" dirty="0" smtClean="0">
                <a:solidFill>
                  <a:srgbClr val="FF0000"/>
                </a:solidFill>
              </a:rPr>
              <a:t>must speak the same language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there must be mutually acceptable conventions and rules about the content, timing and underlying mechanisms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Those conventions and associated rules are referred as “</a:t>
            </a:r>
            <a:r>
              <a:rPr lang="en-US" sz="2400" dirty="0" smtClean="0">
                <a:solidFill>
                  <a:srgbClr val="FF0000"/>
                </a:solidFill>
              </a:rPr>
              <a:t>PROTOCOLS</a:t>
            </a:r>
            <a:r>
              <a:rPr lang="en-US" sz="2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2"/>
            <a:ext cx="7772400" cy="960438"/>
          </a:xfrm>
        </p:spPr>
        <p:txBody>
          <a:bodyPr/>
          <a:lstStyle/>
          <a:p>
            <a:r>
              <a:rPr lang="en-US" sz="2400" dirty="0" smtClean="0"/>
              <a:t>A Real World Example to Protocol Architecture philosopher-translator-secretary architecture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E11DA7-41FA-44EC-826A-6AE2628A2B1E}" type="slidenum">
              <a:rPr lang="en-GB" smtClean="0">
                <a:latin typeface="Arial" pitchFamily="34" charset="0"/>
              </a:rPr>
              <a:pPr/>
              <a:t>42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2057400" cy="46863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 smtClean="0"/>
              <a:t>Issues: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 smtClean="0"/>
              <a:t> peer-to-peer protocols are independent of each other</a:t>
            </a:r>
          </a:p>
          <a:p>
            <a:pPr marL="190500" lvl="1" indent="0">
              <a:lnSpc>
                <a:spcPct val="90000"/>
              </a:lnSpc>
            </a:pPr>
            <a:r>
              <a:rPr lang="en-US" sz="1800" dirty="0" smtClean="0"/>
              <a:t>for example, secretaries may change the comm. medium to email</a:t>
            </a:r>
          </a:p>
          <a:p>
            <a:pPr marL="190500" lvl="1" indent="0">
              <a:lnSpc>
                <a:spcPct val="90000"/>
              </a:lnSpc>
            </a:pPr>
            <a:r>
              <a:rPr lang="en-US" sz="1800" dirty="0" smtClean="0"/>
              <a:t>or the translators may agree on using another common language</a:t>
            </a:r>
            <a:endParaRPr lang="tr-TR" sz="1800" dirty="0" smtClean="0"/>
          </a:p>
          <a:p>
            <a:pPr marL="0" indent="0">
              <a:lnSpc>
                <a:spcPct val="90000"/>
              </a:lnSpc>
            </a:pPr>
            <a:r>
              <a:rPr lang="tr-TR" sz="2000" dirty="0" smtClean="0"/>
              <a:t>Each layer adds a header</a:t>
            </a:r>
            <a:endParaRPr lang="en-US" sz="2000" dirty="0" smtClean="0"/>
          </a:p>
        </p:txBody>
      </p:sp>
      <p:pic>
        <p:nvPicPr>
          <p:cNvPr id="6149" name="Picture 4" descr="1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6248400" cy="53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4100513" y="2471738"/>
            <a:ext cx="25574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4124325" y="4152900"/>
            <a:ext cx="25574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884238"/>
          </a:xfrm>
        </p:spPr>
        <p:txBody>
          <a:bodyPr/>
          <a:lstStyle/>
          <a:p>
            <a:r>
              <a:rPr lang="en-US" dirty="0" smtClean="0"/>
              <a:t>Protocol Architecture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C144E-3DC3-41FF-B499-9F080A40A64B}" type="slidenum">
              <a:rPr lang="en-GB" smtClean="0">
                <a:latin typeface="Arial" pitchFamily="34" charset="0"/>
              </a:rPr>
              <a:pPr/>
              <a:t>43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Task of data transfer is broken up into some modules</a:t>
            </a:r>
          </a:p>
          <a:p>
            <a:pPr lvl="1"/>
            <a:r>
              <a:rPr lang="en-US" smtClean="0"/>
              <a:t>Why?</a:t>
            </a:r>
          </a:p>
          <a:p>
            <a:pPr lvl="1"/>
            <a:r>
              <a:rPr lang="en-US" smtClean="0"/>
              <a:t>How do these modules interact?</a:t>
            </a:r>
          </a:p>
          <a:p>
            <a:r>
              <a:rPr lang="en-US" smtClean="0"/>
              <a:t>For example, file transfer could use three modules</a:t>
            </a:r>
          </a:p>
          <a:p>
            <a:pPr lvl="1"/>
            <a:r>
              <a:rPr lang="en-US" smtClean="0"/>
              <a:t>File transfer application</a:t>
            </a:r>
          </a:p>
          <a:p>
            <a:pPr lvl="1"/>
            <a:r>
              <a:rPr lang="en-US" smtClean="0"/>
              <a:t>Communication service module</a:t>
            </a:r>
          </a:p>
          <a:p>
            <a:pPr lvl="1"/>
            <a:r>
              <a:rPr lang="en-US" smtClean="0"/>
              <a:t>Network access module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dirty="0" smtClean="0"/>
              <a:t>Simplified File Transfer Architecture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E2B1-90D7-4BCF-80D5-36BA8FBA4E9B}" type="slidenum">
              <a:rPr lang="en-GB" smtClean="0">
                <a:latin typeface="Arial" pitchFamily="34" charset="0"/>
              </a:rPr>
              <a:pPr/>
              <a:t>44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/>
          <a:srcRect b="27235"/>
          <a:stretch>
            <a:fillRect/>
          </a:stretch>
        </p:blipFill>
        <p:spPr bwMode="auto">
          <a:xfrm>
            <a:off x="533400" y="1447800"/>
            <a:ext cx="80010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33400" y="4114800"/>
            <a:ext cx="8153400" cy="22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/>
              <a:t>File Transfer Application Layer: Application specific commands, passwords and the actual file(s) – high level data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/>
              <a:t>Communications Service Module: reliable transfer of those data – error detection, ordered delivery of data packets, etc.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000" dirty="0"/>
              <a:t>Network Module: actual transfer of data and dealing with the network – if the network changes, only this module is affected, not the whole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08038"/>
          </a:xfrm>
        </p:spPr>
        <p:txBody>
          <a:bodyPr/>
          <a:lstStyle/>
          <a:p>
            <a:r>
              <a:rPr lang="en-US" dirty="0" smtClean="0"/>
              <a:t>A General Three Layer Model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1D8B1-489B-4869-B85D-592CC5E3EC91}" type="slidenum">
              <a:rPr lang="en-GB" smtClean="0">
                <a:latin typeface="Arial" pitchFamily="34" charset="0"/>
              </a:rPr>
              <a:pPr/>
              <a:t>45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178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Generalize the previous example for a generic application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can have different applications (e-mail, file transfer, …)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Network Access Layer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Transport Layer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Application Layer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/>
          <a:srcRect b="27235"/>
          <a:stretch>
            <a:fillRect/>
          </a:stretch>
        </p:blipFill>
        <p:spPr bwMode="auto">
          <a:xfrm>
            <a:off x="914400" y="2590800"/>
            <a:ext cx="7315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Protocol Architectures and Networks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B1639-94C5-462F-9D78-D844169430A4}" type="slidenum">
              <a:rPr lang="en-GB" smtClean="0">
                <a:latin typeface="Arial" pitchFamily="34" charset="0"/>
              </a:rPr>
              <a:pPr/>
              <a:t>46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 b="10123"/>
          <a:stretch>
            <a:fillRect/>
          </a:stretch>
        </p:blipFill>
        <p:spPr bwMode="auto">
          <a:xfrm>
            <a:off x="912813" y="1430338"/>
            <a:ext cx="7392987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72000" y="144780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" pitchFamily="34" charset="0"/>
              </a:rPr>
              <a:t>or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General protocol architecture principles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CBF7F-54BC-48DD-BD6C-1DB1B8CFBB92}" type="slidenum">
              <a:rPr lang="en-GB" smtClean="0">
                <a:latin typeface="Arial" pitchFamily="34" charset="0"/>
              </a:rPr>
              <a:pPr/>
              <a:t>47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819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78800" cy="4686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Layered structure</a:t>
            </a:r>
            <a:endParaRPr lang="tr-TR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tr-TR" dirty="0" smtClean="0"/>
              <a:t>Protocol stack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layer provides services to upper layer; expect services from lower one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Layer interfaces should be well-defined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Peer entities communicate using their own protocol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peer-to-peer protocols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independent of </a:t>
            </a:r>
            <a:r>
              <a:rPr lang="tr-TR" dirty="0" smtClean="0"/>
              <a:t>protocols at </a:t>
            </a:r>
            <a:r>
              <a:rPr lang="en-US" dirty="0" smtClean="0"/>
              <a:t>other</a:t>
            </a:r>
            <a:r>
              <a:rPr lang="tr-TR" dirty="0" smtClean="0"/>
              <a:t> layers</a:t>
            </a: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if one protocol changes, other protocols should not get affected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of a Protocol Architecture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EDD08-4A78-46F3-8C82-AD67F451B43C}" type="slidenum">
              <a:rPr lang="en-GB" smtClean="0">
                <a:latin typeface="Arial" pitchFamily="34" charset="0"/>
              </a:rPr>
              <a:pPr/>
              <a:t>48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 b="13127"/>
          <a:stretch>
            <a:fillRect/>
          </a:stretch>
        </p:blipFill>
        <p:spPr bwMode="auto">
          <a:xfrm>
            <a:off x="76200" y="1662113"/>
            <a:ext cx="89852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286000" y="39624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2033588" y="35814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000">
                <a:latin typeface="Arial" pitchFamily="34" charset="0"/>
              </a:rPr>
              <a:t>Transport Header</a:t>
            </a:r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828800" y="5291138"/>
            <a:ext cx="409575" cy="166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1657350" y="48768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000">
                <a:latin typeface="Arial" pitchFamily="34" charset="0"/>
              </a:rPr>
              <a:t>Network Header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524500" y="5286375"/>
            <a:ext cx="409575" cy="166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953125" y="3943350"/>
            <a:ext cx="423863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8443" name="Rectangle 15"/>
          <p:cNvSpPr>
            <a:spLocks noChangeArrowheads="1"/>
          </p:cNvSpPr>
          <p:nvPr/>
        </p:nvSpPr>
        <p:spPr bwMode="auto">
          <a:xfrm>
            <a:off x="5353050" y="48863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000">
                <a:latin typeface="Arial" pitchFamily="34" charset="0"/>
              </a:rPr>
              <a:t>Network Header</a:t>
            </a:r>
          </a:p>
        </p:txBody>
      </p:sp>
      <p:sp>
        <p:nvSpPr>
          <p:cNvPr id="18444" name="Rectangle 16"/>
          <p:cNvSpPr>
            <a:spLocks noChangeArrowheads="1"/>
          </p:cNvSpPr>
          <p:nvPr/>
        </p:nvSpPr>
        <p:spPr bwMode="auto">
          <a:xfrm>
            <a:off x="5729288" y="35480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000">
                <a:latin typeface="Arial" pitchFamily="34" charset="0"/>
              </a:rPr>
              <a:t>Transport Header</a:t>
            </a:r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700088" y="6129338"/>
            <a:ext cx="3300412" cy="557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185988" y="5819775"/>
            <a:ext cx="14049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100">
                <a:latin typeface="Arial" pitchFamily="34" charset="0"/>
              </a:rPr>
              <a:t>(Network PDU)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60438"/>
          </a:xfrm>
        </p:spPr>
        <p:txBody>
          <a:bodyPr/>
          <a:lstStyle/>
          <a:p>
            <a:r>
              <a:rPr lang="en-US" dirty="0" smtClean="0"/>
              <a:t>Protocol Data Units (PDU)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3FE3E-8011-49EE-9518-47AE5D2841A9}" type="slidenum">
              <a:rPr lang="en-GB" smtClean="0">
                <a:latin typeface="Arial" pitchFamily="34" charset="0"/>
              </a:rPr>
              <a:pPr/>
              <a:t>49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5364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data is passed from layer to layer</a:t>
            </a:r>
          </a:p>
          <a:p>
            <a:r>
              <a:rPr lang="en-US" dirty="0" smtClean="0"/>
              <a:t>Control information is added/removed to/from user data at each layer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Header</a:t>
            </a:r>
            <a:r>
              <a:rPr lang="tr-TR" dirty="0" smtClean="0"/>
              <a:t> (and sometimes trailer)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each layer has a different header</a:t>
            </a:r>
            <a:r>
              <a:rPr lang="tr-TR" dirty="0" smtClean="0"/>
              <a:t>/trailer</a:t>
            </a:r>
            <a:endParaRPr lang="en-US" dirty="0" smtClean="0"/>
          </a:p>
          <a:p>
            <a:r>
              <a:rPr lang="en-US" dirty="0" smtClean="0"/>
              <a:t>Data + header</a:t>
            </a:r>
            <a:r>
              <a:rPr lang="tr-TR" dirty="0" smtClean="0"/>
              <a:t> + trailer</a:t>
            </a:r>
            <a:r>
              <a:rPr lang="en-US" dirty="0" smtClean="0"/>
              <a:t> = PDU (Protocol Data Unit)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This is basically what we call </a:t>
            </a:r>
            <a:r>
              <a:rPr lang="tr-TR" i="1" u="sng" dirty="0" smtClean="0"/>
              <a:t>packet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each layer has a different PDU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1388"/>
          </a:xfrm>
        </p:spPr>
        <p:txBody>
          <a:bodyPr/>
          <a:lstStyle/>
          <a:p>
            <a:r>
              <a:rPr lang="en-GB"/>
              <a:t>Types of servers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01000" cy="29718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Groupware </a:t>
            </a:r>
            <a:r>
              <a:rPr lang="en-GB" sz="2000" dirty="0"/>
              <a:t>servers</a:t>
            </a:r>
          </a:p>
          <a:p>
            <a:pPr lvl="1"/>
            <a:r>
              <a:rPr lang="en-GB" sz="2000" dirty="0"/>
              <a:t>Groupware is software which organises the work of a number of staff in an enterprise</a:t>
            </a:r>
          </a:p>
          <a:p>
            <a:pPr lvl="1"/>
            <a:r>
              <a:rPr lang="en-GB" sz="2000" dirty="0"/>
              <a:t>Manages the time of individuals and teams </a:t>
            </a:r>
          </a:p>
          <a:p>
            <a:pPr lvl="1"/>
            <a:r>
              <a:rPr lang="en-GB" sz="2000" dirty="0"/>
              <a:t>Provide reports for billing of the time spent on particular tasks</a:t>
            </a:r>
          </a:p>
          <a:p>
            <a:pPr lvl="1"/>
            <a:r>
              <a:rPr lang="en-GB" sz="2000" dirty="0"/>
              <a:t>E-mail list </a:t>
            </a:r>
            <a:r>
              <a:rPr lang="en-GB" sz="2000" dirty="0" smtClean="0"/>
              <a:t>management</a:t>
            </a:r>
            <a:endParaRPr lang="en-US" sz="2000" dirty="0" smtClean="0"/>
          </a:p>
          <a:p>
            <a:r>
              <a:rPr lang="en-GB" sz="2000" dirty="0" smtClean="0"/>
              <a:t>Print servers</a:t>
            </a:r>
          </a:p>
          <a:p>
            <a:r>
              <a:rPr lang="en-GB" sz="2000" dirty="0" smtClean="0"/>
              <a:t>Domain Name System (DNS) Servers</a:t>
            </a:r>
            <a:endParaRPr lang="en-US" sz="2000" dirty="0" smtClean="0"/>
          </a:p>
          <a:p>
            <a:pPr lvl="1"/>
            <a:endParaRPr lang="en-GB" sz="20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5D2CCA-0077-407D-B7C9-D9BAAC93BF5C}" type="slidenum">
              <a:rPr lang="en-US"/>
              <a:pPr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38200" y="5029200"/>
            <a:ext cx="6781800" cy="762000"/>
            <a:chOff x="304800" y="5029200"/>
            <a:chExt cx="6781800" cy="762000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3124200" y="5029200"/>
              <a:ext cx="1676400" cy="7620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r>
                <a:rPr lang="en-US" b="1">
                  <a:solidFill>
                    <a:srgbClr val="800000"/>
                  </a:solidFill>
                </a:rPr>
                <a:t>DNS Server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4800600" y="5127172"/>
              <a:ext cx="2286000" cy="533400"/>
            </a:xfrm>
            <a:prstGeom prst="rightArrow">
              <a:avLst>
                <a:gd name="adj1" fmla="val 50000"/>
                <a:gd name="adj2" fmla="val 107143"/>
              </a:avLst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130.182.125.66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04800" y="5181600"/>
              <a:ext cx="2667000" cy="53340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r>
                <a:rPr lang="en-US" b="1">
                  <a:solidFill>
                    <a:srgbClr val="800000"/>
                  </a:solidFill>
                </a:rPr>
                <a:t>www.refer.com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Why Standard Protocol Architectures?</a:t>
            </a:r>
            <a:endParaRPr lang="en-US" dirty="0" smtClean="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1C914-CE95-491B-A12A-8CCE40E66D82}" type="slidenum">
              <a:rPr lang="en-GB" smtClean="0">
                <a:latin typeface="Arial" pitchFamily="34" charset="0"/>
              </a:rPr>
              <a:pPr/>
              <a:t>50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1371600"/>
            <a:ext cx="8035925" cy="4686300"/>
          </a:xfrm>
        </p:spPr>
        <p:txBody>
          <a:bodyPr>
            <a:normAutofit/>
          </a:bodyPr>
          <a:lstStyle/>
          <a:p>
            <a:r>
              <a:rPr lang="en-US" dirty="0" smtClean="0"/>
              <a:t>Common set of conventions </a:t>
            </a:r>
          </a:p>
          <a:p>
            <a:r>
              <a:rPr lang="en-US" dirty="0" smtClean="0"/>
              <a:t>Nonstandard </a:t>
            </a:r>
            <a:r>
              <a:rPr lang="tr-TR" dirty="0" smtClean="0"/>
              <a:t>vs. </a:t>
            </a:r>
            <a:r>
              <a:rPr lang="en-US" dirty="0" smtClean="0"/>
              <a:t>standard protocols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Nonstandard</a:t>
            </a:r>
            <a:r>
              <a:rPr lang="tr-TR" dirty="0" smtClean="0"/>
              <a:t>: </a:t>
            </a:r>
            <a:r>
              <a:rPr lang="en-US" dirty="0" smtClean="0"/>
              <a:t>K sources and L receivers lead to K*L different protocols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common protocol used, we design only once</a:t>
            </a:r>
            <a:endParaRPr lang="en-GB" dirty="0" smtClean="0"/>
          </a:p>
          <a:p>
            <a:r>
              <a:rPr lang="en-GB" dirty="0" smtClean="0"/>
              <a:t>Products from different vendors interoperate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I</a:t>
            </a:r>
            <a:r>
              <a:rPr lang="en-GB" dirty="0" smtClean="0"/>
              <a:t>f a common standard is not implemented in a product, then that product’s market is limited; customers like standard products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Customers do not stick to a specific vendor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4962"/>
            <a:ext cx="7772400" cy="808038"/>
          </a:xfrm>
        </p:spPr>
        <p:txBody>
          <a:bodyPr/>
          <a:lstStyle/>
          <a:p>
            <a:r>
              <a:rPr lang="en-GB" dirty="0" smtClean="0"/>
              <a:t>Standard Protocol Architectures</a:t>
            </a:r>
            <a:endParaRPr lang="en-US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14938C-6419-4CB5-9251-8362772360B9}" type="slidenum">
              <a:rPr lang="en-GB" smtClean="0">
                <a:latin typeface="Arial" pitchFamily="34" charset="0"/>
              </a:rPr>
              <a:pPr/>
              <a:t>51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approaches (standard)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OSI Reference model</a:t>
            </a:r>
          </a:p>
          <a:p>
            <a:pPr lvl="2">
              <a:buFont typeface="Wingdings" pitchFamily="2" charset="2"/>
              <a:buChar char="q"/>
            </a:pPr>
            <a:r>
              <a:rPr lang="en-GB" dirty="0" smtClean="0"/>
              <a:t>never used widely</a:t>
            </a:r>
          </a:p>
          <a:p>
            <a:pPr lvl="2">
              <a:buFont typeface="Wingdings" pitchFamily="2" charset="2"/>
              <a:buChar char="q"/>
            </a:pPr>
            <a:r>
              <a:rPr lang="en-GB" dirty="0" smtClean="0"/>
              <a:t>but well known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TCP/IP protocol suite</a:t>
            </a:r>
          </a:p>
          <a:p>
            <a:pPr lvl="2">
              <a:buFont typeface="Wingdings" pitchFamily="2" charset="2"/>
              <a:buChar char="q"/>
            </a:pPr>
            <a:r>
              <a:rPr lang="en-GB" dirty="0" smtClean="0"/>
              <a:t>Most widely used</a:t>
            </a:r>
          </a:p>
          <a:p>
            <a:r>
              <a:rPr lang="en-GB" dirty="0" smtClean="0"/>
              <a:t>Another approach (proprietary) 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IBM’s Systems Network Architecture (SNA)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 smtClean="0"/>
              <a:t>The OSI Environment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B7160-FF15-4BE7-82F6-CA5E98D61CCA}" type="slidenum">
              <a:rPr lang="en-GB" smtClean="0">
                <a:latin typeface="Arial" pitchFamily="34" charset="0"/>
              </a:rPr>
              <a:pPr/>
              <a:t>52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 b="5069"/>
          <a:stretch>
            <a:fillRect/>
          </a:stretch>
        </p:blipFill>
        <p:spPr bwMode="auto">
          <a:xfrm>
            <a:off x="685800" y="1524000"/>
            <a:ext cx="73152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3457575" y="2243138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3467100" y="2881313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3433763" y="3448050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3429000" y="3971925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3438525" y="4624388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3462338" y="5162550"/>
            <a:ext cx="174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960438"/>
          </a:xfrm>
        </p:spPr>
        <p:txBody>
          <a:bodyPr/>
          <a:lstStyle/>
          <a:p>
            <a:r>
              <a:rPr lang="en-US" dirty="0" smtClean="0"/>
              <a:t>OSI Reference Model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654B4-7716-4E19-ACA1-FFEE687C44E0}" type="slidenum">
              <a:rPr lang="en-GB" smtClean="0">
                <a:latin typeface="Arial" pitchFamily="34" charset="0"/>
              </a:rPr>
              <a:pPr/>
              <a:t>53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Open Systems Interconnection (OSI)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Reference model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provides a general framework for standardization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defines a set of layers and services provided by each layer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one or more protocols can be developed for each layer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Developed by the International Organization for Standardization (ISO)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also published by ITU-T (International Telecommunications Union)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808038"/>
          </a:xfrm>
        </p:spPr>
        <p:txBody>
          <a:bodyPr/>
          <a:lstStyle/>
          <a:p>
            <a:r>
              <a:rPr lang="en-US" dirty="0" smtClean="0"/>
              <a:t>OSI Reference Model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D0F26-25A4-45A2-8AC0-B39CF78B10F7}" type="slidenum">
              <a:rPr lang="en-GB" smtClean="0">
                <a:latin typeface="Arial" pitchFamily="34" charset="0"/>
              </a:rPr>
              <a:pPr/>
              <a:t>54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layered model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Seven layers – seven has been presented as the optimal number of layer</a:t>
            </a:r>
          </a:p>
          <a:p>
            <a:r>
              <a:rPr lang="en-US" dirty="0" smtClean="0"/>
              <a:t>Delivered too late (published in 1984)!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by that time TCP/IP started to </a:t>
            </a:r>
            <a:r>
              <a:rPr lang="en-US" dirty="0" err="1" smtClean="0"/>
              <a:t>bec</a:t>
            </a:r>
            <a:r>
              <a:rPr lang="tr-TR" dirty="0" smtClean="0"/>
              <a:t>o</a:t>
            </a:r>
            <a:r>
              <a:rPr lang="en-US" dirty="0" smtClean="0"/>
              <a:t>me the de facto standard</a:t>
            </a:r>
          </a:p>
          <a:p>
            <a:r>
              <a:rPr lang="en-US" dirty="0" smtClean="0"/>
              <a:t>Although no OSI-based protocol survived, the model is still valid (in the textbooks)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84238"/>
          </a:xfrm>
        </p:spPr>
        <p:txBody>
          <a:bodyPr/>
          <a:lstStyle/>
          <a:p>
            <a:r>
              <a:rPr lang="en-US" dirty="0" smtClean="0"/>
              <a:t>OSI - The Layer Model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7EB3A-A94D-42F5-8008-7FAA8DC1136C}" type="slidenum">
              <a:rPr lang="en-GB" smtClean="0">
                <a:latin typeface="Arial" pitchFamily="34" charset="0"/>
              </a:rPr>
              <a:pPr/>
              <a:t>55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Each layer performs a subset of the required communication functions</a:t>
            </a:r>
          </a:p>
          <a:p>
            <a:r>
              <a:rPr lang="en-US" smtClean="0"/>
              <a:t>Each layer relies on the next lower layer to perform more primitive functions</a:t>
            </a:r>
          </a:p>
          <a:p>
            <a:r>
              <a:rPr lang="en-US" smtClean="0"/>
              <a:t>Each layer provides services to the next higher layer</a:t>
            </a:r>
          </a:p>
          <a:p>
            <a:r>
              <a:rPr lang="en-US" smtClean="0"/>
              <a:t>Changes in one layer should not require changes in other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OSI as Framework for Standardization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B2BD00-70DD-4B79-AB3A-06C7CB134CF7}" type="slidenum">
              <a:rPr lang="en-GB" smtClean="0">
                <a:latin typeface="Arial" pitchFamily="34" charset="0"/>
              </a:rPr>
              <a:pPr/>
              <a:t>56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 b="7513"/>
          <a:stretch>
            <a:fillRect/>
          </a:stretch>
        </p:blipFill>
        <p:spPr bwMode="auto">
          <a:xfrm>
            <a:off x="381000" y="1382713"/>
            <a:ext cx="8229600" cy="545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42888" y="1871663"/>
            <a:ext cx="259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>
                <a:latin typeface="Arial" pitchFamily="34" charset="0"/>
              </a:rPr>
              <a:t>layer functionalities are described b</a:t>
            </a:r>
            <a:r>
              <a:rPr lang="en-US" sz="1600">
                <a:latin typeface="Arial" pitchFamily="34" charset="0"/>
              </a:rPr>
              <a:t>y</a:t>
            </a:r>
            <a:r>
              <a:rPr lang="tr-TR" sz="1600">
                <a:latin typeface="Arial" pitchFamily="34" charset="0"/>
              </a:rPr>
              <a:t> ISO</a:t>
            </a:r>
            <a:r>
              <a:rPr lang="en-US" sz="1600">
                <a:latin typeface="Arial" pitchFamily="34" charset="0"/>
              </a:rPr>
              <a:t>;</a:t>
            </a:r>
            <a:r>
              <a:rPr lang="tr-TR" sz="1600">
                <a:latin typeface="Arial" pitchFamily="34" charset="0"/>
              </a:rPr>
              <a:t> different standards can be developed based on these functionalities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290638" y="4383088"/>
            <a:ext cx="1752600" cy="363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Layer Specific Standards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726D4A-A2E3-4B98-9405-0603D0081DFC}" type="slidenum">
              <a:rPr lang="en-GB" smtClean="0">
                <a:latin typeface="Arial" pitchFamily="34" charset="0"/>
              </a:rPr>
              <a:pPr/>
              <a:t>57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 b="15460"/>
          <a:stretch>
            <a:fillRect/>
          </a:stretch>
        </p:blipFill>
        <p:spPr bwMode="auto">
          <a:xfrm>
            <a:off x="457200" y="1143000"/>
            <a:ext cx="8229600" cy="537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Elements of Standardization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EC195-86A8-4EB7-ABCD-F86A8F893F9D}" type="slidenum">
              <a:rPr lang="en-GB" smtClean="0">
                <a:latin typeface="Arial" pitchFamily="34" charset="0"/>
              </a:rPr>
              <a:pPr/>
              <a:t>58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Protocol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Operates between the same layer on two systems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May involve different </a:t>
            </a:r>
            <a:r>
              <a:rPr lang="tr-TR" dirty="0" smtClean="0"/>
              <a:t>platforms</a:t>
            </a: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Protocol specification must be precise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Format of data units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Semantics of all fields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Service 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Functional description of what is provided</a:t>
            </a:r>
            <a:r>
              <a:rPr lang="tr-TR" dirty="0" smtClean="0"/>
              <a:t> to the next upper layer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Addressing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Referenced by SAPs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GB"/>
              <a:t>HTML exchanged using HTTP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9F29-D676-4721-8D77-F8538C9D6D79}" type="slidenum">
              <a:rPr lang="en-US"/>
              <a:pPr/>
              <a:t>59</a:t>
            </a:fld>
            <a:endParaRPr 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066800" y="1244600"/>
          <a:ext cx="6858000" cy="4775200"/>
        </p:xfrm>
        <a:graphic>
          <a:graphicData uri="http://schemas.openxmlformats.org/presentationml/2006/ole">
            <p:oleObj spid="_x0000_s154626" name="Bitmap Image" r:id="rId4" imgW="5210399" imgH="3924630" progId="PBrush">
              <p:embed/>
            </p:oleObj>
          </a:graphicData>
        </a:graphic>
      </p:graphicFrame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524000" y="6172200"/>
            <a:ext cx="67056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A simple HTTP request is shown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60438"/>
          </a:xfrm>
        </p:spPr>
        <p:txBody>
          <a:bodyPr/>
          <a:lstStyle/>
          <a:p>
            <a:r>
              <a:rPr lang="en-US" dirty="0" smtClean="0"/>
              <a:t>DNS and IP Addresses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2DBE-9E46-45B1-B3AB-4F5D151576FE}" type="slidenum">
              <a:rPr lang="en-US"/>
              <a:pPr/>
              <a:t>6</a:t>
            </a:fld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1E1F"/>
                </a:solidFill>
              </a:rPr>
              <a:t>Every computer connected to the Internet must have a unique </a:t>
            </a:r>
            <a:r>
              <a:rPr lang="en-US" sz="2400" u="sng" dirty="0">
                <a:solidFill>
                  <a:srgbClr val="221E1F"/>
                </a:solidFill>
              </a:rPr>
              <a:t>IP address</a:t>
            </a:r>
            <a:r>
              <a:rPr lang="en-US" sz="2400" dirty="0">
                <a:solidFill>
                  <a:srgbClr val="221E1F"/>
                </a:solidFill>
              </a:rPr>
              <a:t>, no matter whether it’s a client or a server (or both</a:t>
            </a:r>
            <a:r>
              <a:rPr lang="en-US" sz="2400" dirty="0" smtClean="0">
                <a:solidFill>
                  <a:srgbClr val="221E1F"/>
                </a:solidFill>
              </a:rPr>
              <a:t>)</a:t>
            </a:r>
          </a:p>
          <a:p>
            <a:endParaRPr lang="en-US" sz="2400" dirty="0">
              <a:solidFill>
                <a:srgbClr val="221E1F"/>
              </a:solidFill>
            </a:endParaRPr>
          </a:p>
          <a:p>
            <a:r>
              <a:rPr lang="en-US" sz="2400" dirty="0">
                <a:solidFill>
                  <a:srgbClr val="221E1F"/>
                </a:solidFill>
              </a:rPr>
              <a:t>An IP address is just a number that identifies a host on the Internet. Example</a:t>
            </a:r>
            <a:r>
              <a:rPr lang="en-US" sz="2400" dirty="0" smtClean="0">
                <a:solidFill>
                  <a:srgbClr val="221E1F"/>
                </a:solidFill>
              </a:rPr>
              <a:t>:</a:t>
            </a:r>
          </a:p>
          <a:p>
            <a:endParaRPr lang="en-US" sz="2400" dirty="0">
              <a:solidFill>
                <a:srgbClr val="221E1F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221E1F"/>
                </a:solidFill>
              </a:rPr>
              <a:t>	</a:t>
            </a:r>
            <a:r>
              <a:rPr lang="en-US" sz="2400" dirty="0">
                <a:solidFill>
                  <a:srgbClr val="BB3932"/>
                </a:solidFill>
              </a:rPr>
              <a:t>212.171.218.34</a:t>
            </a:r>
            <a:r>
              <a:rPr lang="en-US" sz="2400" dirty="0">
                <a:solidFill>
                  <a:srgbClr val="221E1F"/>
                </a:solidFill>
              </a:rPr>
              <a:t>   or   </a:t>
            </a:r>
            <a:r>
              <a:rPr lang="en-US" sz="2400" dirty="0">
                <a:solidFill>
                  <a:srgbClr val="BB3932"/>
                </a:solidFill>
              </a:rPr>
              <a:t>144.214.5.218</a:t>
            </a:r>
            <a:endParaRPr lang="en-US" sz="2400" dirty="0">
              <a:solidFill>
                <a:srgbClr val="221E1F"/>
              </a:solidFill>
            </a:endParaRPr>
          </a:p>
          <a:p>
            <a:endParaRPr lang="en-US" sz="2400" dirty="0" smtClean="0">
              <a:solidFill>
                <a:srgbClr val="221E1F"/>
              </a:solidFill>
            </a:endParaRPr>
          </a:p>
          <a:p>
            <a:r>
              <a:rPr lang="en-US" sz="2400" dirty="0" smtClean="0">
                <a:solidFill>
                  <a:srgbClr val="221E1F"/>
                </a:solidFill>
              </a:rPr>
              <a:t>The </a:t>
            </a:r>
            <a:r>
              <a:rPr lang="en-US" sz="2400" u="sng" dirty="0">
                <a:solidFill>
                  <a:srgbClr val="221E1F"/>
                </a:solidFill>
              </a:rPr>
              <a:t>Domain Name System</a:t>
            </a:r>
            <a:r>
              <a:rPr lang="en-US" sz="2400" dirty="0">
                <a:solidFill>
                  <a:srgbClr val="221E1F"/>
                </a:solidFill>
              </a:rPr>
              <a:t> (DNS) is a database that matches </a:t>
            </a:r>
            <a:r>
              <a:rPr lang="en-US" sz="2400" dirty="0" smtClean="0">
                <a:solidFill>
                  <a:srgbClr val="221E1F"/>
                </a:solidFill>
              </a:rPr>
              <a:t>unique IP addresses </a:t>
            </a:r>
            <a:r>
              <a:rPr lang="en-US" sz="2400" dirty="0">
                <a:solidFill>
                  <a:srgbClr val="221E1F"/>
                </a:solidFill>
              </a:rPr>
              <a:t>to host </a:t>
            </a:r>
            <a:r>
              <a:rPr lang="en-US" sz="2400" dirty="0" smtClean="0">
                <a:solidFill>
                  <a:srgbClr val="221E1F"/>
                </a:solidFill>
              </a:rPr>
              <a:t>names</a:t>
            </a:r>
          </a:p>
          <a:p>
            <a:endParaRPr lang="en-US" sz="2000" dirty="0" smtClean="0">
              <a:solidFill>
                <a:srgbClr val="221E1F"/>
              </a:solidFill>
            </a:endParaRPr>
          </a:p>
          <a:p>
            <a:r>
              <a:rPr lang="en-US" sz="2400" dirty="0" smtClean="0">
                <a:solidFill>
                  <a:srgbClr val="221E1F"/>
                </a:solidFill>
              </a:rPr>
              <a:t>Domain names are organized in a hierarchical structure….</a:t>
            </a:r>
          </a:p>
          <a:p>
            <a:endParaRPr lang="en-US" sz="2400" dirty="0">
              <a:solidFill>
                <a:srgbClr val="221E1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B236-9690-4378-BCF5-4E330F868DEA}" type="slidenum">
              <a:rPr lang="en-US"/>
              <a:pPr/>
              <a:t>60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two types of HTTP messages: </a:t>
            </a:r>
            <a:r>
              <a:rPr lang="en-US" sz="2400" i="1" dirty="0">
                <a:solidFill>
                  <a:srgbClr val="FF0000"/>
                </a:solidFill>
              </a:rPr>
              <a:t>request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0000"/>
                </a:solidFill>
              </a:rPr>
              <a:t>response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HTTP request message:</a:t>
            </a:r>
            <a:endParaRPr lang="en-US" sz="2400" dirty="0"/>
          </a:p>
          <a:p>
            <a:pPr lvl="1"/>
            <a:r>
              <a:rPr lang="en-US" sz="2000" dirty="0"/>
              <a:t>ASCII (human-readable format)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924175" y="3444875"/>
            <a:ext cx="55340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</a:rPr>
              <a:t>GET /</a:t>
            </a:r>
            <a:r>
              <a:rPr lang="en-US" sz="2000" b="1" dirty="0" err="1">
                <a:latin typeface="Courier New" pitchFamily="49" charset="0"/>
              </a:rPr>
              <a:t>somedir</a:t>
            </a:r>
            <a:r>
              <a:rPr lang="en-US" sz="2000" b="1" dirty="0">
                <a:latin typeface="Courier New" pitchFamily="49" charset="0"/>
              </a:rPr>
              <a:t>/page.html HTTP/1.1</a:t>
            </a:r>
          </a:p>
          <a:p>
            <a:r>
              <a:rPr lang="en-US" sz="2000" b="1" dirty="0">
                <a:latin typeface="Courier New" pitchFamily="49" charset="0"/>
              </a:rPr>
              <a:t>Host: www.someschool.edu </a:t>
            </a:r>
          </a:p>
          <a:p>
            <a:r>
              <a:rPr lang="en-US" sz="2000" b="1" dirty="0">
                <a:latin typeface="Courier New" pitchFamily="49" charset="0"/>
              </a:rPr>
              <a:t>User-agent: Mozilla/4.0 (browser)</a:t>
            </a:r>
          </a:p>
          <a:p>
            <a:r>
              <a:rPr lang="en-US" sz="2000" b="1" dirty="0">
                <a:latin typeface="Courier New" pitchFamily="49" charset="0"/>
              </a:rPr>
              <a:t>Connection: keep-alive </a:t>
            </a:r>
          </a:p>
          <a:p>
            <a:r>
              <a:rPr lang="en-US" sz="2000" b="1" dirty="0">
                <a:latin typeface="Courier New" pitchFamily="49" charset="0"/>
              </a:rPr>
              <a:t>Accept-</a:t>
            </a:r>
            <a:r>
              <a:rPr lang="en-US" sz="2000" b="1" dirty="0" err="1">
                <a:latin typeface="Courier New" pitchFamily="49" charset="0"/>
              </a:rPr>
              <a:t>language:en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endParaRPr lang="en-US" sz="2400" dirty="0"/>
          </a:p>
          <a:p>
            <a:r>
              <a:rPr lang="en-US" sz="2000" dirty="0">
                <a:latin typeface="Arial" charset="0"/>
              </a:rPr>
              <a:t>(extra carriage return, line feed)</a:t>
            </a:r>
            <a:r>
              <a:rPr lang="en-US" sz="2400" dirty="0"/>
              <a:t>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8438" y="3103563"/>
            <a:ext cx="22701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request line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(GET, POST, 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HEAD commands)</a:t>
            </a:r>
            <a:endParaRPr lang="en-US" sz="2400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38350" y="3314700"/>
            <a:ext cx="923925" cy="2571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2943225" y="3752850"/>
            <a:ext cx="227013" cy="1311275"/>
          </a:xfrm>
          <a:custGeom>
            <a:avLst/>
            <a:gdLst/>
            <a:ahLst/>
            <a:cxnLst>
              <a:cxn ang="0">
                <a:pos x="122" y="6"/>
              </a:cxn>
              <a:cxn ang="0">
                <a:pos x="0" y="0"/>
              </a:cxn>
              <a:cxn ang="0">
                <a:pos x="0" y="924"/>
              </a:cxn>
              <a:cxn ang="0">
                <a:pos x="150" y="918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38338" y="425608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Comic Sans MS" pitchFamily="66" charset="0"/>
              </a:rPr>
              <a:t>header</a:t>
            </a:r>
          </a:p>
          <a:p>
            <a:pPr algn="r"/>
            <a:r>
              <a:rPr lang="en-US" sz="2000">
                <a:latin typeface="Comic Sans MS" pitchFamily="66" charset="0"/>
              </a:rPr>
              <a:t> lines</a:t>
            </a:r>
            <a:endParaRPr lang="en-US" sz="2400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162175" y="5324475"/>
            <a:ext cx="923925" cy="2571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9263" y="5208588"/>
            <a:ext cx="21780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Carriage return, </a:t>
            </a:r>
          </a:p>
          <a:p>
            <a:pPr algn="ctr"/>
            <a:r>
              <a:rPr lang="en-US" sz="2000">
                <a:latin typeface="Comic Sans MS" pitchFamily="66" charset="0"/>
              </a:rPr>
              <a:t>line feed </a:t>
            </a:r>
          </a:p>
          <a:p>
            <a:pPr algn="ctr"/>
            <a:r>
              <a:rPr lang="en-US" sz="2000">
                <a:latin typeface="Comic Sans MS" pitchFamily="66" charset="0"/>
              </a:rPr>
              <a:t>indicates end </a:t>
            </a:r>
          </a:p>
          <a:p>
            <a:pPr algn="ctr"/>
            <a:r>
              <a:rPr lang="en-US" sz="2000">
                <a:latin typeface="Comic Sans MS" pitchFamily="66" charset="0"/>
              </a:rPr>
              <a:t>of message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1388"/>
          </a:xfrm>
        </p:spPr>
        <p:txBody>
          <a:bodyPr/>
          <a:lstStyle/>
          <a:p>
            <a:r>
              <a:rPr lang="en-US"/>
              <a:t>Method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27E6-68D8-4ABD-9CF6-7F1382922939}" type="slidenum">
              <a:rPr lang="en-US"/>
              <a:pPr/>
              <a:t>61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4343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HTTP/1.0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Get used for this purpose often (e.g. GET www.somesite.come/animalsearch?monkeys&amp;bananas)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POST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Used when the user fills out a form (e.g. search engines)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HEAD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Request information about a document such as its last modified date so browser can decide whether to fetch it from server or from cache</a:t>
            </a:r>
            <a:endParaRPr lang="en-GB" sz="18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Often used for debugging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It's like a GET request but no document is sent back by the server.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803775" y="1371600"/>
            <a:ext cx="4035425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 dirty="0">
                <a:solidFill>
                  <a:srgbClr val="FF0000"/>
                </a:solidFill>
              </a:rPr>
              <a:t>HTTP/1.1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GET, POST, HEAD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PUT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uploads file in entity body to path specified in URL field</a:t>
            </a:r>
            <a:r>
              <a:rPr lang="en-GB" sz="1800" dirty="0"/>
              <a:t> (uploading to the server)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Used in web publishing tools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DELETE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deletes file specified in the URL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808038"/>
          </a:xfrm>
        </p:spPr>
        <p:txBody>
          <a:bodyPr/>
          <a:lstStyle/>
          <a:p>
            <a:r>
              <a:rPr lang="en-US" sz="3600" dirty="0"/>
              <a:t>HTTP response message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2B757-3772-4705-A825-CC352940A36C}" type="slidenum">
              <a:rPr lang="en-US"/>
              <a:pPr/>
              <a:t>62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181350" y="1987550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HTTP/1.1 200 OK </a:t>
            </a:r>
          </a:p>
          <a:p>
            <a:r>
              <a:rPr lang="en-US" sz="2000" b="1">
                <a:latin typeface="Courier New" pitchFamily="49" charset="0"/>
              </a:rPr>
              <a:t>Connection close</a:t>
            </a:r>
          </a:p>
          <a:p>
            <a:r>
              <a:rPr lang="en-US" sz="2000" b="1">
                <a:latin typeface="Courier New" pitchFamily="49" charset="0"/>
              </a:rPr>
              <a:t>Date: Thu, 06 Aug 2007 12:00:15 GMT </a:t>
            </a:r>
          </a:p>
          <a:p>
            <a:r>
              <a:rPr lang="en-US" sz="2000" b="1">
                <a:latin typeface="Courier New" pitchFamily="49" charset="0"/>
              </a:rPr>
              <a:t>Server: Apache/1.3.0 (Unix) </a:t>
            </a:r>
          </a:p>
          <a:p>
            <a:r>
              <a:rPr lang="en-US" sz="2000" b="1">
                <a:latin typeface="Courier New" pitchFamily="49" charset="0"/>
              </a:rPr>
              <a:t>Last-Modified: Mon, 22 Jun 2008 …... </a:t>
            </a:r>
          </a:p>
          <a:p>
            <a:r>
              <a:rPr lang="en-US" sz="2000" b="1">
                <a:latin typeface="Courier New" pitchFamily="49" charset="0"/>
              </a:rPr>
              <a:t>Content-Length: 6821 </a:t>
            </a:r>
          </a:p>
          <a:p>
            <a:r>
              <a:rPr lang="en-US" sz="2000" b="1">
                <a:latin typeface="Courier New" pitchFamily="49" charset="0"/>
              </a:rPr>
              <a:t>Content-Type: text/html</a:t>
            </a:r>
          </a:p>
          <a:p>
            <a:r>
              <a:rPr lang="en-US" sz="2000" b="1">
                <a:latin typeface="Courier New" pitchFamily="49" charset="0"/>
              </a:rPr>
              <a:t> </a:t>
            </a:r>
          </a:p>
          <a:p>
            <a:r>
              <a:rPr lang="en-US" sz="2000" b="1">
                <a:latin typeface="Courier New" pitchFamily="49" charset="0"/>
              </a:rPr>
              <a:t>data data data data data ...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54063" y="1408113"/>
            <a:ext cx="1900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status line</a:t>
            </a:r>
          </a:p>
          <a:p>
            <a:pPr algn="ctr"/>
            <a:r>
              <a:rPr lang="en-US" sz="2000">
                <a:latin typeface="Comic Sans MS" pitchFamily="66" charset="0"/>
              </a:rPr>
              <a:t>(protocol</a:t>
            </a:r>
          </a:p>
          <a:p>
            <a:pPr algn="ctr"/>
            <a:r>
              <a:rPr lang="en-US" sz="2000">
                <a:latin typeface="Comic Sans MS" pitchFamily="66" charset="0"/>
              </a:rPr>
              <a:t>status code</a:t>
            </a:r>
          </a:p>
          <a:p>
            <a:pPr algn="ctr"/>
            <a:r>
              <a:rPr lang="en-US" sz="2000">
                <a:latin typeface="Comic Sans MS" pitchFamily="66" charset="0"/>
              </a:rPr>
              <a:t>status phrase)</a:t>
            </a:r>
            <a:endParaRPr lang="en-US" sz="2400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295525" y="1914525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3095625" y="2349500"/>
            <a:ext cx="257175" cy="1858963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005013" y="3017838"/>
            <a:ext cx="1011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Comic Sans MS" pitchFamily="66" charset="0"/>
              </a:rPr>
              <a:t>header</a:t>
            </a:r>
          </a:p>
          <a:p>
            <a:pPr algn="r"/>
            <a:r>
              <a:rPr lang="en-US" sz="2000">
                <a:latin typeface="Comic Sans MS" pitchFamily="66" charset="0"/>
              </a:rPr>
              <a:t> lines</a:t>
            </a:r>
            <a:endParaRPr lang="en-US" sz="2400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190750" y="4381500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838200" y="4360863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</a:rPr>
              <a:t>data, e.g., </a:t>
            </a:r>
          </a:p>
          <a:p>
            <a:pPr algn="ctr"/>
            <a:r>
              <a:rPr lang="en-US" sz="2000">
                <a:latin typeface="Comic Sans MS" pitchFamily="66" charset="0"/>
              </a:rPr>
              <a:t>requested</a:t>
            </a:r>
          </a:p>
          <a:p>
            <a:pPr algn="ctr"/>
            <a:r>
              <a:rPr lang="en-US" sz="2000">
                <a:latin typeface="Comic Sans MS" pitchFamily="66" charset="0"/>
              </a:rPr>
              <a:t>HTML file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vs. TCP/IP</a:t>
            </a:r>
            <a:endParaRPr lang="en-US" dirty="0"/>
          </a:p>
        </p:txBody>
      </p:sp>
      <p:pic>
        <p:nvPicPr>
          <p:cNvPr id="178178" name="Picture 2" descr="http://cdn.networklessons.com/wp-content/uploads/2013/02/tcpipstack-vs-osi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4152900" cy="3657600"/>
          </a:xfrm>
          <a:prstGeom prst="rect">
            <a:avLst/>
          </a:prstGeom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57800" y="2667000"/>
            <a:ext cx="34051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HTTP, SMTP, </a:t>
            </a:r>
            <a:r>
              <a:rPr lang="en-US" dirty="0" smtClean="0">
                <a:latin typeface="Arial" pitchFamily="34" charset="0"/>
              </a:rPr>
              <a:t>POP3, Telnet, …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76850" y="3733800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TCP, UDP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0" y="4191000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IP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4000" y="4876800"/>
            <a:ext cx="188595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</a:rPr>
              <a:t>Ethernet, ….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84238"/>
          </a:xfrm>
        </p:spPr>
        <p:txBody>
          <a:bodyPr>
            <a:normAutofit/>
          </a:bodyPr>
          <a:lstStyle/>
          <a:p>
            <a:r>
              <a:rPr lang="en-US" dirty="0" smtClean="0"/>
              <a:t>Some Protocols in TCP/IP Suite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57CD97-05A3-4F1D-B8B7-468B98EF0DF2}" type="slidenum">
              <a:rPr lang="en-GB" smtClean="0">
                <a:latin typeface="Arial" pitchFamily="34" charset="0"/>
              </a:rPr>
              <a:pPr/>
              <a:t>64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915400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F07D-F085-4B8B-B984-07AE32689615}" type="slidenum">
              <a:rPr lang="en-US"/>
              <a:pPr/>
              <a:t>65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31875" y="661988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16038" y="690563"/>
            <a:ext cx="9461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HTTP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867025" y="684213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05138" y="685800"/>
            <a:ext cx="103028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SMTP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500813" y="679450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34188" y="681038"/>
            <a:ext cx="7937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RTP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274888" y="1866900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557463" y="1868488"/>
            <a:ext cx="7429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TCP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518150" y="1873250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773738" y="1874838"/>
            <a:ext cx="7953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UDP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698875" y="3476625"/>
            <a:ext cx="1747838" cy="639763"/>
            <a:chOff x="1722" y="2347"/>
            <a:chExt cx="1101" cy="403"/>
          </a:xfrm>
        </p:grpSpPr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722" y="2347"/>
              <a:ext cx="1101" cy="4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084" y="2422"/>
              <a:ext cx="28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/>
                <a:t>IP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62000" y="4876800"/>
            <a:ext cx="2114550" cy="914400"/>
            <a:chOff x="2277" y="3287"/>
            <a:chExt cx="1380" cy="699"/>
          </a:xfrm>
        </p:grpSpPr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2423" y="3356"/>
              <a:ext cx="1117" cy="5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/>
                <a:t>Network Interface 1</a:t>
              </a:r>
            </a:p>
          </p:txBody>
        </p:sp>
      </p:grpSp>
      <p:sp>
        <p:nvSpPr>
          <p:cNvPr id="9234" name="Line 18"/>
          <p:cNvSpPr>
            <a:spLocks noChangeShapeType="1"/>
          </p:cNvSpPr>
          <p:nvPr/>
        </p:nvSpPr>
        <p:spPr bwMode="auto">
          <a:xfrm flipV="1">
            <a:off x="4489450" y="4157663"/>
            <a:ext cx="1588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4748213" y="2308225"/>
            <a:ext cx="1554162" cy="1147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 flipV="1">
            <a:off x="3224213" y="2411413"/>
            <a:ext cx="1055687" cy="1095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6599238" y="1146175"/>
            <a:ext cx="588962" cy="679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3217863" y="1220788"/>
            <a:ext cx="511175" cy="639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630363" y="1158875"/>
            <a:ext cx="1017587" cy="704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248400" y="4884738"/>
            <a:ext cx="2201863" cy="830262"/>
            <a:chOff x="2277" y="3287"/>
            <a:chExt cx="1380" cy="699"/>
          </a:xfrm>
        </p:grpSpPr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2423" y="3330"/>
              <a:ext cx="1117" cy="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/>
                <a:t>Network Interface 3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352800" y="4953000"/>
            <a:ext cx="2190750" cy="838200"/>
            <a:chOff x="2277" y="3287"/>
            <a:chExt cx="1380" cy="699"/>
          </a:xfrm>
        </p:grpSpPr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2277" y="3287"/>
              <a:ext cx="1380" cy="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2423" y="3331"/>
              <a:ext cx="1117" cy="5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/>
                <a:t>Network Interface 2</a:t>
              </a:r>
            </a:p>
          </p:txBody>
        </p:sp>
      </p:grpSp>
      <p:sp>
        <p:nvSpPr>
          <p:cNvPr id="9246" name="Line 30"/>
          <p:cNvSpPr>
            <a:spLocks noChangeShapeType="1"/>
          </p:cNvSpPr>
          <p:nvPr/>
        </p:nvSpPr>
        <p:spPr bwMode="auto">
          <a:xfrm flipH="1" flipV="1">
            <a:off x="4746625" y="4152900"/>
            <a:ext cx="2582863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1666875" y="4114800"/>
            <a:ext cx="2519363" cy="769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618038" y="676275"/>
            <a:ext cx="1460500" cy="46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4991100" y="692150"/>
            <a:ext cx="8286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/>
              <a:t>DNS</a:t>
            </a:r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 flipH="1" flipV="1">
            <a:off x="5437188" y="1128713"/>
            <a:ext cx="546100" cy="744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7777163" y="65532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000"/>
              <a:t>Figure 2.12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803525" y="6213475"/>
            <a:ext cx="319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TCP/IP protocol graph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304800" y="685800"/>
            <a:ext cx="785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App.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381000" y="17526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Transport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533400" y="350520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Internet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7299325" y="1890713"/>
            <a:ext cx="17811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TCP/UDP Provides</a:t>
            </a:r>
          </a:p>
          <a:p>
            <a:r>
              <a:rPr lang="en-US" sz="1600"/>
              <a:t> a network </a:t>
            </a:r>
          </a:p>
          <a:p>
            <a:r>
              <a:rPr lang="en-US" sz="1600"/>
              <a:t>independent</a:t>
            </a:r>
          </a:p>
          <a:p>
            <a:r>
              <a:rPr lang="en-US" sz="1600"/>
              <a:t>platform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6705600" y="3352800"/>
            <a:ext cx="1676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IP provides </a:t>
            </a:r>
          </a:p>
          <a:p>
            <a:r>
              <a:rPr lang="en-US" sz="1800"/>
              <a:t>independence </a:t>
            </a:r>
          </a:p>
          <a:p>
            <a:r>
              <a:rPr lang="en-US" sz="1800"/>
              <a:t>from underlying</a:t>
            </a:r>
          </a:p>
          <a:p>
            <a:r>
              <a:rPr lang="en-US" sz="1800"/>
              <a:t>networks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85800" y="5791200"/>
            <a:ext cx="215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(e.g., Ethernet driver)</a:t>
            </a: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3505200" y="57912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(e.g., PPP driver)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" grpId="0" autoUpdateAnimBg="0"/>
      <p:bldP spid="925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991475" cy="739775"/>
          </a:xfrm>
          <a:noFill/>
          <a:ln/>
          <a:effectLst/>
        </p:spPr>
        <p:txBody>
          <a:bodyPr lIns="92075" tIns="46038" rIns="92075" bIns="46038"/>
          <a:lstStyle/>
          <a:p>
            <a:pPr defTabSz="762000"/>
            <a:r>
              <a:rPr lang="en-US" altLang="ko-KR" sz="3600"/>
              <a:t>Two Boundaries in the TCP/IP Model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268413"/>
            <a:ext cx="8064500" cy="4968875"/>
          </a:xfrm>
          <a:noFill/>
          <a:ln/>
        </p:spPr>
        <p:txBody>
          <a:bodyPr lIns="92075" tIns="46038" rIns="92075" bIns="46038"/>
          <a:lstStyle/>
          <a:p>
            <a:pPr defTabSz="762000"/>
            <a:r>
              <a:rPr lang="en-US" altLang="ko-KR" sz="2400" dirty="0"/>
              <a:t>High-level protocol address boundary</a:t>
            </a:r>
          </a:p>
          <a:p>
            <a:pPr lvl="1" defTabSz="762000">
              <a:buFont typeface="Wingdings" pitchFamily="2" charset="2"/>
              <a:buChar char="Ø"/>
            </a:pPr>
            <a:r>
              <a:rPr lang="en-US" altLang="ko-KR" sz="2000" dirty="0"/>
              <a:t>Application programs as well as all protocol s/w from the Internet layer upward use only IP addresses; the network interface layer handles physical addresses</a:t>
            </a:r>
            <a:endParaRPr lang="en-US" altLang="ko-KR" dirty="0"/>
          </a:p>
          <a:p>
            <a:pPr defTabSz="762000"/>
            <a:r>
              <a:rPr lang="en-US" altLang="ko-KR" sz="2400" dirty="0"/>
              <a:t>Operating system boundary</a:t>
            </a:r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3074988" y="3725863"/>
            <a:ext cx="34417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4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Software outside the operating system</a:t>
            </a:r>
          </a:p>
        </p:txBody>
      </p:sp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1512888" y="3535363"/>
            <a:ext cx="1519237" cy="5238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Application</a:t>
            </a:r>
          </a:p>
        </p:txBody>
      </p: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1512888" y="4071938"/>
            <a:ext cx="1519237" cy="5238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Transport</a:t>
            </a:r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1512888" y="4608513"/>
            <a:ext cx="1519237" cy="525462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Internet</a:t>
            </a:r>
          </a:p>
        </p:txBody>
      </p: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1512888" y="5146675"/>
            <a:ext cx="1519237" cy="5238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Network Interface</a:t>
            </a:r>
          </a:p>
        </p:txBody>
      </p:sp>
      <p:sp>
        <p:nvSpPr>
          <p:cNvPr id="749577" name="Rectangle 9"/>
          <p:cNvSpPr>
            <a:spLocks noChangeArrowheads="1"/>
          </p:cNvSpPr>
          <p:nvPr/>
        </p:nvSpPr>
        <p:spPr bwMode="auto">
          <a:xfrm>
            <a:off x="1403350" y="3141663"/>
            <a:ext cx="21018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Conceptual Layer</a:t>
            </a:r>
          </a:p>
        </p:txBody>
      </p:sp>
      <p:sp>
        <p:nvSpPr>
          <p:cNvPr id="749578" name="Rectangle 10"/>
          <p:cNvSpPr>
            <a:spLocks noChangeArrowheads="1"/>
          </p:cNvSpPr>
          <p:nvPr/>
        </p:nvSpPr>
        <p:spPr bwMode="auto">
          <a:xfrm>
            <a:off x="1512888" y="5683250"/>
            <a:ext cx="1519237" cy="52387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Hardware</a:t>
            </a:r>
          </a:p>
        </p:txBody>
      </p:sp>
      <p:sp>
        <p:nvSpPr>
          <p:cNvPr id="749579" name="Rectangle 11"/>
          <p:cNvSpPr>
            <a:spLocks noChangeArrowheads="1"/>
          </p:cNvSpPr>
          <p:nvPr/>
        </p:nvSpPr>
        <p:spPr bwMode="auto">
          <a:xfrm>
            <a:off x="6443663" y="3141663"/>
            <a:ext cx="1250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Boundary</a:t>
            </a:r>
          </a:p>
        </p:txBody>
      </p:sp>
      <p:sp>
        <p:nvSpPr>
          <p:cNvPr id="749580" name="Rectangle 12"/>
          <p:cNvSpPr>
            <a:spLocks noChangeArrowheads="1"/>
          </p:cNvSpPr>
          <p:nvPr/>
        </p:nvSpPr>
        <p:spPr bwMode="auto">
          <a:xfrm>
            <a:off x="3052763" y="4097338"/>
            <a:ext cx="33242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4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Software inside the operating system</a:t>
            </a:r>
          </a:p>
        </p:txBody>
      </p:sp>
      <p:sp>
        <p:nvSpPr>
          <p:cNvPr id="749581" name="Rectangle 13"/>
          <p:cNvSpPr>
            <a:spLocks noChangeArrowheads="1"/>
          </p:cNvSpPr>
          <p:nvPr/>
        </p:nvSpPr>
        <p:spPr bwMode="auto">
          <a:xfrm>
            <a:off x="3225800" y="4891088"/>
            <a:ext cx="218281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4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Only IP addresses used</a:t>
            </a:r>
          </a:p>
        </p:txBody>
      </p:sp>
      <p:sp>
        <p:nvSpPr>
          <p:cNvPr id="749582" name="Line 14"/>
          <p:cNvSpPr>
            <a:spLocks noChangeShapeType="1"/>
          </p:cNvSpPr>
          <p:nvPr/>
        </p:nvSpPr>
        <p:spPr bwMode="auto">
          <a:xfrm>
            <a:off x="1331913" y="4065588"/>
            <a:ext cx="4587875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583" name="Rectangle 15"/>
          <p:cNvSpPr>
            <a:spLocks noChangeArrowheads="1"/>
          </p:cNvSpPr>
          <p:nvPr/>
        </p:nvSpPr>
        <p:spPr bwMode="auto">
          <a:xfrm>
            <a:off x="3225800" y="5159375"/>
            <a:ext cx="2290763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4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Physical addresses used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auto">
          <a:xfrm>
            <a:off x="1331913" y="5140325"/>
            <a:ext cx="4587875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585" name="Rectangle 17"/>
          <p:cNvSpPr>
            <a:spLocks noChangeArrowheads="1"/>
          </p:cNvSpPr>
          <p:nvPr/>
        </p:nvSpPr>
        <p:spPr bwMode="auto">
          <a:xfrm>
            <a:off x="6521450" y="5008563"/>
            <a:ext cx="208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High-level protocol </a:t>
            </a:r>
          </a:p>
          <a:p>
            <a:pPr defTabSz="762000" latinLnBrk="0"/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address boundary</a:t>
            </a: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6556375" y="3876675"/>
            <a:ext cx="1924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Operating System</a:t>
            </a:r>
          </a:p>
          <a:p>
            <a:pPr defTabSz="762000" latinLnBrk="0"/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boundary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84238"/>
          </a:xfrm>
        </p:spPr>
        <p:txBody>
          <a:bodyPr/>
          <a:lstStyle/>
          <a:p>
            <a:r>
              <a:rPr lang="en-US" dirty="0" smtClean="0"/>
              <a:t>PDUs in TCP/IP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6639D-F5FD-4221-AAB9-E45DF772E412}" type="slidenum">
              <a:rPr lang="en-GB" smtClean="0">
                <a:latin typeface="Arial" pitchFamily="34" charset="0"/>
              </a:rPr>
              <a:pPr/>
              <a:t>67</a:t>
            </a:fld>
            <a:endParaRPr lang="en-GB" smtClean="0">
              <a:latin typeface="Arial" pitchFamily="34" charset="0"/>
            </a:endParaRP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/>
          <a:srcRect b="16222"/>
          <a:stretch>
            <a:fillRect/>
          </a:stretch>
        </p:blipFill>
        <p:spPr bwMode="auto">
          <a:xfrm>
            <a:off x="685800" y="1581150"/>
            <a:ext cx="76771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1905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/>
            <a:r>
              <a:rPr lang="en-AU" sz="1400">
                <a:latin typeface="Arial" pitchFamily="34" charset="0"/>
              </a:rPr>
              <a:t>Dest. Port</a:t>
            </a:r>
          </a:p>
          <a:p>
            <a:pPr algn="r"/>
            <a:r>
              <a:rPr lang="en-AU" sz="1400">
                <a:latin typeface="Arial" pitchFamily="34" charset="0"/>
              </a:rPr>
              <a:t>Sequence number</a:t>
            </a:r>
          </a:p>
          <a:p>
            <a:pPr algn="r"/>
            <a:r>
              <a:rPr lang="en-AU" sz="1400">
                <a:latin typeface="Arial" pitchFamily="34" charset="0"/>
              </a:rPr>
              <a:t>Checksum</a:t>
            </a:r>
            <a:endParaRPr lang="tr-TR" sz="1400">
              <a:latin typeface="Arial" pitchFamily="34" charset="0"/>
            </a:endParaRPr>
          </a:p>
          <a:p>
            <a:pPr algn="r"/>
            <a:r>
              <a:rPr lang="tr-TR" sz="1400">
                <a:latin typeface="Arial" pitchFamily="34" charset="0"/>
              </a:rPr>
              <a:t>….</a:t>
            </a:r>
            <a:endParaRPr lang="en-AU" sz="1600">
              <a:latin typeface="Arial" pitchFamily="34" charset="0"/>
            </a:endParaRP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152400" y="4114800"/>
            <a:ext cx="1295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/>
            <a:r>
              <a:rPr lang="en-AU" sz="1200">
                <a:latin typeface="Arial" pitchFamily="34" charset="0"/>
              </a:rPr>
              <a:t>Dest. Address</a:t>
            </a:r>
          </a:p>
          <a:p>
            <a:pPr algn="r"/>
            <a:r>
              <a:rPr lang="en-AU" sz="1200">
                <a:latin typeface="Arial" pitchFamily="34" charset="0"/>
              </a:rPr>
              <a:t>Source address</a:t>
            </a:r>
            <a:endParaRPr lang="tr-TR" sz="1200">
              <a:latin typeface="Arial" pitchFamily="34" charset="0"/>
            </a:endParaRPr>
          </a:p>
          <a:p>
            <a:pPr algn="r"/>
            <a:r>
              <a:rPr lang="tr-TR" sz="1200">
                <a:latin typeface="Arial" pitchFamily="34" charset="0"/>
              </a:rPr>
              <a:t>….</a:t>
            </a:r>
            <a:endParaRPr lang="en-AU" sz="1600">
              <a:latin typeface="Arial" pitchFamily="34" charset="0"/>
            </a:endParaRP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457200" y="5943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/>
            <a:r>
              <a:rPr lang="en-AU" sz="1200">
                <a:latin typeface="Arial" pitchFamily="34" charset="0"/>
              </a:rPr>
              <a:t>Dest. Network Address</a:t>
            </a:r>
          </a:p>
          <a:p>
            <a:pPr algn="r"/>
            <a:r>
              <a:rPr lang="en-AU" sz="1200">
                <a:latin typeface="Arial" pitchFamily="34" charset="0"/>
              </a:rPr>
              <a:t>Priority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991475" cy="739775"/>
          </a:xfrm>
          <a:noFill/>
          <a:ln/>
          <a:effectLst/>
        </p:spPr>
        <p:txBody>
          <a:bodyPr lIns="92075" tIns="46038" rIns="92075" bIns="46038">
            <a:normAutofit fontScale="90000"/>
          </a:bodyPr>
          <a:lstStyle/>
          <a:p>
            <a:pPr defTabSz="762000"/>
            <a:r>
              <a:rPr lang="en-US" altLang="ko-KR" sz="3600"/>
              <a:t>Layering in a TCP/IP Internet Environment</a:t>
            </a:r>
          </a:p>
        </p:txBody>
      </p:sp>
      <p:sp>
        <p:nvSpPr>
          <p:cNvPr id="748547" name="Rectangle 3"/>
          <p:cNvSpPr>
            <a:spLocks noChangeArrowheads="1"/>
          </p:cNvSpPr>
          <p:nvPr/>
        </p:nvSpPr>
        <p:spPr bwMode="auto">
          <a:xfrm>
            <a:off x="1308100" y="2016125"/>
            <a:ext cx="1273175" cy="465138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Application</a:t>
            </a:r>
          </a:p>
        </p:txBody>
      </p:sp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1308100" y="2903538"/>
            <a:ext cx="1273175" cy="4635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Transport</a:t>
            </a:r>
          </a:p>
        </p:txBody>
      </p:sp>
      <p:sp>
        <p:nvSpPr>
          <p:cNvPr id="748549" name="Rectangle 5"/>
          <p:cNvSpPr>
            <a:spLocks noChangeArrowheads="1"/>
          </p:cNvSpPr>
          <p:nvPr/>
        </p:nvSpPr>
        <p:spPr bwMode="auto">
          <a:xfrm>
            <a:off x="1308100" y="4676775"/>
            <a:ext cx="1273175" cy="46513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Network</a:t>
            </a:r>
          </a:p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Interface</a:t>
            </a:r>
          </a:p>
        </p:txBody>
      </p:sp>
      <p:sp>
        <p:nvSpPr>
          <p:cNvPr id="748550" name="Rectangle 6"/>
          <p:cNvSpPr>
            <a:spLocks noChangeArrowheads="1"/>
          </p:cNvSpPr>
          <p:nvPr/>
        </p:nvSpPr>
        <p:spPr bwMode="auto">
          <a:xfrm>
            <a:off x="1308100" y="3790950"/>
            <a:ext cx="1273175" cy="46355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Internet</a:t>
            </a:r>
          </a:p>
        </p:txBody>
      </p:sp>
      <p:sp>
        <p:nvSpPr>
          <p:cNvPr id="748551" name="Line 7"/>
          <p:cNvSpPr>
            <a:spLocks noChangeShapeType="1"/>
          </p:cNvSpPr>
          <p:nvPr/>
        </p:nvSpPr>
        <p:spPr bwMode="auto">
          <a:xfrm>
            <a:off x="1944688" y="2487613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52" name="Line 8"/>
          <p:cNvSpPr>
            <a:spLocks noChangeShapeType="1"/>
          </p:cNvSpPr>
          <p:nvPr/>
        </p:nvSpPr>
        <p:spPr bwMode="auto">
          <a:xfrm>
            <a:off x="1944688" y="3373438"/>
            <a:ext cx="0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53" name="Line 9"/>
          <p:cNvSpPr>
            <a:spLocks noChangeShapeType="1"/>
          </p:cNvSpPr>
          <p:nvPr/>
        </p:nvSpPr>
        <p:spPr bwMode="auto">
          <a:xfrm>
            <a:off x="1944688" y="4260850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54" name="Rectangle 10"/>
          <p:cNvSpPr>
            <a:spLocks noChangeArrowheads="1"/>
          </p:cNvSpPr>
          <p:nvPr/>
        </p:nvSpPr>
        <p:spPr bwMode="auto">
          <a:xfrm>
            <a:off x="6565900" y="2016125"/>
            <a:ext cx="1273175" cy="465138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Application</a:t>
            </a:r>
          </a:p>
        </p:txBody>
      </p:sp>
      <p:sp>
        <p:nvSpPr>
          <p:cNvPr id="748555" name="Rectangle 11"/>
          <p:cNvSpPr>
            <a:spLocks noChangeArrowheads="1"/>
          </p:cNvSpPr>
          <p:nvPr/>
        </p:nvSpPr>
        <p:spPr bwMode="auto">
          <a:xfrm>
            <a:off x="6565900" y="2903538"/>
            <a:ext cx="1273175" cy="46355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Transport</a:t>
            </a:r>
          </a:p>
        </p:txBody>
      </p:sp>
      <p:sp>
        <p:nvSpPr>
          <p:cNvPr id="748556" name="Rectangle 12"/>
          <p:cNvSpPr>
            <a:spLocks noChangeArrowheads="1"/>
          </p:cNvSpPr>
          <p:nvPr/>
        </p:nvSpPr>
        <p:spPr bwMode="auto">
          <a:xfrm>
            <a:off x="6565900" y="4676775"/>
            <a:ext cx="1273175" cy="46513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Network</a:t>
            </a:r>
          </a:p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Interface</a:t>
            </a:r>
          </a:p>
        </p:txBody>
      </p:sp>
      <p:sp>
        <p:nvSpPr>
          <p:cNvPr id="748557" name="Rectangle 13"/>
          <p:cNvSpPr>
            <a:spLocks noChangeArrowheads="1"/>
          </p:cNvSpPr>
          <p:nvPr/>
        </p:nvSpPr>
        <p:spPr bwMode="auto">
          <a:xfrm>
            <a:off x="6565900" y="3790950"/>
            <a:ext cx="1273175" cy="46355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Internet</a:t>
            </a:r>
          </a:p>
        </p:txBody>
      </p:sp>
      <p:sp>
        <p:nvSpPr>
          <p:cNvPr id="748558" name="Line 14"/>
          <p:cNvSpPr>
            <a:spLocks noChangeShapeType="1"/>
          </p:cNvSpPr>
          <p:nvPr/>
        </p:nvSpPr>
        <p:spPr bwMode="auto">
          <a:xfrm flipV="1">
            <a:off x="7202488" y="2487613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59" name="Line 15"/>
          <p:cNvSpPr>
            <a:spLocks noChangeShapeType="1"/>
          </p:cNvSpPr>
          <p:nvPr/>
        </p:nvSpPr>
        <p:spPr bwMode="auto">
          <a:xfrm flipV="1">
            <a:off x="7202488" y="3373438"/>
            <a:ext cx="0" cy="41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60" name="Line 16"/>
          <p:cNvSpPr>
            <a:spLocks noChangeShapeType="1"/>
          </p:cNvSpPr>
          <p:nvPr/>
        </p:nvSpPr>
        <p:spPr bwMode="auto">
          <a:xfrm flipV="1">
            <a:off x="7202488" y="4260850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61" name="Rectangle 17"/>
          <p:cNvSpPr>
            <a:spLocks noChangeArrowheads="1"/>
          </p:cNvSpPr>
          <p:nvPr/>
        </p:nvSpPr>
        <p:spPr bwMode="auto">
          <a:xfrm>
            <a:off x="1431925" y="1484313"/>
            <a:ext cx="979488" cy="366712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돋움" pitchFamily="50" charset="-127"/>
              </a:rPr>
              <a:t>Host A</a:t>
            </a:r>
          </a:p>
        </p:txBody>
      </p:sp>
      <p:sp>
        <p:nvSpPr>
          <p:cNvPr id="748562" name="Rectangle 18"/>
          <p:cNvSpPr>
            <a:spLocks noChangeArrowheads="1"/>
          </p:cNvSpPr>
          <p:nvPr/>
        </p:nvSpPr>
        <p:spPr bwMode="auto">
          <a:xfrm>
            <a:off x="6732588" y="1484313"/>
            <a:ext cx="973137" cy="366712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돋움" pitchFamily="50" charset="-127"/>
              </a:rPr>
              <a:t>Host B</a:t>
            </a:r>
          </a:p>
        </p:txBody>
      </p:sp>
      <p:sp>
        <p:nvSpPr>
          <p:cNvPr id="748563" name="Rectangle 19"/>
          <p:cNvSpPr>
            <a:spLocks noChangeArrowheads="1"/>
          </p:cNvSpPr>
          <p:nvPr/>
        </p:nvSpPr>
        <p:spPr bwMode="auto">
          <a:xfrm>
            <a:off x="3875088" y="3790950"/>
            <a:ext cx="127000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Internet</a:t>
            </a:r>
          </a:p>
        </p:txBody>
      </p:sp>
      <p:sp>
        <p:nvSpPr>
          <p:cNvPr id="748564" name="Rectangle 20"/>
          <p:cNvSpPr>
            <a:spLocks noChangeArrowheads="1"/>
          </p:cNvSpPr>
          <p:nvPr/>
        </p:nvSpPr>
        <p:spPr bwMode="auto">
          <a:xfrm>
            <a:off x="3875088" y="4676775"/>
            <a:ext cx="1270000" cy="465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Network</a:t>
            </a:r>
          </a:p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Interface</a:t>
            </a:r>
          </a:p>
        </p:txBody>
      </p:sp>
      <p:sp>
        <p:nvSpPr>
          <p:cNvPr id="748565" name="Oval 21"/>
          <p:cNvSpPr>
            <a:spLocks noChangeArrowheads="1"/>
          </p:cNvSpPr>
          <p:nvPr/>
        </p:nvSpPr>
        <p:spPr bwMode="auto">
          <a:xfrm>
            <a:off x="5092700" y="5562600"/>
            <a:ext cx="1527175" cy="66992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Physical Net 1</a:t>
            </a:r>
          </a:p>
        </p:txBody>
      </p:sp>
      <p:sp>
        <p:nvSpPr>
          <p:cNvPr id="748566" name="Line 22"/>
          <p:cNvSpPr>
            <a:spLocks noChangeShapeType="1"/>
          </p:cNvSpPr>
          <p:nvPr/>
        </p:nvSpPr>
        <p:spPr bwMode="auto">
          <a:xfrm>
            <a:off x="4829175" y="4260850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67" name="Line 23"/>
          <p:cNvSpPr>
            <a:spLocks noChangeShapeType="1"/>
          </p:cNvSpPr>
          <p:nvPr/>
        </p:nvSpPr>
        <p:spPr bwMode="auto">
          <a:xfrm flipV="1">
            <a:off x="4187825" y="4260850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68" name="Line 24"/>
          <p:cNvSpPr>
            <a:spLocks noChangeShapeType="1"/>
          </p:cNvSpPr>
          <p:nvPr/>
        </p:nvSpPr>
        <p:spPr bwMode="auto">
          <a:xfrm>
            <a:off x="1944688" y="5148263"/>
            <a:ext cx="641350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69" name="Line 25"/>
          <p:cNvSpPr>
            <a:spLocks noChangeShapeType="1"/>
          </p:cNvSpPr>
          <p:nvPr/>
        </p:nvSpPr>
        <p:spPr bwMode="auto">
          <a:xfrm flipV="1">
            <a:off x="3740150" y="5148263"/>
            <a:ext cx="447675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70" name="Line 26"/>
          <p:cNvSpPr>
            <a:spLocks noChangeShapeType="1"/>
          </p:cNvSpPr>
          <p:nvPr/>
        </p:nvSpPr>
        <p:spPr bwMode="auto">
          <a:xfrm>
            <a:off x="4829175" y="5148263"/>
            <a:ext cx="57785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71" name="Line 27"/>
          <p:cNvSpPr>
            <a:spLocks noChangeShapeType="1"/>
          </p:cNvSpPr>
          <p:nvPr/>
        </p:nvSpPr>
        <p:spPr bwMode="auto">
          <a:xfrm flipV="1">
            <a:off x="6369050" y="5148263"/>
            <a:ext cx="706438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72" name="Rectangle 28"/>
          <p:cNvSpPr>
            <a:spLocks noChangeArrowheads="1"/>
          </p:cNvSpPr>
          <p:nvPr/>
        </p:nvSpPr>
        <p:spPr bwMode="auto">
          <a:xfrm>
            <a:off x="3997325" y="3454400"/>
            <a:ext cx="1065213" cy="336550"/>
          </a:xfrm>
          <a:prstGeom prst="rect">
            <a:avLst/>
          </a:prstGeom>
          <a:solidFill>
            <a:srgbClr val="FFFF99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돋움" pitchFamily="50" charset="-127"/>
              </a:rPr>
              <a:t>Router R</a:t>
            </a:r>
          </a:p>
        </p:txBody>
      </p:sp>
      <p:sp>
        <p:nvSpPr>
          <p:cNvPr id="748573" name="Rectangle 29"/>
          <p:cNvSpPr>
            <a:spLocks noChangeArrowheads="1"/>
          </p:cNvSpPr>
          <p:nvPr/>
        </p:nvSpPr>
        <p:spPr bwMode="auto">
          <a:xfrm>
            <a:off x="3984625" y="2205038"/>
            <a:ext cx="1116013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message</a:t>
            </a:r>
          </a:p>
        </p:txBody>
      </p:sp>
      <p:sp>
        <p:nvSpPr>
          <p:cNvPr id="748574" name="Rectangle 30"/>
          <p:cNvSpPr>
            <a:spLocks noChangeArrowheads="1"/>
          </p:cNvSpPr>
          <p:nvPr/>
        </p:nvSpPr>
        <p:spPr bwMode="auto">
          <a:xfrm>
            <a:off x="3984625" y="2924175"/>
            <a:ext cx="1049338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packet</a:t>
            </a:r>
          </a:p>
        </p:txBody>
      </p:sp>
      <p:sp>
        <p:nvSpPr>
          <p:cNvPr id="748575" name="Rectangle 31"/>
          <p:cNvSpPr>
            <a:spLocks noChangeArrowheads="1"/>
          </p:cNvSpPr>
          <p:nvPr/>
        </p:nvSpPr>
        <p:spPr bwMode="auto">
          <a:xfrm>
            <a:off x="2671763" y="4046538"/>
            <a:ext cx="1181100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datagram</a:t>
            </a:r>
          </a:p>
        </p:txBody>
      </p:sp>
      <p:sp>
        <p:nvSpPr>
          <p:cNvPr id="748576" name="Rectangle 32"/>
          <p:cNvSpPr>
            <a:spLocks noChangeArrowheads="1"/>
          </p:cNvSpPr>
          <p:nvPr/>
        </p:nvSpPr>
        <p:spPr bwMode="auto">
          <a:xfrm>
            <a:off x="2708275" y="4840288"/>
            <a:ext cx="1071563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algn="ctr"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frame</a:t>
            </a:r>
          </a:p>
        </p:txBody>
      </p:sp>
      <p:sp>
        <p:nvSpPr>
          <p:cNvPr id="748577" name="Rectangle 33"/>
          <p:cNvSpPr>
            <a:spLocks noChangeArrowheads="1"/>
          </p:cNvSpPr>
          <p:nvPr/>
        </p:nvSpPr>
        <p:spPr bwMode="auto">
          <a:xfrm>
            <a:off x="5329238" y="3979863"/>
            <a:ext cx="1189037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datagram</a:t>
            </a:r>
          </a:p>
        </p:txBody>
      </p:sp>
      <p:sp>
        <p:nvSpPr>
          <p:cNvPr id="748578" name="Rectangle 34"/>
          <p:cNvSpPr>
            <a:spLocks noChangeArrowheads="1"/>
          </p:cNvSpPr>
          <p:nvPr/>
        </p:nvSpPr>
        <p:spPr bwMode="auto">
          <a:xfrm>
            <a:off x="5329238" y="4795838"/>
            <a:ext cx="1044575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identical</a:t>
            </a:r>
          </a:p>
          <a:p>
            <a:pPr algn="ctr" defTabSz="762000" latinLnBrk="0"/>
            <a:r>
              <a:rPr kumimoji="1" lang="en-US" altLang="ko-KR" sz="1600" i="1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frame</a:t>
            </a:r>
          </a:p>
        </p:txBody>
      </p:sp>
      <p:sp>
        <p:nvSpPr>
          <p:cNvPr id="748579" name="Line 35"/>
          <p:cNvSpPr>
            <a:spLocks noChangeShapeType="1"/>
          </p:cNvSpPr>
          <p:nvPr/>
        </p:nvSpPr>
        <p:spPr bwMode="auto">
          <a:xfrm flipV="1">
            <a:off x="1944688" y="2487613"/>
            <a:ext cx="2243137" cy="2714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0" name="Line 36"/>
          <p:cNvSpPr>
            <a:spLocks noChangeShapeType="1"/>
          </p:cNvSpPr>
          <p:nvPr/>
        </p:nvSpPr>
        <p:spPr bwMode="auto">
          <a:xfrm flipV="1">
            <a:off x="1944688" y="3306763"/>
            <a:ext cx="2243137" cy="2714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1" name="Oval 37"/>
          <p:cNvSpPr>
            <a:spLocks noChangeArrowheads="1"/>
          </p:cNvSpPr>
          <p:nvPr/>
        </p:nvSpPr>
        <p:spPr bwMode="auto">
          <a:xfrm>
            <a:off x="2463800" y="5562600"/>
            <a:ext cx="1527175" cy="669925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sz="140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Physical Net 1</a:t>
            </a:r>
          </a:p>
        </p:txBody>
      </p:sp>
      <p:sp>
        <p:nvSpPr>
          <p:cNvPr id="748582" name="Line 38"/>
          <p:cNvSpPr>
            <a:spLocks noChangeShapeType="1"/>
          </p:cNvSpPr>
          <p:nvPr/>
        </p:nvSpPr>
        <p:spPr bwMode="auto">
          <a:xfrm flipH="1" flipV="1">
            <a:off x="4829175" y="2487613"/>
            <a:ext cx="2373313" cy="2714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3" name="Line 39"/>
          <p:cNvSpPr>
            <a:spLocks noChangeShapeType="1"/>
          </p:cNvSpPr>
          <p:nvPr/>
        </p:nvSpPr>
        <p:spPr bwMode="auto">
          <a:xfrm flipH="1" flipV="1">
            <a:off x="4767263" y="3306763"/>
            <a:ext cx="2435225" cy="3413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4" name="Line 40"/>
          <p:cNvSpPr>
            <a:spLocks noChangeShapeType="1"/>
          </p:cNvSpPr>
          <p:nvPr/>
        </p:nvSpPr>
        <p:spPr bwMode="auto">
          <a:xfrm flipV="1">
            <a:off x="1944688" y="4329113"/>
            <a:ext cx="960437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5" name="Line 41"/>
          <p:cNvSpPr>
            <a:spLocks noChangeShapeType="1"/>
          </p:cNvSpPr>
          <p:nvPr/>
        </p:nvSpPr>
        <p:spPr bwMode="auto">
          <a:xfrm flipH="1" flipV="1">
            <a:off x="3548063" y="4329113"/>
            <a:ext cx="639762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6" name="Line 42"/>
          <p:cNvSpPr>
            <a:spLocks noChangeShapeType="1"/>
          </p:cNvSpPr>
          <p:nvPr/>
        </p:nvSpPr>
        <p:spPr bwMode="auto">
          <a:xfrm flipH="1">
            <a:off x="2265363" y="5148263"/>
            <a:ext cx="639762" cy="2047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7" name="Line 43"/>
          <p:cNvSpPr>
            <a:spLocks noChangeShapeType="1"/>
          </p:cNvSpPr>
          <p:nvPr/>
        </p:nvSpPr>
        <p:spPr bwMode="auto">
          <a:xfrm>
            <a:off x="3419475" y="5148263"/>
            <a:ext cx="576263" cy="2047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8" name="Line 44"/>
          <p:cNvSpPr>
            <a:spLocks noChangeShapeType="1"/>
          </p:cNvSpPr>
          <p:nvPr/>
        </p:nvSpPr>
        <p:spPr bwMode="auto">
          <a:xfrm flipH="1" flipV="1">
            <a:off x="6176963" y="4260850"/>
            <a:ext cx="1025525" cy="2730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89" name="Line 45"/>
          <p:cNvSpPr>
            <a:spLocks noChangeShapeType="1"/>
          </p:cNvSpPr>
          <p:nvPr/>
        </p:nvSpPr>
        <p:spPr bwMode="auto">
          <a:xfrm flipV="1">
            <a:off x="4829175" y="4260850"/>
            <a:ext cx="706438" cy="20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90" name="Line 46"/>
          <p:cNvSpPr>
            <a:spLocks noChangeShapeType="1"/>
          </p:cNvSpPr>
          <p:nvPr/>
        </p:nvSpPr>
        <p:spPr bwMode="auto">
          <a:xfrm>
            <a:off x="6048375" y="5078413"/>
            <a:ext cx="704850" cy="2746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591" name="Line 47"/>
          <p:cNvSpPr>
            <a:spLocks noChangeShapeType="1"/>
          </p:cNvSpPr>
          <p:nvPr/>
        </p:nvSpPr>
        <p:spPr bwMode="auto">
          <a:xfrm flipH="1">
            <a:off x="5086350" y="5078413"/>
            <a:ext cx="449263" cy="2746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84238"/>
          </a:xfrm>
        </p:spPr>
        <p:txBody>
          <a:bodyPr/>
          <a:lstStyle/>
          <a:p>
            <a:pPr algn="ctr"/>
            <a:r>
              <a:rPr lang="en-US" altLang="ko-KR" dirty="0"/>
              <a:t>Encapsulation</a:t>
            </a: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396875" y="1951038"/>
            <a:ext cx="1295400" cy="360362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42061" name="Rectangle 13"/>
          <p:cNvSpPr>
            <a:spLocks noChangeArrowheads="1"/>
          </p:cNvSpPr>
          <p:nvPr/>
        </p:nvSpPr>
        <p:spPr bwMode="auto">
          <a:xfrm>
            <a:off x="396875" y="2959100"/>
            <a:ext cx="1295400" cy="360363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42062" name="Rectangle 14"/>
          <p:cNvSpPr>
            <a:spLocks noChangeArrowheads="1"/>
          </p:cNvSpPr>
          <p:nvPr/>
        </p:nvSpPr>
        <p:spPr bwMode="auto">
          <a:xfrm>
            <a:off x="396875" y="3967163"/>
            <a:ext cx="1295400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42063" name="Rectangle 15"/>
          <p:cNvSpPr>
            <a:spLocks noChangeArrowheads="1"/>
          </p:cNvSpPr>
          <p:nvPr/>
        </p:nvSpPr>
        <p:spPr bwMode="auto">
          <a:xfrm>
            <a:off x="396875" y="4991100"/>
            <a:ext cx="1295400" cy="560388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642065" name="Rectangle 17"/>
          <p:cNvSpPr>
            <a:spLocks noChangeArrowheads="1"/>
          </p:cNvSpPr>
          <p:nvPr/>
        </p:nvSpPr>
        <p:spPr bwMode="auto">
          <a:xfrm>
            <a:off x="396875" y="3967163"/>
            <a:ext cx="1295400" cy="360362"/>
          </a:xfrm>
          <a:prstGeom prst="rect">
            <a:avLst/>
          </a:prstGeom>
          <a:solidFill>
            <a:srgbClr val="FFFF99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642066" name="Line 18"/>
          <p:cNvSpPr>
            <a:spLocks noChangeShapeType="1"/>
          </p:cNvSpPr>
          <p:nvPr/>
        </p:nvSpPr>
        <p:spPr bwMode="auto">
          <a:xfrm>
            <a:off x="1044575" y="43275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67" name="Line 19"/>
          <p:cNvSpPr>
            <a:spLocks noChangeShapeType="1"/>
          </p:cNvSpPr>
          <p:nvPr/>
        </p:nvSpPr>
        <p:spPr bwMode="auto">
          <a:xfrm>
            <a:off x="1044575" y="3319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68" name="Line 20"/>
          <p:cNvSpPr>
            <a:spLocks noChangeShapeType="1"/>
          </p:cNvSpPr>
          <p:nvPr/>
        </p:nvSpPr>
        <p:spPr bwMode="auto">
          <a:xfrm>
            <a:off x="1044575" y="33194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69" name="Line 21"/>
          <p:cNvSpPr>
            <a:spLocks noChangeShapeType="1"/>
          </p:cNvSpPr>
          <p:nvPr/>
        </p:nvSpPr>
        <p:spPr bwMode="auto">
          <a:xfrm>
            <a:off x="1044575" y="23114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70" name="Text Box 22"/>
          <p:cNvSpPr txBox="1">
            <a:spLocks noChangeArrowheads="1"/>
          </p:cNvSpPr>
          <p:nvPr/>
        </p:nvSpPr>
        <p:spPr bwMode="auto">
          <a:xfrm>
            <a:off x="3779838" y="5984875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642071" name="Line 23"/>
          <p:cNvSpPr>
            <a:spLocks noChangeShapeType="1"/>
          </p:cNvSpPr>
          <p:nvPr/>
        </p:nvSpPr>
        <p:spPr bwMode="auto">
          <a:xfrm>
            <a:off x="1044575" y="555148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72" name="Line 24"/>
          <p:cNvSpPr>
            <a:spLocks noChangeShapeType="1"/>
          </p:cNvSpPr>
          <p:nvPr/>
        </p:nvSpPr>
        <p:spPr bwMode="auto">
          <a:xfrm>
            <a:off x="323850" y="5942013"/>
            <a:ext cx="806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73" name="Rectangle 25"/>
          <p:cNvSpPr>
            <a:spLocks noChangeArrowheads="1"/>
          </p:cNvSpPr>
          <p:nvPr/>
        </p:nvSpPr>
        <p:spPr bwMode="auto">
          <a:xfrm>
            <a:off x="7308850" y="1951038"/>
            <a:ext cx="1295400" cy="360362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42074" name="Rectangle 26"/>
          <p:cNvSpPr>
            <a:spLocks noChangeArrowheads="1"/>
          </p:cNvSpPr>
          <p:nvPr/>
        </p:nvSpPr>
        <p:spPr bwMode="auto">
          <a:xfrm>
            <a:off x="7308850" y="2959100"/>
            <a:ext cx="1295400" cy="360363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642075" name="Rectangle 27"/>
          <p:cNvSpPr>
            <a:spLocks noChangeArrowheads="1"/>
          </p:cNvSpPr>
          <p:nvPr/>
        </p:nvSpPr>
        <p:spPr bwMode="auto">
          <a:xfrm>
            <a:off x="7308850" y="3967163"/>
            <a:ext cx="1295400" cy="3603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642076" name="Rectangle 28"/>
          <p:cNvSpPr>
            <a:spLocks noChangeArrowheads="1"/>
          </p:cNvSpPr>
          <p:nvPr/>
        </p:nvSpPr>
        <p:spPr bwMode="auto">
          <a:xfrm>
            <a:off x="7308850" y="4991100"/>
            <a:ext cx="1295400" cy="560388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642077" name="Rectangle 29"/>
          <p:cNvSpPr>
            <a:spLocks noChangeArrowheads="1"/>
          </p:cNvSpPr>
          <p:nvPr/>
        </p:nvSpPr>
        <p:spPr bwMode="auto">
          <a:xfrm>
            <a:off x="7308850" y="3967163"/>
            <a:ext cx="1295400" cy="360362"/>
          </a:xfrm>
          <a:prstGeom prst="rect">
            <a:avLst/>
          </a:prstGeom>
          <a:solidFill>
            <a:srgbClr val="CCFF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642078" name="Line 30"/>
          <p:cNvSpPr>
            <a:spLocks noChangeShapeType="1"/>
          </p:cNvSpPr>
          <p:nvPr/>
        </p:nvSpPr>
        <p:spPr bwMode="auto">
          <a:xfrm>
            <a:off x="7956550" y="43275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80" name="Line 32"/>
          <p:cNvSpPr>
            <a:spLocks noChangeShapeType="1"/>
          </p:cNvSpPr>
          <p:nvPr/>
        </p:nvSpPr>
        <p:spPr bwMode="auto">
          <a:xfrm>
            <a:off x="7956550" y="3298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81" name="Line 33"/>
          <p:cNvSpPr>
            <a:spLocks noChangeShapeType="1"/>
          </p:cNvSpPr>
          <p:nvPr/>
        </p:nvSpPr>
        <p:spPr bwMode="auto">
          <a:xfrm>
            <a:off x="7956550" y="23114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82" name="Line 34"/>
          <p:cNvSpPr>
            <a:spLocks noChangeShapeType="1"/>
          </p:cNvSpPr>
          <p:nvPr/>
        </p:nvSpPr>
        <p:spPr bwMode="auto">
          <a:xfrm>
            <a:off x="7956550" y="555148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en-US"/>
          </a:p>
        </p:txBody>
      </p:sp>
      <p:sp>
        <p:nvSpPr>
          <p:cNvPr id="642083" name="Rectangle 35"/>
          <p:cNvSpPr>
            <a:spLocks noChangeArrowheads="1"/>
          </p:cNvSpPr>
          <p:nvPr/>
        </p:nvSpPr>
        <p:spPr bwMode="auto">
          <a:xfrm>
            <a:off x="5149850" y="1519238"/>
            <a:ext cx="935038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 data</a:t>
            </a:r>
          </a:p>
        </p:txBody>
      </p:sp>
      <p:sp>
        <p:nvSpPr>
          <p:cNvPr id="642084" name="Rectangle 36"/>
          <p:cNvSpPr>
            <a:spLocks noChangeArrowheads="1"/>
          </p:cNvSpPr>
          <p:nvPr/>
        </p:nvSpPr>
        <p:spPr bwMode="auto">
          <a:xfrm>
            <a:off x="5148263" y="2378075"/>
            <a:ext cx="935037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 data</a:t>
            </a:r>
          </a:p>
        </p:txBody>
      </p:sp>
      <p:sp>
        <p:nvSpPr>
          <p:cNvPr id="642085" name="Rectangle 37"/>
          <p:cNvSpPr>
            <a:spLocks noChangeArrowheads="1"/>
          </p:cNvSpPr>
          <p:nvPr/>
        </p:nvSpPr>
        <p:spPr bwMode="auto">
          <a:xfrm>
            <a:off x="4500563" y="2384425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87" name="Rectangle 39"/>
          <p:cNvSpPr>
            <a:spLocks noChangeArrowheads="1"/>
          </p:cNvSpPr>
          <p:nvPr/>
        </p:nvSpPr>
        <p:spPr bwMode="auto">
          <a:xfrm>
            <a:off x="4500563" y="3463925"/>
            <a:ext cx="15843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088" name="Rectangle 40"/>
          <p:cNvSpPr>
            <a:spLocks noChangeArrowheads="1"/>
          </p:cNvSpPr>
          <p:nvPr/>
        </p:nvSpPr>
        <p:spPr bwMode="auto">
          <a:xfrm>
            <a:off x="3852863" y="3463925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89" name="Rectangle 41"/>
          <p:cNvSpPr>
            <a:spLocks noChangeArrowheads="1"/>
          </p:cNvSpPr>
          <p:nvPr/>
        </p:nvSpPr>
        <p:spPr bwMode="auto">
          <a:xfrm>
            <a:off x="4500563" y="4400550"/>
            <a:ext cx="15843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090" name="Rectangle 42"/>
          <p:cNvSpPr>
            <a:spLocks noChangeArrowheads="1"/>
          </p:cNvSpPr>
          <p:nvPr/>
        </p:nvSpPr>
        <p:spPr bwMode="auto">
          <a:xfrm>
            <a:off x="3852863" y="4400550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91" name="Rectangle 43"/>
          <p:cNvSpPr>
            <a:spLocks noChangeArrowheads="1"/>
          </p:cNvSpPr>
          <p:nvPr/>
        </p:nvSpPr>
        <p:spPr bwMode="auto">
          <a:xfrm>
            <a:off x="3205163" y="4400550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92" name="Rectangle 44"/>
          <p:cNvSpPr>
            <a:spLocks noChangeArrowheads="1"/>
          </p:cNvSpPr>
          <p:nvPr/>
        </p:nvSpPr>
        <p:spPr bwMode="auto">
          <a:xfrm>
            <a:off x="4500563" y="5408613"/>
            <a:ext cx="1584325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093" name="Rectangle 45"/>
          <p:cNvSpPr>
            <a:spLocks noChangeArrowheads="1"/>
          </p:cNvSpPr>
          <p:nvPr/>
        </p:nvSpPr>
        <p:spPr bwMode="auto">
          <a:xfrm>
            <a:off x="3852863" y="5408613"/>
            <a:ext cx="647700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94" name="Rectangle 46"/>
          <p:cNvSpPr>
            <a:spLocks noChangeArrowheads="1"/>
          </p:cNvSpPr>
          <p:nvPr/>
        </p:nvSpPr>
        <p:spPr bwMode="auto">
          <a:xfrm>
            <a:off x="3205163" y="5408613"/>
            <a:ext cx="647700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095" name="Rectangle 47"/>
          <p:cNvSpPr>
            <a:spLocks noChangeArrowheads="1"/>
          </p:cNvSpPr>
          <p:nvPr/>
        </p:nvSpPr>
        <p:spPr bwMode="auto">
          <a:xfrm>
            <a:off x="6084888" y="5408613"/>
            <a:ext cx="720725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trailer</a:t>
            </a:r>
          </a:p>
        </p:txBody>
      </p:sp>
      <p:sp>
        <p:nvSpPr>
          <p:cNvPr id="642096" name="Rectangle 48"/>
          <p:cNvSpPr>
            <a:spLocks noChangeArrowheads="1"/>
          </p:cNvSpPr>
          <p:nvPr/>
        </p:nvSpPr>
        <p:spPr bwMode="auto">
          <a:xfrm>
            <a:off x="2484438" y="5408613"/>
            <a:ext cx="720725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02" name="AutoShape 54"/>
          <p:cNvSpPr>
            <a:spLocks noChangeArrowheads="1"/>
          </p:cNvSpPr>
          <p:nvPr/>
        </p:nvSpPr>
        <p:spPr bwMode="auto">
          <a:xfrm>
            <a:off x="855663" y="5862638"/>
            <a:ext cx="360362" cy="144462"/>
          </a:xfrm>
          <a:prstGeom prst="homePlate">
            <a:avLst>
              <a:gd name="adj" fmla="val 6236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103" name="Rectangle 55"/>
          <p:cNvSpPr>
            <a:spLocks noChangeArrowheads="1"/>
          </p:cNvSpPr>
          <p:nvPr/>
        </p:nvSpPr>
        <p:spPr bwMode="auto">
          <a:xfrm>
            <a:off x="4500563" y="5416550"/>
            <a:ext cx="15843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104" name="Rectangle 56"/>
          <p:cNvSpPr>
            <a:spLocks noChangeArrowheads="1"/>
          </p:cNvSpPr>
          <p:nvPr/>
        </p:nvSpPr>
        <p:spPr bwMode="auto">
          <a:xfrm>
            <a:off x="3852863" y="5416550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05" name="Rectangle 57"/>
          <p:cNvSpPr>
            <a:spLocks noChangeArrowheads="1"/>
          </p:cNvSpPr>
          <p:nvPr/>
        </p:nvSpPr>
        <p:spPr bwMode="auto">
          <a:xfrm>
            <a:off x="3205163" y="5416550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06" name="Rectangle 58"/>
          <p:cNvSpPr>
            <a:spLocks noChangeArrowheads="1"/>
          </p:cNvSpPr>
          <p:nvPr/>
        </p:nvSpPr>
        <p:spPr bwMode="auto">
          <a:xfrm>
            <a:off x="6084888" y="5416550"/>
            <a:ext cx="7207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trailer</a:t>
            </a:r>
          </a:p>
        </p:txBody>
      </p:sp>
      <p:sp>
        <p:nvSpPr>
          <p:cNvPr id="642107" name="Rectangle 59"/>
          <p:cNvSpPr>
            <a:spLocks noChangeArrowheads="1"/>
          </p:cNvSpPr>
          <p:nvPr/>
        </p:nvSpPr>
        <p:spPr bwMode="auto">
          <a:xfrm>
            <a:off x="2484438" y="5416550"/>
            <a:ext cx="7207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Ethernet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13" name="Rectangle 65"/>
          <p:cNvSpPr>
            <a:spLocks noChangeArrowheads="1"/>
          </p:cNvSpPr>
          <p:nvPr/>
        </p:nvSpPr>
        <p:spPr bwMode="auto">
          <a:xfrm>
            <a:off x="4500563" y="3457575"/>
            <a:ext cx="1584325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114" name="Rectangle 66"/>
          <p:cNvSpPr>
            <a:spLocks noChangeArrowheads="1"/>
          </p:cNvSpPr>
          <p:nvPr/>
        </p:nvSpPr>
        <p:spPr bwMode="auto">
          <a:xfrm>
            <a:off x="4500563" y="4408488"/>
            <a:ext cx="1584325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642115" name="Rectangle 67"/>
          <p:cNvSpPr>
            <a:spLocks noChangeArrowheads="1"/>
          </p:cNvSpPr>
          <p:nvPr/>
        </p:nvSpPr>
        <p:spPr bwMode="auto">
          <a:xfrm>
            <a:off x="3852863" y="4408488"/>
            <a:ext cx="647700" cy="36036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16" name="Rectangle 68"/>
          <p:cNvSpPr>
            <a:spLocks noChangeArrowheads="1"/>
          </p:cNvSpPr>
          <p:nvPr/>
        </p:nvSpPr>
        <p:spPr bwMode="auto">
          <a:xfrm>
            <a:off x="5135563" y="2390775"/>
            <a:ext cx="935037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 data</a:t>
            </a:r>
          </a:p>
        </p:txBody>
      </p:sp>
      <p:sp>
        <p:nvSpPr>
          <p:cNvPr id="642117" name="Rectangle 69"/>
          <p:cNvSpPr>
            <a:spLocks noChangeArrowheads="1"/>
          </p:cNvSpPr>
          <p:nvPr/>
        </p:nvSpPr>
        <p:spPr bwMode="auto">
          <a:xfrm>
            <a:off x="4500563" y="2378075"/>
            <a:ext cx="647700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42118" name="Rectangle 70"/>
          <p:cNvSpPr>
            <a:spLocks noChangeArrowheads="1"/>
          </p:cNvSpPr>
          <p:nvPr/>
        </p:nvSpPr>
        <p:spPr bwMode="auto">
          <a:xfrm>
            <a:off x="5133975" y="2378075"/>
            <a:ext cx="935038" cy="36036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093 L 0.00226 0.12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42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6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6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6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767 " pathEditMode="relative" ptsTypes="AA">
                                      <p:cBhvr>
                                        <p:cTn id="22" dur="2000" fill="hold"/>
                                        <p:tgtEl>
                                          <p:spTgt spid="642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6767 " pathEditMode="relative" ptsTypes="AA">
                                      <p:cBhvr>
                                        <p:cTn id="24" dur="2000" fill="hold"/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autoRev="1" fill="hold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autoRev="1" fill="hold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autoRev="1" fill="hold"/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6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6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3645 " pathEditMode="relative" ptsTypes="AA">
                                      <p:cBhvr>
                                        <p:cTn id="40" dur="2000" fill="hold"/>
                                        <p:tgtEl>
                                          <p:spTgt spid="642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3645 " pathEditMode="relative" ptsTypes="AA">
                                      <p:cBhvr>
                                        <p:cTn id="42" dur="2000" fill="hold"/>
                                        <p:tgtEl>
                                          <p:spTgt spid="642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6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autoRev="1" fill="hold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autoRev="1" fill="hold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autoRev="1" fill="hold"/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6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6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5726 " pathEditMode="relative" ptsTypes="AA">
                                      <p:cBhvr>
                                        <p:cTn id="61" dur="2000" fill="hold"/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5726 " pathEditMode="relative" ptsTypes="AA">
                                      <p:cBhvr>
                                        <p:cTn id="63" dur="2000" fill="hold"/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5726 " pathEditMode="relative" ptsTypes="AA">
                                      <p:cBhvr>
                                        <p:cTn id="65" dur="2000" fill="hold"/>
                                        <p:tgtEl>
                                          <p:spTgt spid="642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6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7" dur="500" autoRev="1" fill="hold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autoRev="1" fill="hold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autoRev="1" fill="hold"/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6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800"/>
                            </p:stCondLst>
                            <p:childTnLst>
                              <p:par>
                                <p:cTn id="7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6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300"/>
                            </p:stCondLst>
                            <p:childTnLst>
                              <p:par>
                                <p:cTn id="7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500"/>
                                        <p:tgtEl>
                                          <p:spTgt spid="6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800"/>
                            </p:stCondLst>
                            <p:childTnLst>
                              <p:par>
                                <p:cTn id="8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6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300"/>
                            </p:stCondLst>
                            <p:childTnLst>
                              <p:par>
                                <p:cTn id="8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6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4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6642E-6 L 0.75695 0.0023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642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4685 " pathEditMode="relative" ptsTypes="AA">
                                      <p:cBhvr>
                                        <p:cTn id="114" dur="2000" fill="hold"/>
                                        <p:tgtEl>
                                          <p:spTgt spid="642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4685 " pathEditMode="relative" ptsTypes="AA">
                                      <p:cBhvr>
                                        <p:cTn id="116" dur="2000" fill="hold"/>
                                        <p:tgtEl>
                                          <p:spTgt spid="642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4685 " pathEditMode="relative" ptsTypes="AA">
                                      <p:cBhvr>
                                        <p:cTn id="118" dur="2000" fill="hold"/>
                                        <p:tgtEl>
                                          <p:spTgt spid="642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4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4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3645 " pathEditMode="relative" ptsTypes="AA">
                                      <p:cBhvr>
                                        <p:cTn id="130" dur="2000" fill="hold"/>
                                        <p:tgtEl>
                                          <p:spTgt spid="642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3645 " pathEditMode="relative" ptsTypes="AA">
                                      <p:cBhvr>
                                        <p:cTn id="132" dur="2000" fill="hold"/>
                                        <p:tgtEl>
                                          <p:spTgt spid="642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4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726 " pathEditMode="relative" ptsTypes="AA">
                                      <p:cBhvr>
                                        <p:cTn id="141" dur="2000" fill="hold"/>
                                        <p:tgtEl>
                                          <p:spTgt spid="642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64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4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4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4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2604 " pathEditMode="relative" ptsTypes="AA">
                                      <p:cBhvr>
                                        <p:cTn id="156" dur="2000" fill="hold"/>
                                        <p:tgtEl>
                                          <p:spTgt spid="642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animBg="1"/>
      <p:bldP spid="642061" grpId="0" animBg="1"/>
      <p:bldP spid="642063" grpId="0" animBg="1"/>
      <p:bldP spid="642065" grpId="0" animBg="1"/>
      <p:bldP spid="642083" grpId="0" animBg="1"/>
      <p:bldP spid="642084" grpId="0" animBg="1"/>
      <p:bldP spid="642085" grpId="0" animBg="1"/>
      <p:bldP spid="642087" grpId="0" animBg="1"/>
      <p:bldP spid="642087" grpId="1" animBg="1"/>
      <p:bldP spid="642088" grpId="0" animBg="1"/>
      <p:bldP spid="642088" grpId="1" animBg="1"/>
      <p:bldP spid="642089" grpId="0" animBg="1"/>
      <p:bldP spid="642089" grpId="1" animBg="1"/>
      <p:bldP spid="642090" grpId="0" animBg="1"/>
      <p:bldP spid="642090" grpId="1" animBg="1"/>
      <p:bldP spid="642091" grpId="0" animBg="1"/>
      <p:bldP spid="642091" grpId="1" animBg="1"/>
      <p:bldP spid="642092" grpId="0" animBg="1"/>
      <p:bldP spid="642093" grpId="0" animBg="1"/>
      <p:bldP spid="642094" grpId="0" animBg="1"/>
      <p:bldP spid="642095" grpId="0" animBg="1"/>
      <p:bldP spid="642096" grpId="0" animBg="1"/>
      <p:bldP spid="642102" grpId="0" animBg="1"/>
      <p:bldP spid="642103" grpId="0" animBg="1"/>
      <p:bldP spid="642103" grpId="1" animBg="1"/>
      <p:bldP spid="642104" grpId="0" animBg="1"/>
      <p:bldP spid="642104" grpId="1" animBg="1"/>
      <p:bldP spid="642105" grpId="0" animBg="1"/>
      <p:bldP spid="642105" grpId="1" animBg="1"/>
      <p:bldP spid="642106" grpId="0" animBg="1"/>
      <p:bldP spid="642107" grpId="0" animBg="1"/>
      <p:bldP spid="642113" grpId="0" animBg="1"/>
      <p:bldP spid="642113" grpId="1" animBg="1"/>
      <p:bldP spid="642114" grpId="0" animBg="1"/>
      <p:bldP spid="642114" grpId="1" animBg="1"/>
      <p:bldP spid="642115" grpId="0" animBg="1"/>
      <p:bldP spid="642115" grpId="1" animBg="1"/>
      <p:bldP spid="642116" grpId="0" animBg="1"/>
      <p:bldP spid="642116" grpId="1" animBg="1"/>
      <p:bldP spid="642117" grpId="0" animBg="1"/>
      <p:bldP spid="642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Top Level Domains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B630-5BC8-43A4-B132-822DFE07F8AD}" type="slidenum">
              <a:rPr lang="en-US"/>
              <a:pPr/>
              <a:t>7</a:t>
            </a:fld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43063"/>
            <a:ext cx="8305800" cy="2784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21E1F"/>
                </a:solidFill>
              </a:rPr>
              <a:t>www.cityu.edu.hk</a:t>
            </a:r>
          </a:p>
          <a:p>
            <a:r>
              <a:rPr lang="en-US" sz="4000" dirty="0">
                <a:solidFill>
                  <a:srgbClr val="221E1F"/>
                </a:solidFill>
              </a:rPr>
              <a:t>www.cityu.hk</a:t>
            </a:r>
          </a:p>
          <a:p>
            <a:r>
              <a:rPr lang="en-US" sz="4000" dirty="0">
                <a:solidFill>
                  <a:srgbClr val="221E1F"/>
                </a:solidFill>
              </a:rPr>
              <a:t>www.apple.com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048000" y="1711325"/>
            <a:ext cx="1680028" cy="574675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3124200" y="3145970"/>
            <a:ext cx="1230086" cy="53340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8" name="Rectangle 14"/>
          <p:cNvSpPr>
            <a:spLocks noChangeArrowheads="1"/>
          </p:cNvSpPr>
          <p:nvPr/>
        </p:nvSpPr>
        <p:spPr bwMode="auto">
          <a:xfrm>
            <a:off x="2971800" y="2438400"/>
            <a:ext cx="914400" cy="53340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6172200" y="1825625"/>
            <a:ext cx="21145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 dirty="0"/>
              <a:t>Top Level Domain (TLD)</a:t>
            </a:r>
            <a:endParaRPr lang="en-US" sz="1800" baseline="0" dirty="0"/>
          </a:p>
          <a:p>
            <a:pPr algn="ctr">
              <a:spcBef>
                <a:spcPct val="50000"/>
              </a:spcBef>
            </a:pPr>
            <a:r>
              <a:rPr lang="en-US" sz="1800" baseline="0" dirty="0"/>
              <a:t>Mostly country domains:</a:t>
            </a:r>
            <a:br>
              <a:rPr lang="en-US" sz="1800" baseline="0" dirty="0"/>
            </a:br>
            <a:r>
              <a:rPr lang="en-US" sz="1800" baseline="0" dirty="0"/>
              <a:t>.</a:t>
            </a:r>
            <a:r>
              <a:rPr lang="en-US" sz="1800" baseline="0" dirty="0" err="1"/>
              <a:t>uk</a:t>
            </a:r>
            <a:r>
              <a:rPr lang="en-US" sz="1800" baseline="0" dirty="0"/>
              <a:t>, .au, .</a:t>
            </a:r>
            <a:r>
              <a:rPr lang="en-US" sz="1800" baseline="0" dirty="0" err="1"/>
              <a:t>hk</a:t>
            </a:r>
            <a:r>
              <a:rPr lang="en-US" sz="1800" baseline="0" dirty="0"/>
              <a:t>, etc.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5954713" y="3424238"/>
            <a:ext cx="2767012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baseline="0"/>
              <a:t>Generic Top Level Domain (gTLD)</a:t>
            </a:r>
            <a:endParaRPr lang="en-US" sz="1800" baseline="0"/>
          </a:p>
          <a:p>
            <a:pPr algn="ctr">
              <a:spcBef>
                <a:spcPct val="50000"/>
              </a:spcBef>
            </a:pPr>
            <a:r>
              <a:rPr lang="en-US" sz="1800" baseline="0"/>
              <a:t>.com</a:t>
            </a:r>
            <a:br>
              <a:rPr lang="en-US" sz="1800" baseline="0"/>
            </a:br>
            <a:r>
              <a:rPr lang="en-US" sz="1800" baseline="0"/>
              <a:t>.org</a:t>
            </a:r>
            <a:br>
              <a:rPr lang="en-US" sz="1800" baseline="0"/>
            </a:br>
            <a:r>
              <a:rPr lang="en-US" sz="1800" baseline="0"/>
              <a:t>.net</a:t>
            </a:r>
            <a:br>
              <a:rPr lang="en-US" sz="1800" baseline="0"/>
            </a:br>
            <a:r>
              <a:rPr lang="en-US" sz="1800" baseline="0"/>
              <a:t>.biz</a:t>
            </a:r>
            <a:br>
              <a:rPr lang="en-US" sz="1800" baseline="0"/>
            </a:br>
            <a:r>
              <a:rPr lang="en-US" sz="1800" baseline="0"/>
              <a:t>.info</a:t>
            </a:r>
            <a:br>
              <a:rPr lang="en-US" sz="1800" baseline="0"/>
            </a:br>
            <a:r>
              <a:rPr lang="en-US" sz="1800" baseline="0"/>
              <a:t>.name</a:t>
            </a:r>
            <a:br>
              <a:rPr lang="en-US" sz="1800" baseline="0"/>
            </a:br>
            <a:r>
              <a:rPr lang="en-US" sz="1800" baseline="0"/>
              <a:t>.ws</a:t>
            </a:r>
            <a:br>
              <a:rPr lang="en-US" sz="1800" baseline="0"/>
            </a:br>
            <a:r>
              <a:rPr lang="en-US" sz="1800" baseline="0"/>
              <a:t>.tv</a:t>
            </a:r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>
            <a:off x="4749800" y="2032000"/>
            <a:ext cx="1455738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4343400" y="3505200"/>
            <a:ext cx="1463040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>
            <a:off x="3886200" y="2743200"/>
            <a:ext cx="1922462" cy="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200" name="Line 16"/>
          <p:cNvSpPr>
            <a:spLocks noChangeShapeType="1"/>
          </p:cNvSpPr>
          <p:nvPr/>
        </p:nvSpPr>
        <p:spPr bwMode="auto">
          <a:xfrm flipV="1">
            <a:off x="5791200" y="2033588"/>
            <a:ext cx="0" cy="1463040"/>
          </a:xfrm>
          <a:prstGeom prst="line">
            <a:avLst/>
          </a:prstGeom>
          <a:noFill/>
          <a:ln w="38100">
            <a:solidFill>
              <a:srgbClr val="E81B0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2057400" y="5562600"/>
            <a:ext cx="40307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aseline="0" dirty="0"/>
              <a:t>(.</a:t>
            </a:r>
            <a:r>
              <a:rPr lang="en-US" sz="2000" baseline="0" dirty="0" err="1"/>
              <a:t>edu</a:t>
            </a:r>
            <a:r>
              <a:rPr lang="en-US" sz="2000" baseline="0" dirty="0"/>
              <a:t>, .</a:t>
            </a:r>
            <a:r>
              <a:rPr lang="en-US" sz="2000" baseline="0" dirty="0" err="1"/>
              <a:t>gov</a:t>
            </a:r>
            <a:r>
              <a:rPr lang="en-US" sz="2000" baseline="0" dirty="0"/>
              <a:t>, .mil restricted to US only)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838200"/>
          </a:xfrm>
          <a:noFill/>
          <a:ln/>
        </p:spPr>
        <p:txBody>
          <a:bodyPr lIns="92075" tIns="46038" rIns="92075" bIns="46038" anchor="b"/>
          <a:lstStyle/>
          <a:p>
            <a:pPr algn="ctr"/>
            <a:r>
              <a:rPr lang="en-US" dirty="0"/>
              <a:t>TCP Segment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1585913" y="1066800"/>
            <a:ext cx="5486400" cy="2408237"/>
            <a:chOff x="1585913" y="1547813"/>
            <a:chExt cx="5486400" cy="2408237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4349750" y="1835150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Destination Port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1682750" y="2444750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Acknowledgment Number</a:t>
              </a:r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682750" y="3359150"/>
              <a:ext cx="40259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Options...</a:t>
              </a:r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5721350" y="3359150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Padding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682750" y="3663950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Data...</a:t>
              </a:r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1585913" y="1547813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271713" y="1547813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3033713" y="1547813"/>
              <a:ext cx="382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4176713" y="1547813"/>
              <a:ext cx="382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4860925" y="1547813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19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5622925" y="1547813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24</a:t>
              </a: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6689725" y="1547813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31</a:t>
              </a: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1682750" y="1835150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Source Port</a:t>
              </a:r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4349750" y="2749550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Window</a:t>
              </a: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1682750" y="2749550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Len</a:t>
              </a: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682750" y="2139950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Sequence Number</a:t>
              </a:r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2368550" y="2749550"/>
              <a:ext cx="901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Reserved</a:t>
              </a: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3282950" y="274955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Flags</a:t>
              </a: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4349750" y="3054350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Urgent Pointer</a:t>
              </a:r>
            </a:p>
          </p:txBody>
        </p:sp>
        <p:sp>
          <p:nvSpPr>
            <p:cNvPr id="54296" name="Rectangle 24"/>
            <p:cNvSpPr>
              <a:spLocks noChangeArrowheads="1"/>
            </p:cNvSpPr>
            <p:nvPr/>
          </p:nvSpPr>
          <p:spPr bwMode="auto">
            <a:xfrm>
              <a:off x="1682750" y="3054350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Checksum</a:t>
              </a:r>
            </a:p>
          </p:txBody>
        </p:sp>
      </p:grp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976313" y="3581400"/>
            <a:ext cx="6578724" cy="280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u="sng" dirty="0"/>
              <a:t>Field		Purpose</a:t>
            </a:r>
            <a:endParaRPr lang="en-US" sz="1600" u="sng" dirty="0"/>
          </a:p>
          <a:p>
            <a:pPr eaLnBrk="0" hangingPunct="0"/>
            <a:r>
              <a:rPr lang="en-US" sz="1600" dirty="0"/>
              <a:t>Source Port		Identifies originating application</a:t>
            </a:r>
          </a:p>
          <a:p>
            <a:pPr eaLnBrk="0" hangingPunct="0"/>
            <a:r>
              <a:rPr lang="en-US" sz="1600" dirty="0"/>
              <a:t>Destination Port	Identifies destination application</a:t>
            </a:r>
          </a:p>
          <a:p>
            <a:pPr eaLnBrk="0" hangingPunct="0"/>
            <a:r>
              <a:rPr lang="en-US" sz="1600" dirty="0"/>
              <a:t>Sequence Number	Sequence number of first octet in the segment</a:t>
            </a:r>
          </a:p>
          <a:p>
            <a:pPr eaLnBrk="0" hangingPunct="0"/>
            <a:r>
              <a:rPr lang="en-US" sz="1600" dirty="0"/>
              <a:t>Acknowledgment #	Sequence number of the next expected octet (if ACK flag set)</a:t>
            </a:r>
          </a:p>
          <a:p>
            <a:pPr eaLnBrk="0" hangingPunct="0"/>
            <a:r>
              <a:rPr lang="en-US" sz="1600" dirty="0"/>
              <a:t>Len		Length of TCP header in 4 octet units</a:t>
            </a:r>
          </a:p>
          <a:p>
            <a:pPr eaLnBrk="0" hangingPunct="0"/>
            <a:r>
              <a:rPr lang="en-US" sz="1600" dirty="0"/>
              <a:t>Flags		TCP flags: SYN, FIN, RST, PSH, ACK, URG</a:t>
            </a:r>
          </a:p>
          <a:p>
            <a:pPr eaLnBrk="0" hangingPunct="0"/>
            <a:r>
              <a:rPr lang="en-US" sz="1600" dirty="0"/>
              <a:t>Window		Number of octets from ACK that sender will accept</a:t>
            </a:r>
          </a:p>
          <a:p>
            <a:pPr eaLnBrk="0" hangingPunct="0"/>
            <a:r>
              <a:rPr lang="en-US" sz="1600" dirty="0"/>
              <a:t>Checksum		</a:t>
            </a:r>
            <a:r>
              <a:rPr lang="en-US" sz="1600" dirty="0" err="1"/>
              <a:t>Checksum</a:t>
            </a:r>
            <a:r>
              <a:rPr lang="en-US" sz="1600" dirty="0"/>
              <a:t> of IP pseudo-header + TCP header + data</a:t>
            </a:r>
          </a:p>
          <a:p>
            <a:pPr eaLnBrk="0" hangingPunct="0"/>
            <a:r>
              <a:rPr lang="en-US" sz="1600" dirty="0"/>
              <a:t>Urgent Pointer	</a:t>
            </a:r>
            <a:r>
              <a:rPr lang="en-US" sz="1600" dirty="0" err="1"/>
              <a:t>Pointer</a:t>
            </a:r>
            <a:r>
              <a:rPr lang="en-US" sz="1600" dirty="0"/>
              <a:t> to end of “urgent data”</a:t>
            </a:r>
          </a:p>
          <a:p>
            <a:pPr eaLnBrk="0" hangingPunct="0"/>
            <a:r>
              <a:rPr lang="en-US" sz="1600" dirty="0"/>
              <a:t>Options		Special TCP options such as MSS and Window Scale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1219200" y="6400800"/>
            <a:ext cx="5959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just need to know port numbers, </a:t>
            </a:r>
            <a:r>
              <a:rPr lang="en-US" b="1" dirty="0" err="1">
                <a:solidFill>
                  <a:srgbClr val="FF0000"/>
                </a:solidFill>
              </a:rPr>
              <a:t>seq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ack</a:t>
            </a:r>
            <a:r>
              <a:rPr lang="en-US" b="1" dirty="0">
                <a:solidFill>
                  <a:srgbClr val="FF0000"/>
                </a:solidFill>
              </a:rPr>
              <a:t> are added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38200"/>
          </a:xfrm>
          <a:noFill/>
          <a:ln/>
        </p:spPr>
        <p:txBody>
          <a:bodyPr lIns="92075" tIns="46038" rIns="92075" bIns="46038" anchor="b"/>
          <a:lstStyle/>
          <a:p>
            <a:pPr algn="ctr"/>
            <a:r>
              <a:rPr lang="en-US" dirty="0"/>
              <a:t>IP Datagram</a:t>
            </a:r>
          </a:p>
        </p:txBody>
      </p:sp>
      <p:grpSp>
        <p:nvGrpSpPr>
          <p:cNvPr id="2" name="Group 30"/>
          <p:cNvGrpSpPr/>
          <p:nvPr/>
        </p:nvGrpSpPr>
        <p:grpSpPr>
          <a:xfrm>
            <a:off x="1814513" y="1371600"/>
            <a:ext cx="5486400" cy="2408237"/>
            <a:chOff x="1814513" y="1371600"/>
            <a:chExt cx="5486400" cy="2408237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1911350" y="1658937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Vers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2597150" y="1658937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Len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282950" y="1658937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TOS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4578350" y="1658937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Total Length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911350" y="1963737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Identification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4578350" y="1963737"/>
              <a:ext cx="6731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Flags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5264150" y="1963737"/>
              <a:ext cx="19685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Fragment Offset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1911350" y="2268537"/>
              <a:ext cx="13589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TTL</a:t>
              </a:r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3282950" y="2268537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Protocol</a:t>
              </a:r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4578350" y="2268537"/>
              <a:ext cx="2654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Header Checksum</a:t>
              </a: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1911350" y="2573337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Source Internet Address</a:t>
              </a: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1911350" y="2878137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Destination Internet Address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1911350" y="3182937"/>
              <a:ext cx="40259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 dirty="0">
                  <a:solidFill>
                    <a:srgbClr val="FF0000"/>
                  </a:solidFill>
                </a:rPr>
                <a:t>Options...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5949950" y="3182937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Padding</a:t>
              </a: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911350" y="3487737"/>
              <a:ext cx="53213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 b="1">
                  <a:solidFill>
                    <a:srgbClr val="FF0000"/>
                  </a:solidFill>
                </a:rPr>
                <a:t>Data...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814513" y="1371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2500313" y="1371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3186113" y="1371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4405313" y="1371600"/>
              <a:ext cx="3825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5089525" y="1371600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19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5851525" y="1371600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24</a:t>
              </a:r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6918325" y="1371600"/>
              <a:ext cx="382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accent2"/>
                  </a:solidFill>
                </a:rPr>
                <a:t>31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33400" y="3886200"/>
            <a:ext cx="8059738" cy="2555875"/>
            <a:chOff x="471" y="2654"/>
            <a:chExt cx="5077" cy="1610"/>
          </a:xfrm>
        </p:grpSpPr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71" y="2654"/>
              <a:ext cx="2433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u="sng"/>
                <a:t>Field	Purpose</a:t>
              </a:r>
              <a:endParaRPr lang="en-US" sz="1600"/>
            </a:p>
            <a:p>
              <a:pPr eaLnBrk="0" hangingPunct="0"/>
              <a:r>
                <a:rPr lang="en-US" sz="1600"/>
                <a:t>Vers	IP version number</a:t>
              </a:r>
            </a:p>
            <a:p>
              <a:pPr eaLnBrk="0" hangingPunct="0"/>
              <a:r>
                <a:rPr lang="en-US" sz="1600"/>
                <a:t>Len	Length of IP header (4 octet units)</a:t>
              </a:r>
            </a:p>
            <a:p>
              <a:pPr eaLnBrk="0" hangingPunct="0"/>
              <a:r>
                <a:rPr lang="en-US" sz="1600"/>
                <a:t>TOS	Type of Service</a:t>
              </a:r>
            </a:p>
            <a:p>
              <a:pPr eaLnBrk="0" hangingPunct="0"/>
              <a:r>
                <a:rPr lang="en-US" sz="1600"/>
                <a:t>T.  Length	Length of entire datagram (octets)</a:t>
              </a:r>
            </a:p>
            <a:p>
              <a:pPr eaLnBrk="0" hangingPunct="0"/>
              <a:r>
                <a:rPr lang="en-US" sz="1600"/>
                <a:t>Ident.	IP datagram ID (for frag/reassembly)</a:t>
              </a:r>
            </a:p>
            <a:p>
              <a:pPr eaLnBrk="0" hangingPunct="0"/>
              <a:r>
                <a:rPr lang="en-US" sz="1600"/>
                <a:t>Flags	Don’t/More fragments</a:t>
              </a:r>
            </a:p>
            <a:p>
              <a:pPr eaLnBrk="0" hangingPunct="0"/>
              <a:r>
                <a:rPr lang="en-US" sz="1600"/>
                <a:t>Frag Off	Fragment Offset</a:t>
              </a:r>
            </a:p>
            <a:p>
              <a:pPr eaLnBrk="0" hangingPunct="0"/>
              <a:endParaRPr lang="en-US" sz="1600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3254" y="2654"/>
              <a:ext cx="2294" cy="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 u="sng" dirty="0"/>
                <a:t>Field	Purpose</a:t>
              </a:r>
            </a:p>
            <a:p>
              <a:pPr eaLnBrk="0" hangingPunct="0"/>
              <a:r>
                <a:rPr lang="en-US" sz="1600" dirty="0"/>
                <a:t>TTL	Time To Live - Max # of hops</a:t>
              </a:r>
            </a:p>
            <a:p>
              <a:pPr eaLnBrk="0" hangingPunct="0"/>
              <a:r>
                <a:rPr lang="en-US" sz="1600" dirty="0"/>
                <a:t>Protocol	Higher level protocol (1=ICMP,</a:t>
              </a:r>
            </a:p>
            <a:p>
              <a:pPr eaLnBrk="0" hangingPunct="0"/>
              <a:r>
                <a:rPr lang="en-US" sz="1600" dirty="0"/>
                <a:t>	6=TCP, 17=UDP)</a:t>
              </a:r>
            </a:p>
            <a:p>
              <a:pPr eaLnBrk="0" hangingPunct="0"/>
              <a:r>
                <a:rPr lang="en-US" sz="1600" dirty="0"/>
                <a:t>Checksum	</a:t>
              </a:r>
              <a:r>
                <a:rPr lang="en-US" sz="1600" dirty="0" err="1"/>
                <a:t>Checksum</a:t>
              </a:r>
              <a:r>
                <a:rPr lang="en-US" sz="1600" dirty="0"/>
                <a:t> for the IP header</a:t>
              </a:r>
            </a:p>
            <a:p>
              <a:pPr eaLnBrk="0" hangingPunct="0"/>
              <a:r>
                <a:rPr lang="en-US" sz="1600" dirty="0"/>
                <a:t>Source IA	Originator’s Internet Address</a:t>
              </a:r>
            </a:p>
            <a:p>
              <a:pPr eaLnBrk="0" hangingPunct="0"/>
              <a:r>
                <a:rPr lang="en-US" sz="1600" dirty="0" err="1"/>
                <a:t>Dest</a:t>
              </a:r>
              <a:r>
                <a:rPr lang="en-US" sz="1600" dirty="0"/>
                <a:t>. IA	Final Destination Internet Address</a:t>
              </a:r>
            </a:p>
            <a:p>
              <a:pPr eaLnBrk="0" hangingPunct="0"/>
              <a:r>
                <a:rPr lang="en-US" sz="1600" dirty="0"/>
                <a:t>Options	Source route, time stamp, etc.</a:t>
              </a:r>
            </a:p>
            <a:p>
              <a:pPr eaLnBrk="0" hangingPunct="0"/>
              <a:r>
                <a:rPr lang="en-US" sz="1600" dirty="0"/>
                <a:t>Data...	Higher level protocol data</a:t>
              </a:r>
            </a:p>
            <a:p>
              <a:pPr eaLnBrk="0" hangingPunct="0"/>
              <a:endParaRPr lang="en-US" sz="1600" dirty="0"/>
            </a:p>
          </p:txBody>
        </p:sp>
      </p:grp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1203325" y="6211888"/>
            <a:ext cx="6340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just need to know the IP addresses, TTL and protocol #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84238"/>
          </a:xfrm>
        </p:spPr>
        <p:txBody>
          <a:bodyPr/>
          <a:lstStyle/>
          <a:p>
            <a:pPr algn="ctr"/>
            <a:r>
              <a:rPr lang="en-US" altLang="ja-JP" dirty="0" smtClean="0">
                <a:ea typeface="ＭＳ Ｐゴシック" pitchFamily="50" charset="-128"/>
              </a:rPr>
              <a:t>Ethernet / Network Layer </a:t>
            </a:r>
            <a:endParaRPr lang="en-US" altLang="ja-JP" dirty="0">
              <a:ea typeface="ＭＳ Ｐゴシック" pitchFamily="50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r>
              <a:rPr lang="en-US" altLang="ja-JP" sz="2800" dirty="0">
                <a:ea typeface="ＭＳ Ｐゴシック" pitchFamily="50" charset="-128"/>
              </a:rPr>
              <a:t>Computer &lt;-&gt; Computer communication on same network</a:t>
            </a:r>
          </a:p>
          <a:p>
            <a:r>
              <a:rPr lang="en-US" altLang="ja-JP" sz="2800" dirty="0">
                <a:ea typeface="ＭＳ Ｐゴシック" pitchFamily="50" charset="-128"/>
              </a:rPr>
              <a:t>Each device has unique MAC address (48-bit)</a:t>
            </a:r>
          </a:p>
          <a:p>
            <a:pPr>
              <a:buFontTx/>
              <a:buNone/>
            </a:pPr>
            <a:r>
              <a:rPr lang="en-US" altLang="ja-JP" sz="2800" dirty="0">
                <a:ea typeface="ＭＳ Ｐゴシック" pitchFamily="50" charset="-128"/>
              </a:rPr>
              <a:t>	example: 00-C0-4F-48-47-93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28600" y="3900488"/>
            <a:ext cx="278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800">
                <a:latin typeface="Tahoma" pitchFamily="34" charset="0"/>
                <a:ea typeface="ＭＳ Ｐゴシック" pitchFamily="50" charset="-128"/>
              </a:rPr>
              <a:t>Ethernet Packet: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762125" y="4481513"/>
            <a:ext cx="10572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Dest.</a:t>
            </a:r>
          </a:p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address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105400" y="4483100"/>
            <a:ext cx="190341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Data</a:t>
            </a:r>
          </a:p>
          <a:p>
            <a:pPr algn="ctr"/>
            <a:endParaRPr kumimoji="1" lang="en-US" altLang="ja-JP" sz="200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7010400" y="4483100"/>
            <a:ext cx="914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CRC</a:t>
            </a:r>
          </a:p>
          <a:p>
            <a:pPr algn="ctr"/>
            <a:endParaRPr kumimoji="1" lang="en-US" altLang="ja-JP" sz="200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819400" y="4481513"/>
            <a:ext cx="1220788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Source</a:t>
            </a:r>
          </a:p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address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038600" y="4481513"/>
            <a:ext cx="1066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Type</a:t>
            </a:r>
          </a:p>
          <a:p>
            <a:pPr algn="ctr"/>
            <a:endParaRPr kumimoji="1" lang="en-US" altLang="ja-JP" sz="200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172200" y="6248400"/>
            <a:ext cx="2617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dirty="0">
                <a:latin typeface="Tahoma" pitchFamily="34" charset="0"/>
                <a:ea typeface="ＭＳ Ｐゴシック" pitchFamily="50" charset="-128"/>
              </a:rPr>
              <a:t>MAC: Media Access Control</a:t>
            </a:r>
          </a:p>
        </p:txBody>
      </p:sp>
      <p:sp>
        <p:nvSpPr>
          <p:cNvPr id="37899" name="AutoShape 11"/>
          <p:cNvSpPr>
            <a:spLocks/>
          </p:cNvSpPr>
          <p:nvPr/>
        </p:nvSpPr>
        <p:spPr bwMode="auto">
          <a:xfrm rot="16187670">
            <a:off x="2132013" y="487521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AutoShape 12"/>
          <p:cNvSpPr>
            <a:spLocks/>
          </p:cNvSpPr>
          <p:nvPr/>
        </p:nvSpPr>
        <p:spPr bwMode="auto">
          <a:xfrm rot="16187670">
            <a:off x="4419600" y="4876800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828800" y="5562600"/>
            <a:ext cx="86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ja-JP" altLang="en-US" sz="1600" b="1">
                <a:latin typeface="Tahoma" pitchFamily="34" charset="0"/>
                <a:ea typeface="ＭＳ Ｐゴシック" pitchFamily="50" charset="-128"/>
              </a:rPr>
              <a:t>6</a:t>
            </a:r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bytes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048000" y="5562600"/>
            <a:ext cx="86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ja-JP" altLang="en-US" sz="1600" b="1">
                <a:latin typeface="Tahoma" pitchFamily="34" charset="0"/>
                <a:ea typeface="ＭＳ Ｐゴシック" pitchFamily="50" charset="-128"/>
              </a:rPr>
              <a:t>6</a:t>
            </a:r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bytes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114800" y="5562600"/>
            <a:ext cx="86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2bytes</a:t>
            </a:r>
          </a:p>
        </p:txBody>
      </p:sp>
      <p:sp>
        <p:nvSpPr>
          <p:cNvPr id="37904" name="AutoShape 16"/>
          <p:cNvSpPr>
            <a:spLocks/>
          </p:cNvSpPr>
          <p:nvPr/>
        </p:nvSpPr>
        <p:spPr bwMode="auto">
          <a:xfrm rot="16187670">
            <a:off x="3275013" y="4799013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33400" y="4483100"/>
            <a:ext cx="1236663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ja-JP" sz="2000">
                <a:latin typeface="Tahoma" pitchFamily="34" charset="0"/>
                <a:ea typeface="ＭＳ Ｐゴシック" pitchFamily="50" charset="-128"/>
              </a:rPr>
              <a:t>Preamble</a:t>
            </a:r>
          </a:p>
          <a:p>
            <a:pPr algn="ctr"/>
            <a:endParaRPr kumimoji="1" lang="en-US" altLang="ja-JP" sz="200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7906" name="AutoShape 18"/>
          <p:cNvSpPr>
            <a:spLocks/>
          </p:cNvSpPr>
          <p:nvPr/>
        </p:nvSpPr>
        <p:spPr bwMode="auto">
          <a:xfrm rot="16187670">
            <a:off x="990600" y="48006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85800" y="5562600"/>
            <a:ext cx="86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8bytes</a:t>
            </a:r>
          </a:p>
        </p:txBody>
      </p:sp>
      <p:sp>
        <p:nvSpPr>
          <p:cNvPr id="37908" name="AutoShape 20"/>
          <p:cNvSpPr>
            <a:spLocks/>
          </p:cNvSpPr>
          <p:nvPr/>
        </p:nvSpPr>
        <p:spPr bwMode="auto">
          <a:xfrm rot="16187670">
            <a:off x="5903913" y="4456113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257800" y="5562600"/>
            <a:ext cx="1728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64 - 1500bytes</a:t>
            </a:r>
          </a:p>
        </p:txBody>
      </p:sp>
      <p:sp>
        <p:nvSpPr>
          <p:cNvPr id="37910" name="AutoShape 22"/>
          <p:cNvSpPr>
            <a:spLocks/>
          </p:cNvSpPr>
          <p:nvPr/>
        </p:nvSpPr>
        <p:spPr bwMode="auto">
          <a:xfrm rot="16187670">
            <a:off x="7315200" y="4954588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7239000" y="5562600"/>
            <a:ext cx="86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>
                <a:latin typeface="Tahoma" pitchFamily="34" charset="0"/>
                <a:ea typeface="ＭＳ Ｐゴシック" pitchFamily="50" charset="-128"/>
              </a:rPr>
              <a:t>4bytes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517524" y="6172200"/>
            <a:ext cx="3673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Do not worry about this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Access and Physical Layers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B0E184-79F9-4FE7-AFF4-0A3F7FD899AD}" type="slidenum">
              <a:rPr lang="en-GB" smtClean="0">
                <a:latin typeface="Arial" pitchFamily="34" charset="0"/>
              </a:rPr>
              <a:pPr/>
              <a:t>73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153400" cy="4572000"/>
          </a:xfrm>
        </p:spPr>
        <p:txBody>
          <a:bodyPr/>
          <a:lstStyle/>
          <a:p>
            <a:r>
              <a:rPr lang="en-US" dirty="0" smtClean="0"/>
              <a:t>TCP/IP reference model does not discuss these layers too much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the node should connect to the network with a protocol such that it can send IP packets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this protocol is not defined by TCP/IP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mostly in hardware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well known example is Ethernet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84238"/>
          </a:xfrm>
        </p:spPr>
        <p:txBody>
          <a:bodyPr/>
          <a:lstStyle/>
          <a:p>
            <a:pPr algn="ctr"/>
            <a:r>
              <a:rPr lang="en-US" dirty="0" smtClean="0"/>
              <a:t>Internet Layer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4DB00-DC97-4C7E-B515-A3969E60A3CF}" type="slidenum">
              <a:rPr lang="en-GB" smtClean="0">
                <a:latin typeface="Arial" pitchFamily="34" charset="0"/>
              </a:rPr>
              <a:pPr/>
              <a:t>74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4400" y="1371600"/>
            <a:ext cx="7620000" cy="4843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Connectionless</a:t>
            </a:r>
            <a:r>
              <a:rPr lang="tr-TR" dirty="0" smtClean="0"/>
              <a:t>,</a:t>
            </a:r>
            <a:r>
              <a:rPr lang="en-US" dirty="0" smtClean="0"/>
              <a:t> point to point internetworking protocol (uses the datagram approach)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takes care of routing across multiple networks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each packet travels in the network independently of each other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they may not arrive (if there is a problem in the network)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smtClean="0"/>
              <a:t>they may arrive out of order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 design decision enforced by </a:t>
            </a:r>
            <a:r>
              <a:rPr lang="en-US" dirty="0" err="1" smtClean="0"/>
              <a:t>DoD</a:t>
            </a:r>
            <a:r>
              <a:rPr lang="en-US" dirty="0" smtClean="0"/>
              <a:t> to make the system more flexible and responsive to loss of some subnet devices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Implemented in end systems and routers as the Internet Protocol (IP)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84238"/>
          </a:xfrm>
        </p:spPr>
        <p:txBody>
          <a:bodyPr/>
          <a:lstStyle/>
          <a:p>
            <a:pPr algn="ctr"/>
            <a:r>
              <a:rPr lang="en-US" dirty="0" smtClean="0"/>
              <a:t>Transport Layer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CD744-24BA-4594-A758-2BBBDA6D15C4}" type="slidenum">
              <a:rPr lang="en-GB" smtClean="0">
                <a:latin typeface="Arial" pitchFamily="34" charset="0"/>
              </a:rPr>
              <a:pPr/>
              <a:t>75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38916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 data transfer</a:t>
            </a:r>
          </a:p>
          <a:p>
            <a:r>
              <a:rPr lang="en-US" dirty="0" smtClean="0"/>
              <a:t>Transmission Control Protocol (TCP)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connection oriented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reliable delivery of data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ordering of delivery</a:t>
            </a:r>
          </a:p>
          <a:p>
            <a:r>
              <a:rPr lang="en-US" dirty="0" smtClean="0"/>
              <a:t>User Datagram Protocol (UDP)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connectionless service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delivery is not guaranteed</a:t>
            </a:r>
          </a:p>
          <a:p>
            <a:r>
              <a:rPr lang="en-US" dirty="0" smtClean="0"/>
              <a:t>Can you give example applications that use TCP and UDP?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8762"/>
            <a:ext cx="7772400" cy="808038"/>
          </a:xfrm>
        </p:spPr>
        <p:txBody>
          <a:bodyPr/>
          <a:lstStyle/>
          <a:p>
            <a:pPr algn="ctr"/>
            <a:r>
              <a:rPr lang="en-US" dirty="0" smtClean="0"/>
              <a:t>Application Layer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35A893-C63C-400C-93D9-50ACBF838839}" type="slidenum">
              <a:rPr lang="en-GB" smtClean="0">
                <a:latin typeface="Arial" pitchFamily="34" charset="0"/>
              </a:rPr>
              <a:pPr/>
              <a:t>76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Support for user applications</a:t>
            </a:r>
          </a:p>
          <a:p>
            <a:r>
              <a:rPr lang="en-US" smtClean="0"/>
              <a:t>A separate module for each different application</a:t>
            </a:r>
          </a:p>
          <a:p>
            <a:pPr lvl="1"/>
            <a:r>
              <a:rPr lang="en-US" smtClean="0"/>
              <a:t>e.g. HTTP, SMTP, telnet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B7D8-5E5B-4001-B231-DE2777DC64B2}" type="slidenum">
              <a:rPr lang="en-US"/>
              <a:pPr/>
              <a:t>77</a:t>
            </a:fld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90600" y="1143000"/>
            <a:ext cx="1550988" cy="1817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990600" y="25908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990600" y="16764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143000" y="1219200"/>
            <a:ext cx="13779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Application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143000" y="1752600"/>
            <a:ext cx="11668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Transport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95400" y="2133600"/>
            <a:ext cx="106838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accent1"/>
                </a:solidFill>
              </a:rPr>
              <a:t>Internet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066800" y="2667000"/>
            <a:ext cx="18256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400"/>
              <a:t>Network Interface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1066800"/>
            <a:ext cx="1722438" cy="1817688"/>
            <a:chOff x="3845" y="846"/>
            <a:chExt cx="966" cy="1145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913" y="863"/>
              <a:ext cx="7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Application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963" y="1141"/>
              <a:ext cx="65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Transport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4006" y="1453"/>
              <a:ext cx="59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accent1"/>
                  </a:solidFill>
                </a:rPr>
                <a:t>Internet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845" y="1749"/>
              <a:ext cx="929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/>
                <a:t>    Network Interface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29000" y="2057400"/>
            <a:ext cx="1658938" cy="941388"/>
            <a:chOff x="2236" y="1465"/>
            <a:chExt cx="1011" cy="593"/>
          </a:xfrm>
        </p:grpSpPr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282" y="1465"/>
              <a:ext cx="950" cy="5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397" y="1520"/>
              <a:ext cx="65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 b="1">
                  <a:solidFill>
                    <a:schemeClr val="accent1"/>
                  </a:solidFill>
                </a:rPr>
                <a:t>Internet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236" y="1816"/>
              <a:ext cx="983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/>
                <a:t>   Network Interface</a:t>
              </a:r>
            </a:p>
          </p:txBody>
        </p:sp>
      </p:grpSp>
      <p:sp>
        <p:nvSpPr>
          <p:cNvPr id="7192" name="Oval 24"/>
          <p:cNvSpPr>
            <a:spLocks noChangeArrowheads="1"/>
          </p:cNvSpPr>
          <p:nvPr/>
        </p:nvSpPr>
        <p:spPr bwMode="auto">
          <a:xfrm>
            <a:off x="2133600" y="3733800"/>
            <a:ext cx="1671638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Oval 25"/>
          <p:cNvSpPr>
            <a:spLocks noChangeArrowheads="1"/>
          </p:cNvSpPr>
          <p:nvPr/>
        </p:nvSpPr>
        <p:spPr bwMode="auto">
          <a:xfrm>
            <a:off x="4724400" y="3733800"/>
            <a:ext cx="1671638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362200" y="4038600"/>
            <a:ext cx="1260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Network 1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105400" y="4038600"/>
            <a:ext cx="1260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Network 2</a:t>
            </a: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752600" y="2971800"/>
            <a:ext cx="776288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5791200" y="2971800"/>
            <a:ext cx="1065213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3352800" y="3048000"/>
            <a:ext cx="673100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4419600" y="3048000"/>
            <a:ext cx="776288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066800" y="762000"/>
            <a:ext cx="1316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Machine A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172200" y="685800"/>
            <a:ext cx="1301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Machine B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429000" y="1524000"/>
            <a:ext cx="1844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Router/Gateway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7777163" y="65532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000"/>
              <a:t>Figure 2.11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524000" y="228600"/>
            <a:ext cx="500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TCP/IP architecture-- Internet layer 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61925" y="4724400"/>
            <a:ext cx="89820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Transfer of information across networks through gateways/routers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Corresponding to OSI network layer: routing and congestion control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Global unique IP address and IP packets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Best-effort connectionless IP packet transfer: no setup, routed independently, robust, out of order, duplicate, or lose of  packet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990600" y="21336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7D5A-C031-417D-B627-D0B13F12CC02}" type="slidenum">
              <a:rPr lang="en-US"/>
              <a:pPr/>
              <a:t>78</a:t>
            </a:fld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90600" y="1143000"/>
            <a:ext cx="1550988" cy="1817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990600" y="25908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990600" y="16764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43000" y="1219200"/>
            <a:ext cx="13779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Application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43000" y="1752600"/>
            <a:ext cx="11668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Transport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295400" y="2133600"/>
            <a:ext cx="9683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Internet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90600" y="2667000"/>
            <a:ext cx="18256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400" b="1">
                <a:solidFill>
                  <a:schemeClr val="accent1"/>
                </a:solidFill>
              </a:rPr>
              <a:t>Network Interface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19800" y="1066800"/>
            <a:ext cx="1722438" cy="1817688"/>
            <a:chOff x="3845" y="846"/>
            <a:chExt cx="966" cy="1145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913" y="863"/>
              <a:ext cx="77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Application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963" y="1141"/>
              <a:ext cx="65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Transport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006" y="1453"/>
              <a:ext cx="54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Internet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3845" y="1749"/>
              <a:ext cx="96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/>
                <a:t>   </a:t>
              </a:r>
              <a:r>
                <a:rPr lang="en-US" altLang="en-US" sz="1400" b="1">
                  <a:solidFill>
                    <a:schemeClr val="accent1"/>
                  </a:solidFill>
                </a:rPr>
                <a:t>Network Interface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29000" y="2057400"/>
            <a:ext cx="1677988" cy="914400"/>
            <a:chOff x="2236" y="1465"/>
            <a:chExt cx="1023" cy="593"/>
          </a:xfrm>
        </p:grpSpPr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2282" y="1465"/>
              <a:ext cx="950" cy="5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2397" y="1520"/>
              <a:ext cx="590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2000"/>
                <a:t>Internet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2236" y="1816"/>
              <a:ext cx="1023" cy="1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400" b="1">
                  <a:solidFill>
                    <a:schemeClr val="accent1"/>
                  </a:solidFill>
                </a:rPr>
                <a:t>Network InterfaceS</a:t>
              </a:r>
            </a:p>
          </p:txBody>
        </p:sp>
      </p:grp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2133600" y="3733800"/>
            <a:ext cx="1671638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4724400" y="3733800"/>
            <a:ext cx="1671638" cy="1003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362200" y="4038600"/>
            <a:ext cx="1260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Network 1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5105400" y="4038600"/>
            <a:ext cx="12604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Network 2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1752600" y="2971800"/>
            <a:ext cx="776288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5791200" y="2971800"/>
            <a:ext cx="1065213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3352800" y="3048000"/>
            <a:ext cx="673100" cy="708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4419600" y="3048000"/>
            <a:ext cx="776288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1066800" y="762000"/>
            <a:ext cx="13160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Machine A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6172200" y="685800"/>
            <a:ext cx="13017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Machine B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429000" y="1524000"/>
            <a:ext cx="1844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/>
              <a:t>Router/Gateway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7777163" y="65532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000"/>
              <a:t>Figure 2.11</a:t>
            </a: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676400" y="228600"/>
            <a:ext cx="622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TCP/IP architecture-- Network interface layer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161925" y="5029200"/>
            <a:ext cx="8982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/>
              <a:t>Concerned with network-specific aspects of the transfer of packets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Corresponding to part of OSI network layer and data link layer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Different network interfaces: X.25, ATM, frame relay, Ethernet, etc</a:t>
            </a:r>
            <a:endParaRPr lang="en-US">
              <a:sym typeface="Wingdings" pitchFamily="2" charset="2"/>
            </a:endParaRP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990600" y="2133600"/>
            <a:ext cx="1565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838200" y="23622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0" y="213360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   IP </a:t>
            </a:r>
          </a:p>
          <a:p>
            <a:r>
              <a:rPr lang="en-US" sz="1800" i="1"/>
              <a:t>packet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762000" y="3197225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Packet</a:t>
            </a:r>
          </a:p>
          <a:p>
            <a:r>
              <a:rPr lang="en-US" sz="1800" i="1"/>
              <a:t>of network1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2667000" y="2971800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Packet</a:t>
            </a:r>
          </a:p>
          <a:p>
            <a:r>
              <a:rPr lang="en-US" sz="1800" i="1"/>
              <a:t>of network1</a:t>
            </a: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3352800" y="2438400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2743200" y="190500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IP </a:t>
            </a:r>
          </a:p>
          <a:p>
            <a:r>
              <a:rPr lang="en-US" sz="1800" i="1"/>
              <a:t>packet</a:t>
            </a: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5181600" y="23622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5165725" y="201930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IP </a:t>
            </a:r>
          </a:p>
          <a:p>
            <a:r>
              <a:rPr lang="en-US" sz="1800" i="1"/>
              <a:t>packet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4708525" y="3009900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Packet</a:t>
            </a:r>
          </a:p>
          <a:p>
            <a:r>
              <a:rPr lang="en-US" sz="1800" i="1"/>
              <a:t>of network2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 flipV="1">
            <a:off x="7848600" y="2286000"/>
            <a:ext cx="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7832725" y="194310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IP </a:t>
            </a:r>
          </a:p>
          <a:p>
            <a:r>
              <a:rPr lang="en-US" sz="1800" i="1"/>
              <a:t>packet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6384925" y="3162300"/>
            <a:ext cx="127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Packet</a:t>
            </a:r>
          </a:p>
          <a:p>
            <a:r>
              <a:rPr lang="en-US" sz="1800" i="1"/>
              <a:t>of network2</a:t>
            </a:r>
          </a:p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1447800" y="3124200"/>
            <a:ext cx="609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V="1">
            <a:off x="3124200" y="3200400"/>
            <a:ext cx="3810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5181600" y="3048000"/>
            <a:ext cx="3048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 flipV="1">
            <a:off x="6248400" y="3124200"/>
            <a:ext cx="7620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B2E5-7F0F-4F73-9B9E-51456D760295}" type="slidenum">
              <a:rPr lang="en-US"/>
              <a:pPr/>
              <a:t>79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14400"/>
          </a:xfrm>
        </p:spPr>
        <p:txBody>
          <a:bodyPr/>
          <a:lstStyle/>
          <a:p>
            <a:r>
              <a:rPr lang="en-US" sz="4000" dirty="0"/>
              <a:t>The procedure executed at routers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0772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1. Router receives a frame from one network (e.g., N1) through its physical layer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2. The data link entity for N1 extracts the IP packet from the frame and passes the IP packet up to its network entity.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3. The network entity checks destination IP address (finds the packet is not for itself) and determines the next hop based on destination IP address (i.e., routing) , this next hop router will be in another network (e.g.  N2)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4. Network entity passes the IP packet down to the data link entity for N2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5. Data link entity for N2 encapsulates the IP packet in a  frame of N2 and passes the frame down to physical layer for transmission to the next router through network N2.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Second Level Domains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SM5312 week 5: </a:t>
            </a:r>
            <a:r>
              <a:rPr lang="en-US">
                <a:solidFill>
                  <a:srgbClr val="B9B9B9"/>
                </a:solidFill>
              </a:rPr>
              <a:t>web technology basics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D81C-7FB1-4D48-AB81-CED2DD412B50}" type="slidenum">
              <a:rPr lang="en-US"/>
              <a:pPr/>
              <a:t>8</a:t>
            </a:fld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43063"/>
            <a:ext cx="8305800" cy="27844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www.cityu.edu.hk</a:t>
            </a:r>
          </a:p>
          <a:p>
            <a:endParaRPr lang="en-US" sz="3600" dirty="0" smtClean="0">
              <a:solidFill>
                <a:srgbClr val="221E1F"/>
              </a:solidFill>
              <a:latin typeface="Univers 55" pitchFamily="48" charset="0"/>
            </a:endParaRPr>
          </a:p>
          <a:p>
            <a:r>
              <a:rPr lang="en-US" sz="3600" dirty="0" smtClean="0">
                <a:solidFill>
                  <a:srgbClr val="221E1F"/>
                </a:solidFill>
                <a:latin typeface="Univers 55" pitchFamily="48" charset="0"/>
              </a:rPr>
              <a:t>www.cityu.hk</a:t>
            </a:r>
            <a:endParaRPr lang="en-US" sz="3600" dirty="0">
              <a:solidFill>
                <a:srgbClr val="221E1F"/>
              </a:solidFill>
              <a:latin typeface="Univers 55" pitchFamily="48" charset="0"/>
            </a:endParaRPr>
          </a:p>
          <a:p>
            <a:endParaRPr lang="en-US" sz="3600" dirty="0" smtClean="0">
              <a:solidFill>
                <a:srgbClr val="221E1F"/>
              </a:solidFill>
              <a:latin typeface="Univers 55" pitchFamily="48" charset="0"/>
            </a:endParaRPr>
          </a:p>
          <a:p>
            <a:r>
              <a:rPr lang="en-US" sz="3600" dirty="0" smtClean="0">
                <a:solidFill>
                  <a:srgbClr val="221E1F"/>
                </a:solidFill>
                <a:latin typeface="Univers 55" pitchFamily="48" charset="0"/>
              </a:rPr>
              <a:t>www.apple.com</a:t>
            </a:r>
            <a:endParaRPr lang="en-US" sz="3600" dirty="0">
              <a:solidFill>
                <a:srgbClr val="221E1F"/>
              </a:solidFill>
              <a:latin typeface="Univers 55" pitchFamily="48" charset="0"/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912939" y="1711325"/>
            <a:ext cx="906462" cy="498475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1912938" y="3803650"/>
            <a:ext cx="1058862" cy="61595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912938" y="2711450"/>
            <a:ext cx="906462" cy="64135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6032500" y="1811338"/>
            <a:ext cx="26892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aseline="0"/>
              <a:t>The actual name of the organisation or service.</a:t>
            </a:r>
          </a:p>
          <a:p>
            <a:pPr algn="ctr">
              <a:spcBef>
                <a:spcPct val="50000"/>
              </a:spcBef>
            </a:pPr>
            <a:r>
              <a:rPr lang="en-US" sz="2000" baseline="0"/>
              <a:t>Can contain letters</a:t>
            </a:r>
            <a:br>
              <a:rPr lang="en-US" sz="2000" baseline="0"/>
            </a:br>
            <a:r>
              <a:rPr lang="en-US" sz="2000" baseline="0"/>
              <a:t>(a to z),</a:t>
            </a:r>
            <a:br>
              <a:rPr lang="en-US" sz="2000" baseline="0"/>
            </a:br>
            <a:r>
              <a:rPr lang="en-US" sz="2000" baseline="0"/>
              <a:t>numbers (0 to 9),</a:t>
            </a:r>
            <a:br>
              <a:rPr lang="en-US" sz="2000" baseline="0"/>
            </a:br>
            <a:r>
              <a:rPr lang="en-US" sz="2000" baseline="0"/>
              <a:t>dashes ( -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808038"/>
          </a:xfrm>
        </p:spPr>
        <p:txBody>
          <a:bodyPr/>
          <a:lstStyle/>
          <a:p>
            <a:r>
              <a:rPr lang="en-US" dirty="0" smtClean="0"/>
              <a:t>IP (Internet Protocol)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12099-9D5B-478D-9EF7-0F2F0FE128DA}" type="slidenum">
              <a:rPr lang="en-GB" smtClean="0">
                <a:latin typeface="Arial" pitchFamily="34" charset="0"/>
              </a:rPr>
              <a:pPr/>
              <a:t>80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178800" cy="274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The core of the TCP/IP protocol suite</a:t>
            </a:r>
          </a:p>
          <a:p>
            <a:r>
              <a:rPr lang="en-GB" sz="1800" dirty="0" smtClean="0"/>
              <a:t>4 bytes</a:t>
            </a:r>
          </a:p>
          <a:p>
            <a:pPr lvl="1"/>
            <a:r>
              <a:rPr lang="en-GB" sz="1800" dirty="0" smtClean="0"/>
              <a:t>e.g. 163.1.125.98, Each device normally gets one (or more)</a:t>
            </a:r>
          </a:p>
          <a:p>
            <a:pPr lvl="1"/>
            <a:r>
              <a:rPr lang="en-GB" sz="1800" dirty="0" smtClean="0"/>
              <a:t>In theory there are about 4 billion available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Two versions co-exist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IPv4 – the widely used IP protocol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IPv6 – has been standardized in 1996, but still not widely deployed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IP (v4) header minimum 20 octets </a:t>
            </a:r>
            <a:r>
              <a:rPr lang="en-US" sz="1800" dirty="0" smtClean="0"/>
              <a:t>(20 bytes or 160 </a:t>
            </a:r>
            <a:r>
              <a:rPr lang="en-US" sz="1800" dirty="0" smtClean="0"/>
              <a:t>bits)</a:t>
            </a: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84238"/>
          </a:xfrm>
        </p:spPr>
        <p:txBody>
          <a:bodyPr/>
          <a:lstStyle/>
          <a:p>
            <a:pPr algn="ctr"/>
            <a:r>
              <a:rPr lang="en-US" dirty="0" smtClean="0"/>
              <a:t>IPv6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9B5ED1-8FD2-4BDA-994B-3EA3C42EF0F5}" type="slidenum">
              <a:rPr lang="en-GB" smtClean="0">
                <a:latin typeface="Arial" pitchFamily="34" charset="0"/>
              </a:rPr>
              <a:pPr/>
              <a:t>81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1988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IPv6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Enhancements over IPv4 for modern high speed networks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tr-TR" dirty="0" smtClean="0"/>
              <a:t>Support for</a:t>
            </a:r>
            <a:r>
              <a:rPr lang="en-US" dirty="0" smtClean="0"/>
              <a:t> multimedia data streams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 the driving force behind v6 was to increase address space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128-bit as compared to 32-bit of IPv4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backward compatible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all equipment and software must change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that is why it will take some more time to migrate into 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833438"/>
            <a:ext cx="59531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08038"/>
          </a:xfrm>
        </p:spPr>
        <p:txBody>
          <a:bodyPr/>
          <a:lstStyle/>
          <a:p>
            <a:r>
              <a:rPr lang="en-US" dirty="0"/>
              <a:t>Third Level, or Sub Domains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SM5312 week 5: </a:t>
            </a:r>
            <a:r>
              <a:rPr lang="en-US">
                <a:solidFill>
                  <a:srgbClr val="B9B9B9"/>
                </a:solidFill>
              </a:rPr>
              <a:t>web technology basics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838-C03B-4D8B-AD0E-80AB4544E0CA}" type="slidenum">
              <a:rPr lang="en-US"/>
              <a:pPr/>
              <a:t>9</a:t>
            </a:fld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305800" cy="4762500"/>
          </a:xfrm>
        </p:spPr>
        <p:txBody>
          <a:bodyPr/>
          <a:lstStyle/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www.cityu.edu.hk</a:t>
            </a:r>
          </a:p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sweb.cityu.edu.hk</a:t>
            </a:r>
          </a:p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www.apple.com</a:t>
            </a:r>
          </a:p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store.apple.com</a:t>
            </a:r>
          </a:p>
          <a:p>
            <a:r>
              <a:rPr lang="en-US" sz="3600" dirty="0">
                <a:solidFill>
                  <a:srgbClr val="221E1F"/>
                </a:solidFill>
                <a:latin typeface="Univers 55" pitchFamily="48" charset="0"/>
              </a:rPr>
              <a:t>seminars.apple.com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854075" y="1472519"/>
            <a:ext cx="1050925" cy="465137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846138" y="2743200"/>
            <a:ext cx="1058862" cy="53340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835025" y="2133600"/>
            <a:ext cx="1222375" cy="53340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838200" y="3396344"/>
            <a:ext cx="1143000" cy="566056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842510" y="4071258"/>
            <a:ext cx="1998662" cy="533400"/>
          </a:xfrm>
          <a:prstGeom prst="rect">
            <a:avLst/>
          </a:prstGeom>
          <a:noFill/>
          <a:ln w="38100">
            <a:solidFill>
              <a:srgbClr val="E81B0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6032500" y="1811338"/>
            <a:ext cx="2689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aseline="0"/>
              <a:t>Strings of characters that designate different services, or hosts within the second level domain.</a:t>
            </a:r>
          </a:p>
          <a:p>
            <a:pPr algn="ctr">
              <a:spcBef>
                <a:spcPct val="50000"/>
              </a:spcBef>
            </a:pPr>
            <a:r>
              <a:rPr lang="en-US" sz="2000" baseline="0"/>
              <a:t>E.G. “www” for the core or main website, “sweb” for SCM’s sub-network within CityU.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2464</TotalTime>
  <Words>4282</Words>
  <Application>Microsoft Office PowerPoint</Application>
  <PresentationFormat>On-screen Show (4:3)</PresentationFormat>
  <Paragraphs>986</Paragraphs>
  <Slides>82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Equity</vt:lpstr>
      <vt:lpstr>Bitmap Image</vt:lpstr>
      <vt:lpstr>Clip</vt:lpstr>
      <vt:lpstr>Image</vt:lpstr>
      <vt:lpstr>CSE 382/ETE 334 Internet and Web Technology</vt:lpstr>
      <vt:lpstr>Introducing the World Wide Web</vt:lpstr>
      <vt:lpstr>Introducing the World Wide Web</vt:lpstr>
      <vt:lpstr>Types of servers</vt:lpstr>
      <vt:lpstr>Types of servers</vt:lpstr>
      <vt:lpstr>DNS and IP Addresses</vt:lpstr>
      <vt:lpstr>Top Level Domains</vt:lpstr>
      <vt:lpstr>Second Level Domains</vt:lpstr>
      <vt:lpstr>Third Level, or Sub Domains</vt:lpstr>
      <vt:lpstr>Registering Domain Names</vt:lpstr>
      <vt:lpstr>Registering Domain Names</vt:lpstr>
      <vt:lpstr>Linking Domain Names and IP Addresses</vt:lpstr>
      <vt:lpstr>Domain Names… not just websites</vt:lpstr>
      <vt:lpstr>Network Architectures</vt:lpstr>
      <vt:lpstr>Pure P2P architecture</vt:lpstr>
      <vt:lpstr>Hybrid of client-server and P2P</vt:lpstr>
      <vt:lpstr>P2P Grid </vt:lpstr>
      <vt:lpstr>Internet vs. Intranet</vt:lpstr>
      <vt:lpstr>Internet vs. Intranet Cont.</vt:lpstr>
      <vt:lpstr>Intranet vs. Extranet vs. Internet</vt:lpstr>
      <vt:lpstr>Cloud Computing</vt:lpstr>
      <vt:lpstr>Cloud Computing</vt:lpstr>
      <vt:lpstr>The Cloud Strengths</vt:lpstr>
      <vt:lpstr>Development of the WWW</vt:lpstr>
      <vt:lpstr>Hypertext Documents</vt:lpstr>
      <vt:lpstr>HTML: The Language of the Web</vt:lpstr>
      <vt:lpstr>Hypertext Documents</vt:lpstr>
      <vt:lpstr>Hypertext Documents</vt:lpstr>
      <vt:lpstr>Web Servers vs. Web Browsers</vt:lpstr>
      <vt:lpstr>Web Application Architecture</vt:lpstr>
      <vt:lpstr>Web caches (proxy server)</vt:lpstr>
      <vt:lpstr>HTTP overview</vt:lpstr>
      <vt:lpstr>HTML exchanged using HTTP</vt:lpstr>
      <vt:lpstr>HTTP request message</vt:lpstr>
      <vt:lpstr>Method types</vt:lpstr>
      <vt:lpstr>HTTP response message</vt:lpstr>
      <vt:lpstr>HTTP Response</vt:lpstr>
      <vt:lpstr>HTTP response status codes</vt:lpstr>
      <vt:lpstr>What is TCP/IP?</vt:lpstr>
      <vt:lpstr>Protocols</vt:lpstr>
      <vt:lpstr>Protocols</vt:lpstr>
      <vt:lpstr>A Real World Example to Protocol Architecture philosopher-translator-secretary architecture</vt:lpstr>
      <vt:lpstr>Protocol Architecture</vt:lpstr>
      <vt:lpstr>Simplified File Transfer Architecture</vt:lpstr>
      <vt:lpstr>A General Three Layer Model</vt:lpstr>
      <vt:lpstr>Protocol Architectures and Networks</vt:lpstr>
      <vt:lpstr>General protocol architecture principles</vt:lpstr>
      <vt:lpstr>Operation of a Protocol Architecture</vt:lpstr>
      <vt:lpstr>Protocol Data Units (PDU)</vt:lpstr>
      <vt:lpstr>Why Standard Protocol Architectures?</vt:lpstr>
      <vt:lpstr>Standard Protocol Architectures</vt:lpstr>
      <vt:lpstr>The OSI Environment</vt:lpstr>
      <vt:lpstr>OSI Reference Model</vt:lpstr>
      <vt:lpstr>OSI Reference Model</vt:lpstr>
      <vt:lpstr>OSI - The Layer Model</vt:lpstr>
      <vt:lpstr>OSI as Framework for Standardization</vt:lpstr>
      <vt:lpstr>Layer Specific Standards</vt:lpstr>
      <vt:lpstr>Elements of Standardization</vt:lpstr>
      <vt:lpstr>HTML exchanged using HTTP</vt:lpstr>
      <vt:lpstr>HTTP request message</vt:lpstr>
      <vt:lpstr>Method types</vt:lpstr>
      <vt:lpstr>HTTP response message</vt:lpstr>
      <vt:lpstr>OSI vs. TCP/IP</vt:lpstr>
      <vt:lpstr>Some Protocols in TCP/IP Suite</vt:lpstr>
      <vt:lpstr>Slide 65</vt:lpstr>
      <vt:lpstr>Two Boundaries in the TCP/IP Model</vt:lpstr>
      <vt:lpstr>PDUs in TCP/IP</vt:lpstr>
      <vt:lpstr>Layering in a TCP/IP Internet Environment</vt:lpstr>
      <vt:lpstr>Encapsulation</vt:lpstr>
      <vt:lpstr>TCP Segment</vt:lpstr>
      <vt:lpstr>IP Datagram</vt:lpstr>
      <vt:lpstr>Ethernet / Network Layer </vt:lpstr>
      <vt:lpstr>Network Access and Physical Layers</vt:lpstr>
      <vt:lpstr>Internet Layer</vt:lpstr>
      <vt:lpstr>Transport Layer</vt:lpstr>
      <vt:lpstr>Application Layer</vt:lpstr>
      <vt:lpstr>Slide 77</vt:lpstr>
      <vt:lpstr>Slide 78</vt:lpstr>
      <vt:lpstr>The procedure executed at routers</vt:lpstr>
      <vt:lpstr>IP (Internet Protocol)</vt:lpstr>
      <vt:lpstr>IPv6</vt:lpstr>
      <vt:lpstr>Slide 82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Shazzad</cp:lastModifiedBy>
  <cp:revision>215</cp:revision>
  <dcterms:created xsi:type="dcterms:W3CDTF">2006-08-16T00:00:00Z</dcterms:created>
  <dcterms:modified xsi:type="dcterms:W3CDTF">2015-01-27T04:48:49Z</dcterms:modified>
</cp:coreProperties>
</file>