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5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8" autoAdjust="0"/>
    <p:restoredTop sz="94660"/>
  </p:normalViewPr>
  <p:slideViewPr>
    <p:cSldViewPr snapToGrid="0">
      <p:cViewPr>
        <p:scale>
          <a:sx n="50" d="100"/>
          <a:sy n="50" d="100"/>
        </p:scale>
        <p:origin x="162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57364-1DE6-B373-2918-E266DE09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BB0DF9-E3F6-A5AA-83F2-400DC5D6E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57FD8-308A-1F6E-F9C7-E184E787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F7FE9-B4E4-3C98-1858-E094B3F0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C1A7EA-BF0D-0D72-ADBC-EE257608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6B9C1-8B7B-040E-95E1-3A56CC4E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6CEECA-97A5-F454-1E52-02319C67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74589-8F0B-679F-C776-051D2F53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CB43C-F8EF-E3BE-BF6A-3B02397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CC5CA-DEDF-6785-FB02-3C3D881B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8D648E-338F-A7E5-015C-4559A314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2756EB-87DA-D074-9B7F-80B62E4C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BD0198-F2F5-EA3F-43D9-67EBD51E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A499F-430A-61AD-0B14-216181FA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9B58BE-B32A-5584-3075-2842A398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5CD60-5A32-94B3-F8E3-A362448A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17045A-7836-8F7D-74E0-F0B2786A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AB9B1-917F-AFE4-6333-F8FD020C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32068-2B5C-BB86-B20F-BC0C9E9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2CC35-266E-36C0-5D8C-CD63E68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7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CC4CD-8B65-0CD3-1F04-B9E0373E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1CE626-1F06-554D-6703-45160993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AF8C49-1C64-B9FB-A8DB-056F40DA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2C3AD-9C51-CDEF-4E9B-764DD70F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4284B-DDF0-448B-4A80-D8D08A9E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4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927E8-FB56-A38C-EC1A-CA19537F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27BE7-B1C2-2D3C-AADF-45412B94E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DC142E-E7FB-5BB3-49AF-E5F5757D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23637E-98C6-8BDE-90FC-0EBDA1F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71CB7B-8DC6-261A-0C5A-CB9FC755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1AFBED-FA0B-7512-C9D1-87FA76A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3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7BADA-3B6F-027F-B693-19934F82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FF4AE-4AB3-1F53-825F-1697FE65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149047-834C-199F-5815-2EDD42C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3E154F-E85F-FD8C-607D-AF4194BCD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6722E0-C591-FC6F-0C8C-397631C37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17B093-0514-A6AF-5480-5139089F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2E639D-0765-F2F1-F378-118C69DD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8BECE5-8714-69AE-7FE0-CA2CEF8C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9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57D4F-B5FF-B54B-2EB6-0841D575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CC74FD-D25E-E3EC-1649-AB88BC9D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C22D9D-804F-D029-3541-9DEA68D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292762-3C67-B978-AC8F-89F6F0E5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0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5023EE-2C38-0687-D0A4-A94CE169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F13DDB-1A3B-7FC2-6FAE-45285B66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D7570C-60F5-C5E9-AEB5-89C7E8E2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8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7A4D6-1EA8-32EC-DB97-5F2AD116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06CF8-0CA4-F0D4-72E8-0E368D24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2E5D9D-3D22-1401-FF94-F580508D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5B1F5-7242-0940-DC12-F45244F1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C40CDA-E120-7575-4AC2-52D8C8E1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F1C24-D452-69CA-EB22-74053900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98144-B06E-30CB-5DD3-9AC445A1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1CBB23-546C-5D60-DFC8-39F11EB3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A7A692-DABB-2796-BA23-017DFB0C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E6DCA-47D2-E049-0BCD-5C71774A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DFD1C7-24E8-7EEE-5C4E-75816424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A8F66-7968-D6E0-3C81-BA149BEC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42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B2A8-B5F4-DBBB-B891-CCF17B84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43DBD9-FA3C-536D-A78A-E8A157D6D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F7FDD-58FF-DBB3-7409-18D3A39AB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43EC-2D1A-4363-819A-EEC83F6BFF27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3C257-B2BD-A1C2-2415-C9FEB53D6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30D03-019C-52C4-8549-88E2D15D4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F376-8C1A-453D-914F-33EFE90558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88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4BBE9-815A-1948-A040-4123D369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/>
              <a:t>SS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E20EB5-706B-3525-C9E5-B5928A9BE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42544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5C01B-C2AC-F51B-BC14-0AE51383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Позиционирование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A1E49-434B-E050-E08F-EDEC1812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470916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/* Статическое (по умолчанию) */</a:t>
            </a:r>
          </a:p>
          <a:p>
            <a:pPr marL="0" indent="0">
              <a:buNone/>
            </a:pPr>
            <a:r>
              <a:rPr lang="en-US" sz="2400" dirty="0"/>
              <a:t>position: static;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/* </a:t>
            </a:r>
            <a:r>
              <a:rPr lang="ru-RU" sz="2400" dirty="0"/>
              <a:t>Относительное (смещение от нормального положения) */</a:t>
            </a:r>
          </a:p>
          <a:p>
            <a:pPr marL="0" indent="0">
              <a:buNone/>
            </a:pPr>
            <a:r>
              <a:rPr lang="en-US" sz="2400" dirty="0"/>
              <a:t>position: relative;</a:t>
            </a:r>
          </a:p>
          <a:p>
            <a:pPr marL="0" indent="0">
              <a:buNone/>
            </a:pPr>
            <a:r>
              <a:rPr lang="en-US" sz="2400" dirty="0"/>
              <a:t>top: 10px;</a:t>
            </a:r>
          </a:p>
          <a:p>
            <a:pPr marL="0" indent="0">
              <a:buNone/>
            </a:pPr>
            <a:r>
              <a:rPr lang="en-US" sz="2400" dirty="0"/>
              <a:t>left: 20px;</a:t>
            </a:r>
          </a:p>
          <a:p>
            <a:pPr marL="0" indent="0">
              <a:buNone/>
            </a:pP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342F3-35FB-FD98-AC64-B55E236B0D63}"/>
              </a:ext>
            </a:extLst>
          </p:cNvPr>
          <p:cNvSpPr txBox="1"/>
          <p:nvPr/>
        </p:nvSpPr>
        <p:spPr>
          <a:xfrm>
            <a:off x="6096000" y="860564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/* </a:t>
            </a:r>
            <a:r>
              <a:rPr lang="ru-RU" sz="2000" dirty="0"/>
              <a:t>Абсолютное (относительно документа) */</a:t>
            </a:r>
          </a:p>
          <a:p>
            <a:pPr marL="0" indent="0">
              <a:buNone/>
            </a:pPr>
            <a:r>
              <a:rPr lang="en-US" sz="2000" dirty="0"/>
              <a:t>position: absolute;</a:t>
            </a:r>
          </a:p>
          <a:p>
            <a:pPr marL="0" indent="0">
              <a:buNone/>
            </a:pPr>
            <a:r>
              <a:rPr lang="en-US" sz="2000" dirty="0"/>
              <a:t>top: 0;</a:t>
            </a:r>
          </a:p>
          <a:p>
            <a:pPr marL="0" indent="0">
              <a:buNone/>
            </a:pPr>
            <a:r>
              <a:rPr lang="en-US" sz="2000" dirty="0"/>
              <a:t>right: 0;</a:t>
            </a:r>
          </a:p>
          <a:p>
            <a:pPr marL="0" indent="0">
              <a:buNone/>
            </a:pPr>
            <a:r>
              <a:rPr lang="en-US" sz="2000" dirty="0"/>
              <a:t>bottom: 0;</a:t>
            </a:r>
          </a:p>
          <a:p>
            <a:pPr marL="0" indent="0">
              <a:buNone/>
            </a:pPr>
            <a:r>
              <a:rPr lang="en-US" sz="2000" dirty="0"/>
              <a:t>left: 0;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/* </a:t>
            </a:r>
            <a:r>
              <a:rPr lang="ru-RU" sz="2000" dirty="0"/>
              <a:t>Фиксированное (относительно окна просмотра) */</a:t>
            </a:r>
          </a:p>
          <a:p>
            <a:pPr marL="0" indent="0">
              <a:buNone/>
            </a:pPr>
            <a:r>
              <a:rPr lang="en-US" sz="2000" dirty="0"/>
              <a:t>position: fixed;</a:t>
            </a:r>
          </a:p>
          <a:p>
            <a:pPr marL="0" indent="0">
              <a:buNone/>
            </a:pPr>
            <a:r>
              <a:rPr lang="en-US" sz="2000" dirty="0"/>
              <a:t>top: 0;</a:t>
            </a:r>
          </a:p>
          <a:p>
            <a:pPr marL="0" indent="0">
              <a:buNone/>
            </a:pPr>
            <a:r>
              <a:rPr lang="en-US" sz="2000" dirty="0"/>
              <a:t>left: 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/* </a:t>
            </a:r>
            <a:r>
              <a:rPr lang="ru-RU" sz="2000" dirty="0"/>
              <a:t>Липкое (сочетание </a:t>
            </a:r>
            <a:r>
              <a:rPr lang="en-US" sz="2000" dirty="0"/>
              <a:t>relative </a:t>
            </a:r>
            <a:r>
              <a:rPr lang="ru-RU" sz="2000" dirty="0"/>
              <a:t>и </a:t>
            </a:r>
            <a:r>
              <a:rPr lang="en-US" sz="2000" dirty="0"/>
              <a:t>fixed) */</a:t>
            </a:r>
          </a:p>
          <a:p>
            <a:pPr marL="0" indent="0">
              <a:buNone/>
            </a:pPr>
            <a:r>
              <a:rPr lang="en-US" sz="2000" dirty="0"/>
              <a:t>position: sticky;</a:t>
            </a:r>
          </a:p>
          <a:p>
            <a:pPr marL="0" indent="0">
              <a:buNone/>
            </a:pPr>
            <a:r>
              <a:rPr lang="en-US" sz="2000" dirty="0"/>
              <a:t>top: 20px; /* </a:t>
            </a:r>
            <a:r>
              <a:rPr lang="ru-RU" sz="2000" dirty="0"/>
              <a:t>расстояние от верха окна, при котором элемент "прилипает" */</a:t>
            </a:r>
          </a:p>
        </p:txBody>
      </p:sp>
    </p:spTree>
    <p:extLst>
      <p:ext uri="{BB962C8B-B14F-4D97-AF65-F5344CB8AC3E}">
        <p14:creationId xmlns:p14="http://schemas.microsoft.com/office/powerpoint/2010/main" val="25973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29595-BDA0-68FE-FFA5-DA03431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641E-B9B4-9A23-38B9-CF2699AC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/* Управление порядком наложения */</a:t>
            </a:r>
          </a:p>
          <a:p>
            <a:pPr marL="0" indent="0">
              <a:buNone/>
            </a:pPr>
            <a:r>
              <a:rPr lang="ru-RU" dirty="0"/>
              <a:t>z-</a:t>
            </a:r>
            <a:r>
              <a:rPr lang="ru-RU" dirty="0" err="1"/>
              <a:t>index</a:t>
            </a:r>
            <a:r>
              <a:rPr lang="ru-RU" dirty="0"/>
              <a:t>: 1; /* выше элементов с меньшим z-</a:t>
            </a:r>
            <a:r>
              <a:rPr lang="ru-RU" dirty="0" err="1"/>
              <a:t>index</a:t>
            </a:r>
            <a:r>
              <a:rPr lang="ru-RU" dirty="0"/>
              <a:t> */</a:t>
            </a:r>
          </a:p>
          <a:p>
            <a:pPr marL="0" indent="0">
              <a:buNone/>
            </a:pPr>
            <a:r>
              <a:rPr lang="ru-RU" dirty="0"/>
              <a:t>z-</a:t>
            </a:r>
            <a:r>
              <a:rPr lang="ru-RU" dirty="0" err="1"/>
              <a:t>index</a:t>
            </a:r>
            <a:r>
              <a:rPr lang="ru-RU" dirty="0"/>
              <a:t>: -1; /* ниже родительского элемента */</a:t>
            </a:r>
          </a:p>
          <a:p>
            <a:pPr marL="0" indent="0">
              <a:buNone/>
            </a:pPr>
            <a:r>
              <a:rPr lang="ru-RU" dirty="0"/>
              <a:t>z-</a:t>
            </a:r>
            <a:r>
              <a:rPr lang="ru-RU" dirty="0" err="1"/>
              <a:t>index</a:t>
            </a:r>
            <a:r>
              <a:rPr lang="ru-RU" dirty="0"/>
              <a:t>: 9999; /* очень высокий приоритет */</a:t>
            </a:r>
          </a:p>
        </p:txBody>
      </p:sp>
    </p:spTree>
    <p:extLst>
      <p:ext uri="{BB962C8B-B14F-4D97-AF65-F5344CB8AC3E}">
        <p14:creationId xmlns:p14="http://schemas.microsoft.com/office/powerpoint/2010/main" val="10870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61898-83E8-6A47-0E9F-483838ED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383A68-4415-E3B0-459A-2572C5AE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/* Видимость (занимает место) */</a:t>
            </a:r>
          </a:p>
          <a:p>
            <a:r>
              <a:rPr lang="en-US" dirty="0"/>
              <a:t>visibility: visible;</a:t>
            </a:r>
          </a:p>
          <a:p>
            <a:r>
              <a:rPr lang="en-US" dirty="0"/>
              <a:t>visibility: hidden;</a:t>
            </a:r>
          </a:p>
          <a:p>
            <a:endParaRPr lang="en-US" dirty="0"/>
          </a:p>
          <a:p>
            <a:r>
              <a:rPr lang="en-US" dirty="0"/>
              <a:t>/* </a:t>
            </a:r>
            <a:r>
              <a:rPr lang="ru-RU" dirty="0"/>
              <a:t>Прозрачность */</a:t>
            </a:r>
          </a:p>
          <a:p>
            <a:r>
              <a:rPr lang="en-US" dirty="0"/>
              <a:t>opacity: 1; /* </a:t>
            </a:r>
            <a:r>
              <a:rPr lang="ru-RU" dirty="0"/>
              <a:t>полностью непрозрачный */</a:t>
            </a:r>
          </a:p>
          <a:p>
            <a:r>
              <a:rPr lang="en-US" dirty="0"/>
              <a:t>opacity: 0.5; /* </a:t>
            </a:r>
            <a:r>
              <a:rPr lang="ru-RU" dirty="0"/>
              <a:t>полупрозрачный */</a:t>
            </a:r>
          </a:p>
          <a:p>
            <a:r>
              <a:rPr lang="en-US" dirty="0"/>
              <a:t>opacity: 0; /* </a:t>
            </a:r>
            <a:r>
              <a:rPr lang="ru-RU" dirty="0"/>
              <a:t>полностью прозрачный, но интерактивный */</a:t>
            </a:r>
          </a:p>
        </p:txBody>
      </p:sp>
    </p:spTree>
    <p:extLst>
      <p:ext uri="{BB962C8B-B14F-4D97-AF65-F5344CB8AC3E}">
        <p14:creationId xmlns:p14="http://schemas.microsoft.com/office/powerpoint/2010/main" val="29074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38084-14DE-3E3F-9132-D987466D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DF2A1-602C-B8C1-3FF9-D3FACF4B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37982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color: red;</a:t>
            </a:r>
          </a:p>
          <a:p>
            <a:pPr marL="0" indent="0">
              <a:buNone/>
            </a:pPr>
            <a:r>
              <a:rPr lang="en-US" dirty="0"/>
              <a:t>color: #ff0000;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color: #f00; </a:t>
            </a:r>
          </a:p>
          <a:p>
            <a:pPr marL="0" indent="0">
              <a:buNone/>
            </a:pPr>
            <a:r>
              <a:rPr lang="en-US" dirty="0"/>
              <a:t>color: </a:t>
            </a:r>
            <a:r>
              <a:rPr lang="en-US" dirty="0" err="1"/>
              <a:t>rgb</a:t>
            </a:r>
            <a:r>
              <a:rPr lang="en-US" dirty="0"/>
              <a:t>(255, 0, 0);</a:t>
            </a:r>
          </a:p>
          <a:p>
            <a:pPr marL="0" indent="0">
              <a:buNone/>
            </a:pPr>
            <a:r>
              <a:rPr lang="en-US" dirty="0"/>
              <a:t>color: </a:t>
            </a:r>
            <a:r>
              <a:rPr lang="en-US" dirty="0" err="1"/>
              <a:t>hsl</a:t>
            </a:r>
            <a:r>
              <a:rPr lang="en-US" dirty="0"/>
              <a:t>(0, 100%, 50%);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2426AF86-07EF-AF7C-509B-61F38B0E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7" y="1105074"/>
            <a:ext cx="8393723" cy="46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9A7CC-57C1-8D9E-D841-87024BB6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DC1D1-FD19-03E1-0684-3B1E41C0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Рекомендуется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em</a:t>
            </a:r>
            <a:r>
              <a:rPr lang="en-US" dirty="0"/>
              <a:t> – </a:t>
            </a:r>
            <a:r>
              <a:rPr lang="ru-RU" dirty="0"/>
              <a:t>размер шрифта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– </a:t>
            </a:r>
            <a:r>
              <a:rPr lang="ru-RU" dirty="0"/>
              <a:t>пиксели</a:t>
            </a:r>
          </a:p>
          <a:p>
            <a:pPr marL="0" indent="0">
              <a:buNone/>
            </a:pPr>
            <a:r>
              <a:rPr lang="en-US" dirty="0"/>
              <a:t>% - </a:t>
            </a:r>
            <a:r>
              <a:rPr lang="ru-RU" dirty="0"/>
              <a:t>проценты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 – </a:t>
            </a:r>
            <a:r>
              <a:rPr lang="ru-RU" dirty="0"/>
              <a:t>высота шрифта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рекомендуется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pt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cm,</a:t>
            </a:r>
            <a:r>
              <a:rPr lang="ru-RU" dirty="0"/>
              <a:t> </a:t>
            </a:r>
            <a:r>
              <a:rPr lang="en-US" dirty="0"/>
              <a:t>mm,</a:t>
            </a:r>
            <a:r>
              <a:rPr lang="ru-RU" dirty="0"/>
              <a:t> </a:t>
            </a:r>
            <a:r>
              <a:rPr lang="en-US" dirty="0"/>
              <a:t>in,</a:t>
            </a:r>
            <a:r>
              <a:rPr lang="ru-RU" dirty="0"/>
              <a:t> </a:t>
            </a:r>
            <a:r>
              <a:rPr lang="en-US" dirty="0"/>
              <a:t>pc – </a:t>
            </a:r>
            <a:r>
              <a:rPr lang="ru-RU" dirty="0"/>
              <a:t>пункты, сантиметры</a:t>
            </a:r>
            <a:r>
              <a:rPr lang="en-US" dirty="0"/>
              <a:t> </a:t>
            </a:r>
            <a:r>
              <a:rPr lang="ru-RU" dirty="0"/>
              <a:t>и т.д.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in = 2.54 cm = 25.4 mm = 72 </a:t>
            </a:r>
            <a:r>
              <a:rPr lang="en-US" dirty="0" err="1"/>
              <a:t>pt</a:t>
            </a:r>
            <a:r>
              <a:rPr lang="en-US" dirty="0"/>
              <a:t> = 6 pc</a:t>
            </a:r>
          </a:p>
        </p:txBody>
      </p:sp>
    </p:spTree>
    <p:extLst>
      <p:ext uri="{BB962C8B-B14F-4D97-AF65-F5344CB8AC3E}">
        <p14:creationId xmlns:p14="http://schemas.microsoft.com/office/powerpoint/2010/main" val="41359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6136-CE65-05B0-FEC3-FF8C4438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5282"/>
          </a:xfrm>
        </p:spPr>
        <p:txBody>
          <a:bodyPr/>
          <a:lstStyle/>
          <a:p>
            <a:r>
              <a:rPr lang="ru-RU" dirty="0"/>
              <a:t>Размеры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146D0-7C7C-E28E-01A1-CD386DA0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397" y="1180407"/>
            <a:ext cx="6838604" cy="51489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/* Размер области просмотра */</a:t>
            </a:r>
          </a:p>
          <a:p>
            <a:pPr marL="0" indent="0">
              <a:buNone/>
            </a:pPr>
            <a:r>
              <a:rPr lang="en-US" dirty="0"/>
              <a:t>width: 50vw; /* 50% </a:t>
            </a:r>
            <a:r>
              <a:rPr lang="ru-RU" dirty="0"/>
              <a:t>ширины </a:t>
            </a:r>
            <a:r>
              <a:rPr lang="en-US" dirty="0"/>
              <a:t>viewport */</a:t>
            </a:r>
          </a:p>
          <a:p>
            <a:pPr marL="0" indent="0">
              <a:buNone/>
            </a:pPr>
            <a:r>
              <a:rPr lang="en-US" dirty="0"/>
              <a:t>height: 50vh; /* 50% </a:t>
            </a:r>
            <a:r>
              <a:rPr lang="ru-RU" dirty="0"/>
              <a:t>высоты </a:t>
            </a:r>
            <a:r>
              <a:rPr lang="en-US" dirty="0"/>
              <a:t>viewport */</a:t>
            </a:r>
          </a:p>
          <a:p>
            <a:pPr marL="0" indent="0">
              <a:buNone/>
            </a:pPr>
            <a:r>
              <a:rPr lang="en-US" dirty="0"/>
              <a:t>min-height: 100vh; /* </a:t>
            </a:r>
            <a:r>
              <a:rPr lang="ru-RU" dirty="0"/>
              <a:t>минимум на всю высоту экрана */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/* Новые единицы измерения */</a:t>
            </a:r>
          </a:p>
          <a:p>
            <a:pPr marL="0" indent="0">
              <a:buNone/>
            </a:pPr>
            <a:r>
              <a:rPr lang="en-US" dirty="0"/>
              <a:t>width: 50dvw; /* </a:t>
            </a:r>
            <a:r>
              <a:rPr lang="ru-RU" dirty="0"/>
              <a:t>динамическая ширина </a:t>
            </a:r>
            <a:r>
              <a:rPr lang="en-US" dirty="0"/>
              <a:t>viewport */</a:t>
            </a:r>
          </a:p>
          <a:p>
            <a:pPr marL="0" indent="0">
              <a:buNone/>
            </a:pPr>
            <a:r>
              <a:rPr lang="en-US" dirty="0"/>
              <a:t>height: 50dvh; /* </a:t>
            </a:r>
            <a:r>
              <a:rPr lang="ru-RU" dirty="0"/>
              <a:t>динамическая высота </a:t>
            </a:r>
            <a:r>
              <a:rPr lang="en-US" dirty="0"/>
              <a:t>viewport */</a:t>
            </a:r>
          </a:p>
          <a:p>
            <a:pPr marL="0" indent="0">
              <a:buNone/>
            </a:pPr>
            <a:r>
              <a:rPr lang="en-US" dirty="0"/>
              <a:t>height: 50lvh; /* </a:t>
            </a:r>
            <a:r>
              <a:rPr lang="ru-RU" dirty="0"/>
              <a:t>наименьшая высота </a:t>
            </a:r>
            <a:r>
              <a:rPr lang="en-US" dirty="0"/>
              <a:t>viewport */</a:t>
            </a:r>
          </a:p>
          <a:p>
            <a:pPr marL="0" indent="0">
              <a:buNone/>
            </a:pPr>
            <a:r>
              <a:rPr lang="en-US" dirty="0"/>
              <a:t>height: 50svh; /* </a:t>
            </a:r>
            <a:r>
              <a:rPr lang="ru-RU" dirty="0"/>
              <a:t>наибольшая высота </a:t>
            </a:r>
            <a:r>
              <a:rPr lang="en-US" dirty="0"/>
              <a:t>viewport */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AD7A1E4-03A6-6165-A75D-489D9C5D7D23}"/>
              </a:ext>
            </a:extLst>
          </p:cNvPr>
          <p:cNvSpPr txBox="1">
            <a:spLocks/>
          </p:cNvSpPr>
          <p:nvPr/>
        </p:nvSpPr>
        <p:spPr>
          <a:xfrm>
            <a:off x="399012" y="1180408"/>
            <a:ext cx="5688676" cy="514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/* Ширина и высота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width: 300px;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height: 200px;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min-width: 100px;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max-width: 100%;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min-height: 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max-height: 500px;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/* </a:t>
            </a:r>
            <a:r>
              <a:rPr lang="ru-RU" dirty="0"/>
              <a:t>Процентные значения */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width: 50%; /* 50% </a:t>
            </a:r>
            <a:r>
              <a:rPr lang="ru-RU" dirty="0"/>
              <a:t>от родителя */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05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CF07-315B-FDF6-40AE-40187CF9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ED229-32B8-6651-EA1D-CE2FCCAE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825625"/>
            <a:ext cx="111542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padding: 10px; /* </a:t>
            </a:r>
            <a:r>
              <a:rPr lang="ru-RU" dirty="0"/>
              <a:t>все стороны */</a:t>
            </a:r>
          </a:p>
          <a:p>
            <a:pPr marL="0" indent="0">
              <a:buNone/>
            </a:pPr>
            <a:r>
              <a:rPr lang="en-US" dirty="0"/>
              <a:t>padding: 10px 20px; /* </a:t>
            </a:r>
            <a:r>
              <a:rPr lang="ru-RU" dirty="0"/>
              <a:t>верх-низ право-лево */</a:t>
            </a:r>
          </a:p>
          <a:p>
            <a:pPr marL="0" indent="0">
              <a:buNone/>
            </a:pPr>
            <a:r>
              <a:rPr lang="en-US" dirty="0"/>
              <a:t>padding: 10px 20px 15px 25px; /* </a:t>
            </a:r>
            <a:r>
              <a:rPr lang="ru-RU" dirty="0"/>
              <a:t>верх право низ лево (по часовой) */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padding-top: 10px;</a:t>
            </a:r>
          </a:p>
          <a:p>
            <a:pPr marL="0" indent="0">
              <a:buNone/>
            </a:pPr>
            <a:r>
              <a:rPr lang="en-US" dirty="0"/>
              <a:t>padding-right: 20px;</a:t>
            </a:r>
          </a:p>
          <a:p>
            <a:pPr marL="0" indent="0">
              <a:buNone/>
            </a:pPr>
            <a:r>
              <a:rPr lang="en-US" dirty="0"/>
              <a:t>padding-bottom: 15px;</a:t>
            </a:r>
          </a:p>
          <a:p>
            <a:pPr marL="0" indent="0">
              <a:buNone/>
            </a:pPr>
            <a:r>
              <a:rPr lang="en-US" dirty="0"/>
              <a:t>padding-left: 25px;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046A53-ACC1-0A03-B1D8-15C9D4BC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0"/>
            <a:ext cx="3543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CF07-315B-FDF6-40AE-40187CF9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ED229-32B8-6651-EA1D-CE2FCCAE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296785"/>
            <a:ext cx="11154295" cy="488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/* Границы (</a:t>
            </a:r>
            <a:r>
              <a:rPr lang="en-US" dirty="0"/>
              <a:t>border) */</a:t>
            </a:r>
          </a:p>
          <a:p>
            <a:pPr marL="0" indent="0">
              <a:buNone/>
            </a:pPr>
            <a:r>
              <a:rPr lang="en-US" dirty="0"/>
              <a:t>border: 1px solid black; /* </a:t>
            </a:r>
            <a:r>
              <a:rPr lang="ru-RU" dirty="0"/>
              <a:t>ширина стиль цвет */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border-width: 1px;</a:t>
            </a:r>
          </a:p>
          <a:p>
            <a:pPr marL="0" indent="0">
              <a:buNone/>
            </a:pPr>
            <a:r>
              <a:rPr lang="en-US" dirty="0"/>
              <a:t>border-style: solid;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/* solid, dashed, dotted,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double, groove,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ridge, inset, outset */</a:t>
            </a:r>
          </a:p>
          <a:p>
            <a:pPr marL="0" indent="0">
              <a:buNone/>
            </a:pPr>
            <a:r>
              <a:rPr lang="en-US" dirty="0"/>
              <a:t>border-color: black;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046A53-ACC1-0A03-B1D8-15C9D4BC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33" y="0"/>
            <a:ext cx="3543300" cy="261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76962-B5FA-2AC9-2236-97FE68EA32B9}"/>
              </a:ext>
            </a:extLst>
          </p:cNvPr>
          <p:cNvSpPr txBox="1"/>
          <p:nvPr/>
        </p:nvSpPr>
        <p:spPr>
          <a:xfrm>
            <a:off x="3976255" y="2422744"/>
            <a:ext cx="60932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border-top</a:t>
            </a:r>
            <a:r>
              <a:rPr lang="ru-RU" sz="2800" dirty="0"/>
              <a:t>: 2px </a:t>
            </a:r>
            <a:r>
              <a:rPr lang="ru-RU" sz="2800" dirty="0" err="1"/>
              <a:t>dashed</a:t>
            </a:r>
            <a:r>
              <a:rPr lang="ru-RU" sz="2800" dirty="0"/>
              <a:t> </a:t>
            </a:r>
            <a:r>
              <a:rPr lang="ru-RU" sz="2800" dirty="0" err="1"/>
              <a:t>red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border-right</a:t>
            </a:r>
            <a:r>
              <a:rPr lang="ru-RU" sz="2800" dirty="0"/>
              <a:t>: 1px </a:t>
            </a:r>
            <a:r>
              <a:rPr lang="ru-RU" sz="2800" dirty="0" err="1"/>
              <a:t>solid</a:t>
            </a:r>
            <a:r>
              <a:rPr lang="ru-RU" sz="2800" dirty="0"/>
              <a:t> </a:t>
            </a:r>
            <a:r>
              <a:rPr lang="ru-RU" sz="2800" dirty="0" err="1"/>
              <a:t>blue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border-bottom</a:t>
            </a:r>
            <a:r>
              <a:rPr lang="ru-RU" sz="2800" dirty="0"/>
              <a:t>: 3px </a:t>
            </a:r>
            <a:r>
              <a:rPr lang="ru-RU" sz="2800" dirty="0" err="1"/>
              <a:t>dotted</a:t>
            </a:r>
            <a:r>
              <a:rPr lang="ru-RU" sz="2800" dirty="0"/>
              <a:t> </a:t>
            </a:r>
            <a:r>
              <a:rPr lang="ru-RU" sz="2800" dirty="0" err="1"/>
              <a:t>green</a:t>
            </a:r>
            <a:r>
              <a:rPr lang="ru-RU" sz="2800" dirty="0"/>
              <a:t>;</a:t>
            </a:r>
          </a:p>
          <a:p>
            <a:r>
              <a:rPr lang="ru-RU" sz="2800" dirty="0" err="1"/>
              <a:t>border-left</a:t>
            </a:r>
            <a:r>
              <a:rPr lang="ru-RU" sz="2800" dirty="0"/>
              <a:t>: 1px </a:t>
            </a:r>
            <a:r>
              <a:rPr lang="ru-RU" sz="2800" dirty="0" err="1"/>
              <a:t>solid</a:t>
            </a:r>
            <a:r>
              <a:rPr lang="ru-RU" sz="2800" dirty="0"/>
              <a:t> </a:t>
            </a:r>
            <a:r>
              <a:rPr lang="ru-RU" sz="2800" dirty="0" err="1"/>
              <a:t>gray</a:t>
            </a:r>
            <a:r>
              <a:rPr lang="ru-RU" sz="2800" dirty="0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1B038-CF21-BCAB-5AB2-9634E20D9AD8}"/>
              </a:ext>
            </a:extLst>
          </p:cNvPr>
          <p:cNvSpPr txBox="1"/>
          <p:nvPr/>
        </p:nvSpPr>
        <p:spPr>
          <a:xfrm>
            <a:off x="3976255" y="4301897"/>
            <a:ext cx="106461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border-radius</a:t>
            </a:r>
            <a:r>
              <a:rPr lang="ru-RU" sz="2800" dirty="0"/>
              <a:t>: 5px; /* все углы */</a:t>
            </a:r>
          </a:p>
          <a:p>
            <a:r>
              <a:rPr lang="ru-RU" sz="2800" dirty="0" err="1"/>
              <a:t>border-radius</a:t>
            </a:r>
            <a:r>
              <a:rPr lang="ru-RU" sz="2800" dirty="0"/>
              <a:t>: 5px 10px 15px 20px; </a:t>
            </a:r>
          </a:p>
          <a:p>
            <a:r>
              <a:rPr lang="ru-RU" sz="2800" dirty="0"/>
              <a:t>/* верхний-левый, верхний-правый, </a:t>
            </a:r>
          </a:p>
          <a:p>
            <a:r>
              <a:rPr lang="ru-RU" sz="2800" dirty="0"/>
              <a:t>нижний-правый, нижний-левый */</a:t>
            </a:r>
          </a:p>
          <a:p>
            <a:r>
              <a:rPr lang="ru-RU" sz="2800" dirty="0" err="1"/>
              <a:t>border-radius</a:t>
            </a:r>
            <a:r>
              <a:rPr lang="ru-RU" sz="2800" dirty="0"/>
              <a:t>: 10px / 20px; /*</a:t>
            </a:r>
          </a:p>
          <a:p>
            <a:r>
              <a:rPr lang="ru-RU" sz="2800" dirty="0"/>
              <a:t> горизонтальный/вертикальный радиус */</a:t>
            </a:r>
          </a:p>
        </p:txBody>
      </p:sp>
    </p:spTree>
    <p:extLst>
      <p:ext uri="{BB962C8B-B14F-4D97-AF65-F5344CB8AC3E}">
        <p14:creationId xmlns:p14="http://schemas.microsoft.com/office/powerpoint/2010/main" val="33035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CF07-315B-FDF6-40AE-40187CF9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ED229-32B8-6651-EA1D-CE2FCCAE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825624"/>
            <a:ext cx="11154295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/* Внешние отступы (</a:t>
            </a:r>
            <a:r>
              <a:rPr lang="en-US" dirty="0"/>
              <a:t>margin) */</a:t>
            </a:r>
          </a:p>
          <a:p>
            <a:pPr marL="0" indent="0">
              <a:buNone/>
            </a:pPr>
            <a:r>
              <a:rPr lang="en-US" dirty="0"/>
              <a:t>margin: 10px; /* </a:t>
            </a:r>
            <a:r>
              <a:rPr lang="ru-RU" dirty="0"/>
              <a:t>все стороны */</a:t>
            </a:r>
          </a:p>
          <a:p>
            <a:pPr marL="0" indent="0">
              <a:buNone/>
            </a:pPr>
            <a:r>
              <a:rPr lang="en-US" dirty="0"/>
              <a:t>margin: 10px 20px; /* </a:t>
            </a:r>
            <a:r>
              <a:rPr lang="ru-RU" dirty="0"/>
              <a:t>верх-низ право-лево */</a:t>
            </a:r>
          </a:p>
          <a:p>
            <a:pPr marL="0" indent="0">
              <a:buNone/>
            </a:pPr>
            <a:r>
              <a:rPr lang="en-US" dirty="0"/>
              <a:t>margin: 10px 20px 15px 25px;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верх право низ лево */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margin-top: 10px;</a:t>
            </a:r>
          </a:p>
          <a:p>
            <a:pPr marL="0" indent="0">
              <a:buNone/>
            </a:pPr>
            <a:r>
              <a:rPr lang="en-US" dirty="0"/>
              <a:t>margin-right: 20px;</a:t>
            </a:r>
          </a:p>
          <a:p>
            <a:pPr marL="0" indent="0">
              <a:buNone/>
            </a:pPr>
            <a:r>
              <a:rPr lang="en-US" dirty="0"/>
              <a:t>margin-bottom: 15px;</a:t>
            </a:r>
          </a:p>
          <a:p>
            <a:pPr marL="0" indent="0">
              <a:buNone/>
            </a:pPr>
            <a:r>
              <a:rPr lang="en-US" dirty="0"/>
              <a:t>margin-left: 25px;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046A53-ACC1-0A03-B1D8-15C9D4BC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0"/>
            <a:ext cx="3543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CF07-315B-FDF6-40AE-40187CF9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0964"/>
          </a:xfrm>
        </p:spPr>
        <p:txBody>
          <a:bodyPr/>
          <a:lstStyle/>
          <a:p>
            <a:r>
              <a:rPr lang="ru-RU" dirty="0"/>
              <a:t>Переполнение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ED229-32B8-6651-EA1D-CE2FCCAE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770966"/>
            <a:ext cx="11992495" cy="60870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/* Управление переполнением */</a:t>
            </a:r>
          </a:p>
          <a:p>
            <a:pPr marL="0" indent="0">
              <a:buNone/>
            </a:pPr>
            <a:r>
              <a:rPr lang="en-US" dirty="0"/>
              <a:t>overflow: visible; /* </a:t>
            </a:r>
            <a:r>
              <a:rPr lang="ru-RU" dirty="0"/>
              <a:t>содержимое может выходить за границы (по умолчанию) */</a:t>
            </a:r>
          </a:p>
          <a:p>
            <a:pPr marL="0" indent="0">
              <a:buNone/>
            </a:pPr>
            <a:r>
              <a:rPr lang="en-US" dirty="0"/>
              <a:t>overflow: hidden; /* </a:t>
            </a:r>
            <a:r>
              <a:rPr lang="ru-RU" dirty="0"/>
              <a:t>обрезать выходящее содержимое */</a:t>
            </a:r>
          </a:p>
          <a:p>
            <a:pPr marL="0" indent="0">
              <a:buNone/>
            </a:pPr>
            <a:r>
              <a:rPr lang="en-US" dirty="0"/>
              <a:t>overflow: scroll; /* </a:t>
            </a:r>
            <a:r>
              <a:rPr lang="ru-RU" dirty="0"/>
              <a:t>всегда показывать полосы прокрутки */</a:t>
            </a:r>
          </a:p>
          <a:p>
            <a:pPr marL="0" indent="0">
              <a:buNone/>
            </a:pPr>
            <a:r>
              <a:rPr lang="en-US" dirty="0"/>
              <a:t>overflow: auto; /* </a:t>
            </a:r>
            <a:r>
              <a:rPr lang="ru-RU" dirty="0"/>
              <a:t>показывать полосы прокрутки при необходимости */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/* Раздельное управление */</a:t>
            </a:r>
          </a:p>
          <a:p>
            <a:pPr marL="0" indent="0">
              <a:buNone/>
            </a:pPr>
            <a:r>
              <a:rPr lang="en-US" dirty="0"/>
              <a:t>overflow-x: hidden;</a:t>
            </a:r>
          </a:p>
          <a:p>
            <a:pPr marL="0" indent="0">
              <a:buNone/>
            </a:pPr>
            <a:r>
              <a:rPr lang="en-US" dirty="0"/>
              <a:t>overflow-y: auto;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Обрезка текста */</a:t>
            </a:r>
          </a:p>
          <a:p>
            <a:pPr marL="0" indent="0">
              <a:buNone/>
            </a:pPr>
            <a:r>
              <a:rPr lang="en-US" dirty="0"/>
              <a:t>text-overflow: ellipsis; /* </a:t>
            </a:r>
            <a:r>
              <a:rPr lang="ru-RU" dirty="0"/>
              <a:t>многоточие при обрезке */</a:t>
            </a:r>
          </a:p>
          <a:p>
            <a:pPr marL="0" indent="0">
              <a:buNone/>
            </a:pPr>
            <a:r>
              <a:rPr lang="en-US" dirty="0"/>
              <a:t>white-space: </a:t>
            </a:r>
            <a:r>
              <a:rPr lang="en-US" dirty="0" err="1"/>
              <a:t>nowrap</a:t>
            </a:r>
            <a:r>
              <a:rPr lang="en-US" dirty="0"/>
              <a:t>; /* </a:t>
            </a:r>
            <a:r>
              <a:rPr lang="ru-RU" dirty="0"/>
              <a:t>запрет переноса строк */</a:t>
            </a:r>
          </a:p>
          <a:p>
            <a:pPr marL="0" indent="0">
              <a:buNone/>
            </a:pPr>
            <a:r>
              <a:rPr lang="en-US" dirty="0"/>
              <a:t>overflow: hidden; /* </a:t>
            </a:r>
            <a:r>
              <a:rPr lang="ru-RU" dirty="0"/>
              <a:t>нужен для работы </a:t>
            </a:r>
            <a:r>
              <a:rPr lang="en-US" dirty="0"/>
              <a:t>text-overflow 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59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E72D8-3B14-C640-B074-9CA2F263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Блочная модель, </a:t>
            </a:r>
            <a:r>
              <a:rPr lang="en-US" dirty="0"/>
              <a:t>Box-sizing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0D8B0-297C-06AD-8526-BE0BC872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/* Стандартная модель (размер = контент) */</a:t>
            </a:r>
          </a:p>
          <a:p>
            <a:pPr marL="0" indent="0">
              <a:buNone/>
            </a:pPr>
            <a:r>
              <a:rPr lang="en-US" dirty="0"/>
              <a:t>box-sizing: content-box;</a:t>
            </a:r>
          </a:p>
          <a:p>
            <a:pPr marL="0" indent="0">
              <a:buNone/>
            </a:pPr>
            <a:r>
              <a:rPr lang="en-US" dirty="0"/>
              <a:t>/* </a:t>
            </a:r>
            <a:r>
              <a:rPr lang="ru-RU" dirty="0"/>
              <a:t>Альтернативная модель (размер включает </a:t>
            </a:r>
            <a:r>
              <a:rPr lang="en-US" dirty="0"/>
              <a:t>padding </a:t>
            </a:r>
            <a:r>
              <a:rPr lang="ru-RU" dirty="0"/>
              <a:t>и </a:t>
            </a:r>
            <a:r>
              <a:rPr lang="en-US" dirty="0"/>
              <a:t>border) */</a:t>
            </a:r>
          </a:p>
          <a:p>
            <a:pPr marL="0" indent="0">
              <a:buNone/>
            </a:pPr>
            <a:r>
              <a:rPr lang="en-US" dirty="0"/>
              <a:t>box-sizing: border-box;</a:t>
            </a:r>
          </a:p>
        </p:txBody>
      </p:sp>
    </p:spTree>
    <p:extLst>
      <p:ext uri="{BB962C8B-B14F-4D97-AF65-F5344CB8AC3E}">
        <p14:creationId xmlns:p14="http://schemas.microsoft.com/office/powerpoint/2010/main" val="1017545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743</Words>
  <Application>Microsoft Office PowerPoint</Application>
  <PresentationFormat>Широкоэкранный</PresentationFormat>
  <Paragraphs>137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СSS</vt:lpstr>
      <vt:lpstr>Цвета</vt:lpstr>
      <vt:lpstr>Единицы измерения</vt:lpstr>
      <vt:lpstr>Размеры</vt:lpstr>
      <vt:lpstr>Отступы</vt:lpstr>
      <vt:lpstr>Отступы</vt:lpstr>
      <vt:lpstr>Отступы</vt:lpstr>
      <vt:lpstr>Переполнение</vt:lpstr>
      <vt:lpstr>Блочная модель, Box-sizing</vt:lpstr>
      <vt:lpstr>Позиционирование</vt:lpstr>
      <vt:lpstr>Порядок</vt:lpstr>
      <vt:lpstr>Видимость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СSS</dc:title>
  <dc:creator>1</dc:creator>
  <cp:lastModifiedBy>1</cp:lastModifiedBy>
  <cp:revision>2</cp:revision>
  <dcterms:created xsi:type="dcterms:W3CDTF">2025-10-10T10:04:06Z</dcterms:created>
  <dcterms:modified xsi:type="dcterms:W3CDTF">2025-10-11T00:30:24Z</dcterms:modified>
</cp:coreProperties>
</file>