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92" r:id="rId7"/>
    <p:sldId id="276" r:id="rId8"/>
    <p:sldId id="294" r:id="rId9"/>
    <p:sldId id="293" r:id="rId10"/>
    <p:sldId id="283" r:id="rId11"/>
    <p:sldId id="309" r:id="rId12"/>
    <p:sldId id="281" r:id="rId13"/>
    <p:sldId id="295" r:id="rId14"/>
    <p:sldId id="300" r:id="rId15"/>
    <p:sldId id="297" r:id="rId16"/>
    <p:sldId id="310" r:id="rId17"/>
    <p:sldId id="312" r:id="rId18"/>
    <p:sldId id="321" r:id="rId19"/>
    <p:sldId id="313" r:id="rId20"/>
    <p:sldId id="316" r:id="rId21"/>
    <p:sldId id="326" r:id="rId22"/>
    <p:sldId id="327" r:id="rId23"/>
    <p:sldId id="329" r:id="rId24"/>
    <p:sldId id="275" r:id="rId25"/>
    <p:sldId id="332" r:id="rId26"/>
    <p:sldId id="333" r:id="rId27"/>
    <p:sldId id="334" r:id="rId28"/>
  </p:sldIdLst>
  <p:sldSz cx="18288000" cy="10287000"/>
  <p:notesSz cx="6858000" cy="9144000"/>
  <p:embeddedFontLst>
    <p:embeddedFont>
      <p:font typeface="微软雅黑" panose="020B0503020204020204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20"/>
        <p:guide pos="2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9.svg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2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4.svg"/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jpe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jpe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jpe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7305">
            <a:off x="-8340760" y="6016156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428138">
            <a:off x="10926640" y="-1352653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-1668425" y="7107227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1225" y="-911336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6496" y="3283171"/>
            <a:ext cx="13475008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85"/>
              </a:lnSpc>
            </a:pPr>
            <a:r>
              <a:rPr lang="zh-CN" altLang="en-US" sz="5400" b="1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任务管理系统阶段演示汇</a:t>
            </a:r>
            <a:r>
              <a:rPr lang="zh-CN" altLang="en-US" sz="5400" b="1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报</a:t>
            </a:r>
            <a:endParaRPr lang="zh-CN" altLang="en-US" sz="5400" b="1">
              <a:solidFill>
                <a:srgbClr val="1E1E1E"/>
              </a:solidFill>
              <a:latin typeface="思源黑体 1 Heavy" panose="020B0A00000000000000" charset="-122"/>
              <a:ea typeface="思源黑体 1 Heavy" panose="020B0A00000000000000" charset="-122"/>
              <a:cs typeface="思源黑体 1 Heavy" panose="020B0A00000000000000" charset="-122"/>
              <a:sym typeface="思源黑体 1 Heavy" panose="020B0A00000000000000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334220" y="5677824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4" y="0"/>
                </a:lnTo>
                <a:lnTo>
                  <a:pt x="382734" y="407706"/>
                </a:lnTo>
                <a:lnTo>
                  <a:pt x="0" y="407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6019800" y="5532755"/>
            <a:ext cx="9114790" cy="697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汇报人：张欣蕊</a:t>
            </a:r>
            <a:r>
              <a:rPr lang="en-US" altLang="zh-CN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 </a:t>
            </a:r>
            <a:endParaRPr lang="en-US" altLang="zh-CN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小组成员：张欣蕊，徐一凯，李金润，刘馥毓，彭麟博，</a:t>
            </a: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赵燊凯</a:t>
            </a:r>
            <a:endParaRPr lang="zh-CN" altLang="en-US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78275" y="2972543"/>
            <a:ext cx="9731450" cy="789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390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CLASSROOM PRESENTATION</a:t>
            </a:r>
            <a:endParaRPr lang="en-US" sz="390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043650" y="9410862"/>
            <a:ext cx="6587687" cy="30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400"/>
              </a:lnSpc>
              <a:spcBef>
                <a:spcPct val="0"/>
              </a:spcBef>
            </a:pPr>
            <a:endParaRPr lang="en-US" sz="2000" b="1" u="none" strike="noStrike" spc="722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用例图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1714500"/>
            <a:ext cx="7665720" cy="8619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创建任务的活动图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677400" y="2552700"/>
            <a:ext cx="707961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显示任务表单（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CreateTaskForm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）：系统显示一个表单，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主管可以输入任务信息（如标题、状态、分配给谁、评论等）。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主管输入数据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(containDatainput)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主管填写表单并提交。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系统保存数据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(SaveContain)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：系统将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主管输入的数据保存到数据库中。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结束：任务创建完成。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图中展示了任务的属性（如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status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等）以及用户和系统之间的交互。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createtask活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05" y="1733550"/>
            <a:ext cx="7940040" cy="6685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创建任务的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时序图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82200" y="2095500"/>
            <a:ext cx="683323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时序图展示了创建任务时各个组件之间的交互：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用户操作：用户填写任务表单并提交。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前端：前端向后端发送一个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POST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 /api/tasks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），传递任务数据。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3.TaskController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：控制器验证请求数据的有效性。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如果验证失败，返回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400 Bad Request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如果验证成功，调用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TaskService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createTask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4.TaskService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：服务层创建任务实体，并调用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TaskRepository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save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方法将任务保存到数据库。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5.TaskRepository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：执行数据库插入操作（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INSERT INTO tasks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），生成任务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ID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6.Notification 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：发送任务分配通知。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返回结果：前端收到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201 Created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响应，并显示任务创建成功。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createtask时序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790700"/>
            <a:ext cx="9184640" cy="6908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更新任务的活动图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7" name="图片 6" descr="updatetask活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1638300"/>
            <a:ext cx="9441815" cy="8030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内容建模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任务管理类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7" name="图片 6" descr="任务管理类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2019300"/>
            <a:ext cx="9831705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内容建模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状态图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左图展示了任务在不同状态之间的转换流程。以下是每个状态及其转换条件的简单说明：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(TODO)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任务开始时的状态。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(IN_PROGRESS)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任务正在处理中。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重新打开任务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(BLOCKED)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任务因某些原因被阻塞。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操作结束流程。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解除阻塞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审批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(APPROVAL)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任务等待审批。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接受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操作转到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拒绝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操作返回到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阻塞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(DONE)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任务已完成，流程结束。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状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2324100"/>
            <a:ext cx="9562465" cy="56915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超文本建模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静态建模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33940" y="14859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2019300"/>
            <a:ext cx="10601325" cy="6772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86200" y="9182100"/>
            <a:ext cx="4371975" cy="682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accent4"/>
                </a:solidFill>
              </a:rPr>
              <a:t>经理视图的超文本结构模型</a:t>
            </a:r>
            <a:endParaRPr lang="zh-CN" altLang="en-US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超文本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访问模型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7" name="图片 6" descr="访问模型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570355"/>
            <a:ext cx="13569950" cy="767715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适应性建模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静态模型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2019300"/>
            <a:ext cx="10601325" cy="67722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76600" y="9105815"/>
            <a:ext cx="6096000" cy="92202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700">
                <a:solidFill>
                  <a:schemeClr val="accent4"/>
                </a:solidFill>
                <a:sym typeface="+mn-ea"/>
              </a:rPr>
              <a:t>主管视图的超文本结构模型</a:t>
            </a:r>
            <a:endParaRPr lang="zh-CN" altLang="en-US" sz="2700">
              <a:solidFill>
                <a:schemeClr val="accent4"/>
              </a:solidFill>
            </a:endParaRPr>
          </a:p>
          <a:p>
            <a:pPr algn="l"/>
            <a:endParaRPr lang="zh-CN" altLang="en-US" sz="27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适应性模型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动态模型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400300"/>
            <a:ext cx="5920105" cy="5764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283829">
            <a:off x="-11251263" y="3288993"/>
            <a:ext cx="19841876" cy="6782314"/>
          </a:xfrm>
          <a:custGeom>
            <a:avLst/>
            <a:gdLst/>
            <a:ahLst/>
            <a:cxnLst/>
            <a:rect l="l" t="t" r="r" b="b"/>
            <a:pathLst>
              <a:path w="19841876" h="6782314">
                <a:moveTo>
                  <a:pt x="0" y="0"/>
                </a:moveTo>
                <a:lnTo>
                  <a:pt x="19841877" y="0"/>
                </a:lnTo>
                <a:lnTo>
                  <a:pt x="19841877" y="6782314"/>
                </a:lnTo>
                <a:lnTo>
                  <a:pt x="0" y="678231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502946" y="5304273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>
            <p:custDataLst>
              <p:tags r:id="rId5"/>
            </p:custDataLst>
          </p:nvPr>
        </p:nvSpPr>
        <p:spPr>
          <a:xfrm>
            <a:off x="7444105" y="4090035"/>
            <a:ext cx="3425190" cy="17043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6275"/>
              </a:lnSpc>
            </a:pP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项目介绍及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5819140" y="3918585"/>
            <a:ext cx="3408680" cy="10013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01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13731240" y="4090035"/>
            <a:ext cx="3990340" cy="80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8"/>
            </p:custDataLst>
          </p:nvPr>
        </p:nvSpPr>
        <p:spPr>
          <a:xfrm>
            <a:off x="12137732" y="3918810"/>
            <a:ext cx="172164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02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7444105" y="6465570"/>
            <a:ext cx="3425825" cy="1609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架构设计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0"/>
            </p:custDataLst>
          </p:nvPr>
        </p:nvSpPr>
        <p:spPr>
          <a:xfrm>
            <a:off x="5818992" y="6294387"/>
            <a:ext cx="1572248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03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3" name="TextBox 13"/>
          <p:cNvSpPr txBox="1"/>
          <p:nvPr>
            <p:custDataLst>
              <p:tags r:id="rId11"/>
            </p:custDataLst>
          </p:nvPr>
        </p:nvSpPr>
        <p:spPr>
          <a:xfrm>
            <a:off x="13731240" y="6465570"/>
            <a:ext cx="3990340" cy="804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5"/>
              </a:lnSpc>
            </a:pPr>
            <a:r>
              <a:rPr 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230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设计</a:t>
            </a:r>
            <a:endParaRPr lang="zh-CN" altLang="en-US" sz="5230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15" name="TextBox 15"/>
          <p:cNvSpPr txBox="1"/>
          <p:nvPr>
            <p:custDataLst>
              <p:tags r:id="rId12"/>
            </p:custDataLst>
          </p:nvPr>
        </p:nvSpPr>
        <p:spPr>
          <a:xfrm>
            <a:off x="12137732" y="6294387"/>
            <a:ext cx="158829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05"/>
              </a:lnSpc>
              <a:spcBef>
                <a:spcPct val="0"/>
              </a:spcBef>
            </a:pPr>
            <a:r>
              <a:rPr lang="en-US" sz="7920" b="1" u="none" strike="noStrike" spc="158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04</a:t>
            </a:r>
            <a:endParaRPr lang="en-US" sz="7920" b="1" u="none" strike="noStrike" spc="158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67185" y="832710"/>
            <a:ext cx="4070334" cy="166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40"/>
              </a:lnSpc>
            </a:pPr>
            <a:r>
              <a:rPr lang="en-US" sz="10950" b="1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目录</a:t>
            </a:r>
            <a:endParaRPr lang="en-US" sz="10950" b="1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511859" y="996467"/>
            <a:ext cx="8196668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25"/>
              </a:lnSpc>
              <a:spcBef>
                <a:spcPct val="0"/>
              </a:spcBef>
            </a:pPr>
            <a:r>
              <a:rPr lang="en-US" sz="8520" b="1" u="none" strike="noStrike" spc="170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CONTENTS</a:t>
            </a:r>
            <a:endParaRPr lang="en-US" sz="8520" b="1" u="none" strike="noStrike" spc="170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4810685" y="213881"/>
            <a:ext cx="4519849" cy="2457154"/>
          </a:xfrm>
          <a:custGeom>
            <a:avLst/>
            <a:gdLst/>
            <a:ahLst/>
            <a:cxnLst/>
            <a:rect l="l" t="t" r="r" b="b"/>
            <a:pathLst>
              <a:path w="4519849" h="2457154">
                <a:moveTo>
                  <a:pt x="0" y="0"/>
                </a:moveTo>
                <a:lnTo>
                  <a:pt x="4519849" y="0"/>
                </a:lnTo>
                <a:lnTo>
                  <a:pt x="4519849" y="2457154"/>
                </a:lnTo>
                <a:lnTo>
                  <a:pt x="0" y="24571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Application architecture design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172200" y="2938145"/>
            <a:ext cx="5916930" cy="72453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68950" y="3131820"/>
            <a:ext cx="7123430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三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架构设计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架构设计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web</a:t>
            </a:r>
            <a:r>
              <a:rPr lang="zh-CN" altLang="en-US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应用架构设计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五层架构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详细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19200" y="1409700"/>
            <a:ext cx="17423765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一、系统架构总览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本系统采用垂直分层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水平解耦的五层架构设计，各层职责明确，技术选型以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生态为核心。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二、五层架构详解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展现层（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Presentation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作用：用户直接交互的界面，负责数据展示和操作接收。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前端框架：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组件化开发（如任务卡片、进度条）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响应式布局（适配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移动端）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通信协议：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RESTful API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与后端交互）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实时功能：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WebSocket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（任务状态实时更新）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Application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作用：处理业务逻辑，协调各组件交互。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核心框架：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控制器（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@RestController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）：接收前端请求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@Service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）：封装业务逻辑（如任务分配算法）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数据传输对象（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DTO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）：隔离前后端数据模型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关键功能：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用户认证（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Security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文件上传（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Actuator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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第三方集成（邮件通知通过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JavaMailSender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20200" y="2705100"/>
            <a:ext cx="89141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示例代码：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复制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&lt;!-- Vue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组件示例：任务列表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--&gt;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&lt;template&gt;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&lt;div v-for="task in tasks" :key="task.id"&gt;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&lt;h3&gt;{{ task.title }}&lt;/h3&gt;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&lt;button @click="updateTask(task)"&gt;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&lt;/button&gt;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&lt;/div&gt;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&lt;/template&gt;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72600" y="6543675"/>
            <a:ext cx="74631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 Spring Boot Service</a:t>
            </a:r>
            <a:r>
              <a:rPr lang="zh-CN" altLang="en-US"/>
              <a:t>层示例：创建任务</a:t>
            </a:r>
            <a:endParaRPr lang="zh-CN" altLang="en-US"/>
          </a:p>
          <a:p>
            <a:r>
              <a:rPr lang="en-US" altLang="zh-CN"/>
              <a:t>@Service</a:t>
            </a:r>
            <a:endParaRPr lang="en-US" altLang="zh-CN"/>
          </a:p>
          <a:p>
            <a:r>
              <a:rPr lang="en-US" altLang="zh-CN"/>
              <a:t>public class TaskService {</a:t>
            </a:r>
            <a:endParaRPr lang="en-US" altLang="zh-CN"/>
          </a:p>
          <a:p>
            <a:r>
              <a:rPr lang="en-US" altLang="zh-CN"/>
              <a:t>    @Autowired</a:t>
            </a:r>
            <a:endParaRPr lang="en-US" altLang="zh-CN"/>
          </a:p>
          <a:p>
            <a:r>
              <a:rPr lang="en-US" altLang="zh-CN"/>
              <a:t>    private TaskRepository taskRepository;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public Task createTask(TaskRequest request) {</a:t>
            </a:r>
            <a:endParaRPr lang="en-US" altLang="zh-CN"/>
          </a:p>
          <a:p>
            <a:r>
              <a:rPr lang="en-US" altLang="zh-CN"/>
              <a:t>        Task task = new Task(request.getTitle(), request.getDueDate());</a:t>
            </a:r>
            <a:endParaRPr lang="en-US" altLang="zh-CN"/>
          </a:p>
          <a:p>
            <a:r>
              <a:rPr lang="en-US" altLang="zh-CN"/>
              <a:t>        return taskRepository.save(task);</a:t>
            </a:r>
            <a:endParaRPr lang="en-US" altLang="zh-CN"/>
          </a:p>
          <a:p>
            <a:r>
              <a:rPr lang="en-US" altLang="zh-CN"/>
              <a:t>    }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web</a:t>
            </a:r>
            <a:r>
              <a:rPr lang="zh-CN" altLang="en-US" sz="499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应用架构设计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五层架构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详细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19200" y="1409700"/>
            <a:ext cx="17423765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业务逻辑层（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Domain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作用：定义核心业务规则和实体关系。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领域模型：使用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JPA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 Persistence API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）映射数据库表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规则引擎：通过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AOP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实现权限校验（如仅管理员可删除任务）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数据访问层（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 Access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作用：封装数据库操作，提供数据持久化支持。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数据库选择：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MySQL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（关系型数据库存储任务、用户信息）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缓存优化：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Redis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（存储高频访问数据，如在线用户列表）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基础设施层（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Infrastructure Layer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作用：提供系统运行所需的底层支持。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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技术实现：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部署方案：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容器化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Kubernetes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集群管理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云服务：阿里云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（弹性计算服务）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安全防护：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Security + JWT Token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（防止未授权访问）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o​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监控工具：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Prometheus + Grafana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（实时监控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CPU/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内存使用率）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80370" y="1570355"/>
            <a:ext cx="76949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class Task 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@Id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@GeneratedValue(strategy = GenerationType.IDENTITY)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Long id;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String title;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@ManyToOne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User assignee; //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关联用户表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private LocalDateTime dueDate;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80370" y="4351020"/>
            <a:ext cx="74790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CREATE TABLE tasks (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id INT PRIMARY KEY AUTO_INCREMENT,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title VARCHAR(255) NOT NULL,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due_date DATETIME,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user_id INT,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FOREIGN KEY (user_id) REFERENCES users(id)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);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678795" y="6494145"/>
            <a:ext cx="5551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public User getUserById(Long id) {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return userRepository.findById(id).orElse(null);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7305">
            <a:off x="-8340760" y="6016156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428138">
            <a:off x="10926640" y="-1352653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-1668425" y="7107227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9"/>
                </a:lnTo>
                <a:lnTo>
                  <a:pt x="7315200" y="39768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1225" y="-911336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6496" y="3657186"/>
            <a:ext cx="13475008" cy="1829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85"/>
              </a:lnSpc>
            </a:pPr>
            <a:r>
              <a:rPr lang="en-US" sz="11200" b="1" spc="414">
                <a:solidFill>
                  <a:srgbClr val="1E1E1E"/>
                </a:solidFill>
                <a:latin typeface="思源黑体 1 Heavy" panose="020B0A00000000000000" charset="-122"/>
                <a:ea typeface="思源黑体 1 Heavy" panose="020B0A00000000000000" charset="-122"/>
                <a:cs typeface="思源黑体 1 Heavy" panose="020B0A00000000000000" charset="-122"/>
                <a:sym typeface="思源黑体 1 Heavy" panose="020B0A00000000000000" charset="-122"/>
              </a:rPr>
              <a:t>感谢您的观看</a:t>
            </a:r>
            <a:endParaRPr lang="en-US" sz="11200" b="1" spc="414">
              <a:solidFill>
                <a:srgbClr val="1E1E1E"/>
              </a:solidFill>
              <a:latin typeface="思源黑体 1 Heavy" panose="020B0A00000000000000" charset="-122"/>
              <a:ea typeface="思源黑体 1 Heavy" panose="020B0A00000000000000" charset="-122"/>
              <a:cs typeface="思源黑体 1 Heavy" panose="020B0A00000000000000" charset="-122"/>
              <a:sym typeface="思源黑体 1 Heavy" panose="020B0A00000000000000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831040" y="7074824"/>
            <a:ext cx="382735" cy="407707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4" y="0"/>
                </a:lnTo>
                <a:lnTo>
                  <a:pt x="382734" y="407706"/>
                </a:lnTo>
                <a:lnTo>
                  <a:pt x="0" y="4077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8419700" y="7101014"/>
            <a:ext cx="2356614" cy="348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0"/>
              </a:lnSpc>
              <a:spcBef>
                <a:spcPct val="0"/>
              </a:spcBef>
            </a:pPr>
            <a:r>
              <a:rPr 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主讲人：</a:t>
            </a:r>
            <a:r>
              <a:rPr lang="zh-CN" altLang="en-US" sz="2265" b="1">
                <a:solidFill>
                  <a:srgbClr val="1E1E1E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张欣蕊</a:t>
            </a:r>
            <a:endParaRPr lang="zh-CN" altLang="en-US" sz="2265" b="1">
              <a:solidFill>
                <a:srgbClr val="1E1E1E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78275" y="2972543"/>
            <a:ext cx="9731450" cy="789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390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THANK YOU FOR WATCHING</a:t>
            </a:r>
            <a:endParaRPr lang="en-US" sz="390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Application  design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172200" y="2938145"/>
            <a:ext cx="5916930" cy="72453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568950" y="3131820"/>
            <a:ext cx="7123430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四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设计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设计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1181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交互设计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2057400" y="3390900"/>
            <a:ext cx="6858000" cy="3505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53600" y="2933700"/>
            <a:ext cx="7640955" cy="59658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、费茨定律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核心：目标点击时间与目标大小和距离相关。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、米勒定律（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en-US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±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法则）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核心：人类短期记忆容量为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7</a:t>
            </a:r>
            <a:r>
              <a:rPr lang="en-US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±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个信息块。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、席克定律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核心：选择越多，决策时间越长。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、接近法则（亲密性）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核心：相邻元素被视为相关。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、泰斯勒定律（复杂性守恒定律）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核心：系统总复杂度不变，只能转移。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、奥卡姆剃刀原理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核心：如无必要，勿增实体。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、新乡重夫：防错原则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zh-CN" altLang="en-US" sz="2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核心：设计防止用户出错。</a:t>
            </a:r>
            <a:endParaRPr lang="zh-CN" altLang="en-US" sz="27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2700"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  <a:p>
            <a:pPr algn="l"/>
            <a:endParaRPr lang="zh-CN" altLang="en-US" sz="2700">
              <a:latin typeface="Microsoft JhengHei UI" panose="020B0604030504040204" charset="-120"/>
              <a:ea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web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应用设计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展示设计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124200" y="5432425"/>
            <a:ext cx="3792855" cy="440817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906000" y="1333500"/>
            <a:ext cx="8152130" cy="3843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82265776" name="图片 5" descr="图形用户界面, 文本, 应用程序, 网站&#10;&#10;AI 生成的内容可能不正确。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38"/>
          <a:stretch>
            <a:fillRect/>
          </a:stretch>
        </p:blipFill>
        <p:spPr>
          <a:xfrm>
            <a:off x="1371600" y="6286500"/>
            <a:ext cx="7606665" cy="2982595"/>
          </a:xfrm>
          <a:prstGeom prst="rect">
            <a:avLst/>
          </a:prstGeom>
          <a:ln>
            <a:noFill/>
          </a:ln>
        </p:spPr>
      </p:pic>
      <p:pic>
        <p:nvPicPr>
          <p:cNvPr id="1589401010" name="图片 2" descr="图形用户界面, 应用程序&#10;&#10;AI 生成的内容可能不正确。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73300"/>
            <a:ext cx="5851525" cy="3632200"/>
          </a:xfrm>
          <a:prstGeom prst="rect">
            <a:avLst/>
          </a:prstGeom>
        </p:spPr>
      </p:pic>
      <p:pic>
        <p:nvPicPr>
          <p:cNvPr id="57067258" name="图片 3" descr="图形用户界面, 应用程序&#10;&#10;AI 生成的内容可能不正确。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247900"/>
            <a:ext cx="6482715" cy="4016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project </a:t>
            </a:r>
            <a:r>
              <a:rPr lang="en-US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introduction</a:t>
            </a:r>
            <a:endParaRPr lang="en-US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638925" y="3066415"/>
            <a:ext cx="5396230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19800" y="3131820"/>
            <a:ext cx="64928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一</a:t>
            </a:r>
            <a:r>
              <a:rPr lang="en-US" altLang="zh-CN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项目介绍及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需求分析</a:t>
            </a:r>
            <a:endParaRPr lang="zh-CN" altLang="en-US" sz="3415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项目介绍</a:t>
            </a:r>
            <a:endParaRPr lang="zh-CN" altLang="en-US" sz="4995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  <a:p>
            <a:pPr algn="l">
              <a:lnSpc>
                <a:spcPts val="5995"/>
              </a:lnSpc>
            </a:pP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433445" y="25527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610600" y="2400300"/>
            <a:ext cx="8406765" cy="3879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针对此次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工程课题，我们决定设计开发一款任务管理系统。任务管理系统是一款基于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移动端的智能化协作工具，旨在帮助个人、团队及企业高效规划、分配、跟踪和完成各类任务与项目。该系统通过直观的界面、自动化提醒、多维度数据分析及团队协作功能，优化任务流转流程，减少沟通成本，提升整体工作效率。它的核心功能包括任务创建与分配、进度追踪、优先级管理、跨平台同步、实时协作及可视化报告等，适用于远程办公、敏捷开发、日常事务管理等多种场景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1143000" y="2171700"/>
            <a:ext cx="6853555" cy="4756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Requirements analysis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638925" y="3066415"/>
            <a:ext cx="5396230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19800" y="3131820"/>
            <a:ext cx="64928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一</a:t>
            </a:r>
            <a:r>
              <a:rPr lang="en-US" altLang="zh-CN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项目介绍及</a:t>
            </a: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需求分析</a:t>
            </a:r>
            <a:endParaRPr lang="zh-CN" altLang="en-US" sz="3415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用户需求分析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144000" y="1943100"/>
            <a:ext cx="7042150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目标用户群体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需要高效规划、分配、跟踪和完成各类任务与项目的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个人、团队及企业。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用户痛点与需求挖掘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显性需求：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任务分配模糊：员工不清楚自己负责什么，任务目标、截止时间、交付标准不明确。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进度跟踪低效：领导需频繁通过邮件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/IM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追问进度，信息分散且滞后。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协作成本高：跨部门任务沟通低效，文档、评论、问题反馈缺乏集中管理。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数据支撑不足：管理层难以及时掌握全局任务健康度，决策依赖人工统计。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隐性需求：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任务依赖管理：复杂任务需支持子任务拆分、任务间依赖关系（如任务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需等任务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完成才能启动）。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个性化提醒：根据任务优先级自动触发邮件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企业微信提醒（如截止前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天预警）。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负载均衡：避免员工任务过载（如同时承担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个高优先级任务时自动提醒主管）。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知识沉淀：任务相关文档、经验总结可沉淀复用，避免重复劳动。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7"/>
          <a:stretch>
            <a:fillRect/>
          </a:stretch>
        </p:blipFill>
        <p:spPr>
          <a:xfrm>
            <a:off x="1219200" y="1638300"/>
            <a:ext cx="7655560" cy="661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业务需求分析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67800" y="1975485"/>
            <a:ext cx="8244205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项目目标与商业价值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核心目标：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提升效率：减少任务沟通、进度同步的时间成本，人均任务处理效率提升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透明化管理：实现任务从创建到结案的全流程数字化追踪，降低信息不对称。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支撑决策：通过任务数据量化团队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个人效能，为绩效考核、资源调配提供依据。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业务闭环：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任务创建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分配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协作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验收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归档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数据反哺（优化流程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人员评估）。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核心业务流程梳理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graph TD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任务创建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--&gt; B{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任务类型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C[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员工自建任务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D[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领导创建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 --&gt; E[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任务分配：负责人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截止时间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优先级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 --&gt; E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 --&gt; F[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任务执行：更新进度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上传附件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提交流程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 --&gt; G{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是否需协作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H[@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成员评论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申请资源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创建子任务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H --&gt; F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I[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进度更新：待办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进行中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待验收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已完成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 --&gt; J[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验收环节：负责人提交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审核人确认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J --&gt; K{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是否通过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K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L[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任务结案，数据归档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K --&gt;|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 M[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退回修改，重新执行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  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 --&gt; N[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生成统计报表：进度、耗时、成员贡献度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295400" y="2476500"/>
            <a:ext cx="7346315" cy="6369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800100"/>
            <a:ext cx="14182090" cy="7702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995"/>
              </a:lnSpc>
            </a:pP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需求分析</a:t>
            </a:r>
            <a:r>
              <a:rPr lang="en-US" altLang="zh-CN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-</a:t>
            </a:r>
            <a:r>
              <a:rPr lang="zh-CN" altLang="en-US" sz="4995" b="1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功能需求分析</a:t>
            </a:r>
            <a:endParaRPr lang="zh-CN" altLang="en-US" sz="4995" b="1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  <p:sp>
        <p:nvSpPr>
          <p:cNvPr id="3" name="Freeform 3"/>
          <p:cNvSpPr/>
          <p:nvPr/>
        </p:nvSpPr>
        <p:spPr>
          <a:xfrm rot="9083691">
            <a:off x="-4874476" y="-42398"/>
            <a:ext cx="8301260" cy="2837521"/>
          </a:xfrm>
          <a:custGeom>
            <a:avLst/>
            <a:gdLst/>
            <a:ahLst/>
            <a:cxnLst/>
            <a:rect l="l" t="t" r="r" b="b"/>
            <a:pathLst>
              <a:path w="8301260" h="2837521">
                <a:moveTo>
                  <a:pt x="0" y="0"/>
                </a:moveTo>
                <a:lnTo>
                  <a:pt x="8301260" y="0"/>
                </a:lnTo>
                <a:lnTo>
                  <a:pt x="8301260" y="2837521"/>
                </a:lnTo>
                <a:lnTo>
                  <a:pt x="0" y="2837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39679" flipH="1">
            <a:off x="-1633399" y="-433936"/>
            <a:ext cx="3908404" cy="2124750"/>
          </a:xfrm>
          <a:custGeom>
            <a:avLst/>
            <a:gdLst/>
            <a:ahLst/>
            <a:cxnLst/>
            <a:rect l="l" t="t" r="r" b="b"/>
            <a:pathLst>
              <a:path w="3908404" h="2124750">
                <a:moveTo>
                  <a:pt x="3908403" y="0"/>
                </a:moveTo>
                <a:lnTo>
                  <a:pt x="0" y="0"/>
                </a:lnTo>
                <a:lnTo>
                  <a:pt x="0" y="2124751"/>
                </a:lnTo>
                <a:lnTo>
                  <a:pt x="3908403" y="2124751"/>
                </a:lnTo>
                <a:lnTo>
                  <a:pt x="39084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288794" y="-906857"/>
            <a:ext cx="6104565" cy="3318664"/>
          </a:xfrm>
          <a:custGeom>
            <a:avLst/>
            <a:gdLst/>
            <a:ahLst/>
            <a:cxnLst/>
            <a:rect l="l" t="t" r="r" b="b"/>
            <a:pathLst>
              <a:path w="6104565" h="3318664">
                <a:moveTo>
                  <a:pt x="0" y="0"/>
                </a:moveTo>
                <a:lnTo>
                  <a:pt x="6104566" y="0"/>
                </a:lnTo>
                <a:lnTo>
                  <a:pt x="6104566" y="3318664"/>
                </a:lnTo>
                <a:lnTo>
                  <a:pt x="0" y="331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352800" y="2628900"/>
            <a:ext cx="3792855" cy="744029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160"/>
              </a:lnSpc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067800" y="1975485"/>
            <a:ext cx="7042150" cy="662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、普通员工对功能的需求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该系统的一种用户，其主要权限是查看上级分配的任务，执行所分配的任务，在必要的时候可以申请调整计划的内容。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、主管对系统的需求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该系统的一种用户，一个主管下属有一些员工。主管的主要权限是创建任务描述，并将该任务分配给其下属的员工。主管还可以跟踪任务的实施情况。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、系统管理员的需求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该系统的一种用户，其权限是进行用户管理，包括添加或者删除用户等，以及添加其他用户并分配其角色（包括主管和员工），此外还可以审批主管的员工调配申请。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7"/>
          <a:stretch>
            <a:fillRect/>
          </a:stretch>
        </p:blipFill>
        <p:spPr>
          <a:xfrm>
            <a:off x="1524000" y="1790700"/>
            <a:ext cx="6850380" cy="5975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83691">
            <a:off x="-7496214" y="-21245"/>
            <a:ext cx="15537129" cy="5310873"/>
          </a:xfrm>
          <a:custGeom>
            <a:avLst/>
            <a:gdLst/>
            <a:ahLst/>
            <a:cxnLst/>
            <a:rect l="l" t="t" r="r" b="b"/>
            <a:pathLst>
              <a:path w="15537129" h="5310873">
                <a:moveTo>
                  <a:pt x="0" y="0"/>
                </a:moveTo>
                <a:lnTo>
                  <a:pt x="15537129" y="0"/>
                </a:lnTo>
                <a:lnTo>
                  <a:pt x="15537129" y="5310874"/>
                </a:lnTo>
                <a:lnTo>
                  <a:pt x="0" y="531087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10990">
            <a:off x="10108432" y="4829978"/>
            <a:ext cx="17234151" cy="5890946"/>
          </a:xfrm>
          <a:custGeom>
            <a:avLst/>
            <a:gdLst/>
            <a:ahLst/>
            <a:cxnLst/>
            <a:rect l="l" t="t" r="r" b="b"/>
            <a:pathLst>
              <a:path w="17234151" h="5890946">
                <a:moveTo>
                  <a:pt x="0" y="0"/>
                </a:moveTo>
                <a:lnTo>
                  <a:pt x="17234150" y="0"/>
                </a:lnTo>
                <a:lnTo>
                  <a:pt x="17234150" y="5890946"/>
                </a:lnTo>
                <a:lnTo>
                  <a:pt x="0" y="589094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18000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739679" flipH="1">
            <a:off x="-1430024" y="-754069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7315200" y="0"/>
                </a:moveTo>
                <a:lnTo>
                  <a:pt x="0" y="0"/>
                </a:lnTo>
                <a:lnTo>
                  <a:pt x="0" y="3976808"/>
                </a:lnTo>
                <a:lnTo>
                  <a:pt x="7315200" y="39768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75958">
            <a:off x="13156503" y="7033918"/>
            <a:ext cx="7315200" cy="3976809"/>
          </a:xfrm>
          <a:custGeom>
            <a:avLst/>
            <a:gdLst/>
            <a:ahLst/>
            <a:cxnLst/>
            <a:rect l="l" t="t" r="r" b="b"/>
            <a:pathLst>
              <a:path w="7315200" h="3976809">
                <a:moveTo>
                  <a:pt x="0" y="0"/>
                </a:moveTo>
                <a:lnTo>
                  <a:pt x="7315200" y="0"/>
                </a:lnTo>
                <a:lnTo>
                  <a:pt x="7315200" y="3976809"/>
                </a:lnTo>
                <a:lnTo>
                  <a:pt x="0" y="3976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82307" y="5384228"/>
            <a:ext cx="852338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5"/>
              </a:lnSpc>
            </a:pPr>
            <a:r>
              <a:rPr lang="en-US" altLang="zh-CN" sz="3060" b="1">
                <a:solidFill>
                  <a:srgbClr val="5E6FA2"/>
                </a:solidFill>
                <a:latin typeface="Akzidenz-Grotesk Medium" panose="02000603030000020004"/>
                <a:ea typeface="Akzidenz-Grotesk Medium" panose="02000603030000020004"/>
                <a:cs typeface="Akzidenz-Grotesk Medium" panose="02000603030000020004"/>
                <a:sym typeface="Akzidenz-Grotesk Medium" panose="02000603030000020004"/>
              </a:rPr>
              <a:t>Apply modeling analysis</a:t>
            </a:r>
            <a:endParaRPr lang="en-US" altLang="zh-CN" sz="3060" b="1">
              <a:solidFill>
                <a:srgbClr val="5E6FA2"/>
              </a:solidFill>
              <a:latin typeface="Akzidenz-Grotesk Medium" panose="02000603030000020004"/>
              <a:ea typeface="Akzidenz-Grotesk Medium" panose="02000603030000020004"/>
              <a:cs typeface="Akzidenz-Grotesk Medium" panose="02000603030000020004"/>
              <a:sym typeface="Akzidenz-Grotesk Medium" panose="020006030300000200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781800" y="3076575"/>
            <a:ext cx="4625975" cy="630555"/>
            <a:chOff x="0" y="0"/>
            <a:chExt cx="755322" cy="1716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5322" cy="171697"/>
            </a:xfrm>
            <a:custGeom>
              <a:avLst/>
              <a:gdLst/>
              <a:ahLst/>
              <a:cxnLst/>
              <a:rect l="l" t="t" r="r" b="b"/>
              <a:pathLst>
                <a:path w="755322" h="171697">
                  <a:moveTo>
                    <a:pt x="85849" y="0"/>
                  </a:moveTo>
                  <a:lnTo>
                    <a:pt x="669474" y="0"/>
                  </a:lnTo>
                  <a:cubicBezTo>
                    <a:pt x="716887" y="0"/>
                    <a:pt x="755322" y="38436"/>
                    <a:pt x="755322" y="85849"/>
                  </a:cubicBezTo>
                  <a:lnTo>
                    <a:pt x="755322" y="85849"/>
                  </a:lnTo>
                  <a:cubicBezTo>
                    <a:pt x="755322" y="108617"/>
                    <a:pt x="746278" y="130453"/>
                    <a:pt x="730178" y="146553"/>
                  </a:cubicBezTo>
                  <a:cubicBezTo>
                    <a:pt x="714078" y="162652"/>
                    <a:pt x="692242" y="171697"/>
                    <a:pt x="669474" y="171697"/>
                  </a:cubicBezTo>
                  <a:lnTo>
                    <a:pt x="85849" y="171697"/>
                  </a:lnTo>
                  <a:cubicBezTo>
                    <a:pt x="38436" y="171697"/>
                    <a:pt x="0" y="133261"/>
                    <a:pt x="0" y="85849"/>
                  </a:cubicBezTo>
                  <a:lnTo>
                    <a:pt x="0" y="85849"/>
                  </a:lnTo>
                  <a:cubicBezTo>
                    <a:pt x="0" y="38436"/>
                    <a:pt x="38436" y="0"/>
                    <a:pt x="85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5E6FA2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55322" cy="219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781800" y="3180715"/>
            <a:ext cx="4625975" cy="52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zh-CN" altLang="en-US" sz="3415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二</a:t>
            </a:r>
            <a:r>
              <a:rPr lang="en-US" altLang="zh-CN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.web</a:t>
            </a:r>
            <a:r>
              <a:rPr lang="zh-CN" altLang="en-US" sz="4800" b="1">
                <a:solidFill>
                  <a:srgbClr val="100F0D"/>
                </a:solidFill>
                <a:latin typeface="思源黑体 2 Medium" panose="020B0600000000000000" charset="-122"/>
                <a:ea typeface="思源黑体 2 Medium" panose="020B0600000000000000" charset="-122"/>
                <a:cs typeface="思源黑体 2 Medium" panose="020B0600000000000000" charset="-122"/>
                <a:sym typeface="思源黑体 2 Medium" panose="020B0600000000000000" charset="-122"/>
              </a:rPr>
              <a:t>应用建模</a:t>
            </a:r>
            <a:endParaRPr lang="zh-CN" altLang="en-US" sz="4800" b="1">
              <a:solidFill>
                <a:srgbClr val="100F0D"/>
              </a:solidFill>
              <a:latin typeface="思源黑体 2 Medium" panose="020B0600000000000000" charset="-122"/>
              <a:ea typeface="思源黑体 2 Medium" panose="020B0600000000000000" charset="-122"/>
              <a:cs typeface="思源黑体 2 Medium" panose="020B0600000000000000" charset="-122"/>
              <a:sym typeface="思源黑体 2 Medium" panose="020B06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10825" y="3743905"/>
            <a:ext cx="9866349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应用建模</a:t>
            </a:r>
            <a:r>
              <a:rPr lang="zh-CN" altLang="en-US" sz="5400" b="1" spc="585">
                <a:solidFill>
                  <a:srgbClr val="1E1E1E"/>
                </a:solidFill>
                <a:latin typeface="思源黑体 1 Bold" panose="020B0800000000000000" charset="-122"/>
                <a:ea typeface="思源黑体 1 Bold" panose="020B0800000000000000" charset="-122"/>
                <a:cs typeface="思源黑体 1 Bold" panose="020B0800000000000000" charset="-122"/>
                <a:sym typeface="思源黑体 1 Bold" panose="020B0800000000000000" charset="-122"/>
              </a:rPr>
              <a:t>分析</a:t>
            </a:r>
            <a:endParaRPr lang="zh-CN" altLang="en-US" sz="5400" b="1" spc="585">
              <a:solidFill>
                <a:srgbClr val="1E1E1E"/>
              </a:solidFill>
              <a:latin typeface="思源黑体 1 Bold" panose="020B0800000000000000" charset="-122"/>
              <a:ea typeface="思源黑体 1 Bold" panose="020B0800000000000000" charset="-122"/>
              <a:cs typeface="思源黑体 1 Bold" panose="020B0800000000000000" charset="-122"/>
              <a:sym typeface="思源黑体 1 Bold" panose="020B08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2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3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4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5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6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7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ags/tag8.xml><?xml version="1.0" encoding="utf-8"?>
<p:tagLst xmlns:p="http://schemas.openxmlformats.org/presentationml/2006/main">
  <p:tag name="KSO_WM_DIAGRAM_VIRTUALLY_FRAME" val="{&quot;height&quot;:295.0710236220472,&quot;left&quot;:458.18834645669295,&quot;top&quot;:308.55,&quot;width&quot;:882.204173228346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4950</Words>
  <Application>WPS 演示</Application>
  <PresentationFormat>On-screen Show (4:3)</PresentationFormat>
  <Paragraphs>308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思源黑体 1 Heavy</vt:lpstr>
      <vt:lpstr>黑体</vt:lpstr>
      <vt:lpstr>思源黑体 2 Medium</vt:lpstr>
      <vt:lpstr>Akzidenz-Grotesk Medium</vt:lpstr>
      <vt:lpstr>思源黑体 1 Bold</vt:lpstr>
      <vt:lpstr>思源黑体 2 Bold</vt:lpstr>
      <vt:lpstr>Segoe Print</vt:lpstr>
      <vt:lpstr>微软雅黑</vt:lpstr>
      <vt:lpstr>Arial Unicode MS</vt:lpstr>
      <vt:lpstr>Calibri</vt:lpstr>
      <vt:lpstr>Microsoft JhengHei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陌上花开</cp:lastModifiedBy>
  <cp:revision>18</cp:revision>
  <dcterms:created xsi:type="dcterms:W3CDTF">2006-08-16T00:00:00Z</dcterms:created>
  <dcterms:modified xsi:type="dcterms:W3CDTF">2025-04-18T04:33:44Z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48CA7D4B63FB429A8EFB936DF460C393_12</vt:lpwstr>
  </property>
  <property fmtid="{D5CDD505-2E9C-101B-9397-08002B2CF9AE}" pid="3" name="KSOProductBuildVer">
    <vt:lpwstr>2052-12.1.0.20305</vt:lpwstr>
  </property>
</Properties>
</file>