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92" r:id="rId7"/>
    <p:sldId id="276" r:id="rId8"/>
    <p:sldId id="294" r:id="rId9"/>
    <p:sldId id="293" r:id="rId10"/>
    <p:sldId id="283" r:id="rId11"/>
    <p:sldId id="281" r:id="rId12"/>
    <p:sldId id="295" r:id="rId13"/>
    <p:sldId id="300" r:id="rId14"/>
    <p:sldId id="302" r:id="rId15"/>
    <p:sldId id="297" r:id="rId16"/>
    <p:sldId id="303" r:id="rId17"/>
    <p:sldId id="305" r:id="rId18"/>
    <p:sldId id="306" r:id="rId19"/>
    <p:sldId id="309" r:id="rId20"/>
    <p:sldId id="310" r:id="rId21"/>
    <p:sldId id="312" r:id="rId22"/>
    <p:sldId id="313" r:id="rId23"/>
    <p:sldId id="315" r:id="rId24"/>
    <p:sldId id="316" r:id="rId25"/>
    <p:sldId id="317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9" r:id="rId36"/>
    <p:sldId id="330" r:id="rId37"/>
    <p:sldId id="331" r:id="rId38"/>
    <p:sldId id="332" r:id="rId39"/>
    <p:sldId id="333" r:id="rId40"/>
    <p:sldId id="334" r:id="rId41"/>
    <p:sldId id="275" r:id="rId42"/>
  </p:sldIdLst>
  <p:sldSz cx="18288000" cy="10287000"/>
  <p:notesSz cx="6858000" cy="9144000"/>
  <p:embeddedFontLst>
    <p:embeddedFont>
      <p:font typeface="微软雅黑" panose="020B0503020204020204" charset="-122"/>
      <p:regular r:id="rId46"/>
    </p:embeddedFont>
    <p:embeddedFont>
      <p:font typeface="Calibri" panose="020F0502020204030204" charset="0"/>
      <p:regular r:id="rId47"/>
      <p:bold r:id="rId48"/>
      <p:italic r:id="rId49"/>
      <p:boldItalic r:id="rId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0" userDrawn="1">
          <p15:clr>
            <a:srgbClr val="A4A3A4"/>
          </p15:clr>
        </p15:guide>
        <p15:guide id="2" pos="28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20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font" Target="fonts/font5.fntdata"/><Relationship Id="rId5" Type="http://schemas.openxmlformats.org/officeDocument/2006/relationships/slide" Target="slides/slide3.xml"/><Relationship Id="rId49" Type="http://schemas.openxmlformats.org/officeDocument/2006/relationships/font" Target="fonts/font4.fntdata"/><Relationship Id="rId48" Type="http://schemas.openxmlformats.org/officeDocument/2006/relationships/font" Target="fonts/font3.fntdata"/><Relationship Id="rId47" Type="http://schemas.openxmlformats.org/officeDocument/2006/relationships/font" Target="fonts/font2.fntdata"/><Relationship Id="rId46" Type="http://schemas.openxmlformats.org/officeDocument/2006/relationships/font" Target="fonts/font1.fntdata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7.png"/><Relationship Id="rId6" Type="http://schemas.openxmlformats.org/officeDocument/2006/relationships/image" Target="../media/image8.svg"/><Relationship Id="rId5" Type="http://schemas.openxmlformats.org/officeDocument/2006/relationships/image" Target="../media/image16.png"/><Relationship Id="rId4" Type="http://schemas.openxmlformats.org/officeDocument/2006/relationships/image" Target="../media/image4.svg"/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8.png"/><Relationship Id="rId6" Type="http://schemas.openxmlformats.org/officeDocument/2006/relationships/image" Target="../media/image8.svg"/><Relationship Id="rId5" Type="http://schemas.openxmlformats.org/officeDocument/2006/relationships/image" Target="../media/image16.png"/><Relationship Id="rId4" Type="http://schemas.openxmlformats.org/officeDocument/2006/relationships/image" Target="../media/image4.svg"/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8.png"/><Relationship Id="rId6" Type="http://schemas.openxmlformats.org/officeDocument/2006/relationships/image" Target="../media/image8.svg"/><Relationship Id="rId5" Type="http://schemas.openxmlformats.org/officeDocument/2006/relationships/image" Target="../media/image16.png"/><Relationship Id="rId4" Type="http://schemas.openxmlformats.org/officeDocument/2006/relationships/image" Target="../media/image4.svg"/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9.png"/><Relationship Id="rId6" Type="http://schemas.openxmlformats.org/officeDocument/2006/relationships/image" Target="../media/image8.svg"/><Relationship Id="rId5" Type="http://schemas.openxmlformats.org/officeDocument/2006/relationships/image" Target="../media/image16.png"/><Relationship Id="rId4" Type="http://schemas.openxmlformats.org/officeDocument/2006/relationships/image" Target="../media/image4.svg"/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9.png"/><Relationship Id="rId6" Type="http://schemas.openxmlformats.org/officeDocument/2006/relationships/image" Target="../media/image8.svg"/><Relationship Id="rId5" Type="http://schemas.openxmlformats.org/officeDocument/2006/relationships/image" Target="../media/image16.png"/><Relationship Id="rId4" Type="http://schemas.openxmlformats.org/officeDocument/2006/relationships/image" Target="../media/image4.svg"/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9.png"/><Relationship Id="rId6" Type="http://schemas.openxmlformats.org/officeDocument/2006/relationships/image" Target="../media/image8.svg"/><Relationship Id="rId5" Type="http://schemas.openxmlformats.org/officeDocument/2006/relationships/image" Target="../media/image16.png"/><Relationship Id="rId4" Type="http://schemas.openxmlformats.org/officeDocument/2006/relationships/image" Target="../media/image4.svg"/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9.png"/><Relationship Id="rId6" Type="http://schemas.openxmlformats.org/officeDocument/2006/relationships/image" Target="../media/image8.svg"/><Relationship Id="rId5" Type="http://schemas.openxmlformats.org/officeDocument/2006/relationships/image" Target="../media/image16.png"/><Relationship Id="rId4" Type="http://schemas.openxmlformats.org/officeDocument/2006/relationships/image" Target="../media/image4.svg"/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0.png"/><Relationship Id="rId6" Type="http://schemas.openxmlformats.org/officeDocument/2006/relationships/image" Target="../media/image8.svg"/><Relationship Id="rId5" Type="http://schemas.openxmlformats.org/officeDocument/2006/relationships/image" Target="../media/image16.png"/><Relationship Id="rId4" Type="http://schemas.openxmlformats.org/officeDocument/2006/relationships/image" Target="../media/image4.svg"/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1.png"/><Relationship Id="rId6" Type="http://schemas.openxmlformats.org/officeDocument/2006/relationships/image" Target="../media/image8.svg"/><Relationship Id="rId5" Type="http://schemas.openxmlformats.org/officeDocument/2006/relationships/image" Target="../media/image16.png"/><Relationship Id="rId4" Type="http://schemas.openxmlformats.org/officeDocument/2006/relationships/image" Target="../media/image4.svg"/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tags" Target="../tags/tag4.xml"/><Relationship Id="rId7" Type="http://schemas.openxmlformats.org/officeDocument/2006/relationships/tags" Target="../tags/tag3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2.png"/><Relationship Id="rId6" Type="http://schemas.openxmlformats.org/officeDocument/2006/relationships/image" Target="../media/image8.svg"/><Relationship Id="rId5" Type="http://schemas.openxmlformats.org/officeDocument/2006/relationships/image" Target="../media/image16.png"/><Relationship Id="rId4" Type="http://schemas.openxmlformats.org/officeDocument/2006/relationships/image" Target="../media/image4.svg"/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2.png"/><Relationship Id="rId6" Type="http://schemas.openxmlformats.org/officeDocument/2006/relationships/image" Target="../media/image8.svg"/><Relationship Id="rId5" Type="http://schemas.openxmlformats.org/officeDocument/2006/relationships/image" Target="../media/image16.png"/><Relationship Id="rId4" Type="http://schemas.openxmlformats.org/officeDocument/2006/relationships/image" Target="../media/image4.svg"/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2.png"/><Relationship Id="rId6" Type="http://schemas.openxmlformats.org/officeDocument/2006/relationships/image" Target="../media/image8.svg"/><Relationship Id="rId5" Type="http://schemas.openxmlformats.org/officeDocument/2006/relationships/image" Target="../media/image16.png"/><Relationship Id="rId4" Type="http://schemas.openxmlformats.org/officeDocument/2006/relationships/image" Target="../media/image4.svg"/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2.png"/><Relationship Id="rId6" Type="http://schemas.openxmlformats.org/officeDocument/2006/relationships/image" Target="../media/image8.svg"/><Relationship Id="rId5" Type="http://schemas.openxmlformats.org/officeDocument/2006/relationships/image" Target="../media/image16.png"/><Relationship Id="rId4" Type="http://schemas.openxmlformats.org/officeDocument/2006/relationships/image" Target="../media/image4.svg"/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6" Type="http://schemas.openxmlformats.org/officeDocument/2006/relationships/image" Target="../media/image8.svg"/><Relationship Id="rId5" Type="http://schemas.openxmlformats.org/officeDocument/2006/relationships/image" Target="../media/image16.png"/><Relationship Id="rId4" Type="http://schemas.openxmlformats.org/officeDocument/2006/relationships/image" Target="../media/image4.svg"/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6" Type="http://schemas.openxmlformats.org/officeDocument/2006/relationships/image" Target="../media/image8.svg"/><Relationship Id="rId5" Type="http://schemas.openxmlformats.org/officeDocument/2006/relationships/image" Target="../media/image16.png"/><Relationship Id="rId4" Type="http://schemas.openxmlformats.org/officeDocument/2006/relationships/image" Target="../media/image4.svg"/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6" Type="http://schemas.openxmlformats.org/officeDocument/2006/relationships/image" Target="../media/image8.svg"/><Relationship Id="rId5" Type="http://schemas.openxmlformats.org/officeDocument/2006/relationships/image" Target="../media/image16.png"/><Relationship Id="rId4" Type="http://schemas.openxmlformats.org/officeDocument/2006/relationships/image" Target="../media/image4.svg"/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4.png"/><Relationship Id="rId6" Type="http://schemas.openxmlformats.org/officeDocument/2006/relationships/image" Target="../media/image8.svg"/><Relationship Id="rId5" Type="http://schemas.openxmlformats.org/officeDocument/2006/relationships/image" Target="../media/image16.png"/><Relationship Id="rId4" Type="http://schemas.openxmlformats.org/officeDocument/2006/relationships/image" Target="../media/image4.svg"/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4.png"/><Relationship Id="rId6" Type="http://schemas.openxmlformats.org/officeDocument/2006/relationships/image" Target="../media/image8.svg"/><Relationship Id="rId5" Type="http://schemas.openxmlformats.org/officeDocument/2006/relationships/image" Target="../media/image16.png"/><Relationship Id="rId4" Type="http://schemas.openxmlformats.org/officeDocument/2006/relationships/image" Target="../media/image4.svg"/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4.png"/><Relationship Id="rId6" Type="http://schemas.openxmlformats.org/officeDocument/2006/relationships/image" Target="../media/image8.svg"/><Relationship Id="rId5" Type="http://schemas.openxmlformats.org/officeDocument/2006/relationships/image" Target="../media/image16.png"/><Relationship Id="rId4" Type="http://schemas.openxmlformats.org/officeDocument/2006/relationships/image" Target="../media/image4.svg"/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4.png"/><Relationship Id="rId6" Type="http://schemas.openxmlformats.org/officeDocument/2006/relationships/image" Target="../media/image8.svg"/><Relationship Id="rId5" Type="http://schemas.openxmlformats.org/officeDocument/2006/relationships/image" Target="../media/image16.png"/><Relationship Id="rId4" Type="http://schemas.openxmlformats.org/officeDocument/2006/relationships/image" Target="../media/image4.svg"/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4.png"/><Relationship Id="rId6" Type="http://schemas.openxmlformats.org/officeDocument/2006/relationships/image" Target="../media/image8.svg"/><Relationship Id="rId5" Type="http://schemas.openxmlformats.org/officeDocument/2006/relationships/image" Target="../media/image16.png"/><Relationship Id="rId4" Type="http://schemas.openxmlformats.org/officeDocument/2006/relationships/image" Target="../media/image4.svg"/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6.png"/><Relationship Id="rId4" Type="http://schemas.openxmlformats.org/officeDocument/2006/relationships/image" Target="../media/image4.svg"/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6.png"/><Relationship Id="rId4" Type="http://schemas.openxmlformats.org/officeDocument/2006/relationships/image" Target="../media/image4.svg"/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6.png"/><Relationship Id="rId4" Type="http://schemas.openxmlformats.org/officeDocument/2006/relationships/image" Target="../media/image4.svg"/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6.png"/><Relationship Id="rId4" Type="http://schemas.openxmlformats.org/officeDocument/2006/relationships/image" Target="../media/image4.svg"/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8.svg"/><Relationship Id="rId5" Type="http://schemas.openxmlformats.org/officeDocument/2006/relationships/image" Target="../media/image16.png"/><Relationship Id="rId4" Type="http://schemas.openxmlformats.org/officeDocument/2006/relationships/image" Target="../media/image4.svg"/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7.png"/><Relationship Id="rId6" Type="http://schemas.openxmlformats.org/officeDocument/2006/relationships/image" Target="../media/image8.svg"/><Relationship Id="rId5" Type="http://schemas.openxmlformats.org/officeDocument/2006/relationships/image" Target="../media/image16.png"/><Relationship Id="rId4" Type="http://schemas.openxmlformats.org/officeDocument/2006/relationships/image" Target="../media/image4.svg"/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9.jpe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28.png"/><Relationship Id="rId4" Type="http://schemas.openxmlformats.org/officeDocument/2006/relationships/image" Target="../media/image4.svg"/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0.jpe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jpe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2.jpe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87305">
            <a:off x="-8340760" y="6016156"/>
            <a:ext cx="15537129" cy="5310873"/>
          </a:xfrm>
          <a:custGeom>
            <a:avLst/>
            <a:gdLst/>
            <a:ahLst/>
            <a:cxnLst/>
            <a:rect l="l" t="t" r="r" b="b"/>
            <a:pathLst>
              <a:path w="15537129" h="5310873">
                <a:moveTo>
                  <a:pt x="0" y="0"/>
                </a:moveTo>
                <a:lnTo>
                  <a:pt x="15537129" y="0"/>
                </a:lnTo>
                <a:lnTo>
                  <a:pt x="15537129" y="5310874"/>
                </a:lnTo>
                <a:lnTo>
                  <a:pt x="0" y="531087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428138">
            <a:off x="10926640" y="-1352653"/>
            <a:ext cx="17234151" cy="5890946"/>
          </a:xfrm>
          <a:custGeom>
            <a:avLst/>
            <a:gdLst/>
            <a:ahLst/>
            <a:cxnLst/>
            <a:rect l="l" t="t" r="r" b="b"/>
            <a:pathLst>
              <a:path w="17234151" h="5890946">
                <a:moveTo>
                  <a:pt x="0" y="0"/>
                </a:moveTo>
                <a:lnTo>
                  <a:pt x="17234150" y="0"/>
                </a:lnTo>
                <a:lnTo>
                  <a:pt x="17234150" y="5890946"/>
                </a:lnTo>
                <a:lnTo>
                  <a:pt x="0" y="589094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flipH="1">
            <a:off x="-1668425" y="7107227"/>
            <a:ext cx="7315200" cy="3976809"/>
          </a:xfrm>
          <a:custGeom>
            <a:avLst/>
            <a:gdLst/>
            <a:ahLst/>
            <a:cxnLst/>
            <a:rect l="l" t="t" r="r" b="b"/>
            <a:pathLst>
              <a:path w="7315200" h="3976809">
                <a:moveTo>
                  <a:pt x="7315200" y="0"/>
                </a:moveTo>
                <a:lnTo>
                  <a:pt x="0" y="0"/>
                </a:lnTo>
                <a:lnTo>
                  <a:pt x="0" y="3976809"/>
                </a:lnTo>
                <a:lnTo>
                  <a:pt x="7315200" y="3976809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641225" y="-911336"/>
            <a:ext cx="7315200" cy="3976809"/>
          </a:xfrm>
          <a:custGeom>
            <a:avLst/>
            <a:gdLst/>
            <a:ahLst/>
            <a:cxnLst/>
            <a:rect l="l" t="t" r="r" b="b"/>
            <a:pathLst>
              <a:path w="7315200" h="3976809">
                <a:moveTo>
                  <a:pt x="0" y="0"/>
                </a:moveTo>
                <a:lnTo>
                  <a:pt x="7315200" y="0"/>
                </a:lnTo>
                <a:lnTo>
                  <a:pt x="7315200" y="3976809"/>
                </a:lnTo>
                <a:lnTo>
                  <a:pt x="0" y="3976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06496" y="3283171"/>
            <a:ext cx="13475008" cy="189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85"/>
              </a:lnSpc>
            </a:pPr>
            <a:r>
              <a:rPr lang="zh-CN" altLang="en-US" sz="5400" b="1">
                <a:solidFill>
                  <a:srgbClr val="1E1E1E"/>
                </a:solidFill>
                <a:latin typeface="思源黑体 1 Heavy" panose="020B0A00000000000000" charset="-122"/>
                <a:ea typeface="思源黑体 1 Heavy" panose="020B0A00000000000000" charset="-122"/>
                <a:cs typeface="思源黑体 1 Heavy" panose="020B0A00000000000000" charset="-122"/>
                <a:sym typeface="思源黑体 1 Heavy" panose="020B0A00000000000000" charset="-122"/>
              </a:rPr>
              <a:t>任务管理系统阶段演示汇</a:t>
            </a:r>
            <a:r>
              <a:rPr lang="zh-CN" altLang="en-US" sz="5400" b="1">
                <a:solidFill>
                  <a:srgbClr val="1E1E1E"/>
                </a:solidFill>
                <a:latin typeface="思源黑体 1 Heavy" panose="020B0A00000000000000" charset="-122"/>
                <a:ea typeface="思源黑体 1 Heavy" panose="020B0A00000000000000" charset="-122"/>
                <a:cs typeface="思源黑体 1 Heavy" panose="020B0A00000000000000" charset="-122"/>
                <a:sym typeface="思源黑体 1 Heavy" panose="020B0A00000000000000" charset="-122"/>
              </a:rPr>
              <a:t>报</a:t>
            </a:r>
            <a:endParaRPr lang="zh-CN" altLang="en-US" sz="5400" b="1">
              <a:solidFill>
                <a:srgbClr val="1E1E1E"/>
              </a:solidFill>
              <a:latin typeface="思源黑体 1 Heavy" panose="020B0A00000000000000" charset="-122"/>
              <a:ea typeface="思源黑体 1 Heavy" panose="020B0A00000000000000" charset="-122"/>
              <a:cs typeface="思源黑体 1 Heavy" panose="020B0A00000000000000" charset="-122"/>
              <a:sym typeface="思源黑体 1 Heavy" panose="020B0A00000000000000" charset="-122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5334220" y="5677824"/>
            <a:ext cx="382735" cy="407707"/>
          </a:xfrm>
          <a:custGeom>
            <a:avLst/>
            <a:gdLst/>
            <a:ahLst/>
            <a:cxnLst/>
            <a:rect l="l" t="t" r="r" b="b"/>
            <a:pathLst>
              <a:path w="382735" h="407707">
                <a:moveTo>
                  <a:pt x="0" y="0"/>
                </a:moveTo>
                <a:lnTo>
                  <a:pt x="382734" y="0"/>
                </a:lnTo>
                <a:lnTo>
                  <a:pt x="382734" y="407706"/>
                </a:lnTo>
                <a:lnTo>
                  <a:pt x="0" y="4077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TextBox 8"/>
          <p:cNvSpPr txBox="1"/>
          <p:nvPr/>
        </p:nvSpPr>
        <p:spPr>
          <a:xfrm>
            <a:off x="6019800" y="5532755"/>
            <a:ext cx="9114790" cy="6972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720"/>
              </a:lnSpc>
              <a:spcBef>
                <a:spcPct val="0"/>
              </a:spcBef>
            </a:pPr>
            <a:r>
              <a:rPr lang="zh-CN" altLang="en-US" sz="2265" b="1">
                <a:solidFill>
                  <a:srgbClr val="1E1E1E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汇报人：张欣蕊</a:t>
            </a:r>
            <a:r>
              <a:rPr lang="en-US" altLang="zh-CN" sz="2265" b="1">
                <a:solidFill>
                  <a:srgbClr val="1E1E1E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 </a:t>
            </a:r>
            <a:endParaRPr lang="en-US" altLang="zh-CN" sz="2265" b="1">
              <a:solidFill>
                <a:srgbClr val="1E1E1E"/>
              </a:solidFill>
              <a:latin typeface="思源黑体 2 Medium" panose="020B0600000000000000" charset="-122"/>
              <a:ea typeface="思源黑体 2 Medium" panose="020B0600000000000000" charset="-122"/>
              <a:cs typeface="思源黑体 2 Medium" panose="020B0600000000000000" charset="-122"/>
              <a:sym typeface="思源黑体 2 Medium" panose="020B0600000000000000" charset="-122"/>
            </a:endParaRPr>
          </a:p>
          <a:p>
            <a:pPr marL="0" lvl="0" indent="0" algn="l">
              <a:lnSpc>
                <a:spcPts val="2720"/>
              </a:lnSpc>
              <a:spcBef>
                <a:spcPct val="0"/>
              </a:spcBef>
            </a:pPr>
            <a:r>
              <a:rPr lang="zh-CN" altLang="en-US" sz="2265" b="1">
                <a:solidFill>
                  <a:srgbClr val="1E1E1E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小组成员：张欣蕊，徐一凯，李金润，刘馥毓，彭麟博，</a:t>
            </a:r>
            <a:r>
              <a:rPr lang="zh-CN" altLang="en-US" sz="2265" b="1">
                <a:solidFill>
                  <a:srgbClr val="1E1E1E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赵燊凯</a:t>
            </a:r>
            <a:endParaRPr lang="zh-CN" altLang="en-US" sz="2265" b="1">
              <a:solidFill>
                <a:srgbClr val="1E1E1E"/>
              </a:solidFill>
              <a:latin typeface="思源黑体 2 Medium" panose="020B0600000000000000" charset="-122"/>
              <a:ea typeface="思源黑体 2 Medium" panose="020B0600000000000000" charset="-122"/>
              <a:cs typeface="思源黑体 2 Medium" panose="020B0600000000000000" charset="-122"/>
              <a:sym typeface="思源黑体 2 Medium" panose="020B0600000000000000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78275" y="2972543"/>
            <a:ext cx="9731450" cy="789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90"/>
              </a:lnSpc>
            </a:pPr>
            <a:r>
              <a:rPr lang="en-US" sz="3900" b="1">
                <a:solidFill>
                  <a:srgbClr val="5E6FA2"/>
                </a:solidFill>
                <a:latin typeface="Akzidenz-Grotesk Medium" panose="02000603030000020004"/>
                <a:ea typeface="Akzidenz-Grotesk Medium" panose="02000603030000020004"/>
                <a:cs typeface="Akzidenz-Grotesk Medium" panose="02000603030000020004"/>
                <a:sym typeface="Akzidenz-Grotesk Medium" panose="02000603030000020004"/>
              </a:rPr>
              <a:t>CLASSROOM PRESENTATION</a:t>
            </a:r>
            <a:endParaRPr lang="en-US" sz="3900" b="1">
              <a:solidFill>
                <a:srgbClr val="5E6FA2"/>
              </a:solidFill>
              <a:latin typeface="Akzidenz-Grotesk Medium" panose="02000603030000020004"/>
              <a:ea typeface="Akzidenz-Grotesk Medium" panose="02000603030000020004"/>
              <a:cs typeface="Akzidenz-Grotesk Medium" panose="02000603030000020004"/>
              <a:sym typeface="Akzidenz-Grotesk Medium" panose="02000603030000020004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043650" y="9410862"/>
            <a:ext cx="6587687" cy="307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400"/>
              </a:lnSpc>
              <a:spcBef>
                <a:spcPct val="0"/>
              </a:spcBef>
            </a:pPr>
            <a:endParaRPr lang="en-US" sz="2000" b="1" u="none" strike="noStrike" spc="722">
              <a:solidFill>
                <a:srgbClr val="1E1E1E"/>
              </a:solidFill>
              <a:latin typeface="思源黑体 2 Medium" panose="020B0600000000000000" charset="-122"/>
              <a:ea typeface="思源黑体 2 Medium" panose="020B0600000000000000" charset="-122"/>
              <a:cs typeface="思源黑体 2 Medium" panose="020B0600000000000000" charset="-122"/>
              <a:sym typeface="思源黑体 2 Medium" panose="020B06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web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应用建模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创建任务的活动图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677400" y="2552700"/>
            <a:ext cx="7079615" cy="3879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显示任务表单（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CreateTaskForm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）：系统显示一个表单，用户可以输入任务信息（如标题、状态、分配给谁、评论等）。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用户输入数据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(containDatainput)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：用户填写表单并提交。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系统保存数据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(SaveContain)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：系统将用户输入的数据保存到数据库中。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结束：任务创建完成。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图中展示了任务的属性（如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id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title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status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等）以及用户和系统之间的交互。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 descr="createtask活动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4105" y="1733550"/>
            <a:ext cx="7940040" cy="66852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web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应用建模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创建任务的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时序图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982200" y="2095500"/>
            <a:ext cx="6833235" cy="3879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时序图展示了创建任务时各个组件之间的交互：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用户操作：用户填写任务表单并提交。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前端：前端向后端发送一个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POST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请求（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POST /api/tasks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），传递任务数据。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3.TaskController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：控制器验证请求数据的有效性。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如果验证失败，返回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400 Bad Request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如果验证成功，调用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TaskService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createTask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4.TaskService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：服务层创建任务实体，并调用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TaskRepository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save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方法将任务保存到数据库。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5.TaskRepository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：执行数据库插入操作（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INSERT INTO tasks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），生成任务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ID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6.Notification Service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：发送任务分配通知。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返回结果：前端收到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201 Created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响应，并显示任务创建成功。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createtask时序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1790700"/>
            <a:ext cx="9184640" cy="69081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web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应用建模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更新任务的活动图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829800" y="1943100"/>
            <a:ext cx="10398125" cy="2496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显示任务列表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(displayTaskList)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活动类型：显示动作（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displayAction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描述：系统显示一个任务列表，用户可以看到所有任务的概览。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选择任务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(selectTask)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活动类型：用户动作（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userAction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描述：用户从任务列表中选择一个任务进行编辑。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浏览评论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(browseComment)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活动类型：导航动作（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navigationAction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描述：系统导航到任务的评论部分，用户可以查看任务的评论。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显示评论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(displayComment)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活动类型：显示动作（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displayAction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描述：系统显示任务的评论内容。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编辑评论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(editComment)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活动类型：导航动作（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navigationAction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描述：用户可以编辑任务的评论内容。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显示任务状态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(displaystatus)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活动类型：系统动作（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systemAction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描述：系统显示任务的当前状态，如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TODO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updatetask活动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" y="1638300"/>
            <a:ext cx="9441815" cy="80308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web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应用建模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更新任务的活动图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296400" y="2019300"/>
            <a:ext cx="8686800" cy="2496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再次选择任务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(selectTask)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活动类型：用户动作（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userAction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描述：用户再次选择任务进行进一步操作。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更新任务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(updateTask)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活动类型：用户动作（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userAction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描述：用户提交任务更新，包括任务的状态、分配给谁、评论等。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确认更新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(confirmUpdate)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活动类型：用户动作（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userAction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描述：用户确认更新内容，确保所有更改都是正确的。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取消更新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(cancelUpdate)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活动类型：用户动作（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userAction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描述：用户可以选择取消更新，系统会放弃所有更改并返回到任务列表。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包含更新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(containUpdate)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活动类型：系统动作（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systemAction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描述：系统确认更新已成功包含，并结束更新流程。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updatetask活动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" y="1638300"/>
            <a:ext cx="8994140" cy="76415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web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应用建模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任务管理类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图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906000" y="1333500"/>
            <a:ext cx="8152130" cy="3843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User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描述：用户类，包含用户的基本信息和权限检查方法。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属性：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Long id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：用户的唯一标识。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String username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：用户的用户名。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String email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：用户的电子邮件。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String password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：用户的密码。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UserRole role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：用户的角色（如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ADMIN, MANAGER, MEMBER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方法：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create()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：创建用户实例。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hasPermission(Permission permission)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：检查用户是否具有特定权限。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关系：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关联关系：与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Task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类有关联，表示用户可以创建和分配任务。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关联关系：与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Comment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类有关联，表示用户可以添加评论。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关联关系：与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NotificationService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类有关联，表示用户可以接收通知。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任务管理类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" y="1866900"/>
            <a:ext cx="8858250" cy="60642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622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web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应用建模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任务管理类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图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0134600" y="723900"/>
            <a:ext cx="8152130" cy="3843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UserRole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描述：用户角色枚举，定义了系统的用户角色。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枚举值：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ADMIN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：管理员角色。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MANAGER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：经理角色。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MEMBER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：普通成员角色。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关联关系：与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User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类有关联，表示用户的角色。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Task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描述：任务类，包含任务的基本信息和状态变化方法。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Long id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：任务的唯一标识。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String title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：任务的标题。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String description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：任务的描述。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TaskStatus status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：任务的状态（如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TODO, IN_PROGRESS, BLOCKED, DONE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Priority priority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：任务的优先级。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LocalDateTime deadline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：任务的截止日期。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 author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：任务的创建者。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assignUser(User user)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：将任务分配给一个用户。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changeStatus(TaskStatus newStatus)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：更改任务的状态。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addComment(String content, User author)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：向任务添加评论。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requestApproval(ApprovalType type)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：请求任务审批。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关联关系：与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User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类有关联，表示任务可以分配给用户。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关联关系：与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Comment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类有一对多的关系，表示一个任务可以有多个评论。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关联关系：与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TaskStatus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类有关联，表示任务的状态。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关联关系：与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NotificationService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类有关联，表示任务状态变化时可以发送通知。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任务管理类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" y="1866900"/>
            <a:ext cx="8858250" cy="60642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web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应用建模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任务管理类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图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0058400" y="876300"/>
            <a:ext cx="8152130" cy="3843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Comment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描述：评论类，包含评论的基本信息和编辑方法。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属性：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Long id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：评论的唯一标识。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String content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：评论的内容。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 author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：评论的作者。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Instant createdAt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：评论的创建时间。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方法：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edit(String newContent)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：编辑评论的内容。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关系：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关联关系：与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Task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类有一对多的关系，表示一个任务可以有多个评论。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关联关系：与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User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类有关联，表示评论的作者。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 TaskStatus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描述：任务状态枚举，定义了任务的可能状态。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枚举值：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TODO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：任务未开始。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IN_PROGRESS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：任务进行中。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BLOCKED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：任务被阻塞。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DONE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：任务已完成。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关系：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关联关系：与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Task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类有关联，表示任务的状态。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任务管理类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" y="1866900"/>
            <a:ext cx="9213215" cy="63074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web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应用建模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任务管理类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图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906000" y="1333500"/>
            <a:ext cx="8152130" cy="3843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 TaskService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描述：任务服务接口，定义了任务相关的业务逻辑方法。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createTask(TaskCreateCommand command) Task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：创建新任务。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assignTask(Long taskId, Long userId)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：将任务分配给用户。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addTaskComment(Long taskId, CommentCommand command)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：向任务添加评论。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依赖关系：依赖于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Task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类，表示任务服务操作任务对象。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依赖关系：依赖于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User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类，表示任务服务操作用户对象。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依赖关系：依赖于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Comment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类，表示任务服务操作评论对象。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 NotificationService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描述：通知服务类，负责发送任务相关通知。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sendTaskAssignedNotification(Task task)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：发送任务分配通知。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依赖关系：依赖于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Task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类，表示通知服务操作任务对象。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依赖关系：依赖于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User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类，表示通知服务操作用户对象。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任务管理类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" y="1866900"/>
            <a:ext cx="8858250" cy="60642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web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应用建模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用例图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906000" y="1333500"/>
            <a:ext cx="8152130" cy="3843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对于用户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登录：用户首先需要注册或登录系统。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查看任务列表：登录后，用户可以查看所有任务的列表。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更新任务状态：用户可以更新任务的状态，包括接取任务，申请完成和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申请延期。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添加批注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评论：用户可以在任务中添加批注或评论。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查看通知消息：用户可以查看系统发送的通知消息。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查看用户列表：用户可以点击用户列表查看详细信息。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对于管理员：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用户管理：管理员可以管理用户，包括新增、删除用户和更改用户权限。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审批：管理员可以审批用户的任务申请，比如完成申请或延期申请。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编辑负责人：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管理员可以编辑任务的负责人。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创建任务：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管理员可以创建新的任务。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编辑任务：管理员可以编辑任务。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系统会根据用户的操作发送相应的通知消息。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 descr="用例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5000" y="1714500"/>
            <a:ext cx="7129780" cy="83019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web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应用建模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状态图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906000" y="1333500"/>
            <a:ext cx="8152130" cy="3843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左图展示了任务在不同状态之间的转换流程。以下是每个状态及其转换条件的简单说明：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待办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(TODO)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任务开始时的状态。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开始任务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操作转到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进行中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进行中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(IN_PROGRESS)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任务正在处理中。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阻塞任务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操作转到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阻塞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提交任务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操作转到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审批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重新打开任务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操作返回到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待办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阻塞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(BLOCKED)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任务因某些原因被阻塞。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操作结束流程。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解除阻塞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操作返回到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进行中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审批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(APPROVAL)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任务等待审批。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接受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操作转到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完成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拒绝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操作返回到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阻塞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完成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(DONE)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任务已完成，流程结束。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 descr="状态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" y="2324100"/>
            <a:ext cx="9562465" cy="56915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283829">
            <a:off x="-11251263" y="3288993"/>
            <a:ext cx="19841876" cy="6782314"/>
          </a:xfrm>
          <a:custGeom>
            <a:avLst/>
            <a:gdLst/>
            <a:ahLst/>
            <a:cxnLst/>
            <a:rect l="l" t="t" r="r" b="b"/>
            <a:pathLst>
              <a:path w="19841876" h="6782314">
                <a:moveTo>
                  <a:pt x="0" y="0"/>
                </a:moveTo>
                <a:lnTo>
                  <a:pt x="19841877" y="0"/>
                </a:lnTo>
                <a:lnTo>
                  <a:pt x="19841877" y="6782314"/>
                </a:lnTo>
                <a:lnTo>
                  <a:pt x="0" y="678231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2502946" y="5304273"/>
            <a:ext cx="7315200" cy="3976809"/>
          </a:xfrm>
          <a:custGeom>
            <a:avLst/>
            <a:gdLst/>
            <a:ahLst/>
            <a:cxnLst/>
            <a:rect l="l" t="t" r="r" b="b"/>
            <a:pathLst>
              <a:path w="7315200" h="3976809">
                <a:moveTo>
                  <a:pt x="7315200" y="0"/>
                </a:moveTo>
                <a:lnTo>
                  <a:pt x="0" y="0"/>
                </a:lnTo>
                <a:lnTo>
                  <a:pt x="0" y="3976808"/>
                </a:lnTo>
                <a:lnTo>
                  <a:pt x="7315200" y="3976808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>
            <p:custDataLst>
              <p:tags r:id="rId5"/>
            </p:custDataLst>
          </p:nvPr>
        </p:nvSpPr>
        <p:spPr>
          <a:xfrm>
            <a:off x="7444105" y="4090035"/>
            <a:ext cx="3425190" cy="170434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6275"/>
              </a:lnSpc>
            </a:pPr>
            <a:r>
              <a:rPr lang="zh-CN" altLang="en-US" sz="5230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项目介绍及</a:t>
            </a:r>
            <a:r>
              <a:rPr lang="zh-CN" altLang="en-US" sz="5230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需求分析</a:t>
            </a:r>
            <a:endParaRPr lang="zh-CN" altLang="en-US" sz="5230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6" name="TextBox 6"/>
          <p:cNvSpPr txBox="1"/>
          <p:nvPr>
            <p:custDataLst>
              <p:tags r:id="rId6"/>
            </p:custDataLst>
          </p:nvPr>
        </p:nvSpPr>
        <p:spPr>
          <a:xfrm>
            <a:off x="5819140" y="3918585"/>
            <a:ext cx="3408680" cy="100139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0" lvl="0" indent="0" algn="l">
              <a:lnSpc>
                <a:spcPts val="9505"/>
              </a:lnSpc>
              <a:spcBef>
                <a:spcPct val="0"/>
              </a:spcBef>
            </a:pPr>
            <a:r>
              <a:rPr lang="en-US" sz="7920" b="1" u="none" strike="noStrike" spc="158">
                <a:solidFill>
                  <a:srgbClr val="5E6FA2"/>
                </a:solidFill>
                <a:latin typeface="Akzidenz-Grotesk Medium" panose="02000603030000020004"/>
                <a:ea typeface="Akzidenz-Grotesk Medium" panose="02000603030000020004"/>
                <a:cs typeface="Akzidenz-Grotesk Medium" panose="02000603030000020004"/>
                <a:sym typeface="Akzidenz-Grotesk Medium" panose="02000603030000020004"/>
              </a:rPr>
              <a:t>01</a:t>
            </a:r>
            <a:endParaRPr lang="en-US" sz="7920" b="1" u="none" strike="noStrike" spc="158">
              <a:solidFill>
                <a:srgbClr val="5E6FA2"/>
              </a:solidFill>
              <a:latin typeface="Akzidenz-Grotesk Medium" panose="02000603030000020004"/>
              <a:ea typeface="Akzidenz-Grotesk Medium" panose="02000603030000020004"/>
              <a:cs typeface="Akzidenz-Grotesk Medium" panose="02000603030000020004"/>
              <a:sym typeface="Akzidenz-Grotesk Medium" panose="02000603030000020004"/>
            </a:endParaRPr>
          </a:p>
        </p:txBody>
      </p:sp>
      <p:sp>
        <p:nvSpPr>
          <p:cNvPr id="7" name="TextBox 7"/>
          <p:cNvSpPr txBox="1"/>
          <p:nvPr>
            <p:custDataLst>
              <p:tags r:id="rId7"/>
            </p:custDataLst>
          </p:nvPr>
        </p:nvSpPr>
        <p:spPr>
          <a:xfrm>
            <a:off x="13731240" y="4090035"/>
            <a:ext cx="3990340" cy="804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75"/>
              </a:lnSpc>
            </a:pPr>
            <a:r>
              <a:rPr lang="en-US" sz="5230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web</a:t>
            </a:r>
            <a:r>
              <a:rPr lang="zh-CN" altLang="en-US" sz="5230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应用建模</a:t>
            </a:r>
            <a:endParaRPr lang="zh-CN" altLang="en-US" sz="5230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9" name="TextBox 9"/>
          <p:cNvSpPr txBox="1"/>
          <p:nvPr>
            <p:custDataLst>
              <p:tags r:id="rId8"/>
            </p:custDataLst>
          </p:nvPr>
        </p:nvSpPr>
        <p:spPr>
          <a:xfrm>
            <a:off x="12137732" y="3918810"/>
            <a:ext cx="1721646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505"/>
              </a:lnSpc>
              <a:spcBef>
                <a:spcPct val="0"/>
              </a:spcBef>
            </a:pPr>
            <a:r>
              <a:rPr lang="en-US" sz="7920" b="1" u="none" strike="noStrike" spc="158">
                <a:solidFill>
                  <a:srgbClr val="5E6FA2"/>
                </a:solidFill>
                <a:latin typeface="Akzidenz-Grotesk Medium" panose="02000603030000020004"/>
                <a:ea typeface="Akzidenz-Grotesk Medium" panose="02000603030000020004"/>
                <a:cs typeface="Akzidenz-Grotesk Medium" panose="02000603030000020004"/>
                <a:sym typeface="Akzidenz-Grotesk Medium" panose="02000603030000020004"/>
              </a:rPr>
              <a:t>02</a:t>
            </a:r>
            <a:endParaRPr lang="en-US" sz="7920" b="1" u="none" strike="noStrike" spc="158">
              <a:solidFill>
                <a:srgbClr val="5E6FA2"/>
              </a:solidFill>
              <a:latin typeface="Akzidenz-Grotesk Medium" panose="02000603030000020004"/>
              <a:ea typeface="Akzidenz-Grotesk Medium" panose="02000603030000020004"/>
              <a:cs typeface="Akzidenz-Grotesk Medium" panose="02000603030000020004"/>
              <a:sym typeface="Akzidenz-Grotesk Medium" panose="02000603030000020004"/>
            </a:endParaRPr>
          </a:p>
        </p:txBody>
      </p:sp>
      <p:sp>
        <p:nvSpPr>
          <p:cNvPr id="10" name="TextBox 10"/>
          <p:cNvSpPr txBox="1"/>
          <p:nvPr>
            <p:custDataLst>
              <p:tags r:id="rId9"/>
            </p:custDataLst>
          </p:nvPr>
        </p:nvSpPr>
        <p:spPr>
          <a:xfrm>
            <a:off x="7444105" y="6465570"/>
            <a:ext cx="3425825" cy="1609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75"/>
              </a:lnSpc>
            </a:pPr>
            <a:r>
              <a:rPr lang="en-US" sz="5230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web</a:t>
            </a:r>
            <a:r>
              <a:rPr lang="zh-CN" altLang="en-US" sz="5230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应用</a:t>
            </a:r>
            <a:r>
              <a:rPr lang="zh-CN" altLang="en-US" sz="5230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架构设计</a:t>
            </a:r>
            <a:endParaRPr lang="zh-CN" altLang="en-US" sz="5230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12" name="TextBox 12"/>
          <p:cNvSpPr txBox="1"/>
          <p:nvPr>
            <p:custDataLst>
              <p:tags r:id="rId10"/>
            </p:custDataLst>
          </p:nvPr>
        </p:nvSpPr>
        <p:spPr>
          <a:xfrm>
            <a:off x="5818992" y="6294387"/>
            <a:ext cx="1572248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505"/>
              </a:lnSpc>
              <a:spcBef>
                <a:spcPct val="0"/>
              </a:spcBef>
            </a:pPr>
            <a:r>
              <a:rPr lang="en-US" sz="7920" b="1" u="none" strike="noStrike" spc="158">
                <a:solidFill>
                  <a:srgbClr val="5E6FA2"/>
                </a:solidFill>
                <a:latin typeface="Akzidenz-Grotesk Medium" panose="02000603030000020004"/>
                <a:ea typeface="Akzidenz-Grotesk Medium" panose="02000603030000020004"/>
                <a:cs typeface="Akzidenz-Grotesk Medium" panose="02000603030000020004"/>
                <a:sym typeface="Akzidenz-Grotesk Medium" panose="02000603030000020004"/>
              </a:rPr>
              <a:t>03</a:t>
            </a:r>
            <a:endParaRPr lang="en-US" sz="7920" b="1" u="none" strike="noStrike" spc="158">
              <a:solidFill>
                <a:srgbClr val="5E6FA2"/>
              </a:solidFill>
              <a:latin typeface="Akzidenz-Grotesk Medium" panose="02000603030000020004"/>
              <a:ea typeface="Akzidenz-Grotesk Medium" panose="02000603030000020004"/>
              <a:cs typeface="Akzidenz-Grotesk Medium" panose="02000603030000020004"/>
              <a:sym typeface="Akzidenz-Grotesk Medium" panose="02000603030000020004"/>
            </a:endParaRPr>
          </a:p>
        </p:txBody>
      </p:sp>
      <p:sp>
        <p:nvSpPr>
          <p:cNvPr id="13" name="TextBox 13"/>
          <p:cNvSpPr txBox="1"/>
          <p:nvPr>
            <p:custDataLst>
              <p:tags r:id="rId11"/>
            </p:custDataLst>
          </p:nvPr>
        </p:nvSpPr>
        <p:spPr>
          <a:xfrm>
            <a:off x="13731240" y="6465570"/>
            <a:ext cx="3990340" cy="804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75"/>
              </a:lnSpc>
            </a:pPr>
            <a:r>
              <a:rPr lang="en-US" sz="5230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web</a:t>
            </a:r>
            <a:r>
              <a:rPr lang="zh-CN" altLang="en-US" sz="5230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应用</a:t>
            </a:r>
            <a:r>
              <a:rPr lang="zh-CN" altLang="en-US" sz="5230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设计</a:t>
            </a:r>
            <a:endParaRPr lang="zh-CN" altLang="en-US" sz="5230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15" name="TextBox 15"/>
          <p:cNvSpPr txBox="1"/>
          <p:nvPr>
            <p:custDataLst>
              <p:tags r:id="rId12"/>
            </p:custDataLst>
          </p:nvPr>
        </p:nvSpPr>
        <p:spPr>
          <a:xfrm>
            <a:off x="12137732" y="6294387"/>
            <a:ext cx="1588296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505"/>
              </a:lnSpc>
              <a:spcBef>
                <a:spcPct val="0"/>
              </a:spcBef>
            </a:pPr>
            <a:r>
              <a:rPr lang="en-US" sz="7920" b="1" u="none" strike="noStrike" spc="158">
                <a:solidFill>
                  <a:srgbClr val="5E6FA2"/>
                </a:solidFill>
                <a:latin typeface="Akzidenz-Grotesk Medium" panose="02000603030000020004"/>
                <a:ea typeface="Akzidenz-Grotesk Medium" panose="02000603030000020004"/>
                <a:cs typeface="Akzidenz-Grotesk Medium" panose="02000603030000020004"/>
                <a:sym typeface="Akzidenz-Grotesk Medium" panose="02000603030000020004"/>
              </a:rPr>
              <a:t>04</a:t>
            </a:r>
            <a:endParaRPr lang="en-US" sz="7920" b="1" u="none" strike="noStrike" spc="158">
              <a:solidFill>
                <a:srgbClr val="5E6FA2"/>
              </a:solidFill>
              <a:latin typeface="Akzidenz-Grotesk Medium" panose="02000603030000020004"/>
              <a:ea typeface="Akzidenz-Grotesk Medium" panose="02000603030000020004"/>
              <a:cs typeface="Akzidenz-Grotesk Medium" panose="02000603030000020004"/>
              <a:sym typeface="Akzidenz-Grotesk Medium" panose="02000603030000020004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267185" y="832710"/>
            <a:ext cx="4070334" cy="1666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140"/>
              </a:lnSpc>
            </a:pPr>
            <a:r>
              <a:rPr lang="en-US" sz="10950" b="1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目录</a:t>
            </a:r>
            <a:endParaRPr lang="en-US" sz="10950" b="1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511859" y="996467"/>
            <a:ext cx="8196668" cy="147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25"/>
              </a:lnSpc>
              <a:spcBef>
                <a:spcPct val="0"/>
              </a:spcBef>
            </a:pPr>
            <a:r>
              <a:rPr lang="en-US" sz="8520" b="1" u="none" strike="noStrike" spc="170">
                <a:solidFill>
                  <a:srgbClr val="5E6FA2"/>
                </a:solidFill>
                <a:latin typeface="Akzidenz-Grotesk Medium" panose="02000603030000020004"/>
                <a:ea typeface="Akzidenz-Grotesk Medium" panose="02000603030000020004"/>
                <a:cs typeface="Akzidenz-Grotesk Medium" panose="02000603030000020004"/>
                <a:sym typeface="Akzidenz-Grotesk Medium" panose="02000603030000020004"/>
              </a:rPr>
              <a:t>CONTENTS</a:t>
            </a:r>
            <a:endParaRPr lang="en-US" sz="8520" b="1" u="none" strike="noStrike" spc="170">
              <a:solidFill>
                <a:srgbClr val="5E6FA2"/>
              </a:solidFill>
              <a:latin typeface="Akzidenz-Grotesk Medium" panose="02000603030000020004"/>
              <a:ea typeface="Akzidenz-Grotesk Medium" panose="02000603030000020004"/>
              <a:cs typeface="Akzidenz-Grotesk Medium" panose="02000603030000020004"/>
              <a:sym typeface="Akzidenz-Grotesk Medium" panose="02000603030000020004"/>
            </a:endParaRPr>
          </a:p>
        </p:txBody>
      </p:sp>
      <p:sp>
        <p:nvSpPr>
          <p:cNvPr id="18" name="Freeform 18"/>
          <p:cNvSpPr/>
          <p:nvPr/>
        </p:nvSpPr>
        <p:spPr>
          <a:xfrm>
            <a:off x="14810685" y="213881"/>
            <a:ext cx="4519849" cy="2457154"/>
          </a:xfrm>
          <a:custGeom>
            <a:avLst/>
            <a:gdLst/>
            <a:ahLst/>
            <a:cxnLst/>
            <a:rect l="l" t="t" r="r" b="b"/>
            <a:pathLst>
              <a:path w="4519849" h="2457154">
                <a:moveTo>
                  <a:pt x="0" y="0"/>
                </a:moveTo>
                <a:lnTo>
                  <a:pt x="4519849" y="0"/>
                </a:lnTo>
                <a:lnTo>
                  <a:pt x="4519849" y="2457154"/>
                </a:lnTo>
                <a:lnTo>
                  <a:pt x="0" y="24571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web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应用建模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超文本静态建模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/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适应性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模型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933940" y="1485900"/>
            <a:ext cx="8152130" cy="3843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主要类和组件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1.Login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username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：用户的用户名。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role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：用户的角色（如管理员、主管、普通员工）。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password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：用户的密码。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validate()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：验证用户的登录信息是否正确，返回布尔值。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适应性：根据用户的角色展示不同的功能和视图。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2.SystemAdminTaskList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userList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：系统中所有用户的列表。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taskList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：系统中所有任务的列表。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manageUsers()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：管理用户列表。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manageEmployees()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：管理员工列表。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approveEmployeeTransfer()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：审批员工调动申请。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viewUserAndTaskDetails()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：查看用户和任务的详细信息。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适应性：系统管理员可以查看和管理所有用户和任务。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超文本静态建模适应性建模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714500"/>
            <a:ext cx="9963150" cy="71729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web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应用建模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超文本静态建模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/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适应性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模型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982200" y="1485900"/>
            <a:ext cx="8702040" cy="3843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3.SupervisorTaskList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属性：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taskList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：主管权限内的任务列表。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employeeList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：主管管理的员工列表。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createTask()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：创建新任务。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assignTask()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：分配任务给员工。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modifyTask()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：修改任务信息。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approveTaskAdjustment()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：审批任务调整申请。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trackTask()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：跟踪任务进度。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适应性：主管可以查看和管理下属员工的任务。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4.EmployeeTaskList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属性：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taskList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：普通员工的任务列表。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uploadTaskProgress()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：上传任务进度。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applyTaskCompletion()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：申请完成任务。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适应性：普通员工可以查看和更新自己的任务进度。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5.User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属性：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username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：用户的用户名。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role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：用户的角色。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password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：用户的密码。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适应性：用户可以根据角色查看不同的信息。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超文本静态建模适应性建模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790700"/>
            <a:ext cx="9105265" cy="65551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web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应用建模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超文本静态建模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/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适应性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模型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982200" y="1866900"/>
            <a:ext cx="8702040" cy="3843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6.Employee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属性：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username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：员工的用户名。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role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：员工的角色。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password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：员工的密码。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supervisor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：员工的主管。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适应性：员工可以查看自己的任务和进度。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7.Task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属性：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taskName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：任务的名称。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description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：任务的描述。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dueDate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：任务的截止日期。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executor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：任务的执行者（员工）。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适应性：任务信息根据角色展示不同的细节。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超文本静态建模适应性建模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790700"/>
            <a:ext cx="9105265" cy="655510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web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应用建模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超文本静态建模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/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适应性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模型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982200" y="1485900"/>
            <a:ext cx="8702040" cy="3843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关系和适应性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适应性：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管理员：可以查看和管理所有用户和任务。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主管：可以查看和管理下属员工的任务。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普通员工：只能查看和更新自己的任务。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管理关系：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管理员：管理所有用户和任务。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主管：管理下属员工和任务。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普通员工：只能查看和更新自己的任务。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流程总结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登录：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用户通过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Login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类进行登录，验证用户名和密码。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根据用户的角色（管理员、主管、普通员工）展示不同的功能和视图。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管理员操作：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管理员可以查看和管理所有用户和任务。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管理员可以审批员工调动申请。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主管操作：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主管可以创建、分配、修改和审批任务。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主管可以跟踪任务进度。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普通员工操作：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普通员工可以查看自己的任务列表。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普通员工可以上传任务进度和申请完成任务。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超文本静态建模适应性建模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790700"/>
            <a:ext cx="9614535" cy="692213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web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应用建模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适应性模型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 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索引动态建模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982200" y="1485900"/>
            <a:ext cx="8702040" cy="3843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主要组件和流程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1.Login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username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：用户的用户名。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role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：用户的角色（如管理员、主管、普通员工）。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password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：用户的密码。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validate()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：验证用户的登录信息是否正确，返回布尔值。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适应性：根据用户的角色展示不同的功能和视图。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2.SystemAdminTaskList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userList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：系统中所有用户的列表。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taskList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：系统中所有任务的列表。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manageUsers()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：管理用户列表。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manageEmployees()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：管理员工列表。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approveEmployeeTransfer()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：审批员工调动申请。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viewUserAndTaskDetails()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：查看用户和任务的详细信息。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适应性：管理员可以查看系统中所有用户、所有注册的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员工和任务的信息。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 descr="适应性模型，索引动态建模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638300"/>
            <a:ext cx="10033000" cy="66998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web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应用建模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适应性模型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 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索引动态建模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982200" y="1485900"/>
            <a:ext cx="8702040" cy="3843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3.SupervisorTaskList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taskList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：主管权限内的任务列表。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employeeList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：主管管理的员工列表。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createTask()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：创建新任务。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assignTask()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：分配任务给员工。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modifyTask()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：修改任务信息。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approveTaskAdjustment()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：审批任务调整申请。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trackTask()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：跟踪任务进度。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适应性：主管可以查看和管理下属员工及任务，还会根据主管拥有权限的任务展示任务信息和任务对应的权限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按钮。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4.EmployeeTaskList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taskList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：普通员工的任务列表。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uploadTaskProgress()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：上传任务进度。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applyTaskCompletion()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：申请完成任务。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适应性：普通员工可以根据所分配的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任务查看和更新自己的任务进度。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 descr="适应性模型，索引动态建模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638300"/>
            <a:ext cx="10033000" cy="669988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web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应用建模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适应性模型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 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索引动态建模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982200" y="1638300"/>
            <a:ext cx="8702040" cy="3843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5.User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属性：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username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：用户的用户名。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role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：用户的角色。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password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：用户的密码。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6.Employee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username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：员工的用户名。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role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：员工的角色。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password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：员工的密码。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supervisor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：员工的主管。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7.Task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taskName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：任务的名称。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description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：任务的描述。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dueDate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：任务的截止日期。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executor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：任务的执行者（员工）。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 descr="适应性模型，索引动态建模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638300"/>
            <a:ext cx="10033000" cy="669988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web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应用建模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访问模型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982200" y="1485900"/>
            <a:ext cx="8702040" cy="3843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主要组件和流程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登陆界面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a.LoginPage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功能：用户通过登录页面进入系统。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视图：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管理员视图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主管视图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员工视图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链接：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processLink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连接到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SearchTask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和其他功能页面。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搜索功能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a.SearchTask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功能：用户可以搜索任务信息。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链接：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processLink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连接到其他任务相关页面。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访问模型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76200" y="1485900"/>
            <a:ext cx="10078085" cy="570166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763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web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应用建模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访问模型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0001885" y="2171700"/>
            <a:ext cx="8702040" cy="3843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管理员视图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a.SystemAdminTaskList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功能：系统管理员的任务列表视图。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链接：通过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processLink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连接到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manageUser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和其他管理功能。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b.UserList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功能：展示系统中所有用户的信息。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链接：通过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processLink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连接到用户管理功能。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c.manageUser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功能：管理员可以管理用户信息。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链接：通过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processLink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连接到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User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和其他相关页面。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访问模型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76200" y="1485900"/>
            <a:ext cx="10078085" cy="570166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web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应用建模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访问模型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982200" y="2095500"/>
            <a:ext cx="8702040" cy="3843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主管视图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SupervisorTaskList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功能：主管的任务列表视图。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链接：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processLink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连接到任务管理功能。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访问模型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76200" y="1485900"/>
            <a:ext cx="10078085" cy="57016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083691">
            <a:off x="-7496214" y="-21245"/>
            <a:ext cx="15537129" cy="5310873"/>
          </a:xfrm>
          <a:custGeom>
            <a:avLst/>
            <a:gdLst/>
            <a:ahLst/>
            <a:cxnLst/>
            <a:rect l="l" t="t" r="r" b="b"/>
            <a:pathLst>
              <a:path w="15537129" h="5310873">
                <a:moveTo>
                  <a:pt x="0" y="0"/>
                </a:moveTo>
                <a:lnTo>
                  <a:pt x="15537129" y="0"/>
                </a:lnTo>
                <a:lnTo>
                  <a:pt x="15537129" y="5310874"/>
                </a:lnTo>
                <a:lnTo>
                  <a:pt x="0" y="531087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410990">
            <a:off x="10108432" y="4829978"/>
            <a:ext cx="17234151" cy="5890946"/>
          </a:xfrm>
          <a:custGeom>
            <a:avLst/>
            <a:gdLst/>
            <a:ahLst/>
            <a:cxnLst/>
            <a:rect l="l" t="t" r="r" b="b"/>
            <a:pathLst>
              <a:path w="17234151" h="5890946">
                <a:moveTo>
                  <a:pt x="0" y="0"/>
                </a:moveTo>
                <a:lnTo>
                  <a:pt x="17234150" y="0"/>
                </a:lnTo>
                <a:lnTo>
                  <a:pt x="17234150" y="5890946"/>
                </a:lnTo>
                <a:lnTo>
                  <a:pt x="0" y="589094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rot="739679" flipH="1">
            <a:off x="-1430024" y="-754069"/>
            <a:ext cx="7315200" cy="3976809"/>
          </a:xfrm>
          <a:custGeom>
            <a:avLst/>
            <a:gdLst/>
            <a:ahLst/>
            <a:cxnLst/>
            <a:rect l="l" t="t" r="r" b="b"/>
            <a:pathLst>
              <a:path w="7315200" h="3976809">
                <a:moveTo>
                  <a:pt x="7315200" y="0"/>
                </a:moveTo>
                <a:lnTo>
                  <a:pt x="0" y="0"/>
                </a:lnTo>
                <a:lnTo>
                  <a:pt x="0" y="3976808"/>
                </a:lnTo>
                <a:lnTo>
                  <a:pt x="7315200" y="3976808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156503" y="7033918"/>
            <a:ext cx="7315200" cy="3976809"/>
          </a:xfrm>
          <a:custGeom>
            <a:avLst/>
            <a:gdLst/>
            <a:ahLst/>
            <a:cxnLst/>
            <a:rect l="l" t="t" r="r" b="b"/>
            <a:pathLst>
              <a:path w="7315200" h="3976809">
                <a:moveTo>
                  <a:pt x="0" y="0"/>
                </a:moveTo>
                <a:lnTo>
                  <a:pt x="7315200" y="0"/>
                </a:lnTo>
                <a:lnTo>
                  <a:pt x="7315200" y="3976809"/>
                </a:lnTo>
                <a:lnTo>
                  <a:pt x="0" y="3976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882307" y="5384228"/>
            <a:ext cx="8523387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25"/>
              </a:lnSpc>
            </a:pPr>
            <a:r>
              <a:rPr lang="en-US" sz="3060" b="1">
                <a:solidFill>
                  <a:srgbClr val="5E6FA2"/>
                </a:solidFill>
                <a:latin typeface="Akzidenz-Grotesk Medium" panose="02000603030000020004"/>
                <a:ea typeface="Akzidenz-Grotesk Medium" panose="02000603030000020004"/>
                <a:cs typeface="Akzidenz-Grotesk Medium" panose="02000603030000020004"/>
                <a:sym typeface="Akzidenz-Grotesk Medium" panose="02000603030000020004"/>
              </a:rPr>
              <a:t>project </a:t>
            </a:r>
            <a:r>
              <a:rPr lang="en-US" sz="3060" b="1">
                <a:solidFill>
                  <a:srgbClr val="5E6FA2"/>
                </a:solidFill>
                <a:latin typeface="Akzidenz-Grotesk Medium" panose="02000603030000020004"/>
                <a:ea typeface="Akzidenz-Grotesk Medium" panose="02000603030000020004"/>
                <a:cs typeface="Akzidenz-Grotesk Medium" panose="02000603030000020004"/>
                <a:sym typeface="Akzidenz-Grotesk Medium" panose="02000603030000020004"/>
              </a:rPr>
              <a:t>introduction</a:t>
            </a:r>
            <a:endParaRPr lang="en-US" sz="3060" b="1">
              <a:solidFill>
                <a:srgbClr val="5E6FA2"/>
              </a:solidFill>
              <a:latin typeface="Akzidenz-Grotesk Medium" panose="02000603030000020004"/>
              <a:ea typeface="Akzidenz-Grotesk Medium" panose="02000603030000020004"/>
              <a:cs typeface="Akzidenz-Grotesk Medium" panose="02000603030000020004"/>
              <a:sym typeface="Akzidenz-Grotesk Medium" panose="02000603030000020004"/>
            </a:endParaRPr>
          </a:p>
        </p:txBody>
      </p:sp>
      <p:grpSp>
        <p:nvGrpSpPr>
          <p:cNvPr id="7" name="Group 7"/>
          <p:cNvGrpSpPr/>
          <p:nvPr/>
        </p:nvGrpSpPr>
        <p:grpSpPr>
          <a:xfrm rot="0">
            <a:off x="6638925" y="3066415"/>
            <a:ext cx="5396230" cy="630555"/>
            <a:chOff x="0" y="0"/>
            <a:chExt cx="755322" cy="17169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55322" cy="171697"/>
            </a:xfrm>
            <a:custGeom>
              <a:avLst/>
              <a:gdLst/>
              <a:ahLst/>
              <a:cxnLst/>
              <a:rect l="l" t="t" r="r" b="b"/>
              <a:pathLst>
                <a:path w="755322" h="171697">
                  <a:moveTo>
                    <a:pt x="85849" y="0"/>
                  </a:moveTo>
                  <a:lnTo>
                    <a:pt x="669474" y="0"/>
                  </a:lnTo>
                  <a:cubicBezTo>
                    <a:pt x="716887" y="0"/>
                    <a:pt x="755322" y="38436"/>
                    <a:pt x="755322" y="85849"/>
                  </a:cubicBezTo>
                  <a:lnTo>
                    <a:pt x="755322" y="85849"/>
                  </a:lnTo>
                  <a:cubicBezTo>
                    <a:pt x="755322" y="108617"/>
                    <a:pt x="746278" y="130453"/>
                    <a:pt x="730178" y="146553"/>
                  </a:cubicBezTo>
                  <a:cubicBezTo>
                    <a:pt x="714078" y="162652"/>
                    <a:pt x="692242" y="171697"/>
                    <a:pt x="669474" y="171697"/>
                  </a:cubicBezTo>
                  <a:lnTo>
                    <a:pt x="85849" y="171697"/>
                  </a:lnTo>
                  <a:cubicBezTo>
                    <a:pt x="38436" y="171697"/>
                    <a:pt x="0" y="133261"/>
                    <a:pt x="0" y="85849"/>
                  </a:cubicBezTo>
                  <a:lnTo>
                    <a:pt x="0" y="85849"/>
                  </a:lnTo>
                  <a:cubicBezTo>
                    <a:pt x="0" y="38436"/>
                    <a:pt x="38436" y="0"/>
                    <a:pt x="858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5E6FA2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755322" cy="219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210"/>
                </a:lnSpc>
                <a:spcBef>
                  <a:spcPct val="0"/>
                </a:spcBef>
              </a:p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019800" y="3131820"/>
            <a:ext cx="6492875" cy="525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00"/>
              </a:lnSpc>
            </a:pPr>
            <a:r>
              <a:rPr lang="zh-CN" altLang="en-US" sz="3415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一</a:t>
            </a:r>
            <a:r>
              <a:rPr lang="en-US" altLang="zh-CN" sz="3415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.</a:t>
            </a:r>
            <a:r>
              <a:rPr lang="zh-CN" altLang="en-US" sz="3415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项目介绍及</a:t>
            </a:r>
            <a:r>
              <a:rPr lang="zh-CN" altLang="en-US" sz="3415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需求分析</a:t>
            </a:r>
            <a:endParaRPr lang="zh-CN" altLang="en-US" sz="3415" b="1">
              <a:solidFill>
                <a:srgbClr val="100F0D"/>
              </a:solidFill>
              <a:latin typeface="思源黑体 2 Medium" panose="020B0600000000000000" charset="-122"/>
              <a:ea typeface="思源黑体 2 Medium" panose="020B0600000000000000" charset="-122"/>
              <a:cs typeface="思源黑体 2 Medium" panose="020B0600000000000000" charset="-122"/>
              <a:sym typeface="思源黑体 2 Medium" panose="020B0600000000000000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10825" y="3743905"/>
            <a:ext cx="9866349" cy="1553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20"/>
              </a:lnSpc>
            </a:pPr>
            <a:r>
              <a:rPr lang="zh-CN" altLang="en-US" sz="5400" b="1" spc="585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项目介绍</a:t>
            </a:r>
            <a:endParaRPr lang="zh-CN" altLang="en-US" sz="5400" b="1" spc="585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web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应用建模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访问模型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0001885" y="2083435"/>
            <a:ext cx="8702040" cy="3843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员工视图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a.EmployeeTaskList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功能：普通员工的任务列表视图。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链接：通过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processLink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连接到任务进度上传和完成申请功能。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b.uploadProgress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功能：员工可以上传任务进度。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链接：通过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processLink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连接到任务进度相关页面。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c.applyCompletion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功能：员工可以申请完成任务。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链接：通过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processLink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连接到任务完成申请相关页面。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访问模型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76200" y="1485900"/>
            <a:ext cx="10078085" cy="570166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web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应用建模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访问模型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906000" y="647700"/>
            <a:ext cx="8702040" cy="3843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通用视图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a.User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功能：用户信息展示和导航。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链接：通过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processLink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连接到其他用户相关页面。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b.Employee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功能：员工信息展示和导航。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链接：通过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processLink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连接到其他员工相关页面。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c.Task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功能：任务信息展示和导航。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链接：通过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processLink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连接到其他任务相关页面。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d.TrackTask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功能：跟踪任务进度。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链接：通过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processLink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连接到任务跟踪相关页面。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e.InProgressTaskList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功能：展示进行中的任务列表。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链接：通过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processLink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连接到任务状态相关页面。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f.CompletedTaskList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功能：展示已完成的任务列表。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链接：通过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processLink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连接到任务状态相关页面。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g.TaskStatus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功能：展示任务的状态信息。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链接：通过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processLink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连接到其他任务状态相关页面。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访问模型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76200" y="1485900"/>
            <a:ext cx="10078085" cy="570166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083691">
            <a:off x="-7496214" y="-21245"/>
            <a:ext cx="15537129" cy="5310873"/>
          </a:xfrm>
          <a:custGeom>
            <a:avLst/>
            <a:gdLst/>
            <a:ahLst/>
            <a:cxnLst/>
            <a:rect l="l" t="t" r="r" b="b"/>
            <a:pathLst>
              <a:path w="15537129" h="5310873">
                <a:moveTo>
                  <a:pt x="0" y="0"/>
                </a:moveTo>
                <a:lnTo>
                  <a:pt x="15537129" y="0"/>
                </a:lnTo>
                <a:lnTo>
                  <a:pt x="15537129" y="5310874"/>
                </a:lnTo>
                <a:lnTo>
                  <a:pt x="0" y="531087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410990">
            <a:off x="10108432" y="4829978"/>
            <a:ext cx="17234151" cy="5890946"/>
          </a:xfrm>
          <a:custGeom>
            <a:avLst/>
            <a:gdLst/>
            <a:ahLst/>
            <a:cxnLst/>
            <a:rect l="l" t="t" r="r" b="b"/>
            <a:pathLst>
              <a:path w="17234151" h="5890946">
                <a:moveTo>
                  <a:pt x="0" y="0"/>
                </a:moveTo>
                <a:lnTo>
                  <a:pt x="17234150" y="0"/>
                </a:lnTo>
                <a:lnTo>
                  <a:pt x="17234150" y="5890946"/>
                </a:lnTo>
                <a:lnTo>
                  <a:pt x="0" y="589094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rot="739679" flipH="1">
            <a:off x="-1430024" y="-754069"/>
            <a:ext cx="7315200" cy="3976809"/>
          </a:xfrm>
          <a:custGeom>
            <a:avLst/>
            <a:gdLst/>
            <a:ahLst/>
            <a:cxnLst/>
            <a:rect l="l" t="t" r="r" b="b"/>
            <a:pathLst>
              <a:path w="7315200" h="3976809">
                <a:moveTo>
                  <a:pt x="7315200" y="0"/>
                </a:moveTo>
                <a:lnTo>
                  <a:pt x="0" y="0"/>
                </a:lnTo>
                <a:lnTo>
                  <a:pt x="0" y="3976808"/>
                </a:lnTo>
                <a:lnTo>
                  <a:pt x="7315200" y="3976808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156503" y="7033918"/>
            <a:ext cx="7315200" cy="3976809"/>
          </a:xfrm>
          <a:custGeom>
            <a:avLst/>
            <a:gdLst/>
            <a:ahLst/>
            <a:cxnLst/>
            <a:rect l="l" t="t" r="r" b="b"/>
            <a:pathLst>
              <a:path w="7315200" h="3976809">
                <a:moveTo>
                  <a:pt x="0" y="0"/>
                </a:moveTo>
                <a:lnTo>
                  <a:pt x="7315200" y="0"/>
                </a:lnTo>
                <a:lnTo>
                  <a:pt x="7315200" y="3976809"/>
                </a:lnTo>
                <a:lnTo>
                  <a:pt x="0" y="3976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882307" y="5384228"/>
            <a:ext cx="8523387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25"/>
              </a:lnSpc>
            </a:pPr>
            <a:r>
              <a:rPr lang="en-US" altLang="zh-CN" sz="3060" b="1">
                <a:solidFill>
                  <a:srgbClr val="5E6FA2"/>
                </a:solidFill>
                <a:latin typeface="Akzidenz-Grotesk Medium" panose="02000603030000020004"/>
                <a:ea typeface="Akzidenz-Grotesk Medium" panose="02000603030000020004"/>
                <a:cs typeface="Akzidenz-Grotesk Medium" panose="02000603030000020004"/>
                <a:sym typeface="Akzidenz-Grotesk Medium" panose="02000603030000020004"/>
              </a:rPr>
              <a:t>Application architecture design</a:t>
            </a:r>
            <a:endParaRPr lang="en-US" altLang="zh-CN" sz="3060" b="1">
              <a:solidFill>
                <a:srgbClr val="5E6FA2"/>
              </a:solidFill>
              <a:latin typeface="Akzidenz-Grotesk Medium" panose="02000603030000020004"/>
              <a:ea typeface="Akzidenz-Grotesk Medium" panose="02000603030000020004"/>
              <a:cs typeface="Akzidenz-Grotesk Medium" panose="02000603030000020004"/>
              <a:sym typeface="Akzidenz-Grotesk Medium" panose="02000603030000020004"/>
            </a:endParaRPr>
          </a:p>
        </p:txBody>
      </p:sp>
      <p:grpSp>
        <p:nvGrpSpPr>
          <p:cNvPr id="7" name="Group 7"/>
          <p:cNvGrpSpPr/>
          <p:nvPr/>
        </p:nvGrpSpPr>
        <p:grpSpPr>
          <a:xfrm rot="0">
            <a:off x="6172200" y="2938145"/>
            <a:ext cx="5916930" cy="724535"/>
            <a:chOff x="0" y="0"/>
            <a:chExt cx="755322" cy="17169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55322" cy="171697"/>
            </a:xfrm>
            <a:custGeom>
              <a:avLst/>
              <a:gdLst/>
              <a:ahLst/>
              <a:cxnLst/>
              <a:rect l="l" t="t" r="r" b="b"/>
              <a:pathLst>
                <a:path w="755322" h="171697">
                  <a:moveTo>
                    <a:pt x="85849" y="0"/>
                  </a:moveTo>
                  <a:lnTo>
                    <a:pt x="669474" y="0"/>
                  </a:lnTo>
                  <a:cubicBezTo>
                    <a:pt x="716887" y="0"/>
                    <a:pt x="755322" y="38436"/>
                    <a:pt x="755322" y="85849"/>
                  </a:cubicBezTo>
                  <a:lnTo>
                    <a:pt x="755322" y="85849"/>
                  </a:lnTo>
                  <a:cubicBezTo>
                    <a:pt x="755322" y="108617"/>
                    <a:pt x="746278" y="130453"/>
                    <a:pt x="730178" y="146553"/>
                  </a:cubicBezTo>
                  <a:cubicBezTo>
                    <a:pt x="714078" y="162652"/>
                    <a:pt x="692242" y="171697"/>
                    <a:pt x="669474" y="171697"/>
                  </a:cubicBezTo>
                  <a:lnTo>
                    <a:pt x="85849" y="171697"/>
                  </a:lnTo>
                  <a:cubicBezTo>
                    <a:pt x="38436" y="171697"/>
                    <a:pt x="0" y="133261"/>
                    <a:pt x="0" y="85849"/>
                  </a:cubicBezTo>
                  <a:lnTo>
                    <a:pt x="0" y="85849"/>
                  </a:lnTo>
                  <a:cubicBezTo>
                    <a:pt x="0" y="38436"/>
                    <a:pt x="38436" y="0"/>
                    <a:pt x="858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5E6FA2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755322" cy="219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210"/>
                </a:lnSpc>
                <a:spcBef>
                  <a:spcPct val="0"/>
                </a:spcBef>
              </a:p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568950" y="3131820"/>
            <a:ext cx="7123430" cy="525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00"/>
              </a:lnSpc>
            </a:pPr>
            <a:r>
              <a:rPr lang="zh-CN" altLang="en-US" sz="4800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三</a:t>
            </a:r>
            <a:r>
              <a:rPr lang="en-US" altLang="zh-CN" sz="4800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.web</a:t>
            </a:r>
            <a:r>
              <a:rPr lang="zh-CN" altLang="en-US" sz="4800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应用</a:t>
            </a:r>
            <a:r>
              <a:rPr lang="zh-CN" altLang="en-US" sz="4800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架构设计</a:t>
            </a:r>
            <a:endParaRPr lang="zh-CN" altLang="en-US" sz="4800" b="1">
              <a:solidFill>
                <a:srgbClr val="100F0D"/>
              </a:solidFill>
              <a:latin typeface="思源黑体 2 Medium" panose="020B0600000000000000" charset="-122"/>
              <a:ea typeface="思源黑体 2 Medium" panose="020B0600000000000000" charset="-122"/>
              <a:cs typeface="思源黑体 2 Medium" panose="020B0600000000000000" charset="-122"/>
              <a:sym typeface="思源黑体 2 Medium" panose="020B0600000000000000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10825" y="3743905"/>
            <a:ext cx="9866349" cy="1553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20"/>
              </a:lnSpc>
            </a:pPr>
            <a:r>
              <a:rPr lang="zh-CN" altLang="en-US" sz="5400" b="1" spc="585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应用</a:t>
            </a:r>
            <a:r>
              <a:rPr lang="zh-CN" altLang="en-US" sz="5400" b="1" spc="585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架构设计</a:t>
            </a:r>
            <a:endParaRPr lang="zh-CN" altLang="en-US" sz="5400" b="1" spc="585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en-US" altLang="zh-CN" sz="4995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web</a:t>
            </a:r>
            <a:r>
              <a:rPr lang="zh-CN" altLang="en-US" sz="4995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应用架构设计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五层架构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详细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219200" y="1409700"/>
            <a:ext cx="17423765" cy="3843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一、系统架构总览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本系统采用垂直分层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水平解耦的五层架构设计，各层职责明确，技术选型以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Boot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生态为核心。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二、五层架构详解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展现层（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Presentation Layer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作用：用户直接交互的界面，负责数据展示和操作接收。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技术实现：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前端框架：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Vue.js/React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（二选一）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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组件化开发（如任务卡片、进度条）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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响应式布局（适配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PC/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移动端）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通信协议：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RESTful API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与后端交互）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实时功能：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WebSocket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（任务状态实时更新）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应用层（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Application Layer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作用：处理业务逻辑，协调各组件交互。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技术实现：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核心框架：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Boot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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控制器（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@RestController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）：接收前端请求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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服务层（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@Service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）：封装业务逻辑（如任务分配算法）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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数据传输对象（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DTO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）：隔离前后端数据模型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关键功能：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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用户认证（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Security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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文件上传（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Boot Actuator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监控）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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第三方集成（邮件通知通过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JavaMailSender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220200" y="2705100"/>
            <a:ext cx="89141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示例代码：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复制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&lt;!-- Vue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组件示例：任务列表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--&gt;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&lt;template&gt;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&lt;div v-for="task in tasks" :key="task.id"&gt;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&lt;h3&gt;{{ task.title }}&lt;/h3&gt;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&lt;button @click="updateTask(task)"&gt;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完成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&lt;/button&gt;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&lt;/div&gt;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&lt;/template&gt;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372600" y="6543675"/>
            <a:ext cx="746315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// Spring Boot Service</a:t>
            </a:r>
            <a:r>
              <a:rPr lang="zh-CN" altLang="en-US"/>
              <a:t>层示例：创建任务</a:t>
            </a:r>
            <a:endParaRPr lang="zh-CN" altLang="en-US"/>
          </a:p>
          <a:p>
            <a:r>
              <a:rPr lang="en-US" altLang="zh-CN"/>
              <a:t>@Service</a:t>
            </a:r>
            <a:endParaRPr lang="en-US" altLang="zh-CN"/>
          </a:p>
          <a:p>
            <a:r>
              <a:rPr lang="en-US" altLang="zh-CN"/>
              <a:t>public class TaskService {</a:t>
            </a:r>
            <a:endParaRPr lang="en-US" altLang="zh-CN"/>
          </a:p>
          <a:p>
            <a:r>
              <a:rPr lang="en-US" altLang="zh-CN"/>
              <a:t>    @Autowired</a:t>
            </a:r>
            <a:endParaRPr lang="en-US" altLang="zh-CN"/>
          </a:p>
          <a:p>
            <a:r>
              <a:rPr lang="en-US" altLang="zh-CN"/>
              <a:t>    private TaskRepository taskRepository;</a:t>
            </a:r>
            <a:endParaRPr lang="en-US" altLang="zh-CN"/>
          </a:p>
          <a:p>
            <a:r>
              <a:rPr lang="en-US" altLang="zh-CN"/>
              <a:t>    </a:t>
            </a:r>
            <a:endParaRPr lang="en-US" altLang="zh-CN"/>
          </a:p>
          <a:p>
            <a:r>
              <a:rPr lang="en-US" altLang="zh-CN"/>
              <a:t>    public Task createTask(TaskRequest request) {</a:t>
            </a:r>
            <a:endParaRPr lang="en-US" altLang="zh-CN"/>
          </a:p>
          <a:p>
            <a:r>
              <a:rPr lang="en-US" altLang="zh-CN"/>
              <a:t>        Task task = new Task(request.getTitle(), request.getDueDate());</a:t>
            </a:r>
            <a:endParaRPr lang="en-US" altLang="zh-CN"/>
          </a:p>
          <a:p>
            <a:r>
              <a:rPr lang="en-US" altLang="zh-CN"/>
              <a:t>        return taskRepository.save(task);</a:t>
            </a:r>
            <a:endParaRPr lang="en-US" altLang="zh-CN"/>
          </a:p>
          <a:p>
            <a:r>
              <a:rPr lang="en-US" altLang="zh-CN"/>
              <a:t>    }</a:t>
            </a:r>
            <a:endParaRPr lang="en-US" altLang="zh-CN"/>
          </a:p>
          <a:p>
            <a:r>
              <a:rPr lang="en-US" altLang="zh-CN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en-US" altLang="zh-CN" sz="4995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web</a:t>
            </a:r>
            <a:r>
              <a:rPr lang="zh-CN" altLang="en-US" sz="4995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应用架构设计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五层架构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详细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219200" y="1409700"/>
            <a:ext cx="17423765" cy="3843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业务逻辑层（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Domain Layer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作用：定义核心业务规则和实体关系。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技术实现：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领域模型：使用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JPA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 Persistence API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）映射数据库表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规则引擎：通过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AOP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实现权限校验（如仅管理员可删除任务）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数据访问层（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Data Access Layer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作用：封装数据库操作，提供数据持久化支持。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技术实现：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数据库选择：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MySQL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（关系型数据库存储任务、用户信息）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缓存优化：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Redis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（存储高频访问数据，如在线用户列表）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 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基础设施层（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Infrastructure Layer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作用：提供系统运行所需的底层支持。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技术实现：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部署方案：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容器化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+ Kubernetes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集群管理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云服务：阿里云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ECS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（弹性计算服务）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安全防护：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Boot Security + JWT Token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（防止未授权访问）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监控工具：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Prometheus + Grafana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（实时监控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CPU/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内存使用率）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80370" y="1570355"/>
            <a:ext cx="76949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public class Task {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@Id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@GeneratedValue(strategy = GenerationType.IDENTITY)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private Long id;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private String title;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@ManyToOne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private User assignee; //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关联用户表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private LocalDateTime dueDate;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580370" y="4351020"/>
            <a:ext cx="74790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CREATE TABLE tasks (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id INT PRIMARY KEY AUTO_INCREMENT,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title VARCHAR(255) NOT NULL,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due_date DATETIME,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user_id INT,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FOREIGN KEY (user_id) REFERENCES users(id)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);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78795" y="6494145"/>
            <a:ext cx="55518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public User getUserById(Long id) {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return userRepository.findById(id).orElse(null);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en-US" altLang="zh-CN" sz="4995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web</a:t>
            </a:r>
            <a:r>
              <a:rPr lang="zh-CN" altLang="en-US" sz="4995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应用架构设计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关键技术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实现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219200" y="1409700"/>
            <a:ext cx="17423765" cy="3843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三、关键技术实现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用户认证与授权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流程：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用户登录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密码加密存储（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BCryptPasswordEncoder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生成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JWT Token </a:t>
            </a:r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前端携带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Token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访问受保护接口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代码示例：见右图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实时协作功能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技术选型：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457200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WebSocket + STOMP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协议（通过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Boot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@MessageMapping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457200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前端库：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Socket.IO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（兼容多浏览器）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场景：多人编辑任务时，实时同步进度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自动化提醒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实现方式：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457200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Quartz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定时任务：每天凌晨扫描即将到期的任务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457200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邮件通知：通过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Boot Mail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发送提醒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17100" y="2247900"/>
            <a:ext cx="89141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//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生成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Token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public String generateToken(UserDetails userDetails) {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return Jwts.builder()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.setSubject(userDetails.getUsername())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.setIssuedAt(new Date())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.signWith(SignatureAlgorithm.HS256, "secret-key")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.compact();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en-US" altLang="zh-CN" sz="4995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web</a:t>
            </a:r>
            <a:r>
              <a:rPr lang="zh-CN" altLang="en-US" sz="4995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应用架构设计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开发与部署建议，架构优势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总结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219200" y="1485900"/>
            <a:ext cx="17423765" cy="3843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．开发流程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阶段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技术工具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	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交付物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需求分析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AxureRP/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墨刀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原型图（含任务分配、甘特图）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后端开发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IntelliJIDEA+Maven		Spring Boot RESTfulAPI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前端开发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VS Code+ ChromeDevTools	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响应式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Web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界面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测试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Postman + JUnit			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接口测试报告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单元测试覆盖率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预算优化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免费资源：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MySQL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：阿里云学生版（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2G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免费）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Redis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RedisInsight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（开源可视化工具）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云服务器：腾讯云轻量应用服务器（学生认证享折扣）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五、架构优势总结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分层清晰：各层职责明确，便于分工协作（如前端组专注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Vue.js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，后端组专注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Boot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扩展性强：通过模块化设计（如单独拆分任务服务、用户服务）支持未来功能扩展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学习成本低：技术栈均为大学生常用工具，代码示例可直接复用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083691">
            <a:off x="-7496214" y="-21245"/>
            <a:ext cx="15537129" cy="5310873"/>
          </a:xfrm>
          <a:custGeom>
            <a:avLst/>
            <a:gdLst/>
            <a:ahLst/>
            <a:cxnLst/>
            <a:rect l="l" t="t" r="r" b="b"/>
            <a:pathLst>
              <a:path w="15537129" h="5310873">
                <a:moveTo>
                  <a:pt x="0" y="0"/>
                </a:moveTo>
                <a:lnTo>
                  <a:pt x="15537129" y="0"/>
                </a:lnTo>
                <a:lnTo>
                  <a:pt x="15537129" y="5310874"/>
                </a:lnTo>
                <a:lnTo>
                  <a:pt x="0" y="531087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410990">
            <a:off x="10108432" y="4829978"/>
            <a:ext cx="17234151" cy="5890946"/>
          </a:xfrm>
          <a:custGeom>
            <a:avLst/>
            <a:gdLst/>
            <a:ahLst/>
            <a:cxnLst/>
            <a:rect l="l" t="t" r="r" b="b"/>
            <a:pathLst>
              <a:path w="17234151" h="5890946">
                <a:moveTo>
                  <a:pt x="0" y="0"/>
                </a:moveTo>
                <a:lnTo>
                  <a:pt x="17234150" y="0"/>
                </a:lnTo>
                <a:lnTo>
                  <a:pt x="17234150" y="5890946"/>
                </a:lnTo>
                <a:lnTo>
                  <a:pt x="0" y="589094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rot="739679" flipH="1">
            <a:off x="-1430024" y="-754069"/>
            <a:ext cx="7315200" cy="3976809"/>
          </a:xfrm>
          <a:custGeom>
            <a:avLst/>
            <a:gdLst/>
            <a:ahLst/>
            <a:cxnLst/>
            <a:rect l="l" t="t" r="r" b="b"/>
            <a:pathLst>
              <a:path w="7315200" h="3976809">
                <a:moveTo>
                  <a:pt x="7315200" y="0"/>
                </a:moveTo>
                <a:lnTo>
                  <a:pt x="0" y="0"/>
                </a:lnTo>
                <a:lnTo>
                  <a:pt x="0" y="3976808"/>
                </a:lnTo>
                <a:lnTo>
                  <a:pt x="7315200" y="3976808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156503" y="7033918"/>
            <a:ext cx="7315200" cy="3976809"/>
          </a:xfrm>
          <a:custGeom>
            <a:avLst/>
            <a:gdLst/>
            <a:ahLst/>
            <a:cxnLst/>
            <a:rect l="l" t="t" r="r" b="b"/>
            <a:pathLst>
              <a:path w="7315200" h="3976809">
                <a:moveTo>
                  <a:pt x="0" y="0"/>
                </a:moveTo>
                <a:lnTo>
                  <a:pt x="7315200" y="0"/>
                </a:lnTo>
                <a:lnTo>
                  <a:pt x="7315200" y="3976809"/>
                </a:lnTo>
                <a:lnTo>
                  <a:pt x="0" y="3976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882307" y="5384228"/>
            <a:ext cx="8523387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25"/>
              </a:lnSpc>
            </a:pPr>
            <a:r>
              <a:rPr lang="en-US" altLang="zh-CN" sz="3060" b="1">
                <a:solidFill>
                  <a:srgbClr val="5E6FA2"/>
                </a:solidFill>
                <a:latin typeface="Akzidenz-Grotesk Medium" panose="02000603030000020004"/>
                <a:ea typeface="Akzidenz-Grotesk Medium" panose="02000603030000020004"/>
                <a:cs typeface="Akzidenz-Grotesk Medium" panose="02000603030000020004"/>
                <a:sym typeface="Akzidenz-Grotesk Medium" panose="02000603030000020004"/>
              </a:rPr>
              <a:t>Application  design</a:t>
            </a:r>
            <a:endParaRPr lang="en-US" altLang="zh-CN" sz="3060" b="1">
              <a:solidFill>
                <a:srgbClr val="5E6FA2"/>
              </a:solidFill>
              <a:latin typeface="Akzidenz-Grotesk Medium" panose="02000603030000020004"/>
              <a:ea typeface="Akzidenz-Grotesk Medium" panose="02000603030000020004"/>
              <a:cs typeface="Akzidenz-Grotesk Medium" panose="02000603030000020004"/>
              <a:sym typeface="Akzidenz-Grotesk Medium" panose="02000603030000020004"/>
            </a:endParaRPr>
          </a:p>
        </p:txBody>
      </p:sp>
      <p:grpSp>
        <p:nvGrpSpPr>
          <p:cNvPr id="7" name="Group 7"/>
          <p:cNvGrpSpPr/>
          <p:nvPr/>
        </p:nvGrpSpPr>
        <p:grpSpPr>
          <a:xfrm rot="0">
            <a:off x="6172200" y="2938145"/>
            <a:ext cx="5916930" cy="724535"/>
            <a:chOff x="0" y="0"/>
            <a:chExt cx="755322" cy="17169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55322" cy="171697"/>
            </a:xfrm>
            <a:custGeom>
              <a:avLst/>
              <a:gdLst/>
              <a:ahLst/>
              <a:cxnLst/>
              <a:rect l="l" t="t" r="r" b="b"/>
              <a:pathLst>
                <a:path w="755322" h="171697">
                  <a:moveTo>
                    <a:pt x="85849" y="0"/>
                  </a:moveTo>
                  <a:lnTo>
                    <a:pt x="669474" y="0"/>
                  </a:lnTo>
                  <a:cubicBezTo>
                    <a:pt x="716887" y="0"/>
                    <a:pt x="755322" y="38436"/>
                    <a:pt x="755322" y="85849"/>
                  </a:cubicBezTo>
                  <a:lnTo>
                    <a:pt x="755322" y="85849"/>
                  </a:lnTo>
                  <a:cubicBezTo>
                    <a:pt x="755322" y="108617"/>
                    <a:pt x="746278" y="130453"/>
                    <a:pt x="730178" y="146553"/>
                  </a:cubicBezTo>
                  <a:cubicBezTo>
                    <a:pt x="714078" y="162652"/>
                    <a:pt x="692242" y="171697"/>
                    <a:pt x="669474" y="171697"/>
                  </a:cubicBezTo>
                  <a:lnTo>
                    <a:pt x="85849" y="171697"/>
                  </a:lnTo>
                  <a:cubicBezTo>
                    <a:pt x="38436" y="171697"/>
                    <a:pt x="0" y="133261"/>
                    <a:pt x="0" y="85849"/>
                  </a:cubicBezTo>
                  <a:lnTo>
                    <a:pt x="0" y="85849"/>
                  </a:lnTo>
                  <a:cubicBezTo>
                    <a:pt x="0" y="38436"/>
                    <a:pt x="38436" y="0"/>
                    <a:pt x="858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5E6FA2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755322" cy="219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210"/>
                </a:lnSpc>
                <a:spcBef>
                  <a:spcPct val="0"/>
                </a:spcBef>
              </a:p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568950" y="3131820"/>
            <a:ext cx="7123430" cy="525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00"/>
              </a:lnSpc>
            </a:pPr>
            <a:r>
              <a:rPr lang="zh-CN" altLang="en-US" sz="4800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四</a:t>
            </a:r>
            <a:r>
              <a:rPr lang="en-US" altLang="zh-CN" sz="4800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.web</a:t>
            </a:r>
            <a:r>
              <a:rPr lang="zh-CN" altLang="en-US" sz="4800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应用</a:t>
            </a:r>
            <a:r>
              <a:rPr lang="zh-CN" altLang="en-US" sz="4800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设计</a:t>
            </a:r>
            <a:endParaRPr lang="zh-CN" altLang="en-US" sz="4800" b="1">
              <a:solidFill>
                <a:srgbClr val="100F0D"/>
              </a:solidFill>
              <a:latin typeface="思源黑体 2 Medium" panose="020B0600000000000000" charset="-122"/>
              <a:ea typeface="思源黑体 2 Medium" panose="020B0600000000000000" charset="-122"/>
              <a:cs typeface="思源黑体 2 Medium" panose="020B0600000000000000" charset="-122"/>
              <a:sym typeface="思源黑体 2 Medium" panose="020B0600000000000000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10825" y="3743905"/>
            <a:ext cx="9866349" cy="1553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20"/>
              </a:lnSpc>
            </a:pPr>
            <a:r>
              <a:rPr lang="zh-CN" altLang="en-US" sz="5400" b="1" spc="585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应用</a:t>
            </a:r>
            <a:r>
              <a:rPr lang="zh-CN" altLang="en-US" sz="5400" b="1" spc="585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设计</a:t>
            </a:r>
            <a:endParaRPr lang="zh-CN" altLang="en-US" sz="5400" b="1" spc="585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web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应用设计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登录界面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829800" y="2857500"/>
            <a:ext cx="8152130" cy="7371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登录界面提供简洁明晰的按钮设计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根据用户类型分类提供选项按钮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后续按照用户体验，以及整体效果加入按钮点击效果和动画，提供错误处理提示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89401010" name="图片 2" descr="图形用户界面, 应用程序&#10;&#10;AI 生成的内容可能不正确。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130" y="1714500"/>
            <a:ext cx="5932805" cy="3682365"/>
          </a:xfrm>
          <a:prstGeom prst="rect">
            <a:avLst/>
          </a:prstGeom>
        </p:spPr>
      </p:pic>
      <p:pic>
        <p:nvPicPr>
          <p:cNvPr id="57067258" name="图片 3" descr="图形用户界面, 应用程序&#10;&#10;AI 生成的内容可能不正确。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5753100"/>
            <a:ext cx="5937250" cy="367855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web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应用设计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导航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设计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124200" y="24003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906000" y="1333500"/>
            <a:ext cx="8152130" cy="3843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航设计按照不同用户类型，在登录后的界面中设计相应的按钮，例如主管系统中创建任务的按钮（样例），点击创建后弹出页面进行任务描述，以及分配人员等功能，任务创建后显示跟踪任务的实施情况，在任务面板显示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普通用户在界面能够查看到上级分配的任务，并且提供申请以及反馈提交按钮，具有申请调整计划、上传任务进度，完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成任务提交等功能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系统管理员，页面提供添加角色按钮和角色列表，点击后查看角色情况，附带属性按钮（例如删除，调整），同时还有审批按钮，跳转审批页面，对主管的员工调配申请进行审批。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不同页面提供同色系的不同颜色，或者不违和的多样性页面设计，系统通知界面不同进行区分等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整体应用排布采用简约风格，避免繁琐设计，任务分配系统的主旨是方便快捷，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82265776" name="图片 5" descr="图形用户界面, 文本, 应用程序, 网站&#10;&#10;AI 生成的内容可能不正确。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38"/>
          <a:stretch>
            <a:fillRect/>
          </a:stretch>
        </p:blipFill>
        <p:spPr>
          <a:xfrm>
            <a:off x="1676400" y="1866900"/>
            <a:ext cx="7606665" cy="298259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zh-CN" altLang="en-US" sz="4995" b="1" spc="585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项目介绍</a:t>
            </a:r>
            <a:endParaRPr lang="zh-CN" altLang="en-US" sz="4995" b="1" spc="585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  <a:p>
            <a:pPr algn="l">
              <a:lnSpc>
                <a:spcPts val="5995"/>
              </a:lnSpc>
            </a:pP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8023860" y="2171700"/>
            <a:ext cx="8406765" cy="3879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针对此次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工程课题，我们决定设计开发一款任务管理系统。任务管理系统是一款基于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移动端的智能化协作工具，旨在帮助个人、团队及企业高效规划、分配、跟踪和完成各类任务与项目。该系统通过直观的界面、自动化提醒、多维度数据分析及团队协作功能，优化任务流转流程，减少沟通成本，提升整体工作效率。它的核心功能包括任务创建与分配、进度追踪、优先级管理、跨平台同步、实时协作及可视化报告等，适用于远程办公、敏捷开发、日常事务管理等多种场景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7"/>
          <a:stretch>
            <a:fillRect/>
          </a:stretch>
        </p:blipFill>
        <p:spPr>
          <a:xfrm>
            <a:off x="1143000" y="2171700"/>
            <a:ext cx="6853555" cy="475678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87305">
            <a:off x="-8340760" y="6016156"/>
            <a:ext cx="15537129" cy="5310873"/>
          </a:xfrm>
          <a:custGeom>
            <a:avLst/>
            <a:gdLst/>
            <a:ahLst/>
            <a:cxnLst/>
            <a:rect l="l" t="t" r="r" b="b"/>
            <a:pathLst>
              <a:path w="15537129" h="5310873">
                <a:moveTo>
                  <a:pt x="0" y="0"/>
                </a:moveTo>
                <a:lnTo>
                  <a:pt x="15537129" y="0"/>
                </a:lnTo>
                <a:lnTo>
                  <a:pt x="15537129" y="5310874"/>
                </a:lnTo>
                <a:lnTo>
                  <a:pt x="0" y="531087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428138">
            <a:off x="10926640" y="-1352653"/>
            <a:ext cx="17234151" cy="5890946"/>
          </a:xfrm>
          <a:custGeom>
            <a:avLst/>
            <a:gdLst/>
            <a:ahLst/>
            <a:cxnLst/>
            <a:rect l="l" t="t" r="r" b="b"/>
            <a:pathLst>
              <a:path w="17234151" h="5890946">
                <a:moveTo>
                  <a:pt x="0" y="0"/>
                </a:moveTo>
                <a:lnTo>
                  <a:pt x="17234150" y="0"/>
                </a:lnTo>
                <a:lnTo>
                  <a:pt x="17234150" y="5890946"/>
                </a:lnTo>
                <a:lnTo>
                  <a:pt x="0" y="589094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flipH="1">
            <a:off x="-1668425" y="7107227"/>
            <a:ext cx="7315200" cy="3976809"/>
          </a:xfrm>
          <a:custGeom>
            <a:avLst/>
            <a:gdLst/>
            <a:ahLst/>
            <a:cxnLst/>
            <a:rect l="l" t="t" r="r" b="b"/>
            <a:pathLst>
              <a:path w="7315200" h="3976809">
                <a:moveTo>
                  <a:pt x="7315200" y="0"/>
                </a:moveTo>
                <a:lnTo>
                  <a:pt x="0" y="0"/>
                </a:lnTo>
                <a:lnTo>
                  <a:pt x="0" y="3976809"/>
                </a:lnTo>
                <a:lnTo>
                  <a:pt x="7315200" y="3976809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641225" y="-911336"/>
            <a:ext cx="7315200" cy="3976809"/>
          </a:xfrm>
          <a:custGeom>
            <a:avLst/>
            <a:gdLst/>
            <a:ahLst/>
            <a:cxnLst/>
            <a:rect l="l" t="t" r="r" b="b"/>
            <a:pathLst>
              <a:path w="7315200" h="3976809">
                <a:moveTo>
                  <a:pt x="0" y="0"/>
                </a:moveTo>
                <a:lnTo>
                  <a:pt x="7315200" y="0"/>
                </a:lnTo>
                <a:lnTo>
                  <a:pt x="7315200" y="3976809"/>
                </a:lnTo>
                <a:lnTo>
                  <a:pt x="0" y="3976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06496" y="3657186"/>
            <a:ext cx="13475008" cy="1829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85"/>
              </a:lnSpc>
            </a:pPr>
            <a:r>
              <a:rPr lang="en-US" sz="11200" b="1" spc="414">
                <a:solidFill>
                  <a:srgbClr val="1E1E1E"/>
                </a:solidFill>
                <a:latin typeface="思源黑体 1 Heavy" panose="020B0A00000000000000" charset="-122"/>
                <a:ea typeface="思源黑体 1 Heavy" panose="020B0A00000000000000" charset="-122"/>
                <a:cs typeface="思源黑体 1 Heavy" panose="020B0A00000000000000" charset="-122"/>
                <a:sym typeface="思源黑体 1 Heavy" panose="020B0A00000000000000" charset="-122"/>
              </a:rPr>
              <a:t>感谢您的观看</a:t>
            </a:r>
            <a:endParaRPr lang="en-US" sz="11200" b="1" spc="414">
              <a:solidFill>
                <a:srgbClr val="1E1E1E"/>
              </a:solidFill>
              <a:latin typeface="思源黑体 1 Heavy" panose="020B0A00000000000000" charset="-122"/>
              <a:ea typeface="思源黑体 1 Heavy" panose="020B0A00000000000000" charset="-122"/>
              <a:cs typeface="思源黑体 1 Heavy" panose="020B0A00000000000000" charset="-122"/>
              <a:sym typeface="思源黑体 1 Heavy" panose="020B0A00000000000000" charset="-122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7831040" y="7074824"/>
            <a:ext cx="382735" cy="407707"/>
          </a:xfrm>
          <a:custGeom>
            <a:avLst/>
            <a:gdLst/>
            <a:ahLst/>
            <a:cxnLst/>
            <a:rect l="l" t="t" r="r" b="b"/>
            <a:pathLst>
              <a:path w="382735" h="407707">
                <a:moveTo>
                  <a:pt x="0" y="0"/>
                </a:moveTo>
                <a:lnTo>
                  <a:pt x="382734" y="0"/>
                </a:lnTo>
                <a:lnTo>
                  <a:pt x="382734" y="407706"/>
                </a:lnTo>
                <a:lnTo>
                  <a:pt x="0" y="4077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TextBox 8"/>
          <p:cNvSpPr txBox="1"/>
          <p:nvPr/>
        </p:nvSpPr>
        <p:spPr>
          <a:xfrm>
            <a:off x="8419700" y="7101014"/>
            <a:ext cx="2356614" cy="348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20"/>
              </a:lnSpc>
              <a:spcBef>
                <a:spcPct val="0"/>
              </a:spcBef>
            </a:pPr>
            <a:r>
              <a:rPr lang="en-US" sz="2265" b="1">
                <a:solidFill>
                  <a:srgbClr val="1E1E1E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主讲人：</a:t>
            </a:r>
            <a:r>
              <a:rPr lang="zh-CN" altLang="en-US" sz="2265" b="1">
                <a:solidFill>
                  <a:srgbClr val="1E1E1E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张欣蕊</a:t>
            </a:r>
            <a:endParaRPr lang="zh-CN" altLang="en-US" sz="2265" b="1">
              <a:solidFill>
                <a:srgbClr val="1E1E1E"/>
              </a:solidFill>
              <a:latin typeface="思源黑体 2 Medium" panose="020B0600000000000000" charset="-122"/>
              <a:ea typeface="思源黑体 2 Medium" panose="020B0600000000000000" charset="-122"/>
              <a:cs typeface="思源黑体 2 Medium" panose="020B0600000000000000" charset="-122"/>
              <a:sym typeface="思源黑体 2 Medium" panose="020B0600000000000000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78275" y="2972543"/>
            <a:ext cx="9731450" cy="789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90"/>
              </a:lnSpc>
            </a:pPr>
            <a:r>
              <a:rPr lang="en-US" sz="3900" b="1">
                <a:solidFill>
                  <a:srgbClr val="5E6FA2"/>
                </a:solidFill>
                <a:latin typeface="Akzidenz-Grotesk Medium" panose="02000603030000020004"/>
                <a:ea typeface="Akzidenz-Grotesk Medium" panose="02000603030000020004"/>
                <a:cs typeface="Akzidenz-Grotesk Medium" panose="02000603030000020004"/>
                <a:sym typeface="Akzidenz-Grotesk Medium" panose="02000603030000020004"/>
              </a:rPr>
              <a:t>THANK YOU FOR WATCHING</a:t>
            </a:r>
            <a:endParaRPr lang="en-US" sz="3900" b="1">
              <a:solidFill>
                <a:srgbClr val="5E6FA2"/>
              </a:solidFill>
              <a:latin typeface="Akzidenz-Grotesk Medium" panose="02000603030000020004"/>
              <a:ea typeface="Akzidenz-Grotesk Medium" panose="02000603030000020004"/>
              <a:cs typeface="Akzidenz-Grotesk Medium" panose="02000603030000020004"/>
              <a:sym typeface="Akzidenz-Grotesk Medium" panose="020006030300000200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083691">
            <a:off x="-7496214" y="-21245"/>
            <a:ext cx="15537129" cy="5310873"/>
          </a:xfrm>
          <a:custGeom>
            <a:avLst/>
            <a:gdLst/>
            <a:ahLst/>
            <a:cxnLst/>
            <a:rect l="l" t="t" r="r" b="b"/>
            <a:pathLst>
              <a:path w="15537129" h="5310873">
                <a:moveTo>
                  <a:pt x="0" y="0"/>
                </a:moveTo>
                <a:lnTo>
                  <a:pt x="15537129" y="0"/>
                </a:lnTo>
                <a:lnTo>
                  <a:pt x="15537129" y="5310874"/>
                </a:lnTo>
                <a:lnTo>
                  <a:pt x="0" y="531087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410990">
            <a:off x="10108432" y="4829978"/>
            <a:ext cx="17234151" cy="5890946"/>
          </a:xfrm>
          <a:custGeom>
            <a:avLst/>
            <a:gdLst/>
            <a:ahLst/>
            <a:cxnLst/>
            <a:rect l="l" t="t" r="r" b="b"/>
            <a:pathLst>
              <a:path w="17234151" h="5890946">
                <a:moveTo>
                  <a:pt x="0" y="0"/>
                </a:moveTo>
                <a:lnTo>
                  <a:pt x="17234150" y="0"/>
                </a:lnTo>
                <a:lnTo>
                  <a:pt x="17234150" y="5890946"/>
                </a:lnTo>
                <a:lnTo>
                  <a:pt x="0" y="589094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rot="739679" flipH="1">
            <a:off x="-1430024" y="-754069"/>
            <a:ext cx="7315200" cy="3976809"/>
          </a:xfrm>
          <a:custGeom>
            <a:avLst/>
            <a:gdLst/>
            <a:ahLst/>
            <a:cxnLst/>
            <a:rect l="l" t="t" r="r" b="b"/>
            <a:pathLst>
              <a:path w="7315200" h="3976809">
                <a:moveTo>
                  <a:pt x="7315200" y="0"/>
                </a:moveTo>
                <a:lnTo>
                  <a:pt x="0" y="0"/>
                </a:lnTo>
                <a:lnTo>
                  <a:pt x="0" y="3976808"/>
                </a:lnTo>
                <a:lnTo>
                  <a:pt x="7315200" y="3976808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156503" y="7033918"/>
            <a:ext cx="7315200" cy="3976809"/>
          </a:xfrm>
          <a:custGeom>
            <a:avLst/>
            <a:gdLst/>
            <a:ahLst/>
            <a:cxnLst/>
            <a:rect l="l" t="t" r="r" b="b"/>
            <a:pathLst>
              <a:path w="7315200" h="3976809">
                <a:moveTo>
                  <a:pt x="0" y="0"/>
                </a:moveTo>
                <a:lnTo>
                  <a:pt x="7315200" y="0"/>
                </a:lnTo>
                <a:lnTo>
                  <a:pt x="7315200" y="3976809"/>
                </a:lnTo>
                <a:lnTo>
                  <a:pt x="0" y="3976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882307" y="5384228"/>
            <a:ext cx="8523387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25"/>
              </a:lnSpc>
            </a:pPr>
            <a:r>
              <a:rPr lang="en-US" altLang="zh-CN" sz="3060" b="1">
                <a:solidFill>
                  <a:srgbClr val="5E6FA2"/>
                </a:solidFill>
                <a:latin typeface="Akzidenz-Grotesk Medium" panose="02000603030000020004"/>
                <a:ea typeface="Akzidenz-Grotesk Medium" panose="02000603030000020004"/>
                <a:cs typeface="Akzidenz-Grotesk Medium" panose="02000603030000020004"/>
                <a:sym typeface="Akzidenz-Grotesk Medium" panose="02000603030000020004"/>
              </a:rPr>
              <a:t>Requirements analysis</a:t>
            </a:r>
            <a:endParaRPr lang="en-US" altLang="zh-CN" sz="3060" b="1">
              <a:solidFill>
                <a:srgbClr val="5E6FA2"/>
              </a:solidFill>
              <a:latin typeface="Akzidenz-Grotesk Medium" panose="02000603030000020004"/>
              <a:ea typeface="Akzidenz-Grotesk Medium" panose="02000603030000020004"/>
              <a:cs typeface="Akzidenz-Grotesk Medium" panose="02000603030000020004"/>
              <a:sym typeface="Akzidenz-Grotesk Medium" panose="02000603030000020004"/>
            </a:endParaRPr>
          </a:p>
        </p:txBody>
      </p:sp>
      <p:grpSp>
        <p:nvGrpSpPr>
          <p:cNvPr id="7" name="Group 7"/>
          <p:cNvGrpSpPr/>
          <p:nvPr/>
        </p:nvGrpSpPr>
        <p:grpSpPr>
          <a:xfrm rot="0">
            <a:off x="6638925" y="3066415"/>
            <a:ext cx="5396230" cy="630555"/>
            <a:chOff x="0" y="0"/>
            <a:chExt cx="755322" cy="17169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55322" cy="171697"/>
            </a:xfrm>
            <a:custGeom>
              <a:avLst/>
              <a:gdLst/>
              <a:ahLst/>
              <a:cxnLst/>
              <a:rect l="l" t="t" r="r" b="b"/>
              <a:pathLst>
                <a:path w="755322" h="171697">
                  <a:moveTo>
                    <a:pt x="85849" y="0"/>
                  </a:moveTo>
                  <a:lnTo>
                    <a:pt x="669474" y="0"/>
                  </a:lnTo>
                  <a:cubicBezTo>
                    <a:pt x="716887" y="0"/>
                    <a:pt x="755322" y="38436"/>
                    <a:pt x="755322" y="85849"/>
                  </a:cubicBezTo>
                  <a:lnTo>
                    <a:pt x="755322" y="85849"/>
                  </a:lnTo>
                  <a:cubicBezTo>
                    <a:pt x="755322" y="108617"/>
                    <a:pt x="746278" y="130453"/>
                    <a:pt x="730178" y="146553"/>
                  </a:cubicBezTo>
                  <a:cubicBezTo>
                    <a:pt x="714078" y="162652"/>
                    <a:pt x="692242" y="171697"/>
                    <a:pt x="669474" y="171697"/>
                  </a:cubicBezTo>
                  <a:lnTo>
                    <a:pt x="85849" y="171697"/>
                  </a:lnTo>
                  <a:cubicBezTo>
                    <a:pt x="38436" y="171697"/>
                    <a:pt x="0" y="133261"/>
                    <a:pt x="0" y="85849"/>
                  </a:cubicBezTo>
                  <a:lnTo>
                    <a:pt x="0" y="85849"/>
                  </a:lnTo>
                  <a:cubicBezTo>
                    <a:pt x="0" y="38436"/>
                    <a:pt x="38436" y="0"/>
                    <a:pt x="858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5E6FA2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755322" cy="219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210"/>
                </a:lnSpc>
                <a:spcBef>
                  <a:spcPct val="0"/>
                </a:spcBef>
              </a:p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019800" y="3131820"/>
            <a:ext cx="6492875" cy="525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00"/>
              </a:lnSpc>
            </a:pPr>
            <a:r>
              <a:rPr lang="zh-CN" altLang="en-US" sz="3415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一</a:t>
            </a:r>
            <a:r>
              <a:rPr lang="en-US" altLang="zh-CN" sz="3415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.</a:t>
            </a:r>
            <a:r>
              <a:rPr lang="zh-CN" altLang="en-US" sz="3415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项目介绍及</a:t>
            </a:r>
            <a:r>
              <a:rPr lang="zh-CN" altLang="en-US" sz="3415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需求分析</a:t>
            </a:r>
            <a:endParaRPr lang="zh-CN" altLang="en-US" sz="3415" b="1">
              <a:solidFill>
                <a:srgbClr val="100F0D"/>
              </a:solidFill>
              <a:latin typeface="思源黑体 2 Medium" panose="020B0600000000000000" charset="-122"/>
              <a:ea typeface="思源黑体 2 Medium" panose="020B0600000000000000" charset="-122"/>
              <a:cs typeface="思源黑体 2 Medium" panose="020B0600000000000000" charset="-122"/>
              <a:sym typeface="思源黑体 2 Medium" panose="020B0600000000000000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10825" y="3743905"/>
            <a:ext cx="9866349" cy="1553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20"/>
              </a:lnSpc>
            </a:pPr>
            <a:r>
              <a:rPr lang="zh-CN" altLang="en-US" sz="5400" b="1" spc="585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需求分析</a:t>
            </a:r>
            <a:endParaRPr lang="zh-CN" altLang="en-US" sz="5400" b="1" spc="585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需求分析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用户需求分析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352800" y="26289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067800" y="1975485"/>
            <a:ext cx="7042150" cy="6628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目标用户群体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需要高效规划、分配、跟踪和完成各类任务与项目的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个人、团队及企业。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用户痛点与需求挖掘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显性需求：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a.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任务分配模糊：员工不清楚自己负责什么，任务目标、截止时间、交付标准不明确。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b.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进度跟踪低效：领导需频繁通过邮件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/IM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追问进度，信息分散且滞后。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c.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协作成本高：跨部门任务沟通低效，文档、评论、问题反馈缺乏集中管理。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d.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数据支撑不足：管理层难以及时掌握全局任务健康度，决策依赖人工统计。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隐性需求：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a.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任务依赖管理：复杂任务需支持子任务拆分、任务间依赖关系（如任务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需等任务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完成才能启动）。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b.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个性化提醒：根据任务优先级自动触发邮件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企业微信提醒（如截止前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天预警）。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c.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负载均衡：避免员工任务过载（如同时承担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&gt;5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个高优先级任务时自动提醒主管）。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知识沉淀：任务相关文档、经验总结可沉淀复用，避免重复劳动。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7"/>
          <a:stretch>
            <a:fillRect/>
          </a:stretch>
        </p:blipFill>
        <p:spPr>
          <a:xfrm>
            <a:off x="1219200" y="1638300"/>
            <a:ext cx="7655560" cy="66147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需求分析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业务需求分析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352800" y="26289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067800" y="1975485"/>
            <a:ext cx="8244205" cy="6628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项目目标与商业价值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核心目标：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提升效率：减少任务沟通、进度同步的时间成本，人均任务处理效率提升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30%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以上。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透明化管理：实现任务从创建到结案的全流程数字化追踪，降低信息不对称。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支撑决策：通过任务数据量化团队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个人效能，为绩效考核、资源调配提供依据。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业务闭环：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任务创建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分配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协作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验收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归档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数据反哺（优化流程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人员评估）。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核心业务流程梳理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graph TD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A[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任务创建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--&gt; B{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任务类型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B --&gt;|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个人任务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 C[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员工自建任务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B --&gt;|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团队任务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 D[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主管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领导创建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C --&gt; E[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任务分配：负责人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截止时间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优先级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 --&gt; E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E --&gt; F[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任务执行：更新进度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上传附件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提交流程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 --&gt; G{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是否需协作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G --&gt;|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 H[@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成员评论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申请资源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创建子任务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H --&gt; F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G --&gt;|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 I[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进度更新：待办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进行中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待验收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已完成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 --&gt; J[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验收环节：负责人提交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审核人确认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J --&gt; K{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是否通过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K --&gt;|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 L[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任务结案，数据归档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K --&gt;|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不通过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 M[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退回修改，重新执行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L --&gt; N[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生成统计报表：进度、耗时、成员贡献度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7"/>
          <a:stretch>
            <a:fillRect/>
          </a:stretch>
        </p:blipFill>
        <p:spPr>
          <a:xfrm>
            <a:off x="1295400" y="2476500"/>
            <a:ext cx="7346315" cy="63696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需求分析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功能需求分析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352800" y="26289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067800" y="1975485"/>
            <a:ext cx="7042150" cy="6628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、普通员工对功能的需求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该系统的一种用户，其主要权限是查看上级分配的任务，执行所分配的任务，在必要的时候可以申请调整计划的内容。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、主管对系统的需求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该系统的一种用户，一个主管下属有一些员工。主管的主要权限是创建任务描述，并将该任务分配给其下属的员工。主管还可以跟踪任务的实施情况。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、系统管理员的需求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该系统的一种用户，其权限是进行用户管理，包括添加或者删除用户等，以及添加其他用户并分配其角色（包括主管和员工），此外还可以审批主管的员工调配申请。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7"/>
          <a:stretch>
            <a:fillRect/>
          </a:stretch>
        </p:blipFill>
        <p:spPr>
          <a:xfrm>
            <a:off x="1447800" y="1790700"/>
            <a:ext cx="6850380" cy="59759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083691">
            <a:off x="-7496214" y="-21245"/>
            <a:ext cx="15537129" cy="5310873"/>
          </a:xfrm>
          <a:custGeom>
            <a:avLst/>
            <a:gdLst/>
            <a:ahLst/>
            <a:cxnLst/>
            <a:rect l="l" t="t" r="r" b="b"/>
            <a:pathLst>
              <a:path w="15537129" h="5310873">
                <a:moveTo>
                  <a:pt x="0" y="0"/>
                </a:moveTo>
                <a:lnTo>
                  <a:pt x="15537129" y="0"/>
                </a:lnTo>
                <a:lnTo>
                  <a:pt x="15537129" y="5310874"/>
                </a:lnTo>
                <a:lnTo>
                  <a:pt x="0" y="531087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410990">
            <a:off x="10108432" y="4829978"/>
            <a:ext cx="17234151" cy="5890946"/>
          </a:xfrm>
          <a:custGeom>
            <a:avLst/>
            <a:gdLst/>
            <a:ahLst/>
            <a:cxnLst/>
            <a:rect l="l" t="t" r="r" b="b"/>
            <a:pathLst>
              <a:path w="17234151" h="5890946">
                <a:moveTo>
                  <a:pt x="0" y="0"/>
                </a:moveTo>
                <a:lnTo>
                  <a:pt x="17234150" y="0"/>
                </a:lnTo>
                <a:lnTo>
                  <a:pt x="17234150" y="5890946"/>
                </a:lnTo>
                <a:lnTo>
                  <a:pt x="0" y="589094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rot="739679" flipH="1">
            <a:off x="-1430024" y="-754069"/>
            <a:ext cx="7315200" cy="3976809"/>
          </a:xfrm>
          <a:custGeom>
            <a:avLst/>
            <a:gdLst/>
            <a:ahLst/>
            <a:cxnLst/>
            <a:rect l="l" t="t" r="r" b="b"/>
            <a:pathLst>
              <a:path w="7315200" h="3976809">
                <a:moveTo>
                  <a:pt x="7315200" y="0"/>
                </a:moveTo>
                <a:lnTo>
                  <a:pt x="0" y="0"/>
                </a:lnTo>
                <a:lnTo>
                  <a:pt x="0" y="3976808"/>
                </a:lnTo>
                <a:lnTo>
                  <a:pt x="7315200" y="3976808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156503" y="7033918"/>
            <a:ext cx="7315200" cy="3976809"/>
          </a:xfrm>
          <a:custGeom>
            <a:avLst/>
            <a:gdLst/>
            <a:ahLst/>
            <a:cxnLst/>
            <a:rect l="l" t="t" r="r" b="b"/>
            <a:pathLst>
              <a:path w="7315200" h="3976809">
                <a:moveTo>
                  <a:pt x="0" y="0"/>
                </a:moveTo>
                <a:lnTo>
                  <a:pt x="7315200" y="0"/>
                </a:lnTo>
                <a:lnTo>
                  <a:pt x="7315200" y="3976809"/>
                </a:lnTo>
                <a:lnTo>
                  <a:pt x="0" y="3976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882307" y="5384228"/>
            <a:ext cx="8523387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25"/>
              </a:lnSpc>
            </a:pPr>
            <a:r>
              <a:rPr lang="en-US" altLang="zh-CN" sz="3060" b="1">
                <a:solidFill>
                  <a:srgbClr val="5E6FA2"/>
                </a:solidFill>
                <a:latin typeface="Akzidenz-Grotesk Medium" panose="02000603030000020004"/>
                <a:ea typeface="Akzidenz-Grotesk Medium" panose="02000603030000020004"/>
                <a:cs typeface="Akzidenz-Grotesk Medium" panose="02000603030000020004"/>
                <a:sym typeface="Akzidenz-Grotesk Medium" panose="02000603030000020004"/>
              </a:rPr>
              <a:t>Apply modeling analysis</a:t>
            </a:r>
            <a:endParaRPr lang="en-US" altLang="zh-CN" sz="3060" b="1">
              <a:solidFill>
                <a:srgbClr val="5E6FA2"/>
              </a:solidFill>
              <a:latin typeface="Akzidenz-Grotesk Medium" panose="02000603030000020004"/>
              <a:ea typeface="Akzidenz-Grotesk Medium" panose="02000603030000020004"/>
              <a:cs typeface="Akzidenz-Grotesk Medium" panose="02000603030000020004"/>
              <a:sym typeface="Akzidenz-Grotesk Medium" panose="02000603030000020004"/>
            </a:endParaRPr>
          </a:p>
        </p:txBody>
      </p:sp>
      <p:grpSp>
        <p:nvGrpSpPr>
          <p:cNvPr id="7" name="Group 7"/>
          <p:cNvGrpSpPr/>
          <p:nvPr/>
        </p:nvGrpSpPr>
        <p:grpSpPr>
          <a:xfrm rot="0">
            <a:off x="6781800" y="3076575"/>
            <a:ext cx="4625975" cy="630555"/>
            <a:chOff x="0" y="0"/>
            <a:chExt cx="755322" cy="17169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55322" cy="171697"/>
            </a:xfrm>
            <a:custGeom>
              <a:avLst/>
              <a:gdLst/>
              <a:ahLst/>
              <a:cxnLst/>
              <a:rect l="l" t="t" r="r" b="b"/>
              <a:pathLst>
                <a:path w="755322" h="171697">
                  <a:moveTo>
                    <a:pt x="85849" y="0"/>
                  </a:moveTo>
                  <a:lnTo>
                    <a:pt x="669474" y="0"/>
                  </a:lnTo>
                  <a:cubicBezTo>
                    <a:pt x="716887" y="0"/>
                    <a:pt x="755322" y="38436"/>
                    <a:pt x="755322" y="85849"/>
                  </a:cubicBezTo>
                  <a:lnTo>
                    <a:pt x="755322" y="85849"/>
                  </a:lnTo>
                  <a:cubicBezTo>
                    <a:pt x="755322" y="108617"/>
                    <a:pt x="746278" y="130453"/>
                    <a:pt x="730178" y="146553"/>
                  </a:cubicBezTo>
                  <a:cubicBezTo>
                    <a:pt x="714078" y="162652"/>
                    <a:pt x="692242" y="171697"/>
                    <a:pt x="669474" y="171697"/>
                  </a:cubicBezTo>
                  <a:lnTo>
                    <a:pt x="85849" y="171697"/>
                  </a:lnTo>
                  <a:cubicBezTo>
                    <a:pt x="38436" y="171697"/>
                    <a:pt x="0" y="133261"/>
                    <a:pt x="0" y="85849"/>
                  </a:cubicBezTo>
                  <a:lnTo>
                    <a:pt x="0" y="85849"/>
                  </a:lnTo>
                  <a:cubicBezTo>
                    <a:pt x="0" y="38436"/>
                    <a:pt x="38436" y="0"/>
                    <a:pt x="858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5E6FA2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755322" cy="219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210"/>
                </a:lnSpc>
                <a:spcBef>
                  <a:spcPct val="0"/>
                </a:spcBef>
              </a:p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781800" y="3180715"/>
            <a:ext cx="4625975" cy="525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00"/>
              </a:lnSpc>
            </a:pPr>
            <a:r>
              <a:rPr lang="zh-CN" altLang="en-US" sz="3415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二</a:t>
            </a:r>
            <a:r>
              <a:rPr lang="en-US" altLang="zh-CN" sz="4800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.web</a:t>
            </a:r>
            <a:r>
              <a:rPr lang="zh-CN" altLang="en-US" sz="4800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应用建模</a:t>
            </a:r>
            <a:endParaRPr lang="zh-CN" altLang="en-US" sz="4800" b="1">
              <a:solidFill>
                <a:srgbClr val="100F0D"/>
              </a:solidFill>
              <a:latin typeface="思源黑体 2 Medium" panose="020B0600000000000000" charset="-122"/>
              <a:ea typeface="思源黑体 2 Medium" panose="020B0600000000000000" charset="-122"/>
              <a:cs typeface="思源黑体 2 Medium" panose="020B0600000000000000" charset="-122"/>
              <a:sym typeface="思源黑体 2 Medium" panose="020B0600000000000000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10825" y="3743905"/>
            <a:ext cx="9866349" cy="1553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20"/>
              </a:lnSpc>
            </a:pPr>
            <a:r>
              <a:rPr lang="zh-CN" altLang="en-US" sz="5400" b="1" spc="585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应用建模</a:t>
            </a:r>
            <a:r>
              <a:rPr lang="zh-CN" altLang="en-US" sz="5400" b="1" spc="585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分析</a:t>
            </a:r>
            <a:endParaRPr lang="zh-CN" altLang="en-US" sz="5400" b="1" spc="585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295.0710236220472,&quot;left&quot;:458.18834645669295,&quot;top&quot;:308.55,&quot;width&quot;:882.2041732283462}"/>
</p:tagLst>
</file>

<file path=ppt/tags/tag2.xml><?xml version="1.0" encoding="utf-8"?>
<p:tagLst xmlns:p="http://schemas.openxmlformats.org/presentationml/2006/main">
  <p:tag name="KSO_WM_DIAGRAM_VIRTUALLY_FRAME" val="{&quot;height&quot;:295.0710236220472,&quot;left&quot;:458.18834645669295,&quot;top&quot;:308.55,&quot;width&quot;:882.2041732283462}"/>
</p:tagLst>
</file>

<file path=ppt/tags/tag3.xml><?xml version="1.0" encoding="utf-8"?>
<p:tagLst xmlns:p="http://schemas.openxmlformats.org/presentationml/2006/main">
  <p:tag name="KSO_WM_DIAGRAM_VIRTUALLY_FRAME" val="{&quot;height&quot;:295.0710236220472,&quot;left&quot;:458.18834645669295,&quot;top&quot;:308.55,&quot;width&quot;:882.2041732283462}"/>
</p:tagLst>
</file>

<file path=ppt/tags/tag4.xml><?xml version="1.0" encoding="utf-8"?>
<p:tagLst xmlns:p="http://schemas.openxmlformats.org/presentationml/2006/main">
  <p:tag name="KSO_WM_DIAGRAM_VIRTUALLY_FRAME" val="{&quot;height&quot;:295.0710236220472,&quot;left&quot;:458.18834645669295,&quot;top&quot;:308.55,&quot;width&quot;:882.2041732283462}"/>
</p:tagLst>
</file>

<file path=ppt/tags/tag5.xml><?xml version="1.0" encoding="utf-8"?>
<p:tagLst xmlns:p="http://schemas.openxmlformats.org/presentationml/2006/main">
  <p:tag name="KSO_WM_DIAGRAM_VIRTUALLY_FRAME" val="{&quot;height&quot;:295.0710236220472,&quot;left&quot;:458.18834645669295,&quot;top&quot;:308.55,&quot;width&quot;:882.2041732283462}"/>
</p:tagLst>
</file>

<file path=ppt/tags/tag6.xml><?xml version="1.0" encoding="utf-8"?>
<p:tagLst xmlns:p="http://schemas.openxmlformats.org/presentationml/2006/main">
  <p:tag name="KSO_WM_DIAGRAM_VIRTUALLY_FRAME" val="{&quot;height&quot;:295.0710236220472,&quot;left&quot;:458.18834645669295,&quot;top&quot;:308.55,&quot;width&quot;:882.2041732283462}"/>
</p:tagLst>
</file>

<file path=ppt/tags/tag7.xml><?xml version="1.0" encoding="utf-8"?>
<p:tagLst xmlns:p="http://schemas.openxmlformats.org/presentationml/2006/main">
  <p:tag name="KSO_WM_DIAGRAM_VIRTUALLY_FRAME" val="{&quot;height&quot;:295.0710236220472,&quot;left&quot;:458.18834645669295,&quot;top&quot;:308.55,&quot;width&quot;:882.2041732283462}"/>
</p:tagLst>
</file>

<file path=ppt/tags/tag8.xml><?xml version="1.0" encoding="utf-8"?>
<p:tagLst xmlns:p="http://schemas.openxmlformats.org/presentationml/2006/main">
  <p:tag name="KSO_WM_DIAGRAM_VIRTUALLY_FRAME" val="{&quot;height&quot;:295.0710236220472,&quot;left&quot;:458.18834645669295,&quot;top&quot;:308.55,&quot;width&quot;:882.2041732283462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12357</Words>
  <Application>WPS 演示</Application>
  <PresentationFormat>On-screen Show (4:3)</PresentationFormat>
  <Paragraphs>730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4" baseType="lpstr">
      <vt:lpstr>Arial</vt:lpstr>
      <vt:lpstr>宋体</vt:lpstr>
      <vt:lpstr>Wingdings</vt:lpstr>
      <vt:lpstr>思源黑体 1 Heavy</vt:lpstr>
      <vt:lpstr>黑体</vt:lpstr>
      <vt:lpstr>思源黑体 2 Medium</vt:lpstr>
      <vt:lpstr>Akzidenz-Grotesk Medium</vt:lpstr>
      <vt:lpstr>思源黑体 1 Bold</vt:lpstr>
      <vt:lpstr>思源黑体 2 Bold</vt:lpstr>
      <vt:lpstr>Segoe Print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微信用户</cp:lastModifiedBy>
  <cp:revision>11</cp:revision>
  <dcterms:created xsi:type="dcterms:W3CDTF">2006-08-16T00:00:00Z</dcterms:created>
  <dcterms:modified xsi:type="dcterms:W3CDTF">2025-04-17T11:04:29Z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0DE1C3CB7AA34B0389377EF520D0338F_13</vt:lpwstr>
  </property>
  <property fmtid="{D5CDD505-2E9C-101B-9397-08002B2CF9AE}" pid="3" name="KSOProductBuildVer">
    <vt:lpwstr>2052-12.1.0.20784</vt:lpwstr>
  </property>
</Properties>
</file>