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28081B-C2FC-4FE3-8B6D-BD446FF933E6}">
          <p14:sldIdLst>
            <p14:sldId id="256"/>
            <p14:sldId id="259"/>
            <p14:sldId id="257"/>
            <p14:sldId id="258"/>
            <p14:sldId id="260"/>
            <p14:sldId id="261"/>
            <p14:sldId id="264"/>
            <p14:sldId id="265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8AC4-E022-47AA-8188-91C4AAAEA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01ACD-F5BB-450B-879C-A2B8BF28E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C877-404C-4CB4-9B09-710FCEC7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EFDA-A520-44AE-83AF-722D7E99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7F997-B303-4FA9-BD2B-FFCBCE6D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7895-C2FA-48C6-A3B7-18AF562A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3ECB-59F3-4DA8-8595-9A9DF6D6C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B139-0F1A-4B0D-9228-0E8F9E98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2B08-4AA8-4A7E-9BE2-1FCF3A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9BE8-BF19-4997-AC37-433C33E0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9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4C58C-66DD-4B9B-B252-83FA10BD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56869-65FA-4B8D-91B3-E0717DABC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25D1-0D47-4E4C-9860-6B59D12D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8B4B0-3249-4097-A442-36F9E1E0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7DD6-36C9-40DB-B225-ECA02B2D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9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4C34-A1CF-4195-82A7-78CE0EE6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74C3-C52C-4EFA-BAD5-2804FFB5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974FD-2019-43E3-B183-CC633F34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8AE1-CA8B-4A8B-854D-1DAAA570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E9D7-34A3-4943-9405-B5D202FC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CF2C-CCDE-4047-89E7-7F1A5200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01A85-09D4-4F0C-9260-5CE145D9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9334-FF61-4B4B-9766-AAF204C8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B64A-736D-491B-A07D-DEE72D47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BE31-F002-4309-956D-7808C8CD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3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56A3-D94F-4183-ABFB-626C1C87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CB25-1867-4B35-B35B-26A5954A8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086EE-2DCF-4E01-88EE-16FCAF6AC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70E9A-71F3-4C13-8F84-06E7D69B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6B96F-0CD3-4942-AB0F-3F93B8EF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710EA-463B-4FEF-8A32-06D40CC3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94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F050-65F2-4916-8244-2D454849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CDA97-CF31-4741-BF13-E2A1C447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5D5A4-13FB-413F-88E2-49DCA91A7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0B284-9945-4B61-A829-7986B7B23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EF81E-6271-4DB6-A07E-924340C7E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D1CF0-AA7B-42FE-9A24-2AA77128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8DF26-A585-46F0-83F9-B2763A9B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D4896-AEBA-448C-B45A-60423D39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D49-8180-4085-9D12-D610649A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EA126-0746-4E61-A4FE-A385FFBE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D7731-AC2D-4EC9-9E3E-D8DB4818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518A1-FA07-45D9-8A07-B92796F0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1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28511-4931-40D9-B939-0FFA430D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58F94-F3A3-48BB-B7E2-90C94278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62667-8C40-456A-8BBA-069F706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70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59C5-2B74-45F6-A498-D69848D5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E6-88B6-4836-B47A-AA44E155D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BF3D3-56B4-4537-B609-A449E4A7B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7D5C0-85DC-46DA-805E-8156940A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7BB9C-3C1B-45D2-A221-6DEF126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8B380-4F29-4F8B-AEFE-1B677A77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8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9E27-82B7-45F5-BF2F-3FB466E6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252B9-5BB1-4F90-A697-80A81EA96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6985D-F10E-4133-84E8-2AF27ACBE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83274-ECDF-42CF-A7BD-3A7EE710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314BE-BCDD-40CC-9C4C-120F6954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0795F-74B6-4274-B1E5-2FE81CDD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0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843ED-0A35-4316-8B66-FCEE0A4B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3F0ED-781C-4A24-BAE5-E7657909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B24A-B2DD-46CE-BE04-4F7E1687D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FE5E-60A1-4C98-8A41-834BC253C8F5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C38D-68AF-48A4-B189-067E7BE9D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0B52-4012-4DD9-99BB-18FD4D143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073D-7C29-4249-A5B3-F0A0A58AF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3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5F4196-F829-4CFA-BB6B-E77292FB1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Assignment 1</a:t>
            </a:r>
          </a:p>
          <a:p>
            <a:endParaRPr lang="en-IN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 : Aaron Gonsalves</a:t>
            </a: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(161288196)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2AF0B-DF95-41C7-B1A5-0C38F49BA92B}"/>
              </a:ext>
            </a:extLst>
          </p:cNvPr>
          <p:cNvSpPr/>
          <p:nvPr/>
        </p:nvSpPr>
        <p:spPr>
          <a:xfrm>
            <a:off x="2941995" y="1439000"/>
            <a:ext cx="630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Statistics for Analytics</a:t>
            </a:r>
            <a:b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(BAN 100)</a:t>
            </a:r>
          </a:p>
        </p:txBody>
      </p:sp>
    </p:spTree>
    <p:extLst>
      <p:ext uri="{BB962C8B-B14F-4D97-AF65-F5344CB8AC3E}">
        <p14:creationId xmlns:p14="http://schemas.microsoft.com/office/powerpoint/2010/main" val="266128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9D5BE55-7F38-4356-ADE7-1CEEE3363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0288" y="236681"/>
            <a:ext cx="65532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PROC FREQUENCY ON CARS(MANUFACTURER)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2AC31D-3698-4250-8180-0FD6192A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88" y="1295351"/>
            <a:ext cx="5611368" cy="143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title 'No. of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occurences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of different manufacturers';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freq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data = work.car_data;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table Manufacturer;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run;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E31F2-02E7-4C0F-9F86-563A5AF1F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47" y="221292"/>
            <a:ext cx="3602737" cy="63898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6496F8-E0BF-4BBA-A7FB-BC12017758BF}"/>
              </a:ext>
            </a:extLst>
          </p:cNvPr>
          <p:cNvSpPr txBox="1">
            <a:spLocks/>
          </p:cNvSpPr>
          <p:nvPr/>
        </p:nvSpPr>
        <p:spPr>
          <a:xfrm>
            <a:off x="780288" y="2866274"/>
            <a:ext cx="6137748" cy="3432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solidFill>
                  <a:srgbClr val="020202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After analyzing the frequency of different car manufacturers we found:</a:t>
            </a:r>
          </a:p>
          <a:p>
            <a:pPr algn="just"/>
            <a:r>
              <a:rPr lang="en-US" altLang="en-US" sz="2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Ford &amp; Chevrolet are the 2 main manufacturers occurring equally at 8.60%.</a:t>
            </a:r>
          </a:p>
          <a:p>
            <a:pPr algn="just"/>
            <a:r>
              <a:rPr lang="en-US" altLang="en-US" sz="2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2</a:t>
            </a:r>
            <a:r>
              <a:rPr lang="en-US" altLang="en-US" sz="2000" baseline="30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nd</a:t>
            </a:r>
            <a:r>
              <a:rPr lang="en-US" altLang="en-US" sz="2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largest manufacturer is Dodge at 6.45%.</a:t>
            </a:r>
          </a:p>
          <a:p>
            <a:pPr algn="just"/>
            <a:r>
              <a:rPr lang="en-US" altLang="en-US" sz="2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other manufacturers have a close percentage to each other.</a:t>
            </a:r>
          </a:p>
          <a:p>
            <a:pPr algn="just"/>
            <a:r>
              <a:rPr lang="en-US" altLang="en-US" sz="2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Except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+mj-lt"/>
              </a:rPr>
              <a:t>BMW, Infiniti, Plymouth, Saab, Saturn and Suzuki who have the least frequencies.</a:t>
            </a:r>
            <a:endParaRPr lang="en-US" altLang="en-US" sz="2000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138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429D-4EB0-42DB-8EA2-6EFC4CAB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55592" cy="704723"/>
          </a:xfrm>
        </p:spPr>
        <p:txBody>
          <a:bodyPr>
            <a:normAutofit fontScale="90000"/>
          </a:bodyPr>
          <a:lstStyle/>
          <a:p>
            <a:r>
              <a:rPr lang="en-IN" sz="2400" b="0" i="0" u="none" strike="noStrike" baseline="0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PROC UNIVARIATE ON CARS (</a:t>
            </a:r>
            <a:r>
              <a:rPr lang="en-IN" sz="2400" b="0" i="0" u="none" strike="noStrike" baseline="0" dirty="0" err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Max_Price</a:t>
            </a:r>
            <a:r>
              <a:rPr lang="en-IN" sz="2400" b="0" i="0" u="none" strike="noStrike" baseline="0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IN" sz="2400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16CB-898E-43A7-A1B7-20F64D2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440496"/>
            <a:ext cx="4693920" cy="10939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title 'Univariate procedure on Maximum price';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proc univariate data = </a:t>
            </a:r>
            <a:r>
              <a:rPr lang="en-IN" sz="1600" dirty="0" err="1"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work.car_data</a:t>
            </a:r>
            <a:r>
              <a:rPr lang="en-IN" sz="1600" dirty="0"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var </a:t>
            </a:r>
            <a:r>
              <a:rPr lang="en-IN" sz="1600" dirty="0" err="1"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Max_Price</a:t>
            </a:r>
            <a:r>
              <a:rPr lang="en-IN" sz="1600" dirty="0"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run;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C6161F-DEB4-4164-8248-D538F65CB096}"/>
              </a:ext>
            </a:extLst>
          </p:cNvPr>
          <p:cNvSpPr txBox="1">
            <a:spLocks/>
          </p:cNvSpPr>
          <p:nvPr/>
        </p:nvSpPr>
        <p:spPr>
          <a:xfrm>
            <a:off x="669036" y="2771195"/>
            <a:ext cx="4936236" cy="3726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600" dirty="0">
                <a:latin typeface="+mj-lt"/>
              </a:rPr>
              <a:t>CENTRAL TENDENCIES</a:t>
            </a:r>
          </a:p>
          <a:p>
            <a:pPr marL="0" indent="0" algn="just">
              <a:buNone/>
            </a:pPr>
            <a:r>
              <a:rPr lang="en-IN" sz="2600" dirty="0">
                <a:latin typeface="+mj-lt"/>
              </a:rPr>
              <a:t>1 ) Mean</a:t>
            </a:r>
          </a:p>
          <a:p>
            <a:pPr algn="just">
              <a:buFontTx/>
              <a:buChar char="-"/>
            </a:pPr>
            <a:r>
              <a:rPr lang="en-IN" sz="2600" dirty="0">
                <a:latin typeface="+mj-lt"/>
              </a:rPr>
              <a:t>Max price is located at 21.89</a:t>
            </a:r>
          </a:p>
          <a:p>
            <a:pPr marL="0" indent="0" algn="just">
              <a:buNone/>
            </a:pPr>
            <a:r>
              <a:rPr lang="en-IN" sz="2600" dirty="0">
                <a:latin typeface="+mj-lt"/>
              </a:rPr>
              <a:t>2) Median – 19.6</a:t>
            </a:r>
          </a:p>
          <a:p>
            <a:pPr marL="0" indent="0" algn="just">
              <a:buNone/>
            </a:pPr>
            <a:r>
              <a:rPr lang="en-IN" sz="2600" dirty="0">
                <a:latin typeface="+mj-lt"/>
              </a:rPr>
              <a:t>3) Mode is the most likely value and here it is 18.4 which   means 18.4 is mostly the maximum price for all manufacturers.</a:t>
            </a:r>
          </a:p>
          <a:p>
            <a:pPr marL="0" indent="0" algn="just">
              <a:buNone/>
            </a:pPr>
            <a:r>
              <a:rPr lang="en-IN" sz="2600" dirty="0">
                <a:latin typeface="+mj-lt"/>
              </a:rPr>
              <a:t>  </a:t>
            </a:r>
          </a:p>
          <a:p>
            <a:pPr algn="just"/>
            <a:r>
              <a:rPr lang="en-IN" sz="2600" dirty="0">
                <a:latin typeface="+mj-lt"/>
              </a:rPr>
              <a:t>Skewness is 2.033, so this is a right skewed distribution.</a:t>
            </a:r>
          </a:p>
          <a:p>
            <a:pPr algn="just"/>
            <a:r>
              <a:rPr lang="en-IN" sz="2600" dirty="0">
                <a:latin typeface="+mj-lt"/>
              </a:rPr>
              <a:t>Kurtosis – 7.439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69E2E-DF87-40AA-BFFC-8D71FCDB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365124"/>
            <a:ext cx="5961888" cy="56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1F24-7782-4FEB-82B2-71C9BC22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38" y="527178"/>
            <a:ext cx="5761353" cy="5099230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+mj-lt"/>
              </a:rPr>
              <a:t>Quantiles help in determining how many values are above and below from a certain threshold.</a:t>
            </a:r>
          </a:p>
          <a:p>
            <a:pPr algn="just"/>
            <a:r>
              <a:rPr lang="en-IN" sz="2400" dirty="0">
                <a:latin typeface="+mj-lt"/>
              </a:rPr>
              <a:t>Max value - 80.0</a:t>
            </a:r>
          </a:p>
          <a:p>
            <a:pPr algn="just"/>
            <a:r>
              <a:rPr lang="en-IN" sz="2400" dirty="0">
                <a:latin typeface="+mj-lt"/>
              </a:rPr>
              <a:t>Min value  - 7.9</a:t>
            </a:r>
          </a:p>
          <a:p>
            <a:pPr algn="just"/>
            <a:r>
              <a:rPr lang="en-IN" sz="2400" dirty="0">
                <a:latin typeface="+mj-lt"/>
              </a:rPr>
              <a:t>1</a:t>
            </a:r>
            <a:r>
              <a:rPr lang="en-IN" sz="2400" baseline="30000" dirty="0">
                <a:latin typeface="+mj-lt"/>
              </a:rPr>
              <a:t>st</a:t>
            </a:r>
            <a:r>
              <a:rPr lang="en-IN" sz="2400" dirty="0">
                <a:latin typeface="+mj-lt"/>
              </a:rPr>
              <a:t> quartile (25</a:t>
            </a:r>
            <a:r>
              <a:rPr lang="en-IN" sz="2400" baseline="30000" dirty="0">
                <a:latin typeface="+mj-lt"/>
              </a:rPr>
              <a:t>th</a:t>
            </a:r>
            <a:r>
              <a:rPr lang="en-IN" sz="2400" dirty="0">
                <a:latin typeface="+mj-lt"/>
              </a:rPr>
              <a:t> percentile) – 14.7</a:t>
            </a:r>
          </a:p>
          <a:p>
            <a:pPr algn="just"/>
            <a:r>
              <a:rPr lang="en-IN" sz="2400" dirty="0">
                <a:latin typeface="+mj-lt"/>
              </a:rPr>
              <a:t>Third quartile - 25.3</a:t>
            </a:r>
          </a:p>
          <a:p>
            <a:pPr algn="just"/>
            <a:r>
              <a:rPr lang="en-IN" sz="2400" dirty="0">
                <a:latin typeface="+mj-lt"/>
              </a:rPr>
              <a:t>Interquartile range = 25.3-14.7 = 10.6</a:t>
            </a:r>
          </a:p>
          <a:p>
            <a:pPr algn="just"/>
            <a:r>
              <a:rPr lang="en-IN" sz="2400" dirty="0">
                <a:latin typeface="+mj-lt"/>
              </a:rPr>
              <a:t>Overall range = 80.0 – 7.9 = 72.1</a:t>
            </a:r>
          </a:p>
          <a:p>
            <a:pPr algn="just"/>
            <a:r>
              <a:rPr lang="en-IN" sz="2400" dirty="0">
                <a:latin typeface="+mj-lt"/>
              </a:rPr>
              <a:t>The max value and 99% value are equal indicating that there are no outliers.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8F363-3A97-49AA-A30F-169E005C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62" y="634058"/>
            <a:ext cx="3943900" cy="50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6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82B3-9F56-4ED4-A64D-FE3E2338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76616" cy="1057275"/>
          </a:xfrm>
        </p:spPr>
        <p:txBody>
          <a:bodyPr/>
          <a:lstStyle/>
          <a:p>
            <a:r>
              <a:rPr lang="en-IN" sz="1800" b="0" i="0" u="none" strike="noStrike" baseline="0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of Car data (mean, median, skewness, </a:t>
            </a:r>
            <a:r>
              <a:rPr lang="en-IN" sz="1800" b="0" i="0" u="none" strike="noStrike" baseline="0" dirty="0" err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Stddev</a:t>
            </a:r>
            <a:r>
              <a:rPr lang="en-IN" sz="1800" b="0" i="0" u="none" strike="noStrike" baseline="0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Var)</a:t>
            </a:r>
            <a:endParaRPr lang="en-IN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2740-BD41-44FD-884E-491973E0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832" cy="1283335"/>
          </a:xfrm>
        </p:spPr>
        <p:txBody>
          <a:bodyPr>
            <a:normAutofit fontScale="77500" lnSpcReduction="2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title 'Means procedure on the whole car data';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proc means data = 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work.car_data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mean median Skewness 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Stddev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Var;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8A5678-ABA0-44E7-8FF0-FDC64675D315}"/>
              </a:ext>
            </a:extLst>
          </p:cNvPr>
          <p:cNvSpPr txBox="1">
            <a:spLocks/>
          </p:cNvSpPr>
          <p:nvPr/>
        </p:nvSpPr>
        <p:spPr>
          <a:xfrm>
            <a:off x="728472" y="3749041"/>
            <a:ext cx="7976616" cy="235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latin typeface="+mj-lt"/>
              </a:rPr>
              <a:t>The variables :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Drive_train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Max_HP_RPM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, Manual, Length,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U_Turn_Diam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, weight and Domestic have negative skewness indicating a left skewed distribution.</a:t>
            </a:r>
          </a:p>
          <a:p>
            <a:pPr algn="just"/>
            <a:r>
              <a:rPr lang="en-IN" sz="1800" dirty="0">
                <a:solidFill>
                  <a:srgbClr val="000000"/>
                </a:solidFill>
                <a:latin typeface="+mj-lt"/>
              </a:rPr>
              <a:t>The standard deviation is much higher in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Max_HP_RPM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RPM_high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and weight.</a:t>
            </a:r>
          </a:p>
          <a:p>
            <a:pPr algn="just"/>
            <a:r>
              <a:rPr lang="en-IN" sz="1800" dirty="0">
                <a:solidFill>
                  <a:srgbClr val="000000"/>
                </a:solidFill>
                <a:latin typeface="+mj-lt"/>
              </a:rPr>
              <a:t>The variance in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mid_price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and length is quite bigger compared to others.</a:t>
            </a:r>
          </a:p>
        </p:txBody>
      </p:sp>
    </p:spTree>
    <p:extLst>
      <p:ext uri="{BB962C8B-B14F-4D97-AF65-F5344CB8AC3E}">
        <p14:creationId xmlns:p14="http://schemas.microsoft.com/office/powerpoint/2010/main" val="225181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F216E-0D61-4A83-8CDC-EBE095952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25" y="766391"/>
            <a:ext cx="8411749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1FAE-9059-4EF5-8386-8A8ED54F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Questions and observations 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9F1A-5E53-4079-B632-658D78BE4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+mj-lt"/>
              </a:rPr>
              <a:t>What are the basis of or what are the measuring units for </a:t>
            </a:r>
            <a:r>
              <a:rPr lang="en-IN" dirty="0" err="1">
                <a:latin typeface="+mj-lt"/>
              </a:rPr>
              <a:t>max_price</a:t>
            </a:r>
            <a:r>
              <a:rPr lang="en-IN" dirty="0">
                <a:latin typeface="+mj-lt"/>
              </a:rPr>
              <a:t>, </a:t>
            </a:r>
            <a:r>
              <a:rPr lang="en-IN" dirty="0" err="1">
                <a:latin typeface="+mj-lt"/>
              </a:rPr>
              <a:t>mid_price</a:t>
            </a:r>
            <a:r>
              <a:rPr lang="en-IN" dirty="0">
                <a:latin typeface="+mj-lt"/>
              </a:rPr>
              <a:t> and </a:t>
            </a:r>
            <a:r>
              <a:rPr lang="en-IN" dirty="0" err="1">
                <a:latin typeface="+mj-lt"/>
              </a:rPr>
              <a:t>min_price</a:t>
            </a:r>
            <a:r>
              <a:rPr lang="en-IN" dirty="0">
                <a:latin typeface="+mj-lt"/>
              </a:rPr>
              <a:t>?</a:t>
            </a:r>
          </a:p>
          <a:p>
            <a:pPr algn="just"/>
            <a:r>
              <a:rPr lang="en-IN" dirty="0">
                <a:latin typeface="+mj-lt"/>
              </a:rPr>
              <a:t>Are </a:t>
            </a:r>
            <a:r>
              <a:rPr lang="en-IN" dirty="0" err="1">
                <a:latin typeface="+mj-lt"/>
              </a:rPr>
              <a:t>City_fuel</a:t>
            </a:r>
            <a:r>
              <a:rPr lang="en-IN" dirty="0">
                <a:latin typeface="+mj-lt"/>
              </a:rPr>
              <a:t> and </a:t>
            </a:r>
            <a:r>
              <a:rPr lang="en-IN" dirty="0" err="1">
                <a:latin typeface="+mj-lt"/>
              </a:rPr>
              <a:t>Hwy_fuel</a:t>
            </a:r>
            <a:r>
              <a:rPr lang="en-IN" dirty="0">
                <a:latin typeface="+mj-lt"/>
              </a:rPr>
              <a:t> representing the average of the car? If yes then in what terms is it calculated : miles/gallon or kms/gallon?</a:t>
            </a:r>
          </a:p>
          <a:p>
            <a:pPr algn="just"/>
            <a:r>
              <a:rPr lang="en-IN" dirty="0">
                <a:latin typeface="+mj-lt"/>
              </a:rPr>
              <a:t>What classifications are considered in </a:t>
            </a:r>
            <a:r>
              <a:rPr lang="en-IN" dirty="0" err="1">
                <a:latin typeface="+mj-lt"/>
              </a:rPr>
              <a:t>Air_Bags</a:t>
            </a:r>
            <a:r>
              <a:rPr lang="en-IN" dirty="0">
                <a:latin typeface="+mj-lt"/>
              </a:rPr>
              <a:t> and </a:t>
            </a:r>
            <a:r>
              <a:rPr lang="en-IN" dirty="0" err="1">
                <a:latin typeface="+mj-lt"/>
              </a:rPr>
              <a:t>Drive_Train</a:t>
            </a:r>
            <a:r>
              <a:rPr lang="en-IN" dirty="0">
                <a:latin typeface="+mj-lt"/>
              </a:rPr>
              <a:t>?</a:t>
            </a:r>
          </a:p>
          <a:p>
            <a:pPr algn="just"/>
            <a:r>
              <a:rPr lang="en-IN" dirty="0">
                <a:latin typeface="+mj-lt"/>
              </a:rPr>
              <a:t>A clear difference between </a:t>
            </a:r>
            <a:r>
              <a:rPr lang="en-IN" dirty="0" err="1">
                <a:latin typeface="+mj-lt"/>
              </a:rPr>
              <a:t>Max_HP_RPM</a:t>
            </a:r>
            <a:r>
              <a:rPr lang="en-IN" dirty="0">
                <a:latin typeface="+mj-lt"/>
              </a:rPr>
              <a:t> and RPM-high should be provided.</a:t>
            </a:r>
          </a:p>
          <a:p>
            <a:pPr algn="just"/>
            <a:r>
              <a:rPr lang="en-IN" dirty="0">
                <a:latin typeface="+mj-lt"/>
              </a:rPr>
              <a:t>What is the measuring unit of engine size : litres, metres or cubic metres?</a:t>
            </a:r>
          </a:p>
          <a:p>
            <a:pPr algn="just"/>
            <a:r>
              <a:rPr lang="en-IN" dirty="0">
                <a:latin typeface="+mj-lt"/>
              </a:rPr>
              <a:t>Are manual and domestic variables categorical : yes/no?</a:t>
            </a:r>
          </a:p>
          <a:p>
            <a:pPr algn="just"/>
            <a:r>
              <a:rPr lang="en-IN" dirty="0">
                <a:latin typeface="+mj-lt"/>
              </a:rPr>
              <a:t>Proper measuring units for many variables like </a:t>
            </a:r>
            <a:r>
              <a:rPr lang="en-IN" dirty="0" err="1">
                <a:latin typeface="+mj-lt"/>
              </a:rPr>
              <a:t>City_fuel</a:t>
            </a:r>
            <a:r>
              <a:rPr lang="en-IN" dirty="0">
                <a:latin typeface="+mj-lt"/>
              </a:rPr>
              <a:t>, </a:t>
            </a:r>
            <a:r>
              <a:rPr lang="en-IN" dirty="0" err="1">
                <a:latin typeface="+mj-lt"/>
              </a:rPr>
              <a:t>Hwy_fuel</a:t>
            </a:r>
            <a:r>
              <a:rPr lang="en-IN" dirty="0">
                <a:latin typeface="+mj-lt"/>
              </a:rPr>
              <a:t>, length, width, </a:t>
            </a:r>
            <a:r>
              <a:rPr lang="en-IN" dirty="0" err="1">
                <a:latin typeface="+mj-lt"/>
              </a:rPr>
              <a:t>u_turn_diam</a:t>
            </a:r>
            <a:r>
              <a:rPr lang="en-IN" dirty="0">
                <a:latin typeface="+mj-lt"/>
              </a:rPr>
              <a:t>, wheelbase, </a:t>
            </a:r>
            <a:r>
              <a:rPr lang="en-IN" dirty="0" err="1">
                <a:latin typeface="+mj-lt"/>
              </a:rPr>
              <a:t>rear_room</a:t>
            </a:r>
            <a:r>
              <a:rPr lang="en-IN" dirty="0">
                <a:latin typeface="+mj-lt"/>
              </a:rPr>
              <a:t>  should be provided. </a:t>
            </a:r>
          </a:p>
        </p:txBody>
      </p:sp>
    </p:spTree>
    <p:extLst>
      <p:ext uri="{BB962C8B-B14F-4D97-AF65-F5344CB8AC3E}">
        <p14:creationId xmlns:p14="http://schemas.microsoft.com/office/powerpoint/2010/main" val="217720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EBEA86-ABE0-4C3D-9B11-DF80C64C16F8}"/>
              </a:ext>
            </a:extLst>
          </p:cNvPr>
          <p:cNvSpPr/>
          <p:nvPr/>
        </p:nvSpPr>
        <p:spPr>
          <a:xfrm>
            <a:off x="4585886" y="1674674"/>
            <a:ext cx="318189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b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38857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A515B4-5C0D-4B01-ACA2-5EF633056588}"/>
              </a:ext>
            </a:extLst>
          </p:cNvPr>
          <p:cNvSpPr/>
          <p:nvPr/>
        </p:nvSpPr>
        <p:spPr>
          <a:xfrm>
            <a:off x="2389348" y="1323538"/>
            <a:ext cx="763497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METADATA DESCRIPTION </a:t>
            </a:r>
            <a:b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</a:t>
            </a:r>
            <a:b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381931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185892-4626-4FC3-B940-90D86E2D7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07487"/>
              </p:ext>
            </p:extLst>
          </p:nvPr>
        </p:nvGraphicFramePr>
        <p:xfrm>
          <a:off x="650023" y="452390"/>
          <a:ext cx="10752546" cy="608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182">
                  <a:extLst>
                    <a:ext uri="{9D8B030D-6E8A-4147-A177-3AD203B41FA5}">
                      <a16:colId xmlns:a16="http://schemas.microsoft.com/office/drawing/2014/main" val="271327135"/>
                    </a:ext>
                  </a:extLst>
                </a:gridCol>
                <a:gridCol w="3584182">
                  <a:extLst>
                    <a:ext uri="{9D8B030D-6E8A-4147-A177-3AD203B41FA5}">
                      <a16:colId xmlns:a16="http://schemas.microsoft.com/office/drawing/2014/main" val="391896702"/>
                    </a:ext>
                  </a:extLst>
                </a:gridCol>
                <a:gridCol w="3584182">
                  <a:extLst>
                    <a:ext uri="{9D8B030D-6E8A-4147-A177-3AD203B41FA5}">
                      <a16:colId xmlns:a16="http://schemas.microsoft.com/office/drawing/2014/main" val="1014032998"/>
                    </a:ext>
                  </a:extLst>
                </a:gridCol>
              </a:tblGrid>
              <a:tr h="49604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04270"/>
                  </a:ext>
                </a:extLst>
              </a:tr>
              <a:tr h="65431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The name of the company brand.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: Audi, Cadillac, Ford,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33475"/>
                  </a:ext>
                </a:extLst>
              </a:tr>
              <a:tr h="654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The model name or version of the car. (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: Century, Astro,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00720"/>
                  </a:ext>
                </a:extLst>
              </a:tr>
              <a:tr h="856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The type of car based on its size and shape. (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: Small, Large,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97117"/>
                  </a:ext>
                </a:extLst>
              </a:tr>
              <a:tr h="856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Min_Price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Minimum price for a car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17129"/>
                  </a:ext>
                </a:extLst>
              </a:tr>
              <a:tr h="856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Mid_Price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Average of minimum and maximum prices.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85925"/>
                  </a:ext>
                </a:extLst>
              </a:tr>
              <a:tr h="856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Max_Price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Maximum price for a car model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91862"/>
                  </a:ext>
                </a:extLst>
              </a:tr>
              <a:tr h="85618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City_Fuel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Miles per gallon in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9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80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7DD289-8CE0-4627-9524-E30054088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004915"/>
              </p:ext>
            </p:extLst>
          </p:nvPr>
        </p:nvGraphicFramePr>
        <p:xfrm>
          <a:off x="610962" y="564442"/>
          <a:ext cx="10727598" cy="587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866">
                  <a:extLst>
                    <a:ext uri="{9D8B030D-6E8A-4147-A177-3AD203B41FA5}">
                      <a16:colId xmlns:a16="http://schemas.microsoft.com/office/drawing/2014/main" val="271327135"/>
                    </a:ext>
                  </a:extLst>
                </a:gridCol>
                <a:gridCol w="3575866">
                  <a:extLst>
                    <a:ext uri="{9D8B030D-6E8A-4147-A177-3AD203B41FA5}">
                      <a16:colId xmlns:a16="http://schemas.microsoft.com/office/drawing/2014/main" val="391896702"/>
                    </a:ext>
                  </a:extLst>
                </a:gridCol>
                <a:gridCol w="3575866">
                  <a:extLst>
                    <a:ext uri="{9D8B030D-6E8A-4147-A177-3AD203B41FA5}">
                      <a16:colId xmlns:a16="http://schemas.microsoft.com/office/drawing/2014/main" val="1014032998"/>
                    </a:ext>
                  </a:extLst>
                </a:gridCol>
              </a:tblGrid>
              <a:tr h="68953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04270"/>
                  </a:ext>
                </a:extLst>
              </a:tr>
              <a:tr h="697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Hwy_Fuel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Miles per gallon on highway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33475"/>
                  </a:ext>
                </a:extLst>
              </a:tr>
              <a:tr h="697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Air_Bags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air-bags available in the car.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(Categorical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00720"/>
                  </a:ext>
                </a:extLst>
              </a:tr>
              <a:tr h="996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Drive_Train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series of components used to transfer power from engine to wheels. Specifies its type here.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(Continuous variable)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97117"/>
                  </a:ext>
                </a:extLst>
              </a:tr>
              <a:tr h="697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 of cylinders in the car.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r>
                        <a:rPr lang="en-IN" dirty="0"/>
                        <a:t>(Categorical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17129"/>
                  </a:ext>
                </a:extLst>
              </a:tr>
              <a:tr h="697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Engine_size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amount of fuel that can be pumped through a car’s cylinders.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85925"/>
                  </a:ext>
                </a:extLst>
              </a:tr>
              <a:tr h="697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Max_HP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Gives the maximum horse power of the car.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91862"/>
                  </a:ext>
                </a:extLst>
              </a:tr>
              <a:tr h="697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Max_HP_RPM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Revolutions per minute to achieve maximum horse power.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9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18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7BD638-48E6-4E6D-BFA8-EE897AD9A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015908"/>
              </p:ext>
            </p:extLst>
          </p:nvPr>
        </p:nvGraphicFramePr>
        <p:xfrm>
          <a:off x="720689" y="257721"/>
          <a:ext cx="10537794" cy="634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078">
                  <a:extLst>
                    <a:ext uri="{9D8B030D-6E8A-4147-A177-3AD203B41FA5}">
                      <a16:colId xmlns:a16="http://schemas.microsoft.com/office/drawing/2014/main" val="271327135"/>
                    </a:ext>
                  </a:extLst>
                </a:gridCol>
                <a:gridCol w="4267358">
                  <a:extLst>
                    <a:ext uri="{9D8B030D-6E8A-4147-A177-3AD203B41FA5}">
                      <a16:colId xmlns:a16="http://schemas.microsoft.com/office/drawing/2014/main" val="391896702"/>
                    </a:ext>
                  </a:extLst>
                </a:gridCol>
                <a:gridCol w="4267358">
                  <a:extLst>
                    <a:ext uri="{9D8B030D-6E8A-4147-A177-3AD203B41FA5}">
                      <a16:colId xmlns:a16="http://schemas.microsoft.com/office/drawing/2014/main" val="1014032998"/>
                    </a:ext>
                  </a:extLst>
                </a:gridCol>
              </a:tblGrid>
              <a:tr h="67327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04270"/>
                  </a:ext>
                </a:extLst>
              </a:tr>
              <a:tr h="593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RPM_High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RPM required by the car to travel 1 mile in its highest gear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83446"/>
                  </a:ext>
                </a:extLst>
              </a:tr>
              <a:tr h="593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type of transmission is specified i.e. either manual or automatic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0/1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Numerical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(Categorical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33475"/>
                  </a:ext>
                </a:extLst>
              </a:tr>
              <a:tr h="593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Fuel_Tank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 of the fuel tank of the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r>
                        <a:rPr lang="en-IN" dirty="0"/>
                        <a:t>(Continuous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00720"/>
                  </a:ext>
                </a:extLst>
              </a:tr>
              <a:tr h="593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 of passengers that can fit in the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97117"/>
                  </a:ext>
                </a:extLst>
              </a:tr>
              <a:tr h="593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Length of the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17129"/>
                  </a:ext>
                </a:extLst>
              </a:tr>
              <a:tr h="593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Wheel_Base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Distance between centres of front and rear wheels in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r>
                        <a:rPr lang="en-IN" dirty="0"/>
                        <a:t>(Discrete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85925"/>
                  </a:ext>
                </a:extLst>
              </a:tr>
              <a:tr h="593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Width of the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91862"/>
                  </a:ext>
                </a:extLst>
              </a:tr>
              <a:tr h="593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U_Turn_Diam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minimum diameter of free space needed by car to make a </a:t>
                      </a:r>
                      <a:r>
                        <a:rPr lang="en-IN" dirty="0" err="1"/>
                        <a:t>u-turn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9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39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8A8C75-FAC3-4CCE-BAD2-2748BC4A7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915477"/>
              </p:ext>
            </p:extLst>
          </p:nvPr>
        </p:nvGraphicFramePr>
        <p:xfrm>
          <a:off x="591311" y="569236"/>
          <a:ext cx="10719817" cy="555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677">
                  <a:extLst>
                    <a:ext uri="{9D8B030D-6E8A-4147-A177-3AD203B41FA5}">
                      <a16:colId xmlns:a16="http://schemas.microsoft.com/office/drawing/2014/main" val="271327135"/>
                    </a:ext>
                  </a:extLst>
                </a:gridCol>
                <a:gridCol w="4341070">
                  <a:extLst>
                    <a:ext uri="{9D8B030D-6E8A-4147-A177-3AD203B41FA5}">
                      <a16:colId xmlns:a16="http://schemas.microsoft.com/office/drawing/2014/main" val="391896702"/>
                    </a:ext>
                  </a:extLst>
                </a:gridCol>
                <a:gridCol w="4341070">
                  <a:extLst>
                    <a:ext uri="{9D8B030D-6E8A-4147-A177-3AD203B41FA5}">
                      <a16:colId xmlns:a16="http://schemas.microsoft.com/office/drawing/2014/main" val="1014032998"/>
                    </a:ext>
                  </a:extLst>
                </a:gridCol>
              </a:tblGrid>
              <a:tr h="109195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04270"/>
                  </a:ext>
                </a:extLst>
              </a:tr>
              <a:tr h="1091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Rear_Room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Legspace</a:t>
                      </a:r>
                      <a:r>
                        <a:rPr lang="en-IN" dirty="0"/>
                        <a:t> available in the rear area of the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33475"/>
                  </a:ext>
                </a:extLst>
              </a:tr>
              <a:tr h="1091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Luggage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Luggage space available in the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00720"/>
                  </a:ext>
                </a:extLst>
              </a:tr>
              <a:tr h="1091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 of the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97117"/>
                  </a:ext>
                </a:extLst>
              </a:tr>
              <a:tr h="1091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Domestic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Showing if the car is made domestically or in 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0/1</a:t>
                      </a:r>
                    </a:p>
                    <a:p>
                      <a:r>
                        <a:rPr lang="en-IN" dirty="0"/>
                        <a:t>Numerical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(Categorical variable)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1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9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676B0B-C147-4AD1-A87C-215A4564F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6488" y="292109"/>
            <a:ext cx="826922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1600" dirty="0">
                <a:solidFill>
                  <a:srgbClr val="02020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kumimoji="0" lang="en-IN" altLang="en-US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itle 'Proc contents of cars data';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proc contents data=work.car_data;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run;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CB2F0-60C5-4B32-B725-F3CD27A48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4" y="1004234"/>
            <a:ext cx="8991494" cy="56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EA842-DC20-442E-A09C-E847E099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45" y="304274"/>
            <a:ext cx="3904487" cy="474279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37D746-EF63-4FFF-9B86-CD1B7C86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08" y="5340096"/>
            <a:ext cx="8869680" cy="128016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+mj-lt"/>
              </a:rPr>
              <a:t>All the variables are present and as expected.</a:t>
            </a:r>
          </a:p>
          <a:p>
            <a:r>
              <a:rPr lang="en-IN" sz="2400" dirty="0">
                <a:latin typeface="+mj-lt"/>
              </a:rPr>
              <a:t>The data types of variables are correctly mentioned.</a:t>
            </a:r>
          </a:p>
          <a:p>
            <a:r>
              <a:rPr lang="en-IN" sz="2400" dirty="0">
                <a:latin typeface="+mj-lt"/>
              </a:rPr>
              <a:t>The labels provided are sensible.</a:t>
            </a:r>
          </a:p>
        </p:txBody>
      </p:sp>
    </p:spTree>
    <p:extLst>
      <p:ext uri="{BB962C8B-B14F-4D97-AF65-F5344CB8AC3E}">
        <p14:creationId xmlns:p14="http://schemas.microsoft.com/office/powerpoint/2010/main" val="24617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F03981-C61D-46F4-A2A9-AE0180B0A883}"/>
              </a:ext>
            </a:extLst>
          </p:cNvPr>
          <p:cNvSpPr/>
          <p:nvPr/>
        </p:nvSpPr>
        <p:spPr>
          <a:xfrm>
            <a:off x="3657406" y="1711619"/>
            <a:ext cx="527415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6600" b="1" cap="none" spc="0" dirty="0">
                <a:ln/>
                <a:solidFill>
                  <a:schemeClr val="accent4"/>
                </a:solidFill>
                <a:effectLst/>
              </a:rPr>
              <a:t>DESCRIPTIVE</a:t>
            </a:r>
            <a:br>
              <a:rPr lang="en-IN" sz="6600" b="1" cap="none" spc="0" dirty="0">
                <a:ln/>
                <a:solidFill>
                  <a:schemeClr val="accent4"/>
                </a:solidFill>
                <a:effectLst/>
              </a:rPr>
            </a:br>
            <a:r>
              <a:rPr lang="en-IN" sz="6600" b="1" cap="none" spc="0" dirty="0">
                <a:ln/>
                <a:solidFill>
                  <a:schemeClr val="accent4"/>
                </a:solidFill>
                <a:effectLst/>
              </a:rPr>
              <a:t> STATISTICS</a:t>
            </a:r>
          </a:p>
        </p:txBody>
      </p:sp>
    </p:spTree>
    <p:extLst>
      <p:ext uri="{BB962C8B-B14F-4D97-AF65-F5344CB8AC3E}">
        <p14:creationId xmlns:p14="http://schemas.microsoft.com/office/powerpoint/2010/main" val="379888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985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Agency FB</vt:lpstr>
      <vt:lpstr>Arial</vt:lpstr>
      <vt:lpstr>Calibri</vt:lpstr>
      <vt:lpstr>Calibri Light</vt:lpstr>
      <vt:lpstr>Courier New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'Proc contents of cars data'; proc contents data=work.car_data; run; </vt:lpstr>
      <vt:lpstr>PowerPoint Presentation</vt:lpstr>
      <vt:lpstr>PowerPoint Presentation</vt:lpstr>
      <vt:lpstr>PROC FREQUENCY ON CARS(MANUFACTURER)</vt:lpstr>
      <vt:lpstr>PROC UNIVARIATE ON CARS (Max_Price)</vt:lpstr>
      <vt:lpstr>PowerPoint Presentation</vt:lpstr>
      <vt:lpstr>Descriptive Statistics of Car data (mean, median, skewness, Stddev, Var)</vt:lpstr>
      <vt:lpstr>PowerPoint Presentation</vt:lpstr>
      <vt:lpstr>Questions and observations about the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39</cp:revision>
  <dcterms:created xsi:type="dcterms:W3CDTF">2021-05-28T10:54:31Z</dcterms:created>
  <dcterms:modified xsi:type="dcterms:W3CDTF">2021-05-30T07:11:49Z</dcterms:modified>
</cp:coreProperties>
</file>