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7" r:id="rId16"/>
    <p:sldId id="271" r:id="rId17"/>
    <p:sldId id="275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4DAF51-3497-4AB3-A9C8-E821BF2AEB99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7"/>
            <p14:sldId id="271"/>
            <p14:sldId id="275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42DC-B822-4A04-B5B2-6A25B0DF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53AFC-2E6E-4418-BCF4-51A7D4C5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18FC-CDA4-4190-92CB-B24DFB34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D82D-36FE-4EE8-BC7E-4BF97FC8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28B-72E0-4FDC-BBF7-57F8DF9A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9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655-EA6B-4460-89CD-F46D9FC2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6D12-D4C1-4659-8088-984CAC70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3A98-B002-433D-97C8-1A4D5B94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DE4A-5DAE-43D4-956E-38BE9D03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8295-BF50-4666-ABD9-8E45FBD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4E14F-1D54-46D8-8830-8AC79847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7DE0A-D01E-49AB-8BC8-13BC60D9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9CB2-807F-439C-AF4D-8637C12F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8B96-7C1B-49B0-BD04-88AC374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05CB-95FE-4DFA-8803-241DA0A7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7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2699-B8A2-47C2-BA96-949173D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1EC9-661D-4E55-B4E7-8F52460B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6BD5-450F-46E0-A356-90BBDEF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9E76-41DF-4CAD-B849-3486ED6A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97EC-0B77-45AC-B44D-031008BB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2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6071-835C-4DEA-8F13-6E986697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0523-DCA5-49ED-B120-27E40070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7200-2A13-4B75-9768-36F18B95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2DE0-28D5-465A-A8FD-F9C627EB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D103-C7D9-4A03-956E-AE6E5D51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DEC2-B55E-4E93-BA44-01081203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0087-7D49-48CB-8CF0-F05BA42BB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17474-9E13-4924-9618-E0DAD094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5029B-5554-4595-929E-B65DD01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9789-0BA0-4D15-A7CB-9BE9D64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30D7B-9BF3-4607-AEC4-D349C703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D17F-BA31-4B7B-8199-7E40E9EA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CD51E-BC49-4A95-BB33-9B5AA9C9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8B40-72F2-433A-9C0F-F3AA79CC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1C0B0-D31F-4EBA-8F96-0D0EE8DC1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CE189-2184-4334-9E20-29FA4C35A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3789E-DADD-440A-B928-E8566545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8BDE1-5D8A-421F-8E1D-FA6C4EAF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F7F3-1F8C-4A52-8B9E-1C1F9F98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4EB8-72E9-4AC3-8FF6-8CBBD304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ED3DD-1AE4-4C53-B872-6B5FD27A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5A5B8-94C2-4296-AA90-412EC9B9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9ABFA-03F5-475D-8B29-9BC3E2E9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3D011-0910-451E-A04C-3513C75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8E8E2-676C-42F6-9FB3-9ABCC433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394BD-24FF-4E1F-9D5A-BE5F0D8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6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D14-C769-4B71-962A-4AA9D86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68DF-45F3-4E87-98E4-CB86AFA5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65B87-F8D0-4329-8AA2-C7BE8E86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BD28-3914-4AAE-B394-9655C7E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662A-CC4D-473C-8750-6429DB22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2908-CAD6-4814-8095-EA6D0249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4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19CA-691C-4AFB-92C5-FD762A6B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784FA-AE9A-4BE3-B865-0D52EC54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12F6-A148-4240-A501-EF21BDF3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30BF8-93FD-4420-A62B-4BA758BF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D1BB-ACA1-4B9C-A07D-940A0B86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8A5C-F5D2-42F9-B2B2-7C29863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24E4A-A06B-4BC2-AAB5-C0D1BB10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4E6E-99F0-4C78-87D4-565D2958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F13E-73A6-4030-B6A4-B737FA36B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9A2A-736E-45E4-9733-16D902C53A1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18BB-0A63-4049-90B7-8D203AB2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98AD-9B43-4AFC-8CE4-EFC9B4522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813D-A7AF-46CE-B3DD-B9E939856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78915D-0106-4E30-8540-B43A346CCE8B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1228CC5-45B4-4268-9DE6-71CC743B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3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40943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6D01E-C390-4E7B-8657-EC73B067F4C7}"/>
              </a:ext>
            </a:extLst>
          </p:cNvPr>
          <p:cNvSpPr/>
          <p:nvPr/>
        </p:nvSpPr>
        <p:spPr>
          <a:xfrm>
            <a:off x="1126234" y="570593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CC03F-A3AC-483E-AF30-D20AD5752CA0}"/>
              </a:ext>
            </a:extLst>
          </p:cNvPr>
          <p:cNvSpPr/>
          <p:nvPr/>
        </p:nvSpPr>
        <p:spPr>
          <a:xfrm>
            <a:off x="1556002" y="1598243"/>
            <a:ext cx="91694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ArialMT"/>
              </a:rPr>
              <a:t>A. Test to determine whether there is interaction between gender and education</a:t>
            </a:r>
          </a:p>
          <a:p>
            <a:pPr algn="l"/>
            <a:r>
              <a:rPr lang="en-IN" sz="1800" b="1" i="0" u="none" strike="noStrike" baseline="0" dirty="0">
                <a:latin typeface="ArialMT"/>
              </a:rPr>
              <a:t>in holding jobs.</a:t>
            </a:r>
            <a:endParaRPr lang="en-IN" sz="3200" b="1" cap="none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5C9C15-94D8-4FF3-ABD7-9A4DC5F0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198"/>
              </p:ext>
            </p:extLst>
          </p:nvPr>
        </p:nvGraphicFramePr>
        <p:xfrm>
          <a:off x="1620520" y="2980141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There is no interaction between gender and education in holding jobs.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There is interaction between gender and education in holding jobs.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1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EBBA7-6014-41DE-B37F-7EFABA1B6217}"/>
              </a:ext>
            </a:extLst>
          </p:cNvPr>
          <p:cNvSpPr/>
          <p:nvPr/>
        </p:nvSpPr>
        <p:spPr>
          <a:xfrm>
            <a:off x="1126236" y="188880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2- WAY ANOVA STATISTICS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77B6A-716A-436E-887C-1EE82721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940945"/>
            <a:ext cx="5961888" cy="90614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proc </a:t>
            </a:r>
            <a:r>
              <a:rPr lang="en-IN" sz="1400" dirty="0" err="1">
                <a:latin typeface="Consolas" panose="020B0609020204030204" pitchFamily="49" charset="0"/>
              </a:rPr>
              <a:t>glm</a:t>
            </a:r>
            <a:r>
              <a:rPr lang="en-IN" sz="1400" dirty="0">
                <a:latin typeface="Consolas" panose="020B0609020204030204" pitchFamily="49" charset="0"/>
              </a:rPr>
              <a:t> data=</a:t>
            </a:r>
            <a:r>
              <a:rPr lang="en-IN" sz="1400" dirty="0" err="1">
                <a:latin typeface="Consolas" panose="020B0609020204030204" pitchFamily="49" charset="0"/>
              </a:rPr>
              <a:t>educationbygender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class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model </a:t>
            </a:r>
            <a:r>
              <a:rPr lang="en-IN" sz="1400" dirty="0" err="1">
                <a:latin typeface="Consolas" panose="020B0609020204030204" pitchFamily="49" charset="0"/>
              </a:rPr>
              <a:t>jobs_num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|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C349B-3C87-4D4A-A803-D4B37F43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9" y="1847087"/>
            <a:ext cx="5162787" cy="474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D456C-6ABD-4B9D-911C-69CE7A884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04" y="2014378"/>
            <a:ext cx="5624799" cy="40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0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C754-2CA0-42CF-BED7-304C5439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172"/>
            <a:ext cx="10674096" cy="2562448"/>
          </a:xfrm>
        </p:spPr>
        <p:txBody>
          <a:bodyPr/>
          <a:lstStyle/>
          <a:p>
            <a:r>
              <a:rPr lang="en-IN" sz="2400" dirty="0"/>
              <a:t>From the 4</a:t>
            </a:r>
            <a:r>
              <a:rPr lang="en-IN" sz="2400" baseline="30000" dirty="0"/>
              <a:t>th</a:t>
            </a:r>
            <a:r>
              <a:rPr lang="en-IN" sz="2400" dirty="0"/>
              <a:t> table of the GLM procedure, we check the p value for </a:t>
            </a:r>
            <a:r>
              <a:rPr lang="en-IN" sz="2400" dirty="0" err="1"/>
              <a:t>edu_level</a:t>
            </a:r>
            <a:r>
              <a:rPr lang="en-IN" sz="2400" dirty="0"/>
              <a:t>*Gender.</a:t>
            </a:r>
          </a:p>
          <a:p>
            <a:r>
              <a:rPr lang="en-IN" sz="2400" dirty="0"/>
              <a:t>The level of significance is 5%.</a:t>
            </a:r>
          </a:p>
          <a:p>
            <a:r>
              <a:rPr lang="en-IN" sz="2400" dirty="0"/>
              <a:t>The p value is 0.8915, which is significant as p-value&gt;0.05, implying that null hypothesis (H</a:t>
            </a:r>
            <a:r>
              <a:rPr lang="en-IN" sz="2400" baseline="-25000" dirty="0"/>
              <a:t>0</a:t>
            </a:r>
            <a:r>
              <a:rPr lang="en-IN" sz="2400" dirty="0"/>
              <a:t>) should not be rejected.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12726-BF84-4EF6-AAE1-CCCDAA9C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020568" cy="6224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A04F1-AAAC-4044-BC68-B18FB9D937F6}"/>
              </a:ext>
            </a:extLst>
          </p:cNvPr>
          <p:cNvSpPr txBox="1">
            <a:spLocks/>
          </p:cNvSpPr>
          <p:nvPr/>
        </p:nvSpPr>
        <p:spPr>
          <a:xfrm>
            <a:off x="838200" y="3678619"/>
            <a:ext cx="3358896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3F03D1-A139-4A5F-9950-97EFE99174EE}"/>
              </a:ext>
            </a:extLst>
          </p:cNvPr>
          <p:cNvSpPr txBox="1">
            <a:spLocks/>
          </p:cNvSpPr>
          <p:nvPr/>
        </p:nvSpPr>
        <p:spPr>
          <a:xfrm>
            <a:off x="838200" y="4529646"/>
            <a:ext cx="9796272" cy="1868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 </a:t>
            </a:r>
            <a:r>
              <a:rPr lang="en-IN" sz="2400" dirty="0"/>
              <a:t>Based on the above interpretation our conclusion is in support of Null hypothesis (H</a:t>
            </a:r>
            <a:r>
              <a:rPr lang="en-IN" sz="2400" baseline="-25000" dirty="0"/>
              <a:t>0</a:t>
            </a:r>
            <a:r>
              <a:rPr lang="en-IN" sz="2400" dirty="0"/>
              <a:t>).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deduces that there is no interaction between gender and education in holding jobs.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E352E-D612-416E-B1A1-C34CDED7C46C}"/>
              </a:ext>
            </a:extLst>
          </p:cNvPr>
          <p:cNvSpPr/>
          <p:nvPr/>
        </p:nvSpPr>
        <p:spPr>
          <a:xfrm>
            <a:off x="1126234" y="570593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140C5-DAA4-4194-AE0D-153E053A5617}"/>
              </a:ext>
            </a:extLst>
          </p:cNvPr>
          <p:cNvSpPr/>
          <p:nvPr/>
        </p:nvSpPr>
        <p:spPr>
          <a:xfrm>
            <a:off x="1556002" y="1598243"/>
            <a:ext cx="91694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ArialMT"/>
              </a:rPr>
              <a:t>B. Test to determine whether there are differences in holding jobs between men</a:t>
            </a:r>
          </a:p>
          <a:p>
            <a:pPr algn="l"/>
            <a:r>
              <a:rPr lang="en-IN" sz="1800" b="1" i="0" u="none" strike="noStrike" baseline="0" dirty="0">
                <a:latin typeface="ArialMT"/>
              </a:rPr>
              <a:t>and women.</a:t>
            </a:r>
            <a:endParaRPr lang="en-IN" sz="3200" b="1" cap="none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ECF5C-F053-4F7F-AB0E-16857FFB2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9190"/>
              </p:ext>
            </p:extLst>
          </p:nvPr>
        </p:nvGraphicFramePr>
        <p:xfrm>
          <a:off x="1620520" y="2980141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means of men and women are equal in holding jobs.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means of men and women are not equal in holding jobs.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0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EBBA7-6014-41DE-B37F-7EFABA1B6217}"/>
              </a:ext>
            </a:extLst>
          </p:cNvPr>
          <p:cNvSpPr/>
          <p:nvPr/>
        </p:nvSpPr>
        <p:spPr>
          <a:xfrm>
            <a:off x="1126236" y="188880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2- WAY ANOVA STATISTICS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77B6A-716A-436E-887C-1EE82721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940945"/>
            <a:ext cx="5961888" cy="90614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proc </a:t>
            </a:r>
            <a:r>
              <a:rPr lang="en-IN" sz="1400" dirty="0" err="1">
                <a:latin typeface="Consolas" panose="020B0609020204030204" pitchFamily="49" charset="0"/>
              </a:rPr>
              <a:t>glm</a:t>
            </a:r>
            <a:r>
              <a:rPr lang="en-IN" sz="1400" dirty="0">
                <a:latin typeface="Consolas" panose="020B0609020204030204" pitchFamily="49" charset="0"/>
              </a:rPr>
              <a:t> data=</a:t>
            </a:r>
            <a:r>
              <a:rPr lang="en-IN" sz="1400" dirty="0" err="1">
                <a:latin typeface="Consolas" panose="020B0609020204030204" pitchFamily="49" charset="0"/>
              </a:rPr>
              <a:t>educationbygender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class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model </a:t>
            </a:r>
            <a:r>
              <a:rPr lang="en-IN" sz="1400" dirty="0" err="1">
                <a:latin typeface="Consolas" panose="020B0609020204030204" pitchFamily="49" charset="0"/>
              </a:rPr>
              <a:t>jobs_num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|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C349B-3C87-4D4A-A803-D4B37F43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9" y="1847087"/>
            <a:ext cx="5162787" cy="474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D456C-6ABD-4B9D-911C-69CE7A884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04" y="2014378"/>
            <a:ext cx="5624799" cy="40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C754-2CA0-42CF-BED7-304C5439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172"/>
            <a:ext cx="10674096" cy="2562448"/>
          </a:xfrm>
        </p:spPr>
        <p:txBody>
          <a:bodyPr/>
          <a:lstStyle/>
          <a:p>
            <a:r>
              <a:rPr lang="en-IN" sz="2400" dirty="0"/>
              <a:t>From the 4</a:t>
            </a:r>
            <a:r>
              <a:rPr lang="en-IN" sz="2400" baseline="30000" dirty="0"/>
              <a:t>th</a:t>
            </a:r>
            <a:r>
              <a:rPr lang="en-IN" sz="2400" dirty="0"/>
              <a:t> table of the GLM procedure, we check the p value for Gender.</a:t>
            </a:r>
          </a:p>
          <a:p>
            <a:r>
              <a:rPr lang="en-IN" sz="2400" dirty="0"/>
              <a:t>The level of significance is 5%.</a:t>
            </a:r>
          </a:p>
          <a:p>
            <a:r>
              <a:rPr lang="en-IN" sz="2400" dirty="0"/>
              <a:t>The p value is 0.2944, which is significant as p-value&gt;0.05, implying that 	null hypothesis (H</a:t>
            </a:r>
            <a:r>
              <a:rPr lang="en-IN" sz="2400" baseline="-25000" dirty="0"/>
              <a:t>0</a:t>
            </a:r>
            <a:r>
              <a:rPr lang="en-IN" sz="2400" dirty="0"/>
              <a:t>) should not be rejected.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12726-BF84-4EF6-AAE1-CCCDAA9C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020568" cy="6224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A04F1-AAAC-4044-BC68-B18FB9D937F6}"/>
              </a:ext>
            </a:extLst>
          </p:cNvPr>
          <p:cNvSpPr txBox="1">
            <a:spLocks/>
          </p:cNvSpPr>
          <p:nvPr/>
        </p:nvSpPr>
        <p:spPr>
          <a:xfrm>
            <a:off x="838200" y="3678619"/>
            <a:ext cx="3358896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3F03D1-A139-4A5F-9950-97EFE99174EE}"/>
              </a:ext>
            </a:extLst>
          </p:cNvPr>
          <p:cNvSpPr txBox="1">
            <a:spLocks/>
          </p:cNvSpPr>
          <p:nvPr/>
        </p:nvSpPr>
        <p:spPr>
          <a:xfrm>
            <a:off x="838200" y="4529646"/>
            <a:ext cx="9823704" cy="1868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 </a:t>
            </a:r>
            <a:r>
              <a:rPr lang="en-IN" sz="2400" dirty="0"/>
              <a:t>Based on the above interpretation our conclusion is in support of Null hypothesis (H</a:t>
            </a:r>
            <a:r>
              <a:rPr lang="en-IN" sz="2400" baseline="-25000" dirty="0"/>
              <a:t>0</a:t>
            </a:r>
            <a:r>
              <a:rPr lang="en-IN" sz="2400" dirty="0"/>
              <a:t>).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deduces that there are no differences in holding jobs between men and women as gender does not matter.</a:t>
            </a: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1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E352E-D612-416E-B1A1-C34CDED7C46C}"/>
              </a:ext>
            </a:extLst>
          </p:cNvPr>
          <p:cNvSpPr/>
          <p:nvPr/>
        </p:nvSpPr>
        <p:spPr>
          <a:xfrm>
            <a:off x="1126234" y="570593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140C5-DAA4-4194-AE0D-153E053A5617}"/>
              </a:ext>
            </a:extLst>
          </p:cNvPr>
          <p:cNvSpPr/>
          <p:nvPr/>
        </p:nvSpPr>
        <p:spPr>
          <a:xfrm>
            <a:off x="1556002" y="1598243"/>
            <a:ext cx="91694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ArialMT"/>
              </a:rPr>
              <a:t>C. Test to determine whether there are differences in holding jobs between the</a:t>
            </a:r>
          </a:p>
          <a:p>
            <a:pPr algn="l"/>
            <a:r>
              <a:rPr lang="en-IN" sz="1800" b="1" i="0" u="none" strike="noStrike" baseline="0" dirty="0">
                <a:latin typeface="ArialMT"/>
              </a:rPr>
              <a:t>educational levels.</a:t>
            </a:r>
            <a:endParaRPr lang="en-IN" sz="3200" b="1" cap="none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ECF5C-F053-4F7F-AB0E-16857FFB2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6721"/>
              </p:ext>
            </p:extLst>
          </p:nvPr>
        </p:nvGraphicFramePr>
        <p:xfrm>
          <a:off x="1620520" y="2980141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means of different educational levels are equal in holding jobs.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The mean of at least one educational level is different in holding jobs.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89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EBBA7-6014-41DE-B37F-7EFABA1B6217}"/>
              </a:ext>
            </a:extLst>
          </p:cNvPr>
          <p:cNvSpPr/>
          <p:nvPr/>
        </p:nvSpPr>
        <p:spPr>
          <a:xfrm>
            <a:off x="1126236" y="188880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2- WAY ANOVA STATISTICS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77B6A-716A-436E-887C-1EE82721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940945"/>
            <a:ext cx="5961888" cy="90614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proc </a:t>
            </a:r>
            <a:r>
              <a:rPr lang="en-IN" sz="1400" dirty="0" err="1">
                <a:latin typeface="Consolas" panose="020B0609020204030204" pitchFamily="49" charset="0"/>
              </a:rPr>
              <a:t>glm</a:t>
            </a:r>
            <a:r>
              <a:rPr lang="en-IN" sz="1400" dirty="0">
                <a:latin typeface="Consolas" panose="020B0609020204030204" pitchFamily="49" charset="0"/>
              </a:rPr>
              <a:t> data=</a:t>
            </a:r>
            <a:r>
              <a:rPr lang="en-IN" sz="1400" dirty="0" err="1">
                <a:latin typeface="Consolas" panose="020B0609020204030204" pitchFamily="49" charset="0"/>
              </a:rPr>
              <a:t>educationbygender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class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model </a:t>
            </a:r>
            <a:r>
              <a:rPr lang="en-IN" sz="1400" dirty="0" err="1">
                <a:latin typeface="Consolas" panose="020B0609020204030204" pitchFamily="49" charset="0"/>
              </a:rPr>
              <a:t>jobs_num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edu_level</a:t>
            </a:r>
            <a:r>
              <a:rPr lang="en-IN" sz="1400" dirty="0">
                <a:latin typeface="Consolas" panose="020B0609020204030204" pitchFamily="49" charset="0"/>
              </a:rPr>
              <a:t> |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C349B-3C87-4D4A-A803-D4B37F43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9" y="1847087"/>
            <a:ext cx="5162787" cy="474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D456C-6ABD-4B9D-911C-69CE7A884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04" y="2014378"/>
            <a:ext cx="5624799" cy="40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C754-2CA0-42CF-BED7-304C5439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172"/>
            <a:ext cx="10674096" cy="2562448"/>
          </a:xfrm>
        </p:spPr>
        <p:txBody>
          <a:bodyPr/>
          <a:lstStyle/>
          <a:p>
            <a:r>
              <a:rPr lang="en-IN" sz="2400" dirty="0"/>
              <a:t>From the 4</a:t>
            </a:r>
            <a:r>
              <a:rPr lang="en-IN" sz="2400" baseline="30000" dirty="0"/>
              <a:t>th</a:t>
            </a:r>
            <a:r>
              <a:rPr lang="en-IN" sz="2400" dirty="0"/>
              <a:t> table of the GLM procedure, we check the p value for </a:t>
            </a:r>
            <a:r>
              <a:rPr lang="en-IN" sz="2400" dirty="0" err="1"/>
              <a:t>edu_level</a:t>
            </a:r>
            <a:r>
              <a:rPr lang="en-IN" sz="2400" dirty="0"/>
              <a:t>.</a:t>
            </a:r>
          </a:p>
          <a:p>
            <a:r>
              <a:rPr lang="en-IN" sz="2400" dirty="0"/>
              <a:t>The level of significance is 5%.</a:t>
            </a:r>
          </a:p>
          <a:p>
            <a:r>
              <a:rPr lang="en-IN" sz="2400" dirty="0"/>
              <a:t>The p value is 0.0060, which is not significant as p-value&lt;0.05, implying that null hypothesis (H</a:t>
            </a:r>
            <a:r>
              <a:rPr lang="en-IN" sz="2400" baseline="-25000" dirty="0"/>
              <a:t>0</a:t>
            </a:r>
            <a:r>
              <a:rPr lang="en-IN" sz="2400" dirty="0"/>
              <a:t>) should be rejected.</a:t>
            </a:r>
          </a:p>
          <a:p>
            <a:r>
              <a:rPr lang="en-IN" sz="2400" dirty="0"/>
              <a:t>Alternative hypothesis should be considered.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12726-BF84-4EF6-AAE1-CCCDAA9C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020568" cy="6224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A04F1-AAAC-4044-BC68-B18FB9D937F6}"/>
              </a:ext>
            </a:extLst>
          </p:cNvPr>
          <p:cNvSpPr txBox="1">
            <a:spLocks/>
          </p:cNvSpPr>
          <p:nvPr/>
        </p:nvSpPr>
        <p:spPr>
          <a:xfrm>
            <a:off x="838200" y="3678619"/>
            <a:ext cx="3358896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3F03D1-A139-4A5F-9950-97EFE99174EE}"/>
              </a:ext>
            </a:extLst>
          </p:cNvPr>
          <p:cNvSpPr txBox="1">
            <a:spLocks/>
          </p:cNvSpPr>
          <p:nvPr/>
        </p:nvSpPr>
        <p:spPr>
          <a:xfrm>
            <a:off x="838200" y="4529646"/>
            <a:ext cx="10335768" cy="1868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 </a:t>
            </a:r>
            <a:r>
              <a:rPr lang="en-IN" sz="2400" dirty="0"/>
              <a:t>Based on the above interpretation our conclusion is in support of alternative hypothesis </a:t>
            </a:r>
            <a:r>
              <a:rPr lang="en-IN" sz="2600" dirty="0"/>
              <a:t>(H</a:t>
            </a:r>
            <a:r>
              <a:rPr lang="en-IN" sz="2600" baseline="-25000" dirty="0"/>
              <a:t>a</a:t>
            </a:r>
            <a:r>
              <a:rPr lang="en-IN" sz="2600" dirty="0"/>
              <a:t>)</a:t>
            </a:r>
            <a:r>
              <a:rPr lang="en-IN" sz="2400" dirty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deduces that there are differences in holding jobs between the education levels.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39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04E9E-16D4-42AA-A69D-ED1EA959CDB7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859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1159-F4E1-4B9C-8BA7-8C0358E4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ownership of stocks varied by age.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80D83-7FD9-48E0-A92B-22848CDD6C16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5DBB3-5B5F-4BDA-AABF-D8C137900680}"/>
              </a:ext>
            </a:extLst>
          </p:cNvPr>
          <p:cNvSpPr/>
          <p:nvPr/>
        </p:nvSpPr>
        <p:spPr>
          <a:xfrm>
            <a:off x="1078992" y="1351796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D99683-07FD-4559-8417-F82225C6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9931"/>
              </p:ext>
            </p:extLst>
          </p:nvPr>
        </p:nvGraphicFramePr>
        <p:xfrm>
          <a:off x="1620520" y="2980141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There is no difference in mean of stock ownership between the four age groups.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There is a change in at least one of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four age groups regarding stock ownership.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62A0-4038-41AE-AC60-7822490C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204914"/>
            <a:ext cx="5294376" cy="384683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F071-729F-4A81-95CC-3FD1CEC4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5"/>
            <a:ext cx="2791968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Consolas" panose="020B0609020204030204" pitchFamily="49" charset="0"/>
              </a:rPr>
              <a:t>data stocks;</a:t>
            </a:r>
            <a:br>
              <a:rPr lang="en-IN" sz="1400" dirty="0">
                <a:latin typeface="Consolas" panose="020B0609020204030204" pitchFamily="49" charset="0"/>
              </a:rPr>
            </a:br>
            <a:r>
              <a:rPr lang="en-IN" sz="1400" dirty="0">
                <a:latin typeface="Consolas" panose="020B0609020204030204" pitchFamily="49" charset="0"/>
              </a:rPr>
              <a:t>set </a:t>
            </a:r>
            <a:r>
              <a:rPr lang="en-IN" sz="1400" dirty="0" err="1">
                <a:latin typeface="Consolas" panose="020B0609020204030204" pitchFamily="49" charset="0"/>
              </a:rPr>
              <a:t>work.stocks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  <a:br>
              <a:rPr lang="en-IN" sz="1400" dirty="0">
                <a:latin typeface="Consolas" panose="020B0609020204030204" pitchFamily="49" charset="0"/>
              </a:rPr>
            </a:br>
            <a:r>
              <a:rPr lang="en-IN" sz="1400" dirty="0">
                <a:latin typeface="Consolas" panose="020B0609020204030204" pitchFamily="49" charset="0"/>
              </a:rPr>
              <a:t>run;</a:t>
            </a:r>
            <a:br>
              <a:rPr lang="en-IN" sz="1400" dirty="0">
                <a:latin typeface="Consolas" panose="020B0609020204030204" pitchFamily="49" charset="0"/>
              </a:rPr>
            </a:br>
            <a:r>
              <a:rPr lang="en-IN" sz="1400" dirty="0">
                <a:latin typeface="Consolas" panose="020B0609020204030204" pitchFamily="49" charset="0"/>
              </a:rPr>
              <a:t>proc print data=stocks;</a:t>
            </a:r>
            <a:br>
              <a:rPr lang="en-IN" sz="1400" dirty="0">
                <a:latin typeface="Consolas" panose="020B0609020204030204" pitchFamily="49" charset="0"/>
              </a:rPr>
            </a:b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CEE984-6E53-42F4-8ECE-1E9708853A9D}"/>
              </a:ext>
            </a:extLst>
          </p:cNvPr>
          <p:cNvSpPr txBox="1">
            <a:spLocks/>
          </p:cNvSpPr>
          <p:nvPr/>
        </p:nvSpPr>
        <p:spPr>
          <a:xfrm>
            <a:off x="838200" y="2066544"/>
            <a:ext cx="7693152" cy="407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data agecategory1;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set stocks(</a:t>
            </a:r>
            <a:r>
              <a:rPr lang="en-IN" sz="1400" dirty="0" err="1">
                <a:latin typeface="Consolas" panose="020B0609020204030204" pitchFamily="49" charset="0"/>
              </a:rPr>
              <a:t>obs</a:t>
            </a:r>
            <a:r>
              <a:rPr lang="en-IN" sz="1400" dirty="0">
                <a:latin typeface="Consolas" panose="020B0609020204030204" pitchFamily="49" charset="0"/>
              </a:rPr>
              <a:t>=84);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 = "Young (under 35)";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stockvalue</a:t>
            </a:r>
            <a:r>
              <a:rPr lang="en-IN" sz="1400" dirty="0">
                <a:latin typeface="Consolas" panose="020B0609020204030204" pitchFamily="49" charset="0"/>
              </a:rPr>
              <a:t> = young;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drop Young </a:t>
            </a:r>
            <a:r>
              <a:rPr lang="en-IN" sz="1400" dirty="0" err="1">
                <a:latin typeface="Consolas" panose="020B0609020204030204" pitchFamily="49" charset="0"/>
              </a:rPr>
              <a:t>Early_Middle_Age</a:t>
            </a:r>
            <a:r>
              <a:rPr lang="en-IN" sz="1400" dirty="0">
                <a:latin typeface="Consolas" panose="020B0609020204030204" pitchFamily="49" charset="0"/>
              </a:rPr>
              <a:t> </a:t>
            </a:r>
            <a:r>
              <a:rPr lang="en-IN" sz="1400" dirty="0" err="1">
                <a:latin typeface="Consolas" panose="020B0609020204030204" pitchFamily="49" charset="0"/>
              </a:rPr>
              <a:t>Late_Middle_Age</a:t>
            </a:r>
            <a:r>
              <a:rPr lang="en-IN" sz="1400" dirty="0">
                <a:latin typeface="Consolas" panose="020B0609020204030204" pitchFamily="49" charset="0"/>
              </a:rPr>
              <a:t> Senior E F G 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*proc print data=agecategory1;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*run;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data agecategory2;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set stocks(</a:t>
            </a:r>
            <a:r>
              <a:rPr lang="en-IN" sz="1400" dirty="0" err="1">
                <a:latin typeface="Consolas" panose="020B0609020204030204" pitchFamily="49" charset="0"/>
              </a:rPr>
              <a:t>obs</a:t>
            </a:r>
            <a:r>
              <a:rPr lang="en-IN" sz="1400" dirty="0">
                <a:latin typeface="Consolas" panose="020B0609020204030204" pitchFamily="49" charset="0"/>
              </a:rPr>
              <a:t>=131);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 = "Early middle age (35 to 40)";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stockvalue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Early_Middle_Age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drop Young </a:t>
            </a:r>
            <a:r>
              <a:rPr lang="en-IN" sz="1400" dirty="0" err="1">
                <a:latin typeface="Consolas" panose="020B0609020204030204" pitchFamily="49" charset="0"/>
              </a:rPr>
              <a:t>Early_Middle_Age</a:t>
            </a:r>
            <a:r>
              <a:rPr lang="en-IN" sz="1400" dirty="0">
                <a:latin typeface="Consolas" panose="020B0609020204030204" pitchFamily="49" charset="0"/>
              </a:rPr>
              <a:t>	</a:t>
            </a:r>
            <a:r>
              <a:rPr lang="en-IN" sz="1400" dirty="0" err="1">
                <a:latin typeface="Consolas" panose="020B0609020204030204" pitchFamily="49" charset="0"/>
              </a:rPr>
              <a:t>Late_Middle_Age</a:t>
            </a:r>
            <a:r>
              <a:rPr lang="en-IN" sz="1400" dirty="0">
                <a:latin typeface="Consolas" panose="020B0609020204030204" pitchFamily="49" charset="0"/>
              </a:rPr>
              <a:t> Senior E F G H;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*proc print data=agecategory2;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*run;</a:t>
            </a: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66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C28493-F0ED-4502-923A-AAB2792A358B}"/>
              </a:ext>
            </a:extLst>
          </p:cNvPr>
          <p:cNvSpPr txBox="1">
            <a:spLocks/>
          </p:cNvSpPr>
          <p:nvPr/>
        </p:nvSpPr>
        <p:spPr>
          <a:xfrm>
            <a:off x="838200" y="402337"/>
            <a:ext cx="6970776" cy="425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data agecategory3;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set stocks(</a:t>
            </a:r>
            <a:r>
              <a:rPr lang="en-IN" sz="1400" dirty="0" err="1">
                <a:latin typeface="Consolas" panose="020B0609020204030204" pitchFamily="49" charset="0"/>
              </a:rPr>
              <a:t>obs</a:t>
            </a:r>
            <a:r>
              <a:rPr lang="en-IN" sz="1400" dirty="0">
                <a:latin typeface="Consolas" panose="020B0609020204030204" pitchFamily="49" charset="0"/>
              </a:rPr>
              <a:t>=93);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 = "Late middle age (50 to 65)";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stockvalue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Late_Middle_Age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drop Young </a:t>
            </a:r>
            <a:r>
              <a:rPr lang="en-IN" sz="1400" dirty="0" err="1">
                <a:latin typeface="Consolas" panose="020B0609020204030204" pitchFamily="49" charset="0"/>
              </a:rPr>
              <a:t>Early_Middle_Age</a:t>
            </a:r>
            <a:r>
              <a:rPr lang="en-IN" sz="1400" dirty="0">
                <a:latin typeface="Consolas" panose="020B0609020204030204" pitchFamily="49" charset="0"/>
              </a:rPr>
              <a:t>	</a:t>
            </a:r>
            <a:r>
              <a:rPr lang="en-IN" sz="1400" dirty="0" err="1">
                <a:latin typeface="Consolas" panose="020B0609020204030204" pitchFamily="49" charset="0"/>
              </a:rPr>
              <a:t>Late_Middle_Age</a:t>
            </a:r>
            <a:r>
              <a:rPr lang="en-IN" sz="1400" dirty="0">
                <a:latin typeface="Consolas" panose="020B0609020204030204" pitchFamily="49" charset="0"/>
              </a:rPr>
              <a:t> Senior E F G 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*proc print data=agecategory3;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*run;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data agecategory4;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set stocks(</a:t>
            </a:r>
            <a:r>
              <a:rPr lang="en-IN" sz="1400" dirty="0" err="1">
                <a:latin typeface="Consolas" panose="020B0609020204030204" pitchFamily="49" charset="0"/>
              </a:rPr>
              <a:t>obs</a:t>
            </a:r>
            <a:r>
              <a:rPr lang="en-IN" sz="1400" dirty="0">
                <a:latin typeface="Consolas" panose="020B0609020204030204" pitchFamily="49" charset="0"/>
              </a:rPr>
              <a:t>=58);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 = "Senior (over 65)";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 err="1">
                <a:latin typeface="Consolas" panose="020B0609020204030204" pitchFamily="49" charset="0"/>
              </a:rPr>
              <a:t>stockvalue</a:t>
            </a:r>
            <a:r>
              <a:rPr lang="en-IN" sz="1400" dirty="0">
                <a:latin typeface="Consolas" panose="020B0609020204030204" pitchFamily="49" charset="0"/>
              </a:rPr>
              <a:t> = Senior;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drop Young </a:t>
            </a:r>
            <a:r>
              <a:rPr lang="en-IN" sz="1400" dirty="0" err="1">
                <a:latin typeface="Consolas" panose="020B0609020204030204" pitchFamily="49" charset="0"/>
              </a:rPr>
              <a:t>Early_Middle_Age</a:t>
            </a:r>
            <a:r>
              <a:rPr lang="en-IN" sz="1400" dirty="0">
                <a:latin typeface="Consolas" panose="020B0609020204030204" pitchFamily="49" charset="0"/>
              </a:rPr>
              <a:t>	</a:t>
            </a:r>
            <a:r>
              <a:rPr lang="en-IN" sz="1400" dirty="0" err="1">
                <a:latin typeface="Consolas" panose="020B0609020204030204" pitchFamily="49" charset="0"/>
              </a:rPr>
              <a:t>Late_Middle_Age</a:t>
            </a:r>
            <a:r>
              <a:rPr lang="en-IN" sz="1400" dirty="0">
                <a:latin typeface="Consolas" panose="020B0609020204030204" pitchFamily="49" charset="0"/>
              </a:rPr>
              <a:t> Senior E F G 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*proc print data=agecategory4;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>
                <a:latin typeface="Consolas" panose="020B0609020204030204" pitchFamily="49" charset="0"/>
              </a:rPr>
              <a:t>*run;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FF0CC-03C1-44E0-ACC0-42CE00B8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080"/>
            <a:ext cx="5974080" cy="212458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data </a:t>
            </a:r>
            <a:r>
              <a:rPr lang="en-IN" sz="1400" dirty="0" err="1">
                <a:latin typeface="Consolas" panose="020B0609020204030204" pitchFamily="49" charset="0"/>
              </a:rPr>
              <a:t>stocksbyage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set agecategory1 agecategory2 agecategory3 agecategory4;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*proc print data=</a:t>
            </a:r>
            <a:r>
              <a:rPr lang="en-IN" sz="1400" dirty="0" err="1">
                <a:latin typeface="Consolas" panose="020B0609020204030204" pitchFamily="49" charset="0"/>
              </a:rPr>
              <a:t>stocksbyage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*run;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title '</a:t>
            </a:r>
            <a:r>
              <a:rPr lang="en-IN" sz="1400" dirty="0" err="1">
                <a:latin typeface="Consolas" panose="020B0609020204030204" pitchFamily="49" charset="0"/>
              </a:rPr>
              <a:t>Anova</a:t>
            </a:r>
            <a:r>
              <a:rPr lang="en-IN" sz="1400" dirty="0">
                <a:latin typeface="Consolas" panose="020B0609020204030204" pitchFamily="49" charset="0"/>
              </a:rPr>
              <a:t> calculations :';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proc </a:t>
            </a:r>
            <a:r>
              <a:rPr lang="en-IN" sz="1400" dirty="0" err="1">
                <a:latin typeface="Consolas" panose="020B0609020204030204" pitchFamily="49" charset="0"/>
              </a:rPr>
              <a:t>anova</a:t>
            </a:r>
            <a:r>
              <a:rPr lang="en-IN" sz="1400" dirty="0">
                <a:latin typeface="Consolas" panose="020B0609020204030204" pitchFamily="49" charset="0"/>
              </a:rPr>
              <a:t> data=</a:t>
            </a:r>
            <a:r>
              <a:rPr lang="en-IN" sz="1400" dirty="0" err="1">
                <a:latin typeface="Consolas" panose="020B0609020204030204" pitchFamily="49" charset="0"/>
              </a:rPr>
              <a:t>stocksbyage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class </a:t>
            </a: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model </a:t>
            </a:r>
            <a:r>
              <a:rPr lang="en-IN" sz="1400" dirty="0" err="1">
                <a:latin typeface="Consolas" panose="020B0609020204030204" pitchFamily="49" charset="0"/>
              </a:rPr>
              <a:t>stockvalue</a:t>
            </a:r>
            <a:r>
              <a:rPr lang="en-IN" sz="1400" dirty="0">
                <a:latin typeface="Consolas" panose="020B0609020204030204" pitchFamily="49" charset="0"/>
              </a:rPr>
              <a:t> = </a:t>
            </a:r>
            <a:r>
              <a:rPr lang="en-IN" sz="1400" dirty="0" err="1">
                <a:latin typeface="Consolas" panose="020B0609020204030204" pitchFamily="49" charset="0"/>
              </a:rPr>
              <a:t>agecatg</a:t>
            </a:r>
            <a:r>
              <a:rPr lang="en-I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Consolas" panose="020B0609020204030204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2540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1CCB7F-F3EF-46BE-99A4-110EAE4B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6" y="667911"/>
            <a:ext cx="5267906" cy="5346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864A1-9DBB-43C5-8322-8E89B143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29" y="843350"/>
            <a:ext cx="6191697" cy="51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3358896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91800" cy="2359151"/>
          </a:xfrm>
        </p:spPr>
        <p:txBody>
          <a:bodyPr/>
          <a:lstStyle/>
          <a:p>
            <a:pPr algn="just"/>
            <a:r>
              <a:rPr lang="en-IN" dirty="0"/>
              <a:t> </a:t>
            </a:r>
            <a:r>
              <a:rPr lang="en-IN" sz="2400" dirty="0"/>
              <a:t>There is a 5% significance level, and P-value from </a:t>
            </a:r>
            <a:r>
              <a:rPr lang="en-IN" sz="2400" dirty="0" err="1"/>
              <a:t>Anova</a:t>
            </a:r>
            <a:r>
              <a:rPr lang="en-IN" sz="2400" dirty="0"/>
              <a:t> test is 0.0405.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As P-value&lt;0.05, Null hypothesis (H</a:t>
            </a:r>
            <a:r>
              <a:rPr lang="en-IN" sz="2400" baseline="-25000" dirty="0"/>
              <a:t>0</a:t>
            </a:r>
            <a:r>
              <a:rPr lang="en-IN" sz="2400" dirty="0"/>
              <a:t>) is rejected i.e. no difference between mean stock value between different age groups, and there is much evidence in support of Alternative Hypothesis(H</a:t>
            </a:r>
            <a:r>
              <a:rPr lang="en-IN" sz="2400" baseline="-25000" dirty="0"/>
              <a:t>a</a:t>
            </a:r>
            <a:r>
              <a:rPr lang="en-IN" sz="2400" dirty="0"/>
              <a:t>).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F84872-990D-4820-BC63-D4E0EE6D1AC4}"/>
              </a:ext>
            </a:extLst>
          </p:cNvPr>
          <p:cNvSpPr txBox="1">
            <a:spLocks/>
          </p:cNvSpPr>
          <p:nvPr/>
        </p:nvSpPr>
        <p:spPr>
          <a:xfrm>
            <a:off x="838200" y="3678619"/>
            <a:ext cx="3358896" cy="85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C9BECA-E377-45F3-9CFA-5B6E9225C90F}"/>
              </a:ext>
            </a:extLst>
          </p:cNvPr>
          <p:cNvSpPr txBox="1">
            <a:spLocks/>
          </p:cNvSpPr>
          <p:nvPr/>
        </p:nvSpPr>
        <p:spPr>
          <a:xfrm>
            <a:off x="780288" y="4706114"/>
            <a:ext cx="10765536" cy="1868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 </a:t>
            </a:r>
            <a:r>
              <a:rPr lang="en-IN" sz="2400" dirty="0"/>
              <a:t>As Null hypothesis (H</a:t>
            </a:r>
            <a:r>
              <a:rPr lang="en-IN" sz="2400" baseline="-25000" dirty="0"/>
              <a:t>0</a:t>
            </a:r>
            <a:r>
              <a:rPr lang="en-IN" sz="2400" dirty="0"/>
              <a:t>) is rejected from our interpretation, the conclusion is in support of Alternative Hypothesis(H</a:t>
            </a:r>
            <a:r>
              <a:rPr lang="en-IN" sz="2400" baseline="-25000" dirty="0"/>
              <a:t>a</a:t>
            </a:r>
            <a:r>
              <a:rPr lang="en-IN" sz="2400" dirty="0"/>
              <a:t>).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deduces that there is a change in at least one of </a:t>
            </a: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four age groups regarding stock ownership.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0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B117-0A68-4EF5-AFDC-91779D72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568577"/>
            <a:ext cx="10728962" cy="36401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data jobs;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set work.jobs;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proc print data=jobs;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CEB5E-6441-4881-9DB6-273CE11FD08B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EED091-D532-4EC8-AB31-19316B11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07" y="1415901"/>
            <a:ext cx="5340096" cy="499174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 TO CONVERT DATA INTO PROPER FORMAT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D07C-3AE6-48BB-9D2B-3C8AE411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384"/>
            <a:ext cx="10515600" cy="59026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IN" sz="29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data jobs_m1;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set jobs(</a:t>
            </a:r>
            <a:r>
              <a:rPr lang="en-IN" sz="1500" dirty="0" err="1">
                <a:latin typeface="Consolas" panose="020B0609020204030204" pitchFamily="49" charset="0"/>
              </a:rPr>
              <a:t>obs</a:t>
            </a:r>
            <a:r>
              <a:rPr lang="en-IN" sz="15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edu_level</a:t>
            </a:r>
            <a:r>
              <a:rPr lang="en-IN" sz="1500" dirty="0">
                <a:latin typeface="Consolas" panose="020B0609020204030204" pitchFamily="49" charset="0"/>
              </a:rPr>
              <a:t> = "Less than high school (E1)";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jobs_num</a:t>
            </a:r>
            <a:r>
              <a:rPr lang="en-IN" sz="1500" dirty="0">
                <a:latin typeface="Consolas" panose="020B0609020204030204" pitchFamily="49" charset="0"/>
              </a:rPr>
              <a:t> = Male_E1;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Gender = "Male";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data jobs_m2;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set jobs(</a:t>
            </a:r>
            <a:r>
              <a:rPr lang="en-IN" sz="1500" dirty="0" err="1">
                <a:latin typeface="Consolas" panose="020B0609020204030204" pitchFamily="49" charset="0"/>
              </a:rPr>
              <a:t>obs</a:t>
            </a:r>
            <a:r>
              <a:rPr lang="en-IN" sz="15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edu_level</a:t>
            </a:r>
            <a:r>
              <a:rPr lang="en-IN" sz="1500" dirty="0">
                <a:latin typeface="Consolas" panose="020B0609020204030204" pitchFamily="49" charset="0"/>
              </a:rPr>
              <a:t> = "High school (E2)";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jobs_num</a:t>
            </a:r>
            <a:r>
              <a:rPr lang="en-IN" sz="1500" dirty="0">
                <a:latin typeface="Consolas" panose="020B0609020204030204" pitchFamily="49" charset="0"/>
              </a:rPr>
              <a:t> = Male_E2;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Gender = "Male";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data jobs_m3;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set jobs(</a:t>
            </a:r>
            <a:r>
              <a:rPr lang="en-IN" sz="1500" dirty="0" err="1">
                <a:latin typeface="Consolas" panose="020B0609020204030204" pitchFamily="49" charset="0"/>
              </a:rPr>
              <a:t>obs</a:t>
            </a:r>
            <a:r>
              <a:rPr lang="en-IN" sz="15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edu_level</a:t>
            </a:r>
            <a:r>
              <a:rPr lang="en-IN" sz="1500" dirty="0">
                <a:latin typeface="Consolas" panose="020B0609020204030204" pitchFamily="49" charset="0"/>
              </a:rPr>
              <a:t> = "Some college/university but not degree (E3)";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jobs_num</a:t>
            </a:r>
            <a:r>
              <a:rPr lang="en-IN" sz="1500" dirty="0">
                <a:latin typeface="Consolas" panose="020B0609020204030204" pitchFamily="49" charset="0"/>
              </a:rPr>
              <a:t> = Male_E3;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Gender = "Male";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data jobs_m4;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set jobs(</a:t>
            </a:r>
            <a:r>
              <a:rPr lang="en-IN" sz="1500" dirty="0" err="1">
                <a:latin typeface="Consolas" panose="020B0609020204030204" pitchFamily="49" charset="0"/>
              </a:rPr>
              <a:t>obs</a:t>
            </a:r>
            <a:r>
              <a:rPr lang="en-IN" sz="15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edu_level</a:t>
            </a:r>
            <a:r>
              <a:rPr lang="en-IN" sz="1500" dirty="0">
                <a:latin typeface="Consolas" panose="020B0609020204030204" pitchFamily="49" charset="0"/>
              </a:rPr>
              <a:t> = "At least one university (E4)";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>
                <a:latin typeface="Consolas" panose="020B0609020204030204" pitchFamily="49" charset="0"/>
              </a:rPr>
              <a:t>jobs_num</a:t>
            </a:r>
            <a:r>
              <a:rPr lang="en-IN" sz="1500" dirty="0">
                <a:latin typeface="Consolas" panose="020B0609020204030204" pitchFamily="49" charset="0"/>
              </a:rPr>
              <a:t> = 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Gender = "Male";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361383-97D8-493A-9BCF-AD61602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204914"/>
            <a:ext cx="5340096" cy="499174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 TO CONVERT DATA INTO PROPER FORMAT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8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A3A-C7DC-4B5D-A62A-146945A5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609904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data jobs_f1;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set jobs(</a:t>
            </a:r>
            <a:r>
              <a:rPr lang="en-IN" sz="5600" dirty="0" err="1">
                <a:latin typeface="Consolas" panose="020B0609020204030204" pitchFamily="49" charset="0"/>
              </a:rPr>
              <a:t>obs</a:t>
            </a:r>
            <a:r>
              <a:rPr lang="en-IN" sz="56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edu_level</a:t>
            </a:r>
            <a:r>
              <a:rPr lang="en-IN" sz="5600" dirty="0">
                <a:latin typeface="Consolas" panose="020B0609020204030204" pitchFamily="49" charset="0"/>
              </a:rPr>
              <a:t> = "Less than high school (E1)";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jobs_num</a:t>
            </a:r>
            <a:r>
              <a:rPr lang="en-IN" sz="5600" dirty="0">
                <a:latin typeface="Consolas" panose="020B0609020204030204" pitchFamily="49" charset="0"/>
              </a:rPr>
              <a:t> = Female_E1;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Gender = "Female";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data jobs_f2;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set jobs(</a:t>
            </a:r>
            <a:r>
              <a:rPr lang="en-IN" sz="5600" dirty="0" err="1">
                <a:latin typeface="Consolas" panose="020B0609020204030204" pitchFamily="49" charset="0"/>
              </a:rPr>
              <a:t>obs</a:t>
            </a:r>
            <a:r>
              <a:rPr lang="en-IN" sz="56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edu_level</a:t>
            </a:r>
            <a:r>
              <a:rPr lang="en-IN" sz="5600" dirty="0">
                <a:latin typeface="Consolas" panose="020B0609020204030204" pitchFamily="49" charset="0"/>
              </a:rPr>
              <a:t> = "High school (E2)";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jobs_num</a:t>
            </a:r>
            <a:r>
              <a:rPr lang="en-IN" sz="5600" dirty="0">
                <a:latin typeface="Consolas" panose="020B0609020204030204" pitchFamily="49" charset="0"/>
              </a:rPr>
              <a:t> = Female_E2;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Gender = "Female";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data jobs_f3;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set jobs(</a:t>
            </a:r>
            <a:r>
              <a:rPr lang="en-IN" sz="5600" dirty="0" err="1">
                <a:latin typeface="Consolas" panose="020B0609020204030204" pitchFamily="49" charset="0"/>
              </a:rPr>
              <a:t>obs</a:t>
            </a:r>
            <a:r>
              <a:rPr lang="en-IN" sz="56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edu_level</a:t>
            </a:r>
            <a:r>
              <a:rPr lang="en-IN" sz="5600" dirty="0">
                <a:latin typeface="Consolas" panose="020B0609020204030204" pitchFamily="49" charset="0"/>
              </a:rPr>
              <a:t> = "Some college/university but not degree (E3)";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jobs_num</a:t>
            </a:r>
            <a:r>
              <a:rPr lang="en-IN" sz="5600" dirty="0">
                <a:latin typeface="Consolas" panose="020B0609020204030204" pitchFamily="49" charset="0"/>
              </a:rPr>
              <a:t> = Female_E3;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Gender = "Female";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data jobs_f4;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set jobs(</a:t>
            </a:r>
            <a:r>
              <a:rPr lang="en-IN" sz="5600" dirty="0" err="1">
                <a:latin typeface="Consolas" panose="020B0609020204030204" pitchFamily="49" charset="0"/>
              </a:rPr>
              <a:t>obs</a:t>
            </a:r>
            <a:r>
              <a:rPr lang="en-IN" sz="56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edu_level</a:t>
            </a:r>
            <a:r>
              <a:rPr lang="en-IN" sz="5600" dirty="0">
                <a:latin typeface="Consolas" panose="020B0609020204030204" pitchFamily="49" charset="0"/>
              </a:rPr>
              <a:t> = "At least one university (E4)";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 err="1">
                <a:latin typeface="Consolas" panose="020B0609020204030204" pitchFamily="49" charset="0"/>
              </a:rPr>
              <a:t>jobs_num</a:t>
            </a:r>
            <a:r>
              <a:rPr lang="en-IN" sz="5600" dirty="0">
                <a:latin typeface="Consolas" panose="020B0609020204030204" pitchFamily="49" charset="0"/>
              </a:rPr>
              <a:t> =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Gender = "Female";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drop Male_E1 Male_E2 Male_E3 Male_E4 Female_E1 Female_E2 Female_E3 Female_E4;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title 'Education by gender:';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data </a:t>
            </a:r>
            <a:r>
              <a:rPr lang="en-IN" sz="5600" dirty="0" err="1">
                <a:latin typeface="Consolas" panose="020B0609020204030204" pitchFamily="49" charset="0"/>
              </a:rPr>
              <a:t>educationbygender</a:t>
            </a:r>
            <a:r>
              <a:rPr lang="en-IN" sz="5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set jobs_m1 jobs_m2 jobs_m3 jobs_m4 jobs_f1 jobs_f2 jobs_f3 jobs_f4;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proc print data=</a:t>
            </a:r>
            <a:r>
              <a:rPr lang="en-IN" sz="5600" dirty="0" err="1">
                <a:latin typeface="Consolas" panose="020B0609020204030204" pitchFamily="49" charset="0"/>
              </a:rPr>
              <a:t>educationbygender</a:t>
            </a:r>
            <a:r>
              <a:rPr lang="en-IN" sz="5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1582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ArialMT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CODES</vt:lpstr>
      <vt:lpstr>PowerPoint Presentation</vt:lpstr>
      <vt:lpstr>PowerPoint Presentation</vt:lpstr>
      <vt:lpstr>Interpretation</vt:lpstr>
      <vt:lpstr>CODES TO CONVERT DATA INTO PROPER FORMAT</vt:lpstr>
      <vt:lpstr>CODES TO CONVERT DATA INTO PROPER FORMAT</vt:lpstr>
      <vt:lpstr>PowerPoint Presentation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2021-07-04T17:57:22Z</dcterms:created>
  <dcterms:modified xsi:type="dcterms:W3CDTF">2021-07-05T21:03:36Z</dcterms:modified>
</cp:coreProperties>
</file>