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5" r:id="rId12"/>
    <p:sldId id="274" r:id="rId13"/>
    <p:sldId id="275" r:id="rId14"/>
    <p:sldId id="266" r:id="rId15"/>
    <p:sldId id="276" r:id="rId16"/>
    <p:sldId id="277" r:id="rId17"/>
    <p:sldId id="267" r:id="rId18"/>
    <p:sldId id="278" r:id="rId19"/>
    <p:sldId id="279" r:id="rId20"/>
    <p:sldId id="268" r:id="rId21"/>
    <p:sldId id="280" r:id="rId22"/>
    <p:sldId id="281" r:id="rId23"/>
    <p:sldId id="269" r:id="rId24"/>
    <p:sldId id="282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4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665-1F1F-47D8-9FDB-8B6D7930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5965B-FEA0-49F6-B3D3-EDB70B6A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90C8-2BC9-49E5-B69C-C680A7CD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90FB-B9BA-4EA2-AA4F-A3F169B6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043F-35A3-4243-A45E-6E9B80BB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FE9A-EFBD-47F3-9BE0-3A0E915F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B9BD-1028-499E-B3F4-77C05934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D1CE-76A4-472F-A766-363AADE7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0945-9CB9-499F-8E26-C7E4F9A2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BF7D-CCA2-4477-881F-92065007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4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E2FA1-750B-4BB8-B2D7-D8596FCC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E948-00E0-416D-B62A-74DBEAAD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D44D-E387-4A02-9BCE-1A20FC71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DD3D-D9BD-42E2-95BF-688EDF2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F3FC-2743-428A-B42D-928CF9AD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D49F-CE8D-42C7-9D1A-EE2EA0A9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551B-A581-4B0D-A9A1-E535C65D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A001-A002-4169-A076-3A9CB8A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8786-B313-495C-9741-4BA2B4F8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DACC-78F1-44F8-9BE6-B86808A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581-0261-4586-B617-E439052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9D50-2AE4-4262-8DF8-309B03F8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9833-B864-46FA-970D-5DD62F1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F375-CE9C-4D8D-86F3-1FDD4791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92C2-48F0-43FD-8F20-A5D98D06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1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EA4B-3180-4332-B61D-027DE6A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2398-EE6F-4BF4-8AFC-028EDA210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819D1-0053-48E1-9A36-892E8A68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2384-6D80-4298-A0F9-794C929B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AE90-1A92-4B2B-B2B1-733FD2AB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5324-7DEB-4BEE-9BB9-F756E07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D370-D42B-4514-9B5A-824052D9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CF0A-3FA9-4EE8-9510-4CF67FD7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3CB1-70A0-4161-9AB8-1B0A7533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2FA7F-9A44-4C47-AB16-95091ED5F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4CF06-8DD7-49AA-9988-4F329993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2FC97-C09A-425B-AAE0-61258C8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A3151-DD87-4497-8390-446E788E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5FA0D-DB93-4885-941E-8808FC74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3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7826-B712-498E-A2F0-1B8AE46D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F949E-CB9B-47EB-8949-F9562F6C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99E33-76F3-4E0E-8AAF-E6D592DF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690D4-7423-45BB-BDC8-8DB0CC6E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8B91-21E5-4029-AE57-9DEF6DE4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A17DE-E0B7-4B44-A84A-21592CD7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62065-04F3-4771-96A1-CBCF2620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A56E-3939-4BC2-8829-F1CB8B35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9918-A8CD-4705-95C4-08A8CF4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B3ADE-9E0C-42E4-AA68-58390A44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7744-EE3B-47B6-869D-5CF86DA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522B-94A0-4344-BE9E-CBE4586C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00EB-DE4E-4D9E-A4EC-B4BA5B88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087A-DDEE-4C18-A3F6-E6BFB4E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33D53-776B-4356-A3FF-1C616C565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2FFE-3068-47C5-8E3A-5A3163CB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0B1C4-AA3D-4213-8687-DA677F65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BEB9-4926-4545-A11A-06CCD60C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B9F8-A5D4-494A-A52C-F8D93867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215B-8DB3-45BA-BA35-33E740D5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410A-2D77-4709-914E-63AE9BB1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B940-1BDE-42CE-BA14-CD898128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6B6-C095-467F-86A4-37034C0A383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5293-D911-4C70-AC27-53B5B4899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22A1-48D9-4E4C-87DF-31AFF6CAF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59A3-40B1-4BC9-8F53-2ED0B9A0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78915D-0106-4E30-8540-B43A346CCE8B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1228CC5-45B4-4268-9DE6-71CC743B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4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40943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age and maximum pulse rate are dependent on each other</a:t>
            </a:r>
            <a:r>
              <a:rPr lang="en-IN" dirty="0">
                <a:solidFill>
                  <a:prstClr val="black"/>
                </a:solidFill>
              </a:rPr>
              <a:t>, and as Age increases maximum pulse rate decreases.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2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Oxygen consumption and runtime.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52396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Oxygen consumption and runtime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Oxygen consumption and runtime </a:t>
                      </a:r>
                      <a:r>
                        <a:rPr lang="en-IN" b="1" dirty="0"/>
                        <a:t>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9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less than 0.0001 and value of correlation co-efficient is -0.86219.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oxygen consumption and runtime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-0.86219 i.e. between -0.75 &amp; -1 , there is a strong negative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3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oxygen consumption and runtime are dependent on each other</a:t>
            </a:r>
            <a:r>
              <a:rPr lang="en-IN" dirty="0">
                <a:solidFill>
                  <a:prstClr val="black"/>
                </a:solidFill>
              </a:rPr>
              <a:t>, and as runtime decreases </a:t>
            </a:r>
            <a:r>
              <a:rPr lang="en-IN" dirty="0"/>
              <a:t>oxygen consumption </a:t>
            </a:r>
            <a:r>
              <a:rPr lang="en-IN" dirty="0">
                <a:solidFill>
                  <a:prstClr val="black"/>
                </a:solidFill>
              </a:rPr>
              <a:t>increases.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5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3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Oxygen consumption and Resting	 pulse rate.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66220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Oxygen consumption and Resting pulse rate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Oxygen consumption and Resting pulse rate 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8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0.0260 and value of correlation co-efficient is -0.39936.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Oxygen consumption and Resting pulse rate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-0.39936 i.e. between -0.25 &amp; -0.5 , there is a weak negative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0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Oxygen consumption and Resting pulse rate are dependent on each other</a:t>
            </a:r>
            <a:r>
              <a:rPr lang="en-IN" dirty="0">
                <a:solidFill>
                  <a:prstClr val="black"/>
                </a:solidFill>
              </a:rPr>
              <a:t>, and as resting pulse decreases </a:t>
            </a:r>
            <a:r>
              <a:rPr lang="en-IN" dirty="0"/>
              <a:t>oxygen consumption </a:t>
            </a:r>
            <a:r>
              <a:rPr lang="en-IN" dirty="0">
                <a:solidFill>
                  <a:prstClr val="black"/>
                </a:solidFill>
              </a:rPr>
              <a:t>increases.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7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4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Oxygen consumption and Pulse rate while running.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46688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Oxygen consumption and Pulse rate while running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Oxygen consumption and Pulse rate while running 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66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0.0266 and value of correlation co-efficient is -0.39797.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Oxygen consumption and Pulse rate while running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-0.39797 i.e. between -0.25 &amp; -0.5 , there is a weak negative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0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Oxygen consumption and Pulse rate while running are dependent on each other</a:t>
            </a:r>
            <a:r>
              <a:rPr lang="en-IN" dirty="0">
                <a:solidFill>
                  <a:prstClr val="black"/>
                </a:solidFill>
              </a:rPr>
              <a:t>, and as </a:t>
            </a:r>
            <a:r>
              <a:rPr lang="en-IN" dirty="0"/>
              <a:t>Pulse rate while running</a:t>
            </a:r>
            <a:r>
              <a:rPr lang="en-IN" dirty="0">
                <a:solidFill>
                  <a:prstClr val="black"/>
                </a:solidFill>
              </a:rPr>
              <a:t> decreases </a:t>
            </a:r>
            <a:r>
              <a:rPr lang="en-IN" dirty="0"/>
              <a:t>oxygen consumption </a:t>
            </a:r>
            <a:r>
              <a:rPr lang="en-IN" dirty="0">
                <a:solidFill>
                  <a:prstClr val="black"/>
                </a:solidFill>
              </a:rPr>
              <a:t>increases.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ACEBCC-59A2-4FEB-ABBE-20DC2E92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95" y="150098"/>
            <a:ext cx="5294376" cy="384683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0877D8-86FE-4D8E-B8B3-F038C4D50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270" y="890925"/>
            <a:ext cx="716728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data fitness;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input age weight oxy runtime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rstpulse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maxpulse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case = _n_;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label age='Age of man'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weight='Weight of man'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oxy='Oxygen consumption'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runtime='Time to run 1.5 miles'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rstpulse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='Resting pulse rate'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='Pulse rate while running'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maxpulse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='Maximum pulse rate’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case='Case no.';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datalines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44 89.47 44.609 11.37 62 178 182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40 75.07 45.313 10.07 62 185 185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44 85.84 54.297 8.65 45 156 168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42 68.15 59.571 8.17 40 166 172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38 89.02 49.874 9.22 55 178 180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47 77.45 44.811 11.63 58 176 176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40 75.98 45.681 11.95 70 176 180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43 81.19 49.091 10.85 64 162 170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44 81.42 39.442 13.08 63 174 176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38 81.87 60.055 8.63 48 170 186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44 73.03 50.541 10.13 45 168 168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45 87.66 37.388 14.03 56 186 192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45 66.45 44.754 11.12 51 176 176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47 79.15 47.273 10.60 47 162 164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54 83.12 51.855 10.33 50 166 170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49 81.42 49.156 8.95 44 180 185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7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5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runtime and Resting Pulse Rate.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7696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Runtime and Resting Pulse Rate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Runtime and Resting Pulse Rate 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8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0.0110 and value of correlation co-efficient is 0.45038.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runtime and Resting Pulse Rate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0.45038 i.e. between 0.25 &amp; 0.5 , there is a weak positive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20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runtime and Resting Pulse Rate are dependent on each other</a:t>
            </a:r>
            <a:r>
              <a:rPr lang="en-IN" dirty="0">
                <a:solidFill>
                  <a:prstClr val="black"/>
                </a:solidFill>
              </a:rPr>
              <a:t>, and as </a:t>
            </a:r>
            <a:r>
              <a:rPr lang="en-IN" dirty="0"/>
              <a:t>runtime</a:t>
            </a:r>
            <a:r>
              <a:rPr lang="en-IN" dirty="0">
                <a:solidFill>
                  <a:prstClr val="black"/>
                </a:solidFill>
              </a:rPr>
              <a:t> increases, </a:t>
            </a:r>
            <a:r>
              <a:rPr lang="en-IN" dirty="0"/>
              <a:t>Resting Pulse Rate also </a:t>
            </a:r>
            <a:r>
              <a:rPr lang="en-IN" dirty="0">
                <a:solidFill>
                  <a:prstClr val="black"/>
                </a:solidFill>
              </a:rPr>
              <a:t>increases.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64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6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Pulse rate while running and </a:t>
            </a:r>
            <a:r>
              <a:rPr lang="en-IN" dirty="0" err="1"/>
              <a:t>maxpulse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6907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Pulse rate while running(</a:t>
                      </a:r>
                      <a:r>
                        <a:rPr lang="en-IN" dirty="0" err="1"/>
                        <a:t>runpulse</a:t>
                      </a:r>
                      <a:r>
                        <a:rPr lang="en-IN" dirty="0"/>
                        <a:t>) and </a:t>
                      </a:r>
                      <a:r>
                        <a:rPr lang="en-IN" dirty="0" err="1"/>
                        <a:t>maxpulse</a:t>
                      </a:r>
                      <a:r>
                        <a:rPr lang="en-IN" dirty="0"/>
                        <a:t>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Pulse rate while running(</a:t>
                      </a:r>
                      <a:r>
                        <a:rPr lang="en-IN" b="1" dirty="0" err="1"/>
                        <a:t>runpulse</a:t>
                      </a:r>
                      <a:r>
                        <a:rPr lang="en-IN" b="1" dirty="0"/>
                        <a:t>) and </a:t>
                      </a:r>
                      <a:r>
                        <a:rPr lang="en-IN" b="1" dirty="0" err="1"/>
                        <a:t>maxpulse</a:t>
                      </a:r>
                      <a:r>
                        <a:rPr lang="en-IN" b="1" dirty="0"/>
                        <a:t> 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8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less than 0.0001 and value of correlation co-efficient is 0.92975.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Pulse rate while running and </a:t>
            </a:r>
            <a:r>
              <a:rPr lang="en-IN" dirty="0" err="1"/>
              <a:t>maxpulse</a:t>
            </a:r>
            <a:r>
              <a:rPr lang="en-IN" dirty="0"/>
              <a:t>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0.92975 i.e. between 0.75 &amp; 1 , there is a strong positive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94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EC8401-45A3-413B-B54F-D1F38884CDA4}"/>
              </a:ext>
            </a:extLst>
          </p:cNvPr>
          <p:cNvSpPr txBox="1">
            <a:spLocks/>
          </p:cNvSpPr>
          <p:nvPr/>
        </p:nvSpPr>
        <p:spPr>
          <a:xfrm>
            <a:off x="703730" y="469031"/>
            <a:ext cx="3339352" cy="91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6EBE7-E3AC-4406-866F-222FAF1C6C62}"/>
              </a:ext>
            </a:extLst>
          </p:cNvPr>
          <p:cNvSpPr txBox="1">
            <a:spLocks/>
          </p:cNvSpPr>
          <p:nvPr/>
        </p:nvSpPr>
        <p:spPr>
          <a:xfrm>
            <a:off x="713232" y="1737006"/>
            <a:ext cx="10765536" cy="452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 </a:t>
            </a:r>
            <a:r>
              <a:rPr lang="en-IN" dirty="0"/>
              <a:t>As Null hypothesis (H</a:t>
            </a:r>
            <a:r>
              <a:rPr lang="en-IN" baseline="-25000" dirty="0"/>
              <a:t>0</a:t>
            </a:r>
            <a:r>
              <a:rPr lang="en-IN" dirty="0"/>
              <a:t>) is rejected from our interpretation, the conclusion is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deduces that Pulse rate while running and </a:t>
            </a:r>
            <a:r>
              <a:rPr lang="en-IN" dirty="0" err="1"/>
              <a:t>maxpulse</a:t>
            </a:r>
            <a:r>
              <a:rPr lang="en-IN" dirty="0"/>
              <a:t> are dependent on each other</a:t>
            </a:r>
            <a:r>
              <a:rPr lang="en-IN" dirty="0">
                <a:solidFill>
                  <a:prstClr val="black"/>
                </a:solidFill>
              </a:rPr>
              <a:t>, and as </a:t>
            </a:r>
            <a:r>
              <a:rPr lang="en-IN" dirty="0"/>
              <a:t>Pulse rate while running</a:t>
            </a:r>
            <a:r>
              <a:rPr lang="en-IN" dirty="0">
                <a:solidFill>
                  <a:prstClr val="black"/>
                </a:solidFill>
              </a:rPr>
              <a:t> increases, </a:t>
            </a:r>
            <a:r>
              <a:rPr lang="en-IN" dirty="0" err="1"/>
              <a:t>maxpulse</a:t>
            </a:r>
            <a:r>
              <a:rPr lang="en-IN" dirty="0"/>
              <a:t> also </a:t>
            </a:r>
            <a:r>
              <a:rPr lang="en-IN" dirty="0">
                <a:solidFill>
                  <a:prstClr val="black"/>
                </a:solidFill>
              </a:rPr>
              <a:t>increases.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/>
            <a:endParaRPr lang="en-IN" sz="3200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65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EB2-0174-4F6A-AB41-11FFF4C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51141" cy="1060262"/>
          </a:xfrm>
        </p:spPr>
        <p:txBody>
          <a:bodyPr>
            <a:noAutofit/>
          </a:bodyPr>
          <a:lstStyle/>
          <a:p>
            <a:r>
              <a:rPr lang="en-IN" sz="4000" b="0" i="0" u="none" strike="noStrike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from Correlation procedure and scatterplot</a:t>
            </a:r>
            <a:endParaRPr lang="en-IN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DC9-9FAB-4C7C-9C5C-3B170BC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Based on the interpretations and conclusions from above hypothesis’ a clear relation between following variables is found.</a:t>
            </a:r>
          </a:p>
          <a:p>
            <a:pPr marL="514350" indent="-514350">
              <a:buAutoNum type="arabicParenR"/>
            </a:pPr>
            <a:r>
              <a:rPr lang="en-IN" dirty="0"/>
              <a:t>Age and </a:t>
            </a:r>
            <a:r>
              <a:rPr lang="en-IN" dirty="0" err="1"/>
              <a:t>maxpulse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Oxygen consumption and runtime</a:t>
            </a:r>
          </a:p>
          <a:p>
            <a:pPr marL="514350" indent="-514350">
              <a:buAutoNum type="arabicParenR"/>
            </a:pPr>
            <a:r>
              <a:rPr lang="en-IN" dirty="0"/>
              <a:t>Oxygen consumption and Resting Pulse Rate</a:t>
            </a:r>
          </a:p>
          <a:p>
            <a:pPr marL="514350" indent="-514350">
              <a:buAutoNum type="arabicParenR"/>
            </a:pPr>
            <a:r>
              <a:rPr lang="en-IN" dirty="0"/>
              <a:t>Oxygen consumption and Pulse rate while running (</a:t>
            </a:r>
            <a:r>
              <a:rPr lang="en-IN" dirty="0" err="1"/>
              <a:t>runpulse</a:t>
            </a:r>
            <a:r>
              <a:rPr lang="en-IN" dirty="0"/>
              <a:t>) </a:t>
            </a:r>
          </a:p>
          <a:p>
            <a:pPr marL="514350" indent="-514350">
              <a:buAutoNum type="arabicParenR"/>
            </a:pPr>
            <a:r>
              <a:rPr lang="en-IN" dirty="0"/>
              <a:t>Runtime and </a:t>
            </a:r>
            <a:r>
              <a:rPr lang="en-IN" dirty="0" err="1"/>
              <a:t>restpulse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Pulse rate while running (</a:t>
            </a:r>
            <a:r>
              <a:rPr lang="en-IN" dirty="0" err="1"/>
              <a:t>runpulse</a:t>
            </a:r>
            <a:r>
              <a:rPr lang="en-IN" dirty="0"/>
              <a:t>) and </a:t>
            </a:r>
            <a:r>
              <a:rPr lang="en-IN" dirty="0" err="1"/>
              <a:t>maxpulse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16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D86-24D6-4BCF-95E7-E03BC223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1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Correlation Coefficient for Fitness Data</a:t>
            </a:r>
            <a:endParaRPr lang="en-IN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6432-92E1-40EA-A3DA-C5671015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79"/>
            <a:ext cx="10515600" cy="5028734"/>
          </a:xfrm>
        </p:spPr>
        <p:txBody>
          <a:bodyPr>
            <a:noAutofit/>
          </a:bodyPr>
          <a:lstStyle/>
          <a:p>
            <a:r>
              <a:rPr lang="en-IN" sz="2600" dirty="0"/>
              <a:t>They are based on linear association, sample size and outliers.</a:t>
            </a:r>
          </a:p>
          <a:p>
            <a:endParaRPr lang="en-IN" sz="2600" dirty="0"/>
          </a:p>
          <a:p>
            <a:r>
              <a:rPr lang="en-IN" sz="2600" dirty="0"/>
              <a:t>r - co-efficient of correlation is a measure of linear association, and in fitness data all curves are linear, which shows that r value is good enough to predict the association.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The sample size is 31, which is sufficient enough, so the value of correlation co-efficient is reliable and good enough to predict the association.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Fitness data does not have outliers in it, so value of correlation co-efficient is good enough to predict the association.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7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04E9E-16D4-42AA-A69D-ED1EA959CDB7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8594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585FFB2-F4DA-44FE-820C-FA46115A3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446386"/>
            <a:ext cx="7490012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51 69.63 40.836 10.95 57 168 172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51 77.91 46.672 10.00 48 162 168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48 91.63 46.774 10.25 48 162 164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49 73.37 50.388 10.08 67 168 168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57 73.37 39.407 12.63 58 174 176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54 79.38 46.080 11.17 62 156 165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52 76.32 45.441 9.63 48 164 166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50 70.87 54.625 8.92 48 146 155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51 67.25 45.118 11.08 48 172 172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54 91.63 39.203 12.88 44 168 172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51 73.71 45.790 10.47 59 186 188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57 59.08 50.545 9.93 49 148 155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49 76.32 48.673 9.40 56 186 188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48 61.24 47.920 11.50 52 170 176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52 82.78 47.467 10.50 53 170 172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2020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2020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title "Details of fitness dataset:";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contents data=fitness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varnum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title "Listing Fitness data:";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print data=fitness;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title "Performing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procedure:";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data=fitness plots=matrix(hist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nvar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=7);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var age weight oxy runtime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rstpulse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maxpulse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7186CC-E95D-4402-A036-42A11308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223390"/>
            <a:ext cx="7059010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6CCC-DEE2-44D7-A08D-12915934D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35" y="251741"/>
            <a:ext cx="4754130" cy="59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54881-0728-458B-B14D-962E34C6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85" y="308669"/>
            <a:ext cx="6479718" cy="56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F2155-D647-4592-809E-E13A89DE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22" y="273642"/>
            <a:ext cx="6800969" cy="63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8843F-9489-4F25-97F6-F39631D814B6}"/>
              </a:ext>
            </a:extLst>
          </p:cNvPr>
          <p:cNvSpPr/>
          <p:nvPr/>
        </p:nvSpPr>
        <p:spPr>
          <a:xfrm>
            <a:off x="1034169" y="388649"/>
            <a:ext cx="99395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HYPOTHESIS 1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1ADC2-767B-4130-8144-40387851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Determining whether there is relationship between age and maximum pulse rate.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F4C3B-CDD4-4A2A-9373-E0E861E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79137"/>
              </p:ext>
            </p:extLst>
          </p:nvPr>
        </p:nvGraphicFramePr>
        <p:xfrm>
          <a:off x="1602590" y="2773953"/>
          <a:ext cx="9169400" cy="26823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4700">
                  <a:extLst>
                    <a:ext uri="{9D8B030D-6E8A-4147-A177-3AD203B41FA5}">
                      <a16:colId xmlns:a16="http://schemas.microsoft.com/office/drawing/2014/main" val="3106239437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636364403"/>
                    </a:ext>
                  </a:extLst>
                </a:gridCol>
              </a:tblGrid>
              <a:tr h="1516131">
                <a:tc>
                  <a:txBody>
                    <a:bodyPr/>
                    <a:lstStyle/>
                    <a:p>
                      <a:r>
                        <a:rPr lang="en-IN" dirty="0"/>
                        <a:t>Null Hypothesis(H</a:t>
                      </a:r>
                      <a:r>
                        <a:rPr lang="en-IN" baseline="-25000" dirty="0"/>
                        <a:t>0</a:t>
                      </a:r>
                      <a:r>
                        <a:rPr lang="en-IN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Age and maximum pulse rate are independent variables.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876349"/>
                  </a:ext>
                </a:extLst>
              </a:tr>
              <a:tr h="1166255">
                <a:tc>
                  <a:txBody>
                    <a:bodyPr/>
                    <a:lstStyle/>
                    <a:p>
                      <a:r>
                        <a:rPr lang="en-IN" b="1" dirty="0"/>
                        <a:t>Alternative Hypothesis(H</a:t>
                      </a:r>
                      <a:r>
                        <a:rPr lang="en-IN" b="1" baseline="-25000" dirty="0"/>
                        <a:t>a</a:t>
                      </a:r>
                      <a:r>
                        <a:rPr lang="en-IN" b="1" dirty="0"/>
                        <a:t>):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Age and maximum pulse rate are dependent variables.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1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1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904B2-82D6-4FC4-9A72-AB71EB1D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0"/>
            <a:ext cx="3608294" cy="78976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3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52B66-366D-4901-A8EE-A56DEA8F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311"/>
            <a:ext cx="10591800" cy="485295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There is a 5% significance level, P-value is 0.0150 and value of correlation co-efficient is -0.43292.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As P-value&lt;0.05, Null hypothesis (H</a:t>
            </a:r>
            <a:r>
              <a:rPr lang="en-IN" baseline="-25000" dirty="0"/>
              <a:t>0</a:t>
            </a:r>
            <a:r>
              <a:rPr lang="en-IN" dirty="0"/>
              <a:t>) is rejected which considered age and maximum pulse rate as independent variables, and there is much evidence in support of Alternative Hypothesis(H</a:t>
            </a:r>
            <a:r>
              <a:rPr lang="en-IN" baseline="-25000" dirty="0"/>
              <a:t>a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correlation co-efficient is -0.43292 i.e. between -0.25 &amp; -0.5 , there is a weak negative association.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1655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PowerPoint Presentation</vt:lpstr>
      <vt:lpstr>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PowerPoint Presentation</vt:lpstr>
      <vt:lpstr>Interpretation</vt:lpstr>
      <vt:lpstr>PowerPoint Presentation</vt:lpstr>
      <vt:lpstr>Results from Correlation procedure and scatterplot</vt:lpstr>
      <vt:lpstr>Limitations of Correlation Coefficient for Fitness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2021-07-17T08:55:29Z</dcterms:created>
  <dcterms:modified xsi:type="dcterms:W3CDTF">2021-07-17T11:49:13Z</dcterms:modified>
</cp:coreProperties>
</file>