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77" r:id="rId20"/>
    <p:sldId id="271" r:id="rId21"/>
    <p:sldId id="272" r:id="rId22"/>
    <p:sldId id="278" r:id="rId23"/>
    <p:sldId id="279" r:id="rId24"/>
    <p:sldId id="280" r:id="rId25"/>
    <p:sldId id="281" r:id="rId26"/>
    <p:sldId id="284" r:id="rId27"/>
    <p:sldId id="282" r:id="rId28"/>
    <p:sldId id="285" r:id="rId29"/>
    <p:sldId id="283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C280-89C0-4D04-88E0-37D85CF4E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DC0ED-8578-41AA-BF7B-B79A3C7AA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818F9-C1D6-448D-A3A8-CC6C3105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DA6C-41C5-4301-8DCC-263AD4072488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FF1D8-9AB0-49E2-9D4D-C6DFFCDA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1D23F-D34F-40C3-B1AA-E14CC00B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F21E-A97F-436E-BFF4-CA5AB6911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14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3B29-36C4-4A58-A4CB-4F5CE6E6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0BEA9-5ECB-4119-8C05-A48BD99CC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1CFF6-D2D3-40E7-B8DE-9EA93B62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DA6C-41C5-4301-8DCC-263AD4072488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4A2F6-918F-475B-BF82-9D639150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A7799-510B-4A0F-84E9-5A9100C5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F21E-A97F-436E-BFF4-CA5AB6911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7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1A86C-274F-4D5B-86DE-4585ECC7A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FB82D-F70F-4F87-B125-745A6A76F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3E3A1-F3FD-4CF9-B39F-6C27EB54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DA6C-41C5-4301-8DCC-263AD4072488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098FD-467B-460E-B37F-2D657286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3B616-C3C5-4B8D-9D81-E32EB126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F21E-A97F-436E-BFF4-CA5AB6911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40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A038-904E-4F89-8C64-B12E2A87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AEA0-B9E2-4072-B427-9EBC60346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E4BBA-6FC1-48D1-826D-427A136B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DA6C-41C5-4301-8DCC-263AD4072488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233A7-D92A-4A00-97A2-527BE583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C4B99-DC5E-489A-AD77-7EC43D98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F21E-A97F-436E-BFF4-CA5AB6911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87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A73A-1F81-46F6-ACDE-3E634DEF7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ABAB2-695F-4377-AB8D-C089D7247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12423-8C69-4395-9520-FE6E615C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DA6C-41C5-4301-8DCC-263AD4072488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A8170-0360-4CF5-A39E-5AEAC5F1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CCEB8-0D13-4B99-8C2A-38F13D83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F21E-A97F-436E-BFF4-CA5AB6911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77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82F7-B236-422A-8ED9-F746794D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79D9B-8731-4EB2-8CE9-2F55259E1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0546E-E6D1-42AE-BFD7-63A1A6C71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1C546-31FA-49E4-A33F-C101CF79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DA6C-41C5-4301-8DCC-263AD4072488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EA6CF-167E-4721-AC27-4937EEDA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9A4B8-B1A5-4BC9-BA3E-AA07FCE2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F21E-A97F-436E-BFF4-CA5AB6911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48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9D72-98B0-44C1-B94C-03DF53D9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AB7FD-7F1E-428A-812B-6BF9C3CB0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D6576-1A99-4E8D-A463-7EED0DA06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528DF-C106-4DDE-B5F4-5FC09BB0B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2447B-6C3F-48B1-9CB4-7ED9776AE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48A48C-79C2-4BCE-83E9-13C9DCBA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DA6C-41C5-4301-8DCC-263AD4072488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27E955-D3C3-4821-9D0F-F303C9D9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A6985-86FD-49CC-A777-A30CECCF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F21E-A97F-436E-BFF4-CA5AB6911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47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C17C-489A-46F1-8B5E-4FDC11CD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365A4-4E82-4378-AF45-B635123E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DA6C-41C5-4301-8DCC-263AD4072488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88DF0-0B65-4226-8105-EA0A608E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D391C-2B1B-4725-BB41-8721464F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F21E-A97F-436E-BFF4-CA5AB6911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05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F33F3-2324-4E4E-AADB-B60856F1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DA6C-41C5-4301-8DCC-263AD4072488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DAE34-7C88-4645-9FD0-FB1C2AED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C6052-EABF-436B-A311-528400AD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F21E-A97F-436E-BFF4-CA5AB6911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15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D8B1-4F19-4E2D-94F3-A00C3639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B1C1E-12F6-4E6B-9C1C-5BEE97A76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CDAD7-8249-4475-AD96-29F0B2FF0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47713-39E8-4B27-8C70-CCD3FBE21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DA6C-41C5-4301-8DCC-263AD4072488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FE91E-C208-4709-86A2-D9F040AF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62DDA-CAE8-4EB0-A2EE-8B54D569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F21E-A97F-436E-BFF4-CA5AB6911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6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DC16-3627-4394-8224-BE4D6D387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C366D-D73D-4EC1-8BFA-88787C960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B3725-2EE8-43FD-9029-ED3AA0568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E5FC9-101B-4998-8A7A-C4394D522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DA6C-41C5-4301-8DCC-263AD4072488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49BC0-F2DA-4402-BB7C-D5509049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27980-05E9-46A8-8D52-29B6F19A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F21E-A97F-436E-BFF4-CA5AB6911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30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15FDB-34DD-4378-86D2-B4E9ECB8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65F3C-1397-4B22-8C35-ACC9C00C5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2E2A0-F15D-41BF-921C-FB8B7A4D0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0DA6C-41C5-4301-8DCC-263AD4072488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FF6CA-3775-47C6-845E-04B071ED8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7413D-A59F-4704-AFCD-A0247D706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2F21E-A97F-436E-BFF4-CA5AB6911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67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FFB07E-CD97-44F6-B901-BA827CA5F386}"/>
              </a:ext>
            </a:extLst>
          </p:cNvPr>
          <p:cNvSpPr/>
          <p:nvPr/>
        </p:nvSpPr>
        <p:spPr>
          <a:xfrm>
            <a:off x="2941995" y="1439000"/>
            <a:ext cx="630801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Statistics for Analytics</a:t>
            </a:r>
            <a:br>
              <a:rPr lang="en-I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I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(BAN 100)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33AF05E-E111-416B-A703-781859970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46006"/>
            <a:ext cx="9329928" cy="3146234"/>
          </a:xfrm>
        </p:spPr>
        <p:txBody>
          <a:bodyPr>
            <a:normAutofit/>
          </a:bodyPr>
          <a:lstStyle/>
          <a:p>
            <a:r>
              <a:rPr lang="en-IN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Assignment 5</a:t>
            </a:r>
          </a:p>
          <a:p>
            <a:endParaRPr lang="en-IN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endParaRPr lang="en-IN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I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by : Aaron Gonsalves</a:t>
            </a:r>
          </a:p>
          <a:p>
            <a:r>
              <a:rPr lang="en-I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(161288196) </a:t>
            </a:r>
          </a:p>
        </p:txBody>
      </p:sp>
    </p:spTree>
    <p:extLst>
      <p:ext uri="{BB962C8B-B14F-4D97-AF65-F5344CB8AC3E}">
        <p14:creationId xmlns:p14="http://schemas.microsoft.com/office/powerpoint/2010/main" val="388693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23375-B12C-4B57-A255-06638E567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1680"/>
            <a:ext cx="5766786" cy="3744481"/>
          </a:xfrm>
        </p:spPr>
        <p:txBody>
          <a:bodyPr/>
          <a:lstStyle/>
          <a:p>
            <a:pPr algn="just"/>
            <a:r>
              <a:rPr lang="en-IN" dirty="0"/>
              <a:t>R-Square value : 0.8349 i.e. 83.49%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As the R-squared value is &gt; 80%, it is an accurate model and can be used for prediction.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C3D1E3-DB55-44FD-B1C3-8C297938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679" y="374262"/>
            <a:ext cx="10515600" cy="1170452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7030A0"/>
                </a:solidFill>
                <a:latin typeface="Corbel" panose="020B0503020204020204" pitchFamily="34" charset="0"/>
              </a:rPr>
              <a:t>f) Find and interpret the value of 𝑅</a:t>
            </a:r>
            <a:r>
              <a:rPr lang="en-IN" sz="3200" baseline="30000" dirty="0">
                <a:solidFill>
                  <a:srgbClr val="7030A0"/>
                </a:solidFill>
                <a:latin typeface="Corbel" panose="020B0503020204020204" pitchFamily="34" charset="0"/>
              </a:rPr>
              <a:t>2</a:t>
            </a:r>
            <a:r>
              <a:rPr lang="en-IN" sz="3200" dirty="0">
                <a:solidFill>
                  <a:srgbClr val="7030A0"/>
                </a:solidFill>
                <a:latin typeface="Corbel" panose="020B0503020204020204" pitchFamily="34" charset="0"/>
              </a:rPr>
              <a:t> for this model.</a:t>
            </a:r>
            <a:br>
              <a:rPr lang="en-IN" sz="3200" dirty="0">
                <a:solidFill>
                  <a:srgbClr val="7030A0"/>
                </a:solidFill>
                <a:latin typeface="Corbel" panose="020B0503020204020204" pitchFamily="34" charset="0"/>
              </a:rPr>
            </a:br>
            <a:endParaRPr lang="en-IN" sz="3200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81768C-1A3C-4C93-854C-34A41922A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097" y="2181680"/>
            <a:ext cx="4819898" cy="263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7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EF5FD-A7B5-4E22-BFBC-6AB404B80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2683"/>
            <a:ext cx="7169458" cy="3904280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Based on the shown table, the dependent variable, ‘sales’ and its predicted values are shown.</a:t>
            </a:r>
          </a:p>
          <a:p>
            <a:endParaRPr lang="en-IN" dirty="0"/>
          </a:p>
          <a:p>
            <a:r>
              <a:rPr lang="en-IN" dirty="0"/>
              <a:t>These values are almost same.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For any good model, predicted values should be near to actual values.</a:t>
            </a:r>
          </a:p>
          <a:p>
            <a:endParaRPr lang="en-IN" dirty="0"/>
          </a:p>
          <a:p>
            <a:r>
              <a:rPr lang="en-IN" dirty="0"/>
              <a:t>So, it can be concluded that this model will be useful in helping the planners.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C497DD-777D-4044-A84F-B033EA32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679" y="374262"/>
            <a:ext cx="10515600" cy="1170452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solidFill>
                  <a:srgbClr val="7030A0"/>
                </a:solidFill>
                <a:latin typeface="Corbel" panose="020B0503020204020204" pitchFamily="34" charset="0"/>
              </a:rPr>
              <a:t>g) Do you think that this model will be useful in helping the   planners? Why or why not?</a:t>
            </a:r>
            <a:br>
              <a:rPr lang="en-IN" sz="3200" dirty="0">
                <a:solidFill>
                  <a:srgbClr val="7030A0"/>
                </a:solidFill>
                <a:latin typeface="Corbel" panose="020B0503020204020204" pitchFamily="34" charset="0"/>
              </a:rPr>
            </a:br>
            <a:endParaRPr lang="en-IN" sz="3200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12C179-7036-48C4-9DB1-120513355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658" y="1162975"/>
            <a:ext cx="2041864" cy="555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89695-94D5-4CFD-AADF-FB105AF62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997606" cy="485926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Identifying the p-values for each variable from the regression model:</a:t>
            </a:r>
          </a:p>
          <a:p>
            <a:pPr marL="514350" indent="-514350" algn="just">
              <a:buAutoNum type="arabicParenR"/>
            </a:pPr>
            <a:r>
              <a:rPr lang="en-IN" dirty="0"/>
              <a:t>Size : 0.0065</a:t>
            </a:r>
          </a:p>
          <a:p>
            <a:pPr marL="514350" indent="-514350" algn="just">
              <a:buAutoNum type="arabicParenR"/>
            </a:pPr>
            <a:r>
              <a:rPr lang="en-IN" dirty="0"/>
              <a:t>Windows : 0.7563</a:t>
            </a:r>
          </a:p>
          <a:p>
            <a:pPr marL="514350" indent="-514350" algn="just">
              <a:buAutoNum type="arabicParenR"/>
            </a:pPr>
            <a:r>
              <a:rPr lang="en-IN" dirty="0"/>
              <a:t>Competitors : 0.0061</a:t>
            </a:r>
          </a:p>
          <a:p>
            <a:pPr marL="514350" indent="-514350" algn="just">
              <a:buAutoNum type="arabicParenR"/>
            </a:pPr>
            <a:r>
              <a:rPr lang="en-IN" dirty="0" err="1"/>
              <a:t>Mall_Size</a:t>
            </a:r>
            <a:r>
              <a:rPr lang="en-IN" dirty="0"/>
              <a:t> : 0.0045</a:t>
            </a:r>
          </a:p>
          <a:p>
            <a:pPr marL="514350" indent="-514350" algn="just">
              <a:buAutoNum type="arabicParenR"/>
            </a:pPr>
            <a:r>
              <a:rPr lang="en-IN" dirty="0" err="1"/>
              <a:t>Nearest_Competitor</a:t>
            </a:r>
            <a:r>
              <a:rPr lang="en-IN" dirty="0"/>
              <a:t> : 0.2043</a:t>
            </a:r>
          </a:p>
          <a:p>
            <a:pPr marL="514350" indent="-514350" algn="just">
              <a:buAutoNum type="arabicParenR"/>
            </a:pPr>
            <a:endParaRPr lang="en-IN" dirty="0"/>
          </a:p>
          <a:p>
            <a:pPr algn="just"/>
            <a:r>
              <a:rPr lang="en-IN" dirty="0"/>
              <a:t>Variables, ‘Windows’ and ‘Nearest Competitors’ have p-value &gt; 0.05, so they are not significant.</a:t>
            </a:r>
          </a:p>
          <a:p>
            <a:pPr algn="just"/>
            <a:r>
              <a:rPr lang="en-IN" dirty="0"/>
              <a:t>Remaining variables are significant as they have p-value less than 0.05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D92828-EB8F-4924-BE8D-C448F2AA3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679" y="374262"/>
            <a:ext cx="10515600" cy="1170452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solidFill>
                  <a:srgbClr val="7030A0"/>
                </a:solidFill>
                <a:latin typeface="Corbel" panose="020B0503020204020204" pitchFamily="34" charset="0"/>
              </a:rPr>
              <a:t>h) Test the individual regression coefficients. At the 0.05 level of significance, what are your conclusions?</a:t>
            </a:r>
            <a:br>
              <a:rPr lang="en-IN" sz="3200" dirty="0">
                <a:solidFill>
                  <a:srgbClr val="7030A0"/>
                </a:solidFill>
                <a:latin typeface="Corbel" panose="020B0503020204020204" pitchFamily="34" charset="0"/>
              </a:rPr>
            </a:br>
            <a:endParaRPr lang="en-IN" sz="3200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4CB7B0-2D1A-4031-9821-F4CA49291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51" y="2210539"/>
            <a:ext cx="5002634" cy="286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44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3C91D-37E9-41F1-AF12-4B70D53B3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any variable is to be dropped by me, I would drop variable, ‘Windows’.</a:t>
            </a:r>
          </a:p>
          <a:p>
            <a:endParaRPr lang="en-IN" dirty="0"/>
          </a:p>
          <a:p>
            <a:r>
              <a:rPr lang="en-IN" dirty="0"/>
              <a:t>As from the model, p-value of variable ‘Windows’ is 0.7563(&gt;0.05) which is very high.</a:t>
            </a:r>
          </a:p>
          <a:p>
            <a:endParaRPr lang="en-IN" dirty="0"/>
          </a:p>
          <a:p>
            <a:r>
              <a:rPr lang="en-IN" dirty="0"/>
              <a:t>Therefore, it is not significant in this model.</a:t>
            </a:r>
          </a:p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9FEA7D5-1471-4AF3-A3D3-24B4784D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679" y="374262"/>
            <a:ext cx="10515600" cy="1170452"/>
          </a:xfrm>
        </p:spPr>
        <p:txBody>
          <a:bodyPr>
            <a:normAutofit fontScale="90000"/>
          </a:bodyPr>
          <a:lstStyle/>
          <a:p>
            <a:r>
              <a:rPr lang="en-IN" sz="3200" dirty="0" err="1">
                <a:solidFill>
                  <a:srgbClr val="7030A0"/>
                </a:solidFill>
                <a:latin typeface="Corbel" panose="020B0503020204020204" pitchFamily="34" charset="0"/>
              </a:rPr>
              <a:t>i</a:t>
            </a:r>
            <a:r>
              <a:rPr lang="en-IN" sz="3200" dirty="0">
                <a:solidFill>
                  <a:srgbClr val="7030A0"/>
                </a:solidFill>
                <a:latin typeface="Corbel" panose="020B0503020204020204" pitchFamily="34" charset="0"/>
              </a:rPr>
              <a:t>) If you were going to drop just one variable from the model, which one would you choose? Why?</a:t>
            </a:r>
            <a:br>
              <a:rPr lang="en-IN" sz="3200" dirty="0">
                <a:solidFill>
                  <a:srgbClr val="7030A0"/>
                </a:solidFill>
                <a:latin typeface="Corbel" panose="020B0503020204020204" pitchFamily="34" charset="0"/>
              </a:rPr>
            </a:br>
            <a:endParaRPr lang="en-IN" sz="3200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19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4C995-27F4-426C-9638-8F4ED23A4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2382"/>
            <a:ext cx="7684363" cy="3664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title "Forward, Backward and Stepwise Selection Methods 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by using default values for SLENTRY and SLSTAY";</a:t>
            </a:r>
          </a:p>
          <a:p>
            <a:pPr marL="0" indent="0">
              <a:buNone/>
            </a:pPr>
            <a:endParaRPr lang="en-IN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proc reg data=</a:t>
            </a:r>
            <a:r>
              <a:rPr lang="en-IN" sz="1200" dirty="0" err="1">
                <a:latin typeface="Consolas" panose="020B0609020204030204" pitchFamily="49" charset="0"/>
              </a:rPr>
              <a:t>work.malls</a:t>
            </a:r>
            <a:r>
              <a:rPr lang="en-IN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	</a:t>
            </a:r>
            <a:r>
              <a:rPr lang="en-IN" sz="1200" dirty="0" err="1">
                <a:latin typeface="Consolas" panose="020B0609020204030204" pitchFamily="49" charset="0"/>
              </a:rPr>
              <a:t>Forward:model</a:t>
            </a:r>
            <a:r>
              <a:rPr lang="en-IN" sz="1200" dirty="0">
                <a:latin typeface="Consolas" panose="020B0609020204030204" pitchFamily="49" charset="0"/>
              </a:rPr>
              <a:t> sales = size windows competitors </a:t>
            </a:r>
            <a:r>
              <a:rPr lang="en-IN" sz="1200" dirty="0" err="1">
                <a:latin typeface="Consolas" panose="020B0609020204030204" pitchFamily="49" charset="0"/>
              </a:rPr>
              <a:t>mall_size</a:t>
            </a:r>
            <a:r>
              <a:rPr lang="en-IN" sz="1200" dirty="0">
                <a:latin typeface="Consolas" panose="020B0609020204030204" pitchFamily="49" charset="0"/>
              </a:rPr>
              <a:t> </a:t>
            </a:r>
            <a:r>
              <a:rPr lang="en-IN" sz="1200" dirty="0" err="1">
                <a:latin typeface="Consolas" panose="020B0609020204030204" pitchFamily="49" charset="0"/>
              </a:rPr>
              <a:t>nearest_competitor</a:t>
            </a:r>
            <a:r>
              <a:rPr lang="en-IN" sz="1200" dirty="0">
                <a:latin typeface="Consolas" panose="020B0609020204030204" pitchFamily="49" charset="0"/>
              </a:rPr>
              <a:t> /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		selection = forward;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	</a:t>
            </a:r>
            <a:r>
              <a:rPr lang="en-IN" sz="1200" dirty="0" err="1">
                <a:latin typeface="Consolas" panose="020B0609020204030204" pitchFamily="49" charset="0"/>
              </a:rPr>
              <a:t>Backward:model</a:t>
            </a:r>
            <a:r>
              <a:rPr lang="en-IN" sz="1200" dirty="0">
                <a:latin typeface="Consolas" panose="020B0609020204030204" pitchFamily="49" charset="0"/>
              </a:rPr>
              <a:t> sales = size windows competitors </a:t>
            </a:r>
            <a:r>
              <a:rPr lang="en-IN" sz="1200" dirty="0" err="1">
                <a:latin typeface="Consolas" panose="020B0609020204030204" pitchFamily="49" charset="0"/>
              </a:rPr>
              <a:t>mall_size</a:t>
            </a:r>
            <a:r>
              <a:rPr lang="en-IN" sz="1200" dirty="0">
                <a:latin typeface="Consolas" panose="020B0609020204030204" pitchFamily="49" charset="0"/>
              </a:rPr>
              <a:t> </a:t>
            </a:r>
            <a:r>
              <a:rPr lang="en-IN" sz="1200" dirty="0" err="1">
                <a:latin typeface="Consolas" panose="020B0609020204030204" pitchFamily="49" charset="0"/>
              </a:rPr>
              <a:t>nearest_competitor</a:t>
            </a:r>
            <a:r>
              <a:rPr lang="en-IN" sz="1200" dirty="0">
                <a:latin typeface="Consolas" panose="020B0609020204030204" pitchFamily="49" charset="0"/>
              </a:rPr>
              <a:t> /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		selection = backward;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	</a:t>
            </a:r>
            <a:r>
              <a:rPr lang="en-IN" sz="1200" dirty="0" err="1">
                <a:latin typeface="Consolas" panose="020B0609020204030204" pitchFamily="49" charset="0"/>
              </a:rPr>
              <a:t>Stepwise:model</a:t>
            </a:r>
            <a:r>
              <a:rPr lang="en-IN" sz="1200" dirty="0">
                <a:latin typeface="Consolas" panose="020B0609020204030204" pitchFamily="49" charset="0"/>
              </a:rPr>
              <a:t> sales = size windows competitors </a:t>
            </a:r>
            <a:r>
              <a:rPr lang="en-IN" sz="1200" dirty="0" err="1">
                <a:latin typeface="Consolas" panose="020B0609020204030204" pitchFamily="49" charset="0"/>
              </a:rPr>
              <a:t>mall_size</a:t>
            </a:r>
            <a:r>
              <a:rPr lang="en-IN" sz="1200" dirty="0">
                <a:latin typeface="Consolas" panose="020B0609020204030204" pitchFamily="49" charset="0"/>
              </a:rPr>
              <a:t> </a:t>
            </a:r>
            <a:r>
              <a:rPr lang="en-IN" sz="1200" dirty="0" err="1">
                <a:latin typeface="Consolas" panose="020B0609020204030204" pitchFamily="49" charset="0"/>
              </a:rPr>
              <a:t>nearest_competitor</a:t>
            </a:r>
            <a:r>
              <a:rPr lang="en-IN" sz="1200" dirty="0">
                <a:latin typeface="Consolas" panose="020B0609020204030204" pitchFamily="49" charset="0"/>
              </a:rPr>
              <a:t> /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		selection = stepwise;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run;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4FD667-2A65-408C-ABE1-C69F40115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679" y="374262"/>
            <a:ext cx="10515600" cy="1170452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7030A0"/>
                </a:solidFill>
                <a:latin typeface="Corbel" panose="020B0503020204020204" pitchFamily="34" charset="0"/>
              </a:rPr>
              <a:t>j) Use stepwise regression to find the best model for the data.</a:t>
            </a:r>
            <a:br>
              <a:rPr lang="en-IN" sz="3200" dirty="0">
                <a:solidFill>
                  <a:srgbClr val="7030A0"/>
                </a:solidFill>
                <a:latin typeface="Corbel" panose="020B0503020204020204" pitchFamily="34" charset="0"/>
              </a:rPr>
            </a:br>
            <a:endParaRPr lang="en-IN" sz="3200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589C8B-3B37-4A80-AFA4-6C81609DDAA7}"/>
              </a:ext>
            </a:extLst>
          </p:cNvPr>
          <p:cNvSpPr txBox="1">
            <a:spLocks/>
          </p:cNvSpPr>
          <p:nvPr/>
        </p:nvSpPr>
        <p:spPr>
          <a:xfrm>
            <a:off x="989120" y="1809644"/>
            <a:ext cx="2356505" cy="344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CODES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491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AA59-1713-4EC6-A5B0-F25181E62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04" y="142043"/>
            <a:ext cx="3201140" cy="873942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Forward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6DDCD-A3BC-4351-BDA1-4E07F475C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4" y="887766"/>
            <a:ext cx="5583321" cy="5655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E5143B-0DCD-45E2-9D82-C1ADE4FBA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604" y="594802"/>
            <a:ext cx="5177791" cy="618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90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62863D-E522-4B0B-B9A2-8488268C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03" y="142043"/>
            <a:ext cx="3494103" cy="873942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Backward Elimination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64BB29-8C1E-4EFB-95EF-B3473FF97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64" y="909452"/>
            <a:ext cx="4887845" cy="57838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83DBB2-C290-4E27-888A-A8B467D6B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757" y="1015985"/>
            <a:ext cx="6020640" cy="461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96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1FEA23-C72F-4EAB-AA39-DA8FACA5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04" y="142043"/>
            <a:ext cx="3201140" cy="873942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Stepwise selection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7CAE8C-7EB4-45F6-B8C9-0A4811C82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4" y="935066"/>
            <a:ext cx="4601217" cy="5325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7385B2-149E-43DF-A50B-CF93364C2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931" y="935066"/>
            <a:ext cx="5201376" cy="506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60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EC4656-5D74-4D79-A208-0512CEA5B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06" y="756615"/>
            <a:ext cx="5884494" cy="5344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D0CF5C-AF45-4E13-9181-B7DAAB955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116" y="985420"/>
            <a:ext cx="5818231" cy="492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64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25BB-6802-4BB1-B01D-A57D6306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1134"/>
            <a:ext cx="4763610" cy="82955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4">
                    <a:lumMod val="50000"/>
                  </a:schemeClr>
                </a:solidFill>
              </a:rPr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3C1E0-08FA-46C9-8DCD-C3C00B515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977" y="2480478"/>
            <a:ext cx="10134600" cy="1361458"/>
          </a:xfrm>
        </p:spPr>
        <p:txBody>
          <a:bodyPr/>
          <a:lstStyle/>
          <a:p>
            <a:r>
              <a:rPr lang="en-IN" dirty="0"/>
              <a:t>From all the performed selection methods, the best model for the data is the step wise selection model.</a:t>
            </a:r>
          </a:p>
        </p:txBody>
      </p:sp>
    </p:spTree>
    <p:extLst>
      <p:ext uri="{BB962C8B-B14F-4D97-AF65-F5344CB8AC3E}">
        <p14:creationId xmlns:p14="http://schemas.microsoft.com/office/powerpoint/2010/main" val="131214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1E9DA-72F6-4E8F-B473-B9D9B2D5F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79" y="2287290"/>
            <a:ext cx="57401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proc import datafile='/home/u58712040/BAN100/files/malls.xlsx'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	out=</a:t>
            </a:r>
            <a:r>
              <a:rPr lang="en-IN" sz="1200" dirty="0" err="1">
                <a:latin typeface="Consolas" panose="020B0609020204030204" pitchFamily="49" charset="0"/>
              </a:rPr>
              <a:t>work.malls</a:t>
            </a:r>
            <a:endParaRPr lang="en-IN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	</a:t>
            </a:r>
            <a:r>
              <a:rPr lang="en-IN" sz="1200" dirty="0" err="1">
                <a:latin typeface="Consolas" panose="020B0609020204030204" pitchFamily="49" charset="0"/>
              </a:rPr>
              <a:t>dbms</a:t>
            </a:r>
            <a:r>
              <a:rPr lang="en-IN" sz="1200" dirty="0">
                <a:latin typeface="Consolas" panose="020B0609020204030204" pitchFamily="49" charset="0"/>
              </a:rPr>
              <a:t>=xlsx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	replace;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	</a:t>
            </a:r>
            <a:r>
              <a:rPr lang="en-IN" sz="1200" dirty="0" err="1">
                <a:latin typeface="Consolas" panose="020B0609020204030204" pitchFamily="49" charset="0"/>
              </a:rPr>
              <a:t>getnames</a:t>
            </a:r>
            <a:r>
              <a:rPr lang="en-IN" sz="1200" dirty="0">
                <a:latin typeface="Consolas" panose="020B0609020204030204" pitchFamily="49" charset="0"/>
              </a:rPr>
              <a:t>=YES;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run;</a:t>
            </a:r>
          </a:p>
          <a:p>
            <a:pPr marL="0" indent="0">
              <a:buNone/>
            </a:pPr>
            <a:endParaRPr lang="en-IN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title "Malls data";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proc print data=</a:t>
            </a:r>
            <a:r>
              <a:rPr lang="en-IN" sz="1200" dirty="0" err="1">
                <a:latin typeface="Consolas" panose="020B0609020204030204" pitchFamily="49" charset="0"/>
              </a:rPr>
              <a:t>work.malls</a:t>
            </a:r>
            <a:r>
              <a:rPr lang="en-IN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run;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008866-D19A-4115-A70F-168A25118F4B}"/>
              </a:ext>
            </a:extLst>
          </p:cNvPr>
          <p:cNvSpPr/>
          <p:nvPr/>
        </p:nvSpPr>
        <p:spPr>
          <a:xfrm>
            <a:off x="1078992" y="219372"/>
            <a:ext cx="99395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cap="none" spc="50" dirty="0">
                <a:ln w="0"/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PROBLEM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AE2201-04AF-44D9-8540-F14EDC24D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38" y="1263223"/>
            <a:ext cx="4383703" cy="5481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9C6D55E-AB0E-4560-AAA8-94045816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9" y="1766656"/>
            <a:ext cx="4687633" cy="344085"/>
          </a:xfrm>
        </p:spPr>
        <p:txBody>
          <a:bodyPr>
            <a:noAutofit/>
          </a:bodyPr>
          <a:lstStyle/>
          <a:p>
            <a:pPr algn="ctr"/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CODES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10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B80EB-A143-46B8-8447-AA172BBE2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512"/>
            <a:ext cx="10515600" cy="463224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The model that I have chosen is stepwise selection model, where the final variables in this model are size, competitors and </a:t>
            </a:r>
            <a:r>
              <a:rPr lang="en-IN" dirty="0" err="1"/>
              <a:t>mall_size</a:t>
            </a:r>
            <a:r>
              <a:rPr lang="en-IN" dirty="0"/>
              <a:t>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R-square value : 81.55%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All the variables that are in the model are significant at 0.1500 level.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Stepwise regression frequently gives many potential predictor variables but has very little data for estimation of coefficients meaningfully. So adding more data does not contribute.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Out of 2 predictor variables, only one of them may be in the model if both of them are highly correlated.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B21CD3-2BF1-4F94-B42A-C91FDB10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679" y="374262"/>
            <a:ext cx="10515600" cy="1170452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solidFill>
                  <a:srgbClr val="7030A0"/>
                </a:solidFill>
                <a:latin typeface="Corbel" panose="020B0503020204020204" pitchFamily="34" charset="0"/>
              </a:rPr>
              <a:t>k) </a:t>
            </a:r>
            <a:r>
              <a:rPr lang="en-IN" sz="3200" dirty="0" err="1">
                <a:solidFill>
                  <a:srgbClr val="7030A0"/>
                </a:solidFill>
                <a:latin typeface="Corbel" panose="020B0503020204020204" pitchFamily="34" charset="0"/>
              </a:rPr>
              <a:t>Analyze</a:t>
            </a:r>
            <a:r>
              <a:rPr lang="en-IN" sz="3200" dirty="0">
                <a:solidFill>
                  <a:srgbClr val="7030A0"/>
                </a:solidFill>
                <a:latin typeface="Corbel" panose="020B0503020204020204" pitchFamily="34" charset="0"/>
              </a:rPr>
              <a:t> the model you have identified to determine whether it has any problems.</a:t>
            </a:r>
            <a:br>
              <a:rPr lang="en-IN" sz="3200" dirty="0">
                <a:solidFill>
                  <a:srgbClr val="7030A0"/>
                </a:solidFill>
                <a:latin typeface="Corbel" panose="020B0503020204020204" pitchFamily="34" charset="0"/>
              </a:rPr>
            </a:br>
            <a:endParaRPr lang="en-IN" sz="3200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326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2216-4CF3-438E-8541-1823E2612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493"/>
            <a:ext cx="10635079" cy="47654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Findings:</a:t>
            </a:r>
          </a:p>
          <a:p>
            <a:pPr marL="0" indent="0">
              <a:buNone/>
            </a:pP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  <a:p>
            <a:pPr algn="just"/>
            <a:r>
              <a:rPr lang="en-IN" dirty="0"/>
              <a:t>Out of 3 models utilized here, stepwise selection model is the best.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From selected model, the variables </a:t>
            </a:r>
            <a:r>
              <a:rPr lang="en-IN" dirty="0" err="1"/>
              <a:t>mall_size</a:t>
            </a:r>
            <a:r>
              <a:rPr lang="en-IN" dirty="0"/>
              <a:t>, size and competitors have the highest R-squared value, and these variables have the most impact on sales.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Predicted value of sales is almost same as the actual value of it.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Regression plots of these variables don’t have any pattern, trend or curve.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Therefore, this model is the best fit for prediction of sales.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73F234-088A-4F0D-BAAC-6D38E003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679" y="374262"/>
            <a:ext cx="10515600" cy="1170452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solidFill>
                  <a:srgbClr val="7030A0"/>
                </a:solidFill>
                <a:latin typeface="Corbel" panose="020B0503020204020204" pitchFamily="34" charset="0"/>
              </a:rPr>
              <a:t>l) Write a memo reporting your findings to your boss. Identify the strengths and weaknesses of the model you have chosen.</a:t>
            </a:r>
            <a:br>
              <a:rPr lang="en-IN" sz="3200" dirty="0">
                <a:solidFill>
                  <a:srgbClr val="7030A0"/>
                </a:solidFill>
                <a:latin typeface="Corbel" panose="020B0503020204020204" pitchFamily="34" charset="0"/>
              </a:rPr>
            </a:br>
            <a:endParaRPr lang="en-IN" sz="3200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70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6067B-E434-4790-8AF9-13392B89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842"/>
            <a:ext cx="10515600" cy="58751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Strengths:</a:t>
            </a:r>
          </a:p>
          <a:p>
            <a:pPr marL="0" indent="0" algn="just">
              <a:buNone/>
            </a:pP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  <a:p>
            <a:pPr algn="just"/>
            <a:r>
              <a:rPr lang="en-IN" dirty="0"/>
              <a:t>Can manage large amounts of potential predictor variables by tweaking the model accordingly to choose best predictor variables from available options.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Faster than other automatic model-selection methods.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Useful information can be gathered about the quality of predictor variables by observing the order of addition and removal of variables.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892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F87F-813C-475B-A578-747C5765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10515600" cy="583961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Weaknesses:</a:t>
            </a:r>
          </a:p>
          <a:p>
            <a:pPr marL="0" indent="0" algn="just">
              <a:buNone/>
            </a:pP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  <a:p>
            <a:pPr algn="just"/>
            <a:r>
              <a:rPr lang="en-IN" dirty="0"/>
              <a:t>Predicted values and confident intervals are very narrow.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R-squared values are generally very high.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Excessive collinearity will cause the program to discard predictor variables in the model.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Coefficients of other variables are very high and regression coefficients are biased.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If correlation between 2 predictor variables is high, only one of them may get in the model.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1797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ECC90-B251-44AB-B246-86EC188E4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87290"/>
            <a:ext cx="588219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proc import datafile='/home/u58712040/BAN100/files/NFLValues.xlsx'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	out=</a:t>
            </a:r>
            <a:r>
              <a:rPr lang="en-IN" sz="1200" dirty="0" err="1">
                <a:latin typeface="Consolas" panose="020B0609020204030204" pitchFamily="49" charset="0"/>
              </a:rPr>
              <a:t>work.nfl</a:t>
            </a:r>
            <a:endParaRPr lang="en-IN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	</a:t>
            </a:r>
            <a:r>
              <a:rPr lang="en-IN" sz="1200" dirty="0" err="1">
                <a:latin typeface="Consolas" panose="020B0609020204030204" pitchFamily="49" charset="0"/>
              </a:rPr>
              <a:t>dbms</a:t>
            </a:r>
            <a:r>
              <a:rPr lang="en-IN" sz="1200" dirty="0">
                <a:latin typeface="Consolas" panose="020B0609020204030204" pitchFamily="49" charset="0"/>
              </a:rPr>
              <a:t>=xlsx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	replace;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	</a:t>
            </a:r>
            <a:r>
              <a:rPr lang="en-IN" sz="1200" dirty="0" err="1">
                <a:latin typeface="Consolas" panose="020B0609020204030204" pitchFamily="49" charset="0"/>
              </a:rPr>
              <a:t>getnames</a:t>
            </a:r>
            <a:r>
              <a:rPr lang="en-IN" sz="1200" dirty="0">
                <a:latin typeface="Consolas" panose="020B0609020204030204" pitchFamily="49" charset="0"/>
              </a:rPr>
              <a:t>=YES;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run;</a:t>
            </a:r>
          </a:p>
          <a:p>
            <a:pPr marL="0" indent="0">
              <a:buNone/>
            </a:pPr>
            <a:endParaRPr lang="en-IN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title "NFL values";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proc print data=</a:t>
            </a:r>
            <a:r>
              <a:rPr lang="en-IN" sz="1200" dirty="0" err="1">
                <a:latin typeface="Consolas" panose="020B0609020204030204" pitchFamily="49" charset="0"/>
              </a:rPr>
              <a:t>work.nfl</a:t>
            </a:r>
            <a:r>
              <a:rPr lang="en-IN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run;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49CDE1-3A35-45B6-A906-861F2F197EEB}"/>
              </a:ext>
            </a:extLst>
          </p:cNvPr>
          <p:cNvSpPr/>
          <p:nvPr/>
        </p:nvSpPr>
        <p:spPr>
          <a:xfrm>
            <a:off x="1078992" y="219372"/>
            <a:ext cx="99395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cap="none" spc="50" dirty="0">
                <a:ln w="0"/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PROBLEM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7AC36E-FD45-4E48-B71E-AD8AF7566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521" y="1214062"/>
            <a:ext cx="3131487" cy="552852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D24C87A-20EA-4223-965F-87D9171DB1E8}"/>
              </a:ext>
            </a:extLst>
          </p:cNvPr>
          <p:cNvSpPr txBox="1">
            <a:spLocks/>
          </p:cNvSpPr>
          <p:nvPr/>
        </p:nvSpPr>
        <p:spPr>
          <a:xfrm>
            <a:off x="943992" y="1542953"/>
            <a:ext cx="2356505" cy="344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CODES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04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62969-8935-42A5-B619-370DE565A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7891"/>
            <a:ext cx="4097784" cy="3629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Consolas" panose="020B0609020204030204" pitchFamily="49" charset="0"/>
              </a:rPr>
              <a:t>title "Scatter Diagram";</a:t>
            </a:r>
          </a:p>
          <a:p>
            <a:pPr marL="0" indent="0">
              <a:buNone/>
            </a:pPr>
            <a:r>
              <a:rPr lang="en-IN" sz="1600" dirty="0">
                <a:latin typeface="Consolas" panose="020B0609020204030204" pitchFamily="49" charset="0"/>
              </a:rPr>
              <a:t>proc </a:t>
            </a:r>
            <a:r>
              <a:rPr lang="en-IN" sz="1600" dirty="0" err="1">
                <a:latin typeface="Consolas" panose="020B0609020204030204" pitchFamily="49" charset="0"/>
              </a:rPr>
              <a:t>sgplot</a:t>
            </a:r>
            <a:r>
              <a:rPr lang="en-IN" sz="1600" dirty="0">
                <a:latin typeface="Consolas" panose="020B0609020204030204" pitchFamily="49" charset="0"/>
              </a:rPr>
              <a:t> data=</a:t>
            </a:r>
            <a:r>
              <a:rPr lang="en-IN" sz="1600" dirty="0" err="1">
                <a:latin typeface="Consolas" panose="020B0609020204030204" pitchFamily="49" charset="0"/>
              </a:rPr>
              <a:t>work.nfl</a:t>
            </a:r>
            <a:r>
              <a:rPr lang="en-IN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dirty="0">
                <a:latin typeface="Consolas" panose="020B0609020204030204" pitchFamily="49" charset="0"/>
              </a:rPr>
              <a:t>	scatter y = value x = Revenue;</a:t>
            </a:r>
          </a:p>
          <a:p>
            <a:pPr marL="0" indent="0">
              <a:buNone/>
            </a:pPr>
            <a:r>
              <a:rPr lang="en-IN" sz="1600" dirty="0">
                <a:latin typeface="Consolas" panose="020B0609020204030204" pitchFamily="49" charset="0"/>
              </a:rPr>
              <a:t>	</a:t>
            </a:r>
            <a:r>
              <a:rPr lang="en-IN" sz="1600" dirty="0" err="1">
                <a:latin typeface="Consolas" panose="020B0609020204030204" pitchFamily="49" charset="0"/>
              </a:rPr>
              <a:t>xaxis</a:t>
            </a:r>
            <a:r>
              <a:rPr lang="en-IN" sz="1600" dirty="0">
                <a:latin typeface="Consolas" panose="020B0609020204030204" pitchFamily="49" charset="0"/>
              </a:rPr>
              <a:t> grid;</a:t>
            </a:r>
          </a:p>
          <a:p>
            <a:pPr marL="0" indent="0">
              <a:buNone/>
            </a:pPr>
            <a:r>
              <a:rPr lang="en-IN" sz="1600" dirty="0">
                <a:latin typeface="Consolas" panose="020B0609020204030204" pitchFamily="49" charset="0"/>
              </a:rPr>
              <a:t>	</a:t>
            </a:r>
            <a:r>
              <a:rPr lang="en-IN" sz="1600" dirty="0" err="1">
                <a:latin typeface="Consolas" panose="020B0609020204030204" pitchFamily="49" charset="0"/>
              </a:rPr>
              <a:t>yaxis</a:t>
            </a:r>
            <a:r>
              <a:rPr lang="en-IN" sz="1600" dirty="0">
                <a:latin typeface="Consolas" panose="020B0609020204030204" pitchFamily="49" charset="0"/>
              </a:rPr>
              <a:t> grid;</a:t>
            </a:r>
          </a:p>
          <a:p>
            <a:pPr marL="0" indent="0">
              <a:buNone/>
            </a:pPr>
            <a:r>
              <a:rPr lang="en-IN" sz="1600" dirty="0">
                <a:latin typeface="Consolas" panose="020B0609020204030204" pitchFamily="49" charset="0"/>
              </a:rPr>
              <a:t>run;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0C45BE-3681-4506-A80E-47657B5C3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679" y="374262"/>
            <a:ext cx="10515600" cy="1170452"/>
          </a:xfrm>
        </p:spPr>
        <p:txBody>
          <a:bodyPr>
            <a:normAutofit fontScale="90000"/>
          </a:bodyPr>
          <a:lstStyle/>
          <a:p>
            <a:r>
              <a:rPr lang="en-IN" sz="2700" dirty="0">
                <a:solidFill>
                  <a:srgbClr val="7030A0"/>
                </a:solidFill>
                <a:latin typeface="Corbel" panose="020B0503020204020204" pitchFamily="34" charset="0"/>
              </a:rPr>
              <a:t>a) Develop a scatter diagram with Revenue on the horizontal axis and Value on the</a:t>
            </a:r>
            <a:br>
              <a:rPr lang="en-IN" sz="2700" dirty="0">
                <a:solidFill>
                  <a:srgbClr val="7030A0"/>
                </a:solidFill>
                <a:latin typeface="Corbel" panose="020B0503020204020204" pitchFamily="34" charset="0"/>
              </a:rPr>
            </a:br>
            <a:r>
              <a:rPr lang="en-IN" sz="2700" dirty="0">
                <a:solidFill>
                  <a:srgbClr val="7030A0"/>
                </a:solidFill>
                <a:latin typeface="Corbel" panose="020B0503020204020204" pitchFamily="34" charset="0"/>
              </a:rPr>
              <a:t>vertical axis. Does it appear that there are any outliers and/or influential</a:t>
            </a:r>
            <a:br>
              <a:rPr lang="en-IN" sz="2700" dirty="0">
                <a:solidFill>
                  <a:srgbClr val="7030A0"/>
                </a:solidFill>
                <a:latin typeface="Corbel" panose="020B0503020204020204" pitchFamily="34" charset="0"/>
              </a:rPr>
            </a:br>
            <a:r>
              <a:rPr lang="en-IN" sz="2700" dirty="0">
                <a:solidFill>
                  <a:srgbClr val="7030A0"/>
                </a:solidFill>
                <a:latin typeface="Corbel" panose="020B0503020204020204" pitchFamily="34" charset="0"/>
              </a:rPr>
              <a:t>observations in the data?</a:t>
            </a:r>
            <a:br>
              <a:rPr lang="en-IN" sz="3200" dirty="0">
                <a:solidFill>
                  <a:srgbClr val="7030A0"/>
                </a:solidFill>
                <a:latin typeface="Corbel" panose="020B0503020204020204" pitchFamily="34" charset="0"/>
              </a:rPr>
            </a:br>
            <a:endParaRPr lang="en-IN" sz="3200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46F674-CD4B-40BF-82B4-0717084DF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040" y="1544714"/>
            <a:ext cx="6516009" cy="480127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7D2FF89-DD32-4351-9CD1-BF669D78AE0E}"/>
              </a:ext>
            </a:extLst>
          </p:cNvPr>
          <p:cNvSpPr txBox="1">
            <a:spLocks/>
          </p:cNvSpPr>
          <p:nvPr/>
        </p:nvSpPr>
        <p:spPr>
          <a:xfrm>
            <a:off x="957679" y="1892015"/>
            <a:ext cx="2356505" cy="344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CODES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763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D87F0-C0BC-4E01-A02D-6B62CFAC0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5"/>
            <a:ext cx="10515600" cy="539572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The scatter plot has outliers and influential observations in the data.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Some values in the graph are along the trend line, but others are away which are outliers.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Some outliers are influential observations as they don’t lie along the trend line.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Outliers are not always considered influential observations.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Influential observation refers to an observation, upon whose removal the estimation of regression coefficients drastically changes.</a:t>
            </a:r>
          </a:p>
        </p:txBody>
      </p:sp>
    </p:spTree>
    <p:extLst>
      <p:ext uri="{BB962C8B-B14F-4D97-AF65-F5344CB8AC3E}">
        <p14:creationId xmlns:p14="http://schemas.microsoft.com/office/powerpoint/2010/main" val="2213020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36AE-6D38-40AF-976B-75779BA52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6263"/>
            <a:ext cx="4523913" cy="3220699"/>
          </a:xfrm>
        </p:spPr>
        <p:txBody>
          <a:bodyPr/>
          <a:lstStyle/>
          <a:p>
            <a:pPr marL="0" indent="0">
              <a:buNone/>
            </a:pPr>
            <a:r>
              <a:rPr lang="en-IN" sz="1600" dirty="0">
                <a:latin typeface="Consolas" panose="020B0609020204030204" pitchFamily="49" charset="0"/>
              </a:rPr>
              <a:t>proc reg data=</a:t>
            </a:r>
            <a:r>
              <a:rPr lang="en-IN" sz="1600" dirty="0" err="1">
                <a:latin typeface="Consolas" panose="020B0609020204030204" pitchFamily="49" charset="0"/>
              </a:rPr>
              <a:t>work.nfl</a:t>
            </a:r>
            <a:r>
              <a:rPr lang="en-IN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dirty="0">
                <a:latin typeface="Consolas" panose="020B0609020204030204" pitchFamily="49" charset="0"/>
              </a:rPr>
              <a:t>	model value = revenue;</a:t>
            </a:r>
          </a:p>
          <a:p>
            <a:pPr marL="0" indent="0">
              <a:buNone/>
            </a:pPr>
            <a:r>
              <a:rPr lang="en-IN" sz="1600" dirty="0">
                <a:latin typeface="Consolas" panose="020B0609020204030204" pitchFamily="49" charset="0"/>
              </a:rPr>
              <a:t>run;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D30ADE-2C98-40B3-8C63-94D17CF52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801" y="365384"/>
            <a:ext cx="10515600" cy="1170452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rgbClr val="7030A0"/>
                </a:solidFill>
                <a:latin typeface="Corbel" panose="020B0503020204020204" pitchFamily="34" charset="0"/>
              </a:rPr>
              <a:t>b) Develop the estimated regression equation that can be used to predict team</a:t>
            </a:r>
            <a:br>
              <a:rPr lang="en-IN" sz="2400" dirty="0">
                <a:solidFill>
                  <a:srgbClr val="7030A0"/>
                </a:solidFill>
                <a:latin typeface="Corbel" panose="020B0503020204020204" pitchFamily="34" charset="0"/>
              </a:rPr>
            </a:br>
            <a:r>
              <a:rPr lang="en-IN" sz="2400" dirty="0">
                <a:solidFill>
                  <a:srgbClr val="7030A0"/>
                </a:solidFill>
                <a:latin typeface="Corbel" panose="020B0503020204020204" pitchFamily="34" charset="0"/>
              </a:rPr>
              <a:t>value given the value of annual revenue.</a:t>
            </a:r>
            <a:br>
              <a:rPr lang="en-IN" sz="2400" dirty="0">
                <a:solidFill>
                  <a:srgbClr val="7030A0"/>
                </a:solidFill>
                <a:latin typeface="Corbel" panose="020B0503020204020204" pitchFamily="34" charset="0"/>
              </a:rPr>
            </a:br>
            <a:endParaRPr lang="en-IN" sz="2400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83F763-5702-4752-AA6F-4E207BDFAC3E}"/>
              </a:ext>
            </a:extLst>
          </p:cNvPr>
          <p:cNvSpPr txBox="1">
            <a:spLocks/>
          </p:cNvSpPr>
          <p:nvPr/>
        </p:nvSpPr>
        <p:spPr>
          <a:xfrm>
            <a:off x="948801" y="2191023"/>
            <a:ext cx="2356505" cy="344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CODES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BBBE28-384B-4B0C-B952-A79A1989F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01" y="1884956"/>
            <a:ext cx="4210638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69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EC4C-90C6-40B9-83E6-83760FA1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1134"/>
            <a:ext cx="9078157" cy="82955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2">
                    <a:lumMod val="75000"/>
                  </a:schemeClr>
                </a:solidFill>
              </a:rPr>
              <a:t>Estimated Regression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B60EF-960C-4D5B-ADD5-71760C408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7820" y="2592279"/>
            <a:ext cx="7151702" cy="1533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Value = -252.0783 + 5.83167 * Revenue</a:t>
            </a:r>
          </a:p>
        </p:txBody>
      </p:sp>
    </p:spTree>
    <p:extLst>
      <p:ext uri="{BB962C8B-B14F-4D97-AF65-F5344CB8AC3E}">
        <p14:creationId xmlns:p14="http://schemas.microsoft.com/office/powerpoint/2010/main" val="3594804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4A63-79B3-4C50-A20E-AFD7F3562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44" y="2539012"/>
            <a:ext cx="8057225" cy="3637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proc reg data=</a:t>
            </a:r>
            <a:r>
              <a:rPr lang="en-IN" sz="1200" dirty="0" err="1">
                <a:latin typeface="Consolas" panose="020B0609020204030204" pitchFamily="49" charset="0"/>
              </a:rPr>
              <a:t>work.nfl</a:t>
            </a:r>
            <a:r>
              <a:rPr lang="en-IN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	model Value = Revenue/r;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	output out = temp </a:t>
            </a:r>
            <a:r>
              <a:rPr lang="en-IN" sz="1200" dirty="0" err="1">
                <a:latin typeface="Consolas" panose="020B0609020204030204" pitchFamily="49" charset="0"/>
              </a:rPr>
              <a:t>cookd</a:t>
            </a:r>
            <a:r>
              <a:rPr lang="en-IN" sz="1200" dirty="0">
                <a:latin typeface="Consolas" panose="020B0609020204030204" pitchFamily="49" charset="0"/>
              </a:rPr>
              <a:t>=cook student=</a:t>
            </a:r>
            <a:r>
              <a:rPr lang="en-IN" sz="1200" dirty="0" err="1">
                <a:latin typeface="Consolas" panose="020B0609020204030204" pitchFamily="49" charset="0"/>
              </a:rPr>
              <a:t>studresids</a:t>
            </a:r>
            <a:r>
              <a:rPr lang="en-IN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run;</a:t>
            </a:r>
          </a:p>
          <a:p>
            <a:pPr marL="0" indent="0">
              <a:buNone/>
            </a:pPr>
            <a:endParaRPr lang="en-IN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proc sort data=temp;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	by </a:t>
            </a:r>
            <a:r>
              <a:rPr lang="en-IN" sz="1200" dirty="0" err="1">
                <a:latin typeface="Consolas" panose="020B0609020204030204" pitchFamily="49" charset="0"/>
              </a:rPr>
              <a:t>studresids</a:t>
            </a:r>
            <a:r>
              <a:rPr lang="en-IN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run;</a:t>
            </a:r>
          </a:p>
          <a:p>
            <a:pPr marL="0" indent="0">
              <a:buNone/>
            </a:pPr>
            <a:endParaRPr lang="en-IN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proc print data=temp;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run;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8FDEC4-9180-4C89-ADEB-350BC69EF19D}"/>
              </a:ext>
            </a:extLst>
          </p:cNvPr>
          <p:cNvSpPr txBox="1">
            <a:spLocks/>
          </p:cNvSpPr>
          <p:nvPr/>
        </p:nvSpPr>
        <p:spPr>
          <a:xfrm>
            <a:off x="838200" y="292199"/>
            <a:ext cx="10515600" cy="1170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solidFill>
                  <a:srgbClr val="7030A0"/>
                </a:solidFill>
                <a:latin typeface="Corbel" panose="020B0503020204020204" pitchFamily="34" charset="0"/>
              </a:rPr>
              <a:t>c) Use residual analysis to determine whether any outliers and/or influential</a:t>
            </a:r>
          </a:p>
          <a:p>
            <a:r>
              <a:rPr lang="en-IN" sz="2400" dirty="0">
                <a:solidFill>
                  <a:srgbClr val="7030A0"/>
                </a:solidFill>
                <a:latin typeface="Corbel" panose="020B0503020204020204" pitchFamily="34" charset="0"/>
              </a:rPr>
              <a:t>observations are present. Briefly summarize your findings and conclusions.</a:t>
            </a:r>
            <a:br>
              <a:rPr lang="en-IN" sz="2400" dirty="0">
                <a:solidFill>
                  <a:srgbClr val="7030A0"/>
                </a:solidFill>
                <a:latin typeface="Corbel" panose="020B0503020204020204" pitchFamily="34" charset="0"/>
              </a:rPr>
            </a:br>
            <a:endParaRPr lang="en-IN" sz="2400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BBE5D64-8B87-4866-9161-BBB57CF59F2A}"/>
              </a:ext>
            </a:extLst>
          </p:cNvPr>
          <p:cNvSpPr txBox="1">
            <a:spLocks/>
          </p:cNvSpPr>
          <p:nvPr/>
        </p:nvSpPr>
        <p:spPr>
          <a:xfrm>
            <a:off x="838200" y="1828789"/>
            <a:ext cx="2356505" cy="344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CODES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64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2648-3A41-4FB5-8A7A-35BE1FC6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333" y="427528"/>
            <a:ext cx="10081334" cy="776288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7030A0"/>
                </a:solidFill>
                <a:latin typeface="Corbel" panose="020B0503020204020204" pitchFamily="34" charset="0"/>
              </a:rPr>
              <a:t>a) Multiple Regression model for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63501-BCBA-41B7-A175-CDFD1CB36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663" y="2752133"/>
            <a:ext cx="4364114" cy="3407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proc reg data=</a:t>
            </a:r>
            <a:r>
              <a:rPr lang="en-IN" sz="1200" dirty="0" err="1">
                <a:latin typeface="Consolas" panose="020B0609020204030204" pitchFamily="49" charset="0"/>
              </a:rPr>
              <a:t>work.malls</a:t>
            </a:r>
            <a:r>
              <a:rPr lang="en-IN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model sales = size windows competitors </a:t>
            </a:r>
            <a:r>
              <a:rPr lang="en-IN" sz="1200" dirty="0" err="1">
                <a:latin typeface="Consolas" panose="020B0609020204030204" pitchFamily="49" charset="0"/>
              </a:rPr>
              <a:t>mall_size</a:t>
            </a:r>
            <a:r>
              <a:rPr lang="en-IN" sz="1200" dirty="0">
                <a:latin typeface="Consolas" panose="020B0609020204030204" pitchFamily="49" charset="0"/>
              </a:rPr>
              <a:t> </a:t>
            </a:r>
            <a:r>
              <a:rPr lang="en-IN" sz="1200" dirty="0" err="1">
                <a:latin typeface="Consolas" panose="020B0609020204030204" pitchFamily="49" charset="0"/>
              </a:rPr>
              <a:t>nearest_competitor</a:t>
            </a:r>
            <a:r>
              <a:rPr lang="en-IN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200" dirty="0">
                <a:latin typeface="Consolas" panose="020B0609020204030204" pitchFamily="49" charset="0"/>
              </a:rPr>
              <a:t>run;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F3E26A-2B20-4626-B2B7-99A7B78ABB25}"/>
              </a:ext>
            </a:extLst>
          </p:cNvPr>
          <p:cNvSpPr txBox="1">
            <a:spLocks/>
          </p:cNvSpPr>
          <p:nvPr/>
        </p:nvSpPr>
        <p:spPr>
          <a:xfrm>
            <a:off x="296663" y="2013829"/>
            <a:ext cx="2356505" cy="344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CODES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DF81CE-BA08-43F0-B4EE-1A20528F9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969" y="1571346"/>
            <a:ext cx="6036801" cy="521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93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884B3-F990-437C-8E1D-3268B7D71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7" y="1287261"/>
            <a:ext cx="5672091" cy="3797747"/>
          </a:xfrm>
        </p:spPr>
        <p:txBody>
          <a:bodyPr/>
          <a:lstStyle/>
          <a:p>
            <a:pPr algn="just"/>
            <a:r>
              <a:rPr lang="en-IN" dirty="0"/>
              <a:t>The red bar in the Studentized residual shows that it is an outlier, with a value &gt;=3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The blue bar in Cook’s D graph, shows that those values are influential observations in the data.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DAA06-7389-4313-B944-B722A99AE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128" y="571646"/>
            <a:ext cx="5392680" cy="546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82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ECC10-07A5-44BC-9FB4-D0E4C5303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62" y="665824"/>
            <a:ext cx="5857065" cy="5672831"/>
          </a:xfrm>
        </p:spPr>
        <p:txBody>
          <a:bodyPr/>
          <a:lstStyle/>
          <a:p>
            <a:pPr algn="just"/>
            <a:r>
              <a:rPr lang="en-IN" dirty="0"/>
              <a:t>The value of </a:t>
            </a:r>
            <a:r>
              <a:rPr lang="en-IN" dirty="0" err="1"/>
              <a:t>studresids</a:t>
            </a:r>
            <a:r>
              <a:rPr lang="en-IN" dirty="0"/>
              <a:t> for the last observation listed here is 3.63561, which is &gt;3 indicating that it is an outlier.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This was also shown in the previous output, by a red bar which displayed the outlier.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12960-771E-45D2-83D4-A3A07350B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281" y="417605"/>
            <a:ext cx="3629532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88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D4BE-6DAF-4E9D-B9C9-D5DE0349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Findings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F5BDC-D397-46EF-940E-F0020A940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There is only one outlier and a couple of influential observations in  the </a:t>
            </a:r>
            <a:r>
              <a:rPr lang="en-IN" dirty="0" err="1"/>
              <a:t>NFLValues</a:t>
            </a:r>
            <a:r>
              <a:rPr lang="en-IN" dirty="0"/>
              <a:t> dataset.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Based on the linear regression model, it is concluded that Team value  depends on Revenue.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473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CCD9D0-028C-4A86-BB0E-CE2E1818440E}"/>
              </a:ext>
            </a:extLst>
          </p:cNvPr>
          <p:cNvSpPr/>
          <p:nvPr/>
        </p:nvSpPr>
        <p:spPr>
          <a:xfrm>
            <a:off x="4251283" y="1610666"/>
            <a:ext cx="368943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7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</a:t>
            </a:r>
            <a:br>
              <a:rPr lang="en-IN" sz="7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IN" sz="7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83756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7535B1-A0BC-4845-ACC4-F75586AEA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56" y="534879"/>
            <a:ext cx="5865258" cy="62631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208595-B7C7-41AB-8296-01DC57D5A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324" y="648070"/>
            <a:ext cx="5769920" cy="603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8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615E4-A3E4-47A4-9CEC-60FF0EE6A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Intercept value  : 1506.80179</a:t>
            </a:r>
          </a:p>
          <a:p>
            <a:r>
              <a:rPr lang="en-IN" dirty="0"/>
              <a:t>Regression co-efficient for size : 0.91937</a:t>
            </a:r>
          </a:p>
          <a:p>
            <a:r>
              <a:rPr lang="en-IN" dirty="0"/>
              <a:t>Regression co-efficient for windows : 9.07598</a:t>
            </a:r>
          </a:p>
          <a:p>
            <a:r>
              <a:rPr lang="en-IN" dirty="0"/>
              <a:t>Regression co-efficient for competitors : -67.68553</a:t>
            </a:r>
          </a:p>
          <a:p>
            <a:r>
              <a:rPr lang="en-IN" dirty="0"/>
              <a:t>Regression co-efficient for mall size : -0.00090285</a:t>
            </a:r>
          </a:p>
          <a:p>
            <a:r>
              <a:rPr lang="en-IN" dirty="0"/>
              <a:t>Regression co-efficient for nearest competitors : 2.09589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9C2D36-5228-4C6B-B052-A4005EB1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333" y="427528"/>
            <a:ext cx="10081334" cy="776288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rgbClr val="7030A0"/>
                </a:solidFill>
                <a:latin typeface="Corbel" panose="020B0503020204020204" pitchFamily="34" charset="0"/>
              </a:rPr>
              <a:t>b) Interpret the values of the coefficients in the model.</a:t>
            </a:r>
          </a:p>
        </p:txBody>
      </p:sp>
    </p:spTree>
    <p:extLst>
      <p:ext uri="{BB962C8B-B14F-4D97-AF65-F5344CB8AC3E}">
        <p14:creationId xmlns:p14="http://schemas.microsoft.com/office/powerpoint/2010/main" val="141405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5101C-E4C3-47AA-9E1F-23899674B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95" y="2689933"/>
            <a:ext cx="7444666" cy="3176311"/>
          </a:xfrm>
        </p:spPr>
        <p:txBody>
          <a:bodyPr/>
          <a:lstStyle/>
          <a:p>
            <a:pPr algn="just"/>
            <a:endParaRPr lang="en-IN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n-IN" sz="2600" dirty="0">
                <a:solidFill>
                  <a:srgbClr val="000000"/>
                </a:solidFill>
                <a:latin typeface="Calibri" panose="020F0502020204030204" pitchFamily="34" charset="0"/>
              </a:rPr>
              <a:t>Here, </a:t>
            </a:r>
            <a:r>
              <a:rPr lang="en-IN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 –value is &lt;.0001 which is less than 0.05</a:t>
            </a:r>
          </a:p>
          <a:p>
            <a:pPr marL="0" indent="0" algn="just">
              <a:buNone/>
            </a:pPr>
            <a:endParaRPr lang="en-IN" sz="2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n-IN" sz="2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So, it can be concluded that the model as a whole is significant.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A87BF6-406A-4233-9B00-643B7C6A5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332" y="427528"/>
            <a:ext cx="10672069" cy="1090554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7030A0"/>
                </a:solidFill>
                <a:latin typeface="Corbel" panose="020B0503020204020204" pitchFamily="34" charset="0"/>
              </a:rPr>
              <a:t>c) Test whether the model as a whole is significant. At the 0.05 level of significance, what is your conclusion?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E61C9A-6762-4F9C-8C97-313B55BD1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869" y="2689933"/>
            <a:ext cx="3810532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5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926A4-6BE2-43E4-A081-69F7BB8E1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91" y="2551823"/>
            <a:ext cx="11026067" cy="281029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sz="3000" dirty="0">
                <a:latin typeface="Consolas" panose="020B0609020204030204" pitchFamily="49" charset="0"/>
              </a:rPr>
              <a:t>proc reg data=</a:t>
            </a:r>
            <a:r>
              <a:rPr lang="en-IN" sz="3000" dirty="0" err="1">
                <a:latin typeface="Consolas" panose="020B0609020204030204" pitchFamily="49" charset="0"/>
              </a:rPr>
              <a:t>work.malls</a:t>
            </a:r>
            <a:r>
              <a:rPr lang="en-IN" sz="3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3000" dirty="0">
                <a:latin typeface="Consolas" panose="020B0609020204030204" pitchFamily="49" charset="0"/>
              </a:rPr>
              <a:t>	model sales = size windows competitors </a:t>
            </a:r>
            <a:r>
              <a:rPr lang="en-IN" sz="3000" dirty="0" err="1">
                <a:latin typeface="Consolas" panose="020B0609020204030204" pitchFamily="49" charset="0"/>
              </a:rPr>
              <a:t>mall_size</a:t>
            </a:r>
            <a:r>
              <a:rPr lang="en-IN" sz="3000" dirty="0">
                <a:latin typeface="Consolas" panose="020B0609020204030204" pitchFamily="49" charset="0"/>
              </a:rPr>
              <a:t> </a:t>
            </a:r>
            <a:r>
              <a:rPr lang="en-IN" sz="3000" dirty="0" err="1">
                <a:latin typeface="Consolas" panose="020B0609020204030204" pitchFamily="49" charset="0"/>
              </a:rPr>
              <a:t>nearest_competitor</a:t>
            </a:r>
            <a:r>
              <a:rPr lang="en-IN" sz="3000" dirty="0">
                <a:latin typeface="Consolas" panose="020B0609020204030204" pitchFamily="49" charset="0"/>
              </a:rPr>
              <a:t>/r;</a:t>
            </a:r>
          </a:p>
          <a:p>
            <a:pPr marL="0" indent="0">
              <a:buNone/>
            </a:pPr>
            <a:r>
              <a:rPr lang="en-IN" sz="3000" dirty="0">
                <a:latin typeface="Consolas" panose="020B0609020204030204" pitchFamily="49" charset="0"/>
              </a:rPr>
              <a:t>	output out=temp </a:t>
            </a:r>
            <a:r>
              <a:rPr lang="en-IN" sz="3000" dirty="0" err="1">
                <a:latin typeface="Consolas" panose="020B0609020204030204" pitchFamily="49" charset="0"/>
              </a:rPr>
              <a:t>cookd</a:t>
            </a:r>
            <a:r>
              <a:rPr lang="en-IN" sz="3000" dirty="0">
                <a:latin typeface="Consolas" panose="020B0609020204030204" pitchFamily="49" charset="0"/>
              </a:rPr>
              <a:t>=cook student=</a:t>
            </a:r>
            <a:r>
              <a:rPr lang="en-IN" sz="3000" dirty="0" err="1">
                <a:latin typeface="Consolas" panose="020B0609020204030204" pitchFamily="49" charset="0"/>
              </a:rPr>
              <a:t>studresids</a:t>
            </a:r>
            <a:r>
              <a:rPr lang="en-IN" sz="3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3000" dirty="0">
                <a:latin typeface="Consolas" panose="020B0609020204030204" pitchFamily="49" charset="0"/>
              </a:rPr>
              <a:t>run;</a:t>
            </a:r>
          </a:p>
          <a:p>
            <a:pPr marL="0" indent="0">
              <a:buNone/>
            </a:pPr>
            <a:endParaRPr lang="en-IN" sz="3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000" dirty="0">
                <a:latin typeface="Consolas" panose="020B0609020204030204" pitchFamily="49" charset="0"/>
              </a:rPr>
              <a:t>proc sort data=temp;</a:t>
            </a:r>
          </a:p>
          <a:p>
            <a:pPr marL="0" indent="0">
              <a:buNone/>
            </a:pPr>
            <a:r>
              <a:rPr lang="en-IN" sz="3000" dirty="0">
                <a:latin typeface="Consolas" panose="020B0609020204030204" pitchFamily="49" charset="0"/>
              </a:rPr>
              <a:t>	by </a:t>
            </a:r>
            <a:r>
              <a:rPr lang="en-IN" sz="3000" dirty="0" err="1">
                <a:latin typeface="Consolas" panose="020B0609020204030204" pitchFamily="49" charset="0"/>
              </a:rPr>
              <a:t>studresids</a:t>
            </a:r>
            <a:r>
              <a:rPr lang="en-IN" sz="3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3000" dirty="0">
                <a:latin typeface="Consolas" panose="020B0609020204030204" pitchFamily="49" charset="0"/>
              </a:rPr>
              <a:t>run;</a:t>
            </a:r>
          </a:p>
          <a:p>
            <a:pPr marL="0" indent="0">
              <a:buNone/>
            </a:pPr>
            <a:endParaRPr lang="en-IN" sz="3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000" dirty="0">
                <a:latin typeface="Consolas" panose="020B0609020204030204" pitchFamily="49" charset="0"/>
              </a:rPr>
              <a:t>proc print data=temp;</a:t>
            </a:r>
          </a:p>
          <a:p>
            <a:pPr marL="0" indent="0">
              <a:buNone/>
            </a:pPr>
            <a:r>
              <a:rPr lang="en-IN" sz="3000" dirty="0">
                <a:latin typeface="Consolas" panose="020B0609020204030204" pitchFamily="49" charset="0"/>
              </a:rPr>
              <a:t>run;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B9879A-0FA6-45DA-AE8C-C3323E8FC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332" y="427528"/>
            <a:ext cx="10298467" cy="984022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solidFill>
                  <a:srgbClr val="7030A0"/>
                </a:solidFill>
                <a:latin typeface="Corbel" panose="020B0503020204020204" pitchFamily="34" charset="0"/>
              </a:rPr>
              <a:t>d) Use the model to predict monthly sales for each of the stores in the study.</a:t>
            </a:r>
            <a:br>
              <a:rPr lang="en-IN" sz="3200" dirty="0">
                <a:solidFill>
                  <a:srgbClr val="7030A0"/>
                </a:solidFill>
                <a:latin typeface="Corbel" panose="020B0503020204020204" pitchFamily="34" charset="0"/>
              </a:rPr>
            </a:br>
            <a:endParaRPr lang="en-IN" sz="3200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17C347-50B4-404C-BD40-7F4766F21660}"/>
              </a:ext>
            </a:extLst>
          </p:cNvPr>
          <p:cNvSpPr txBox="1">
            <a:spLocks/>
          </p:cNvSpPr>
          <p:nvPr/>
        </p:nvSpPr>
        <p:spPr>
          <a:xfrm>
            <a:off x="989120" y="1809644"/>
            <a:ext cx="2356505" cy="344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CODES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5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EDCDD-A192-450F-894D-67283B9A7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167"/>
            <a:ext cx="5820052" cy="4374796"/>
          </a:xfrm>
        </p:spPr>
        <p:txBody>
          <a:bodyPr/>
          <a:lstStyle/>
          <a:p>
            <a:pPr algn="just"/>
            <a:r>
              <a:rPr lang="en-IN" dirty="0"/>
              <a:t>Sales is the dependent variable and its predicted value is shown in the adjacent column.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Predicted value of sales is mostly similar to actual given value.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7E0CF-6776-4A2E-8031-9A0C6C540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3" y="891862"/>
            <a:ext cx="4927106" cy="581077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816150E-2F43-4101-9E14-24C6392D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56" y="255707"/>
            <a:ext cx="9118478" cy="655546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Predicting the variable sales from model</a:t>
            </a:r>
          </a:p>
        </p:txBody>
      </p:sp>
    </p:spTree>
    <p:extLst>
      <p:ext uri="{BB962C8B-B14F-4D97-AF65-F5344CB8AC3E}">
        <p14:creationId xmlns:p14="http://schemas.microsoft.com/office/powerpoint/2010/main" val="367704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091D4-EF22-4680-ACDE-9560D0E66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933" y="1940693"/>
            <a:ext cx="4674834" cy="42238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u="sng" dirty="0">
                <a:solidFill>
                  <a:schemeClr val="accent2">
                    <a:lumMod val="50000"/>
                  </a:schemeClr>
                </a:solidFill>
              </a:rPr>
              <a:t>Interpretation</a:t>
            </a:r>
          </a:p>
          <a:p>
            <a:endParaRPr lang="en-IN" dirty="0"/>
          </a:p>
          <a:p>
            <a:pPr algn="just"/>
            <a:r>
              <a:rPr lang="en-IN" dirty="0"/>
              <a:t>Based on the residual plot, shown here, there is no systematic pattern, curve or trend for any of the variables.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It can be concluded that our model is a good fit and does a proper job in predicting monthly sales of each store.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E69161-58BC-4F11-9109-9CC8960D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679" y="374262"/>
            <a:ext cx="10515600" cy="1170452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solidFill>
                  <a:srgbClr val="7030A0"/>
                </a:solidFill>
                <a:latin typeface="Corbel" panose="020B0503020204020204" pitchFamily="34" charset="0"/>
              </a:rPr>
              <a:t>e) Plot the residuals versus the actual values. Do you think that the model does a good job of predicting monthly sales? Why or why not?</a:t>
            </a:r>
            <a:br>
              <a:rPr lang="en-IN" sz="3200" dirty="0">
                <a:solidFill>
                  <a:srgbClr val="7030A0"/>
                </a:solidFill>
                <a:latin typeface="Corbel" panose="020B0503020204020204" pitchFamily="34" charset="0"/>
              </a:rPr>
            </a:br>
            <a:endParaRPr lang="en-IN" sz="3200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49D225-86F5-4C61-9F9E-284F1B2DB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580" y="1686757"/>
            <a:ext cx="6260469" cy="473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1600</Words>
  <Application>Microsoft Office PowerPoint</Application>
  <PresentationFormat>Widescreen</PresentationFormat>
  <Paragraphs>206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Corbel</vt:lpstr>
      <vt:lpstr>Office Theme</vt:lpstr>
      <vt:lpstr>PowerPoint Presentation</vt:lpstr>
      <vt:lpstr>CODES</vt:lpstr>
      <vt:lpstr>a) Multiple Regression model for the data</vt:lpstr>
      <vt:lpstr>PowerPoint Presentation</vt:lpstr>
      <vt:lpstr>b) Interpret the values of the coefficients in the model.</vt:lpstr>
      <vt:lpstr>c) Test whether the model as a whole is significant. At the 0.05 level of significance, what is your conclusion?</vt:lpstr>
      <vt:lpstr>d) Use the model to predict monthly sales for each of the stores in the study. </vt:lpstr>
      <vt:lpstr>Predicting the variable sales from model</vt:lpstr>
      <vt:lpstr>e) Plot the residuals versus the actual values. Do you think that the model does a good job of predicting monthly sales? Why or why not? </vt:lpstr>
      <vt:lpstr>f) Find and interpret the value of 𝑅2 for this model. </vt:lpstr>
      <vt:lpstr>g) Do you think that this model will be useful in helping the   planners? Why or why not? </vt:lpstr>
      <vt:lpstr>h) Test the individual regression coefficients. At the 0.05 level of significance, what are your conclusions? </vt:lpstr>
      <vt:lpstr>i) If you were going to drop just one variable from the model, which one would you choose? Why? </vt:lpstr>
      <vt:lpstr>j) Use stepwise regression to find the best model for the data. </vt:lpstr>
      <vt:lpstr>Forward selection</vt:lpstr>
      <vt:lpstr>Backward Elimination</vt:lpstr>
      <vt:lpstr>Stepwise selection</vt:lpstr>
      <vt:lpstr>PowerPoint Presentation</vt:lpstr>
      <vt:lpstr>Interpretation</vt:lpstr>
      <vt:lpstr>k) Analyze the model you have identified to determine whether it has any problems. </vt:lpstr>
      <vt:lpstr>l) Write a memo reporting your findings to your boss. Identify the strengths and weaknesses of the model you have chosen. </vt:lpstr>
      <vt:lpstr>PowerPoint Presentation</vt:lpstr>
      <vt:lpstr>PowerPoint Presentation</vt:lpstr>
      <vt:lpstr>PowerPoint Presentation</vt:lpstr>
      <vt:lpstr>a) Develop a scatter diagram with Revenue on the horizontal axis and Value on the vertical axis. Does it appear that there are any outliers and/or influential observations in the data? </vt:lpstr>
      <vt:lpstr>PowerPoint Presentation</vt:lpstr>
      <vt:lpstr>b) Develop the estimated regression equation that can be used to predict team value given the value of annual revenue. </vt:lpstr>
      <vt:lpstr>Estimated Regression equation</vt:lpstr>
      <vt:lpstr>PowerPoint Presentation</vt:lpstr>
      <vt:lpstr>PowerPoint Presentation</vt:lpstr>
      <vt:lpstr>PowerPoint Presentation</vt:lpstr>
      <vt:lpstr>Findings and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73</cp:revision>
  <dcterms:created xsi:type="dcterms:W3CDTF">2021-08-06T07:30:08Z</dcterms:created>
  <dcterms:modified xsi:type="dcterms:W3CDTF">2021-08-07T00:12:39Z</dcterms:modified>
</cp:coreProperties>
</file>