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301" r:id="rId6"/>
    <p:sldId id="261" r:id="rId7"/>
    <p:sldId id="302" r:id="rId8"/>
    <p:sldId id="263" r:id="rId9"/>
    <p:sldId id="303" r:id="rId10"/>
    <p:sldId id="304" r:id="rId11"/>
    <p:sldId id="277" r:id="rId12"/>
    <p:sldId id="294" r:id="rId13"/>
    <p:sldId id="292" r:id="rId14"/>
    <p:sldId id="295" r:id="rId15"/>
    <p:sldId id="305" r:id="rId16"/>
    <p:sldId id="306" r:id="rId17"/>
    <p:sldId id="296" r:id="rId18"/>
    <p:sldId id="297" r:id="rId19"/>
    <p:sldId id="307" r:id="rId20"/>
    <p:sldId id="298" r:id="rId21"/>
    <p:sldId id="300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C280-89C0-4D04-88E0-37D85CF4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DC0ED-8578-41AA-BF7B-B79A3C7A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18F9-C1D6-448D-A3A8-CC6C3105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F1D8-9AB0-49E2-9D4D-C6DFFCD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D23F-D34F-40C3-B1AA-E14CC00B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B29-36C4-4A58-A4CB-4F5CE6E6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BEA9-5ECB-4119-8C05-A48BD99C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CFF6-D2D3-40E7-B8DE-9EA93B62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A2F6-918F-475B-BF82-9D63915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7799-510B-4A0F-84E9-5A9100C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1A86C-274F-4D5B-86DE-4585ECC7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B82D-F70F-4F87-B125-745A6A76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E3A1-F3FD-4CF9-B39F-6C27EB54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98FD-467B-460E-B37F-2D657286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616-C3C5-4B8D-9D81-E32EB12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A038-904E-4F89-8C64-B12E2A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AEA0-B9E2-4072-B427-9EBC6034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4BBA-6FC1-48D1-826D-427A136B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33A7-D92A-4A00-97A2-527BE583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4B99-DC5E-489A-AD77-7EC43D98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A73A-1F81-46F6-ACDE-3E634DE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BAB2-695F-4377-AB8D-C089D724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2423-8C69-4395-9520-FE6E615C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8170-0360-4CF5-A39E-5AEAC5F1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CEB8-0D13-4B99-8C2A-38F13D83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82F7-B236-422A-8ED9-F746794D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9D9B-8731-4EB2-8CE9-2F55259E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0546E-E6D1-42AE-BFD7-63A1A6C7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C546-31FA-49E4-A33F-C101CF7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A6CF-167E-4721-AC27-4937EEDA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A4B8-B1A5-4BC9-BA3E-AA07FCE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D72-98B0-44C1-B94C-03DF53D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B7FD-7F1E-428A-812B-6BF9C3CB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6576-1A99-4E8D-A463-7EED0DA0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28DF-C106-4DDE-B5F4-5FC09BB0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447B-6C3F-48B1-9CB4-7ED9776A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8A48C-79C2-4BCE-83E9-13C9DCBA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7E955-D3C3-4821-9D0F-F303C9D9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A6985-86FD-49CC-A777-A30CECCF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C17C-489A-46F1-8B5E-4FDC11CD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65A4-4E82-4378-AF45-B635123E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8DF0-0B65-4226-8105-EA0A608E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391C-2B1B-4725-BB41-8721464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F33F3-2324-4E4E-AADB-B60856F1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AE34-7C88-4645-9FD0-FB1C2AE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C6052-EABF-436B-A311-528400AD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D8B1-4F19-4E2D-94F3-A00C3639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1C1E-12F6-4E6B-9C1C-5BEE97A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DAD7-8249-4475-AD96-29F0B2FF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7713-39E8-4B27-8C70-CCD3FBE2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E91E-C208-4709-86A2-D9F040A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2DDA-CAE8-4EB0-A2EE-8B54D569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DC16-3627-4394-8224-BE4D6D38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366D-D73D-4EC1-8BFA-88787C96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3725-2EE8-43FD-9029-ED3AA056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E5FC9-101B-4998-8A7A-C4394D52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9BC0-F2DA-4402-BB7C-D5509049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27980-05E9-46A8-8D52-29B6F19A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0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15FDB-34DD-4378-86D2-B4E9ECB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5F3C-1397-4B22-8C35-ACC9C00C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E2A0-F15D-41BF-921C-FB8B7A4D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DA6C-41C5-4301-8DCC-263AD4072488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F6CA-3775-47C6-845E-04B071ED8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413D-A59F-4704-AFCD-A0247D70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FFB07E-CD97-44F6-B901-BA827CA5F386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3AF05E-E111-416B-A703-781859970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6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38869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62BF1-2B0F-4283-98A7-506B15F7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81" y="603194"/>
            <a:ext cx="4211876" cy="136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37FDB-23DB-4FA2-B07D-10F9A24E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3194"/>
            <a:ext cx="4220551" cy="1449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3DE1B-4C4C-4B98-9891-137D343A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88" y="3428999"/>
            <a:ext cx="3636483" cy="127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FD194-C87B-4F79-8807-FDECCE1D5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610" y="3356526"/>
            <a:ext cx="5243305" cy="11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5BB-6802-4BB1-B01D-A57D630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67" y="79899"/>
            <a:ext cx="4763610" cy="829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50000"/>
                  </a:schemeClr>
                </a:solidFill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C1E0-08FA-46C9-8DCD-C3C00B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7" y="909453"/>
            <a:ext cx="10418685" cy="5775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>
                <a:latin typeface="Montserrat" panose="020B0604020202020204" charset="0"/>
              </a:rPr>
              <a:t>The odds of  Chocolate </a:t>
            </a:r>
            <a:r>
              <a:rPr lang="en-US" sz="2800" dirty="0">
                <a:latin typeface="Montserrat" panose="020B0604020202020204" charset="0"/>
              </a:rPr>
              <a:t>quality rating ‘good’ or ‘fair’</a:t>
            </a:r>
            <a:r>
              <a:rPr lang="en-IN" sz="2800" dirty="0">
                <a:latin typeface="Montserrat" panose="020B0604020202020204" charset="0"/>
              </a:rPr>
              <a:t>  over </a:t>
            </a:r>
            <a:r>
              <a:rPr lang="en-US" sz="2800" dirty="0">
                <a:latin typeface="Montserrat" panose="020B0604020202020204" charset="0"/>
              </a:rPr>
              <a:t>quality rating of ‘Very good’ or ‘</a:t>
            </a:r>
            <a:r>
              <a:rPr lang="en-IN" sz="2800" dirty="0">
                <a:latin typeface="Montserrat" panose="020B0604020202020204" charset="0"/>
              </a:rPr>
              <a:t>Excellent’ is  5% / 94% that is 0.0581</a:t>
            </a:r>
          </a:p>
          <a:p>
            <a:pPr marL="0" indent="0" algn="just">
              <a:buNone/>
            </a:pPr>
            <a:endParaRPr lang="en-IN" sz="2800" dirty="0">
              <a:latin typeface="Montserrat" panose="020B0604020202020204" charset="0"/>
            </a:endParaRPr>
          </a:p>
          <a:p>
            <a:pPr algn="just"/>
            <a:r>
              <a:rPr lang="en-IN" sz="2800" dirty="0">
                <a:latin typeface="Montserrat" panose="020B0604020202020204" charset="0"/>
              </a:rPr>
              <a:t>The Odds Ratio for Price is 0.317, 95% and </a:t>
            </a:r>
            <a:r>
              <a:rPr lang="en-IN" dirty="0">
                <a:latin typeface="Montserrat" panose="020B0604020202020204" charset="0"/>
              </a:rPr>
              <a:t>the </a:t>
            </a:r>
            <a:r>
              <a:rPr lang="en-IN" sz="2800" dirty="0">
                <a:latin typeface="Montserrat" panose="020B0604020202020204" charset="0"/>
              </a:rPr>
              <a:t>Confidence interval is 0.116 to 0.868</a:t>
            </a:r>
          </a:p>
          <a:p>
            <a:pPr algn="just"/>
            <a:endParaRPr lang="en-IN" sz="2800" dirty="0">
              <a:latin typeface="Montserrat" panose="020B0604020202020204" charset="0"/>
            </a:endParaRPr>
          </a:p>
          <a:p>
            <a:pPr algn="just"/>
            <a:r>
              <a:rPr lang="en-IN" dirty="0">
                <a:latin typeface="Montserrat" panose="020B0604020202020204" charset="0"/>
              </a:rPr>
              <a:t>T</a:t>
            </a:r>
            <a:r>
              <a:rPr lang="en-IN" sz="2800" dirty="0">
                <a:latin typeface="Montserrat" panose="020B0604020202020204" charset="0"/>
              </a:rPr>
              <a:t>he odds for both events are the same, if the value of the odds ratio is 1.</a:t>
            </a:r>
          </a:p>
          <a:p>
            <a:pPr algn="just"/>
            <a:endParaRPr lang="en-IN" sz="2800" dirty="0">
              <a:latin typeface="Montserrat" panose="020B0604020202020204" charset="0"/>
            </a:endParaRPr>
          </a:p>
          <a:p>
            <a:pPr algn="just"/>
            <a:r>
              <a:rPr lang="en-IN" dirty="0">
                <a:latin typeface="Montserrat" panose="020B0604020202020204" charset="0"/>
              </a:rPr>
              <a:t>A </a:t>
            </a:r>
            <a:r>
              <a:rPr lang="en-IN" sz="2800" dirty="0">
                <a:latin typeface="Montserrat" panose="020B0604020202020204" charset="0"/>
              </a:rPr>
              <a:t>ratio of odds greater than 1 infers that there are greater odds of the event happening versus the non-happening.</a:t>
            </a:r>
          </a:p>
          <a:p>
            <a:pPr algn="just"/>
            <a:endParaRPr lang="en-IN" sz="2800" dirty="0">
              <a:latin typeface="Montserrat" panose="020B0604020202020204" charset="0"/>
            </a:endParaRPr>
          </a:p>
          <a:p>
            <a:pPr algn="just"/>
            <a:r>
              <a:rPr lang="en-IN" dirty="0">
                <a:latin typeface="Montserrat" panose="020B0604020202020204" charset="0"/>
              </a:rPr>
              <a:t>A ratio of odds </a:t>
            </a:r>
            <a:r>
              <a:rPr lang="en-IN" sz="2800" dirty="0">
                <a:latin typeface="Montserrat" panose="020B0604020202020204" charset="0"/>
              </a:rPr>
              <a:t>less than 1 infers that there are lesser odds of the event happening versus the non-happening.</a:t>
            </a:r>
          </a:p>
          <a:p>
            <a:pPr algn="just"/>
            <a:endParaRPr lang="en-IN" sz="2800" dirty="0">
              <a:latin typeface="Montserrat" panose="020B0604020202020204" charset="0"/>
            </a:endParaRPr>
          </a:p>
          <a:p>
            <a:pPr algn="just"/>
            <a:r>
              <a:rPr lang="en-IN" dirty="0">
                <a:latin typeface="Montserrat" panose="020B0604020202020204" charset="0"/>
              </a:rPr>
              <a:t>The </a:t>
            </a:r>
            <a:r>
              <a:rPr lang="en-IN" sz="2800" dirty="0">
                <a:latin typeface="Montserrat" panose="020B0604020202020204" charset="0"/>
              </a:rPr>
              <a:t>odd ratio is 0.317 here, which is less than 1 and thus, infers that the odds for Chocolate quality rating being ‘Good’ or ‘Fair’ is lesser than the odds of quality rating being ‘Very Good’ or ‘Excellent’.</a:t>
            </a:r>
          </a:p>
          <a:p>
            <a:pPr algn="just"/>
            <a:endParaRPr lang="en-US" sz="2800" dirty="0">
              <a:latin typeface="Montserrat" panose="020B060402020202020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14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CC90-B251-44AB-B246-86EC188E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6" y="2287289"/>
            <a:ext cx="58733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import datafile  =  '/home/u58712040/BAN100/files/titanic.csv'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out  =  Titanic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dbms</a:t>
            </a:r>
            <a:r>
              <a:rPr lang="en-IN" sz="1200" dirty="0">
                <a:latin typeface="Consolas" panose="020B0609020204030204" pitchFamily="49" charset="0"/>
              </a:rPr>
              <a:t>  =  CSV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replace;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getnames</a:t>
            </a:r>
            <a:r>
              <a:rPr lang="en-IN" sz="1200" dirty="0">
                <a:latin typeface="Consolas" panose="020B0609020204030204" pitchFamily="49" charset="0"/>
              </a:rPr>
              <a:t>=yes;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title "Listing of Titanic dataset";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print data=Titanic(</a:t>
            </a:r>
            <a:r>
              <a:rPr lang="en-IN" sz="1200" dirty="0" err="1">
                <a:latin typeface="Consolas" panose="020B0609020204030204" pitchFamily="49" charset="0"/>
              </a:rPr>
              <a:t>Obs</a:t>
            </a:r>
            <a:r>
              <a:rPr lang="en-IN" sz="1200" dirty="0">
                <a:latin typeface="Consolas" panose="020B0609020204030204" pitchFamily="49" charset="0"/>
              </a:rPr>
              <a:t>=10);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9CDE1-3A35-45B6-A906-861F2F197EEB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4C87A-20EA-4223-965F-87D9171DB1E8}"/>
              </a:ext>
            </a:extLst>
          </p:cNvPr>
          <p:cNvSpPr txBox="1">
            <a:spLocks/>
          </p:cNvSpPr>
          <p:nvPr/>
        </p:nvSpPr>
        <p:spPr>
          <a:xfrm>
            <a:off x="438706" y="1542953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32FCD-4674-4246-96DF-F6A17AF9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58" y="3748079"/>
            <a:ext cx="8561033" cy="29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8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8FDEC4-9180-4C89-ADEB-350BC69EF19D}"/>
              </a:ext>
            </a:extLst>
          </p:cNvPr>
          <p:cNvSpPr txBox="1">
            <a:spLocks/>
          </p:cNvSpPr>
          <p:nvPr/>
        </p:nvSpPr>
        <p:spPr>
          <a:xfrm>
            <a:off x="838200" y="292199"/>
            <a:ext cx="10515600" cy="117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a) Write the logistic regression equation relating Class and Survived.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51D0-0B91-48C8-9172-9122868F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321"/>
            <a:ext cx="10515600" cy="3442641"/>
          </a:xfrm>
        </p:spPr>
        <p:txBody>
          <a:bodyPr>
            <a:normAutofit/>
          </a:bodyPr>
          <a:lstStyle/>
          <a:p>
            <a:r>
              <a:rPr lang="en-US" sz="2800" dirty="0"/>
              <a:t>β0 is the intercept and β1 is the coefficient of X1 and β2 is the coefficient of X2 </a:t>
            </a:r>
            <a:endParaRPr lang="en-US" sz="2800" dirty="0">
              <a:latin typeface="Montserrat" panose="020B060402020202020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 "/>
              </a:rPr>
              <a:t>Dependent Variable</a:t>
            </a:r>
          </a:p>
          <a:p>
            <a:pPr marL="0" indent="0">
              <a:buNone/>
            </a:pPr>
            <a:r>
              <a:rPr lang="en-US" sz="2800" dirty="0">
                <a:latin typeface="Calibri "/>
              </a:rPr>
              <a:t>y=1 i.e. passenger was survived</a:t>
            </a:r>
          </a:p>
          <a:p>
            <a:pPr marL="0" indent="0">
              <a:buNone/>
            </a:pPr>
            <a:r>
              <a:rPr lang="en-US" sz="2800" dirty="0">
                <a:latin typeface="Calibri "/>
              </a:rPr>
              <a:t>y=0 i.e. passenger was not survived</a:t>
            </a:r>
          </a:p>
          <a:p>
            <a:pPr marL="0" indent="0">
              <a:buNone/>
            </a:pPr>
            <a:r>
              <a:rPr lang="en-US" sz="2800" b="1" dirty="0"/>
              <a:t>Independent Variable</a:t>
            </a:r>
          </a:p>
          <a:p>
            <a:pPr marL="0" indent="0">
              <a:buNone/>
            </a:pPr>
            <a:r>
              <a:rPr lang="en-US" sz="2800" dirty="0"/>
              <a:t>Class - First, Second &amp; Third class passengers (1, 2 &amp; 3 )</a:t>
            </a:r>
          </a:p>
          <a:p>
            <a:pPr marL="0" indent="0">
              <a:buNone/>
            </a:pPr>
            <a:endParaRPr lang="en-IN" dirty="0">
              <a:latin typeface="Calibri 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C4DE5-C59B-4138-A434-5DE487B0F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5" b="26610"/>
          <a:stretch/>
        </p:blipFill>
        <p:spPr>
          <a:xfrm>
            <a:off x="2234498" y="1217642"/>
            <a:ext cx="7723004" cy="11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4A63-79B3-4C50-A20E-AFD7F35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6" y="2432481"/>
            <a:ext cx="3671656" cy="154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logistic data=Titanic;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class </a:t>
            </a:r>
            <a:r>
              <a:rPr lang="en-IN" sz="1200" dirty="0" err="1">
                <a:latin typeface="Consolas" panose="020B0609020204030204" pitchFamily="49" charset="0"/>
              </a:rPr>
              <a:t>Class</a:t>
            </a:r>
            <a:r>
              <a:rPr lang="en-IN" sz="1200" dirty="0">
                <a:latin typeface="Consolas" panose="020B0609020204030204" pitchFamily="49" charset="0"/>
              </a:rPr>
              <a:t> param=ref;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model Survived= Class;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8FDEC4-9180-4C89-ADEB-350BC69EF19D}"/>
              </a:ext>
            </a:extLst>
          </p:cNvPr>
          <p:cNvSpPr txBox="1">
            <a:spLocks/>
          </p:cNvSpPr>
          <p:nvPr/>
        </p:nvSpPr>
        <p:spPr>
          <a:xfrm>
            <a:off x="838200" y="292199"/>
            <a:ext cx="10515600" cy="117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b) For the Titanic data, use SAS to compute the estimated logistic regression equation.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BE5D64-8B87-4866-9161-BBB57CF59F2A}"/>
              </a:ext>
            </a:extLst>
          </p:cNvPr>
          <p:cNvSpPr txBox="1">
            <a:spLocks/>
          </p:cNvSpPr>
          <p:nvPr/>
        </p:nvSpPr>
        <p:spPr>
          <a:xfrm>
            <a:off x="618109" y="1855422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2E753-FF71-4099-894F-2EC67D95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38" y="1691092"/>
            <a:ext cx="3076483" cy="3995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49C2F-CF27-4611-8E9A-8398210E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49" y="1691092"/>
            <a:ext cx="3892432" cy="39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3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5F625-BDFE-4E0D-A7B6-D1CA8421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6" y="947724"/>
            <a:ext cx="4976987" cy="4396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FCDAD-34B9-4057-91F3-0FF1F4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50" y="1360666"/>
            <a:ext cx="4965032" cy="33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235F-6C9D-4FCB-A470-4AF7AD3D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>
            <a:normAutofit/>
          </a:bodyPr>
          <a:lstStyle/>
          <a:p>
            <a:r>
              <a:rPr lang="en-IN" dirty="0"/>
              <a:t>The coefficient of Class 1 i.e., β1 is 1.6704</a:t>
            </a:r>
          </a:p>
          <a:p>
            <a:endParaRPr lang="en-IN" dirty="0"/>
          </a:p>
          <a:p>
            <a:r>
              <a:rPr lang="en-IN" dirty="0"/>
              <a:t>The coefficient of Class 2 i.e., β1 is 1.0310</a:t>
            </a:r>
          </a:p>
          <a:p>
            <a:endParaRPr lang="en-IN" dirty="0"/>
          </a:p>
          <a:p>
            <a:r>
              <a:rPr lang="en-IN" dirty="0"/>
              <a:t>The value of intercept, β0 is -1.1398</a:t>
            </a:r>
          </a:p>
          <a:p>
            <a:endParaRPr lang="en-IN" dirty="0"/>
          </a:p>
          <a:p>
            <a:r>
              <a:rPr lang="en-IN" dirty="0"/>
              <a:t>From the above procedure, it is clear that our model is built for level 0.</a:t>
            </a:r>
          </a:p>
          <a:p>
            <a:endParaRPr lang="en-IN" dirty="0"/>
          </a:p>
          <a:p>
            <a:r>
              <a:rPr lang="en-IN" dirty="0"/>
              <a:t>So, the value we get from the equation shows the probability of the passenger who did not survive.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4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C8FDEC4-9180-4C89-ADEB-350BC69EF1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199"/>
                <a:ext cx="10515600" cy="11704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400" dirty="0">
                    <a:solidFill>
                      <a:srgbClr val="7030A0"/>
                    </a:solidFill>
                    <a:latin typeface="Corbel" panose="020B0503020204020204" pitchFamily="34" charset="0"/>
                  </a:rPr>
                  <a:t>c) </a:t>
                </a:r>
                <a:r>
                  <a:rPr lang="en-CA" sz="2400" dirty="0">
                    <a:solidFill>
                      <a:srgbClr val="7030A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</a:rPr>
                  <a:t>What is the interpretation of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CA" sz="24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sz="24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CA" sz="24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rgbClr val="7030A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</a:rPr>
                  <a:t>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4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=2?</m:t>
                    </m:r>
                  </m:oMath>
                </a14:m>
                <a:r>
                  <a:rPr lang="en-CA" sz="2400" dirty="0">
                    <a:solidFill>
                      <a:srgbClr val="7030A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</a:rPr>
                  <a:t> </a:t>
                </a:r>
                <a:endParaRPr lang="en-IN" sz="2400" dirty="0">
                  <a:solidFill>
                    <a:srgbClr val="7030A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C8FDEC4-9180-4C89-ADEB-350BC69E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199"/>
                <a:ext cx="10515600" cy="1170452"/>
              </a:xfrm>
              <a:prstGeom prst="rect">
                <a:avLst/>
              </a:prstGeo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FF1662-36B5-486A-ACAA-8F6A1F7B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658" y="2219417"/>
            <a:ext cx="9424386" cy="2146500"/>
          </a:xfrm>
        </p:spPr>
        <p:txBody>
          <a:bodyPr>
            <a:normAutofit/>
          </a:bodyPr>
          <a:lstStyle/>
          <a:p>
            <a:r>
              <a:rPr lang="en-IN" sz="3600" dirty="0"/>
              <a:t>Estimated probability that a passenger in second class will survive.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0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4A63-79B3-4C50-A20E-AFD7F35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5" y="2539012"/>
            <a:ext cx="3929108" cy="1677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logistic data=Titanic;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class </a:t>
            </a:r>
            <a:r>
              <a:rPr lang="en-IN" sz="1200" dirty="0" err="1">
                <a:latin typeface="Consolas" panose="020B0609020204030204" pitchFamily="49" charset="0"/>
              </a:rPr>
              <a:t>Class</a:t>
            </a:r>
            <a:r>
              <a:rPr lang="en-IN" sz="1200" dirty="0">
                <a:latin typeface="Consolas" panose="020B0609020204030204" pitchFamily="49" charset="0"/>
              </a:rPr>
              <a:t> (ref='2' ref='3') / param=ref;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model Survived(event='1') = Class;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8FDEC4-9180-4C89-ADEB-350BC69EF19D}"/>
              </a:ext>
            </a:extLst>
          </p:cNvPr>
          <p:cNvSpPr txBox="1">
            <a:spLocks/>
          </p:cNvSpPr>
          <p:nvPr/>
        </p:nvSpPr>
        <p:spPr>
          <a:xfrm>
            <a:off x="838200" y="292199"/>
            <a:ext cx="10515600" cy="117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d) Estimate the probability of surviving the 2nd class passengers and the 3rd class passengers.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24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BE5D64-8B87-4866-9161-BBB57CF59F2A}"/>
              </a:ext>
            </a:extLst>
          </p:cNvPr>
          <p:cNvSpPr txBox="1">
            <a:spLocks/>
          </p:cNvSpPr>
          <p:nvPr/>
        </p:nvSpPr>
        <p:spPr>
          <a:xfrm>
            <a:off x="838200" y="1828789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8E7F8-456A-4FD3-8D4B-A7684A3E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74" y="1706969"/>
            <a:ext cx="2750614" cy="3726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7A274-8FC5-4E55-9512-2EE93C55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13" y="1706969"/>
            <a:ext cx="3892344" cy="36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075AA-91BE-4433-B2FE-0200E00B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12" y="994598"/>
            <a:ext cx="5177056" cy="4332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329EB-861D-4ED8-81DD-F11BBF65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34" y="994598"/>
            <a:ext cx="5177054" cy="40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E9DA-72F6-4E8F-B473-B9D9B2D5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" y="2287290"/>
            <a:ext cx="57401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import datafile  =  '/home/u58712040/BAN100/files/Customer.xlsx'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out  =  Customer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dbms</a:t>
            </a:r>
            <a:r>
              <a:rPr lang="en-IN" sz="1200" dirty="0">
                <a:latin typeface="Consolas" panose="020B0609020204030204" pitchFamily="49" charset="0"/>
              </a:rPr>
              <a:t>  =  xlsx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replace;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getnames</a:t>
            </a:r>
            <a:r>
              <a:rPr lang="en-IN" sz="1200" dirty="0">
                <a:latin typeface="Consolas" panose="020B0609020204030204" pitchFamily="49" charset="0"/>
              </a:rPr>
              <a:t>=yes;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data Customer;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set Customer;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if </a:t>
            </a:r>
            <a:r>
              <a:rPr lang="en-IN" sz="1200" dirty="0" err="1">
                <a:latin typeface="Consolas" panose="020B0609020204030204" pitchFamily="49" charset="0"/>
              </a:rPr>
              <a:t>lowcase</a:t>
            </a:r>
            <a:r>
              <a:rPr lang="en-IN" sz="1200" dirty="0">
                <a:latin typeface="Consolas" panose="020B0609020204030204" pitchFamily="49" charset="0"/>
              </a:rPr>
              <a:t>(Rating) in ('very good', 'excellent') then Y=1;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    if </a:t>
            </a:r>
            <a:r>
              <a:rPr lang="en-IN" sz="1200" dirty="0" err="1">
                <a:latin typeface="Consolas" panose="020B0609020204030204" pitchFamily="49" charset="0"/>
              </a:rPr>
              <a:t>lowcase</a:t>
            </a:r>
            <a:r>
              <a:rPr lang="en-IN" sz="1200" dirty="0">
                <a:latin typeface="Consolas" panose="020B0609020204030204" pitchFamily="49" charset="0"/>
              </a:rPr>
              <a:t>(Rating) in ('good', 'fair') then Y=0;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 err="1">
                <a:latin typeface="Consolas" panose="020B0609020204030204" pitchFamily="49" charset="0"/>
              </a:rPr>
              <a:t>title"Customer</a:t>
            </a:r>
            <a:r>
              <a:rPr lang="en-IN" sz="1200" dirty="0">
                <a:latin typeface="Consolas" panose="020B0609020204030204" pitchFamily="49" charset="0"/>
              </a:rPr>
              <a:t> data";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print data=Customer;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8866-D19A-4115-A70F-168A25118F4B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C6D55E-AB0E-4560-AAA8-9404581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66656"/>
            <a:ext cx="4687633" cy="344085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76EE-71EE-474F-B9C4-C419287D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29" y="1684644"/>
            <a:ext cx="347711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8FDEC4-9180-4C89-ADEB-350BC69EF19D}"/>
              </a:ext>
            </a:extLst>
          </p:cNvPr>
          <p:cNvSpPr txBox="1">
            <a:spLocks/>
          </p:cNvSpPr>
          <p:nvPr/>
        </p:nvSpPr>
        <p:spPr>
          <a:xfrm>
            <a:off x="838200" y="292199"/>
            <a:ext cx="10515600" cy="117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e) What is the estimated odds ratio? What is the interpretation?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662F9-006B-40D7-B115-EE41B3DA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02" y="2241076"/>
            <a:ext cx="6790478" cy="26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6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5BB-6802-4BB1-B01D-A57D630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5207"/>
            <a:ext cx="4763610" cy="829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50000"/>
                  </a:schemeClr>
                </a:solidFill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C1E0-08FA-46C9-8DCD-C3C00B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3" y="1624614"/>
            <a:ext cx="10480829" cy="432342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passenger in 2nd Class has 2.804 times odds of surviving than that of passenger in 3rd Class.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passenger in 1st Class have 5.314  times odds of surviving than that of passenger in 3rd Class.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Logistic Regression Model Accuracy is 51.2%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CD9D0-028C-4A86-BB0E-CE2E1818440E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375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648-3A41-4FB5-8A7A-35BE1FC6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3" y="427528"/>
            <a:ext cx="10081334" cy="776288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a) Write the logistic regression equation relating x = price per serving to 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DB699-7341-4C85-9305-E0A532A11817}"/>
              </a:ext>
            </a:extLst>
          </p:cNvPr>
          <p:cNvSpPr txBox="1"/>
          <p:nvPr/>
        </p:nvSpPr>
        <p:spPr>
          <a:xfrm>
            <a:off x="2136207" y="3790765"/>
            <a:ext cx="771800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Montserrat" panose="020B0604020202020204" charset="0"/>
            </a:endParaRPr>
          </a:p>
          <a:p>
            <a:endParaRPr lang="en-US" sz="1800" dirty="0">
              <a:latin typeface="Montserrat" panose="020B0604020202020204" charset="0"/>
            </a:endParaRPr>
          </a:p>
          <a:p>
            <a:endParaRPr lang="en-IN" sz="1800" dirty="0">
              <a:latin typeface="Montserrat" panose="020B0604020202020204" charset="0"/>
            </a:endParaRPr>
          </a:p>
          <a:p>
            <a:endParaRPr lang="en-IN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Montserrat" panose="020B0604020202020204" charset="0"/>
            </a:endParaRPr>
          </a:p>
          <a:p>
            <a:endParaRPr lang="en-US" sz="1800" dirty="0">
              <a:latin typeface="Montserrat" panose="020B0604020202020204" charset="0"/>
            </a:endParaRPr>
          </a:p>
          <a:p>
            <a:r>
              <a:rPr lang="en-US" sz="2800" dirty="0">
                <a:latin typeface="Calibri (Body)"/>
              </a:rPr>
              <a:t>β0 is the intercept and β1 is the coefficient of X1.</a:t>
            </a:r>
            <a:endParaRPr lang="en-IN" sz="2800" dirty="0">
              <a:latin typeface="Calibri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E2088-A6C7-419F-A57F-C6901944E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"/>
          <a:stretch/>
        </p:blipFill>
        <p:spPr>
          <a:xfrm>
            <a:off x="4024714" y="2837856"/>
            <a:ext cx="3325825" cy="11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9C2D36-5228-4C6B-B052-A4005EB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3" y="427528"/>
            <a:ext cx="10081334" cy="77628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b) Use SAS  to compute the estimated logit.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C484DC-2913-426E-943B-A9921433871A}"/>
              </a:ext>
            </a:extLst>
          </p:cNvPr>
          <p:cNvSpPr txBox="1">
            <a:spLocks/>
          </p:cNvSpPr>
          <p:nvPr/>
        </p:nvSpPr>
        <p:spPr>
          <a:xfrm>
            <a:off x="754379" y="1766656"/>
            <a:ext cx="2592503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6F68C-60D7-4637-A3AE-081E8657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2287290"/>
            <a:ext cx="3151795" cy="89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logistic data=Customer;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model y = Price;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2C5FB-181B-4545-AB9B-7D908B22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31" y="1722219"/>
            <a:ext cx="3258189" cy="3897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EBAC6-804C-4CC5-8782-0D451D149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1166797"/>
            <a:ext cx="4451781" cy="55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E314-697C-428C-9622-295366CA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200419"/>
          </a:xfrm>
        </p:spPr>
        <p:txBody>
          <a:bodyPr/>
          <a:lstStyle/>
          <a:p>
            <a:pPr algn="just"/>
            <a:r>
              <a:rPr lang="en-IN" dirty="0"/>
              <a:t>The coefficient of Price, β1 is -1.1492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intercept, β0 is 2.8050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From the above procedure, it is clear that our model is built for level 0.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So, the value that we get from the equation represents the probability of the quality rating ‘good’ or ‘fair’.</a:t>
            </a:r>
          </a:p>
        </p:txBody>
      </p:sp>
    </p:spTree>
    <p:extLst>
      <p:ext uri="{BB962C8B-B14F-4D97-AF65-F5344CB8AC3E}">
        <p14:creationId xmlns:p14="http://schemas.microsoft.com/office/powerpoint/2010/main" val="19895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87BF6-406A-4233-9B00-643B7C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2" y="427528"/>
            <a:ext cx="10672069" cy="1090554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c) Use the estimated logit computed in part (b) to compute an estimate of the probability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a chocolate that has a price per serving of $4.00 will have a quality rating of very good or excellent.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24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EE37-828A-4071-8B9B-B67D37B9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27"/>
          <a:stretch/>
        </p:blipFill>
        <p:spPr>
          <a:xfrm>
            <a:off x="1809840" y="2064913"/>
            <a:ext cx="8252723" cy="125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89600-FB39-4584-974C-9E52249F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31"/>
          <a:stretch/>
        </p:blipFill>
        <p:spPr>
          <a:xfrm>
            <a:off x="837409" y="3861784"/>
            <a:ext cx="2482840" cy="1384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DB7B4-FE9F-4A75-A040-58E300A2A893}"/>
              </a:ext>
            </a:extLst>
          </p:cNvPr>
          <p:cNvSpPr txBox="1"/>
          <p:nvPr/>
        </p:nvSpPr>
        <p:spPr>
          <a:xfrm>
            <a:off x="3212852" y="4306977"/>
            <a:ext cx="21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= 14.29 %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5199D4-BCAA-478D-8F82-F5744D15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00" y="3697832"/>
            <a:ext cx="6376406" cy="19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BB9B-1CF8-4303-B994-B1931F4D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363"/>
            <a:ext cx="10515600" cy="5081202"/>
          </a:xfrm>
        </p:spPr>
        <p:txBody>
          <a:bodyPr/>
          <a:lstStyle/>
          <a:p>
            <a:pPr algn="just"/>
            <a:r>
              <a:rPr lang="en-IN" dirty="0"/>
              <a:t>14.29% shows the probability of a chocolate that has a price per serving of $4.00 will have a quality rating ‘good’ or ‘fair’.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probability of a chocolate that has a price per serving of $4.00 will have a quality rating of ‘Very good’ or ‘Excellent’  </a:t>
            </a:r>
          </a:p>
          <a:p>
            <a:pPr marL="0" indent="0" algn="just">
              <a:buNone/>
            </a:pPr>
            <a:r>
              <a:rPr lang="en-IN" dirty="0"/>
              <a:t>		   = 1-0.1429 = 0.8571 =85.71%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B9879A-0FA6-45DA-AE8C-C3323E8F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2" y="427528"/>
            <a:ext cx="10298467" cy="98402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d) What is the estimate of the odds ratio? What is its interpretation?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651FB-FF54-4679-9C60-6C083114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probability of a chocolate that has a price per serving of $4.00 will have a quality rating ‘good’ or ‘fair’ is 14.29%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probability of a chocolate that has a price per serving of $4.00 will have a quality rating of ‘Very good’ or ‘Excellent’ is 85.71%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86DD3-AFC1-4BD0-B358-D82E071C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38" y="4745869"/>
            <a:ext cx="3835623" cy="13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4083-C028-4C73-A053-3522E478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r>
              <a:rPr lang="en-IN" dirty="0"/>
              <a:t>Increasing Price to $5.00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probability of a chocolate that has a price per serving of $4.00 will have a quality rating ‘good’ or ‘fair’ is 5.02%</a:t>
            </a:r>
          </a:p>
          <a:p>
            <a:endParaRPr lang="en-IN" dirty="0"/>
          </a:p>
          <a:p>
            <a:r>
              <a:rPr lang="en-IN" dirty="0"/>
              <a:t>The probability of a chocolate that has a price per serving of $4.00 will have a quality rating of ‘Very good’ or ‘Excellent’ is 94.98%         (1-0.0502)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B8AD-CCA2-4708-9829-A0473926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2" y="4738210"/>
            <a:ext cx="6101395" cy="10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1022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</vt:lpstr>
      <vt:lpstr>Calibri (Body)</vt:lpstr>
      <vt:lpstr>Calibri Light</vt:lpstr>
      <vt:lpstr>Cambria Math</vt:lpstr>
      <vt:lpstr>Consolas</vt:lpstr>
      <vt:lpstr>Corbel</vt:lpstr>
      <vt:lpstr>Montserrat</vt:lpstr>
      <vt:lpstr>Times New Roman</vt:lpstr>
      <vt:lpstr>Office Theme</vt:lpstr>
      <vt:lpstr>PowerPoint Presentation</vt:lpstr>
      <vt:lpstr>CODES</vt:lpstr>
      <vt:lpstr>a) Write the logistic regression equation relating x = price per serving to y.</vt:lpstr>
      <vt:lpstr>b) Use SAS  to compute the estimated logit.</vt:lpstr>
      <vt:lpstr>PowerPoint Presentation</vt:lpstr>
      <vt:lpstr>c) Use the estimated logit computed in part (b) to compute an estimate of the probability a chocolate that has a price per serving of $4.00 will have a quality rating of very good or excellent. </vt:lpstr>
      <vt:lpstr>PowerPoint Presentation</vt:lpstr>
      <vt:lpstr>d) What is the estimate of the odds ratio? What is its interpretation?</vt:lpstr>
      <vt:lpstr>PowerPoint Presentation</vt:lpstr>
      <vt:lpstr>PowerPoint Presentation</vt:lpstr>
      <vt:lpstr>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Aaron Gonsalves</cp:lastModifiedBy>
  <cp:revision>105</cp:revision>
  <dcterms:created xsi:type="dcterms:W3CDTF">2021-08-06T07:30:08Z</dcterms:created>
  <dcterms:modified xsi:type="dcterms:W3CDTF">2021-08-13T20:19:09Z</dcterms:modified>
</cp:coreProperties>
</file>