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6" r:id="rId4"/>
    <p:sldId id="261" r:id="rId5"/>
    <p:sldId id="263" r:id="rId6"/>
    <p:sldId id="264" r:id="rId7"/>
    <p:sldId id="273" r:id="rId8"/>
    <p:sldId id="268" r:id="rId9"/>
    <p:sldId id="269" r:id="rId10"/>
    <p:sldId id="272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48C"/>
    <a:srgbClr val="1C4A98"/>
    <a:srgbClr val="FFC000"/>
    <a:srgbClr val="FDF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3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4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3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1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6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3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F6FAFC"/>
          </a:fgClr>
          <a:bgClr>
            <a:srgbClr val="D7E6E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7449A7-0195-4A48-84AC-2ABEF29AB0F8}"/>
              </a:ext>
            </a:extLst>
          </p:cNvPr>
          <p:cNvSpPr/>
          <p:nvPr/>
        </p:nvSpPr>
        <p:spPr>
          <a:xfrm>
            <a:off x="2643683" y="1144153"/>
            <a:ext cx="6876000" cy="3631045"/>
          </a:xfrm>
          <a:prstGeom prst="rect">
            <a:avLst/>
          </a:prstGeom>
          <a:solidFill>
            <a:srgbClr val="1C4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C0F2F-66B4-444B-A1C3-F38A478B84CA}"/>
              </a:ext>
            </a:extLst>
          </p:cNvPr>
          <p:cNvSpPr/>
          <p:nvPr/>
        </p:nvSpPr>
        <p:spPr>
          <a:xfrm>
            <a:off x="2795847" y="1308964"/>
            <a:ext cx="6571672" cy="3312000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2795847" y="1308964"/>
            <a:ext cx="6571672" cy="1656000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C277FC-FB8F-4AE4-ACB3-5A425FD66139}"/>
              </a:ext>
            </a:extLst>
          </p:cNvPr>
          <p:cNvSpPr/>
          <p:nvPr/>
        </p:nvSpPr>
        <p:spPr>
          <a:xfrm>
            <a:off x="7627620" y="1308963"/>
            <a:ext cx="1739899" cy="1656000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067202-D974-47F5-8AB5-A6B6E787B890}"/>
              </a:ext>
            </a:extLst>
          </p:cNvPr>
          <p:cNvSpPr/>
          <p:nvPr/>
        </p:nvSpPr>
        <p:spPr>
          <a:xfrm>
            <a:off x="2795847" y="2964964"/>
            <a:ext cx="1955223" cy="1656000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14C7D-235D-456C-97C1-419A7918DD45}"/>
              </a:ext>
            </a:extLst>
          </p:cNvPr>
          <p:cNvSpPr txBox="1"/>
          <p:nvPr/>
        </p:nvSpPr>
        <p:spPr>
          <a:xfrm>
            <a:off x="2916156" y="1475244"/>
            <a:ext cx="4559300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80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</a:t>
            </a:r>
            <a:endParaRPr lang="ko-KR" altLang="en-US" sz="6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7EC89-83E9-427A-BBF3-F17494E42953}"/>
              </a:ext>
            </a:extLst>
          </p:cNvPr>
          <p:cNvSpPr txBox="1"/>
          <p:nvPr/>
        </p:nvSpPr>
        <p:spPr>
          <a:xfrm>
            <a:off x="4713703" y="3235710"/>
            <a:ext cx="460047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6600" b="1" i="1" kern="0" dirty="0" smtClean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48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16B4E4B1-4F7C-4D69-A351-1778EBDA1477}"/>
              </a:ext>
            </a:extLst>
          </p:cNvPr>
          <p:cNvSpPr/>
          <p:nvPr/>
        </p:nvSpPr>
        <p:spPr>
          <a:xfrm flipV="1">
            <a:off x="2643683" y="4776249"/>
            <a:ext cx="6876000" cy="98645"/>
          </a:xfrm>
          <a:prstGeom prst="trapezoid">
            <a:avLst>
              <a:gd name="adj" fmla="val 76825"/>
            </a:avLst>
          </a:prstGeom>
          <a:solidFill>
            <a:srgbClr val="143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038A925-EA83-4DF5-A57E-706E3D061389}"/>
              </a:ext>
            </a:extLst>
          </p:cNvPr>
          <p:cNvSpPr/>
          <p:nvPr/>
        </p:nvSpPr>
        <p:spPr>
          <a:xfrm>
            <a:off x="2643683" y="5157299"/>
            <a:ext cx="6876000" cy="467358"/>
          </a:xfrm>
          <a:prstGeom prst="roundRect">
            <a:avLst>
              <a:gd name="adj" fmla="val 50000"/>
            </a:avLst>
          </a:prstGeom>
          <a:solidFill>
            <a:srgbClr val="1C4A98"/>
          </a:solidFill>
          <a:ln>
            <a:noFill/>
          </a:ln>
          <a:effectLst>
            <a:outerShdw dist="63500" dir="5400000" algn="t" rotWithShape="0">
              <a:srgbClr val="14356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집잡자</a:t>
            </a:r>
            <a:r>
              <a:rPr lang="ko-KR" altLang="en-US" sz="24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</a:t>
            </a:r>
            <a:r>
              <a:rPr lang="ko-KR" altLang="en-US" sz="2400" dirty="0" smtClean="0">
                <a:solidFill>
                  <a:srgbClr val="F9F48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해피하우스로 </a:t>
            </a:r>
            <a:r>
              <a:rPr lang="ko-KR" altLang="en-US" sz="2400" dirty="0">
                <a:solidFill>
                  <a:srgbClr val="F9F48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찾아와</a:t>
            </a:r>
            <a:r>
              <a:rPr lang="en-US" altLang="ko-KR" sz="2400" dirty="0">
                <a:solidFill>
                  <a:srgbClr val="F9F48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~!!</a:t>
            </a:r>
            <a:endParaRPr lang="ko-KR" altLang="en-US" sz="2400" dirty="0">
              <a:solidFill>
                <a:srgbClr val="F9F48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81F46D-CC73-4684-A157-A17CD85BF77C}"/>
              </a:ext>
            </a:extLst>
          </p:cNvPr>
          <p:cNvSpPr/>
          <p:nvPr/>
        </p:nvSpPr>
        <p:spPr>
          <a:xfrm>
            <a:off x="3240387" y="4874894"/>
            <a:ext cx="81356" cy="282405"/>
          </a:xfrm>
          <a:prstGeom prst="rect">
            <a:avLst/>
          </a:prstGeom>
          <a:solidFill>
            <a:srgbClr val="143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9F48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037D52-02AB-447A-A362-82A0F2939E6A}"/>
              </a:ext>
            </a:extLst>
          </p:cNvPr>
          <p:cNvSpPr/>
          <p:nvPr/>
        </p:nvSpPr>
        <p:spPr>
          <a:xfrm>
            <a:off x="8841087" y="4867818"/>
            <a:ext cx="81356" cy="282405"/>
          </a:xfrm>
          <a:prstGeom prst="rect">
            <a:avLst/>
          </a:prstGeom>
          <a:solidFill>
            <a:srgbClr val="143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9F48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166AD16A-3002-45B4-89AD-E85645EC39F6}"/>
              </a:ext>
            </a:extLst>
          </p:cNvPr>
          <p:cNvSpPr/>
          <p:nvPr/>
        </p:nvSpPr>
        <p:spPr>
          <a:xfrm rot="6723524">
            <a:off x="2952694" y="1354389"/>
            <a:ext cx="229763" cy="332308"/>
          </a:xfrm>
          <a:prstGeom prst="triangle">
            <a:avLst>
              <a:gd name="adj" fmla="val 765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94740" y="1569424"/>
            <a:ext cx="1198940" cy="1061067"/>
            <a:chOff x="7894740" y="1569424"/>
            <a:chExt cx="1198940" cy="106106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040D868-B581-448E-9973-EFE17831BE77}"/>
                </a:ext>
              </a:extLst>
            </p:cNvPr>
            <p:cNvSpPr/>
            <p:nvPr/>
          </p:nvSpPr>
          <p:spPr>
            <a:xfrm>
              <a:off x="8032613" y="1569424"/>
              <a:ext cx="1061067" cy="1061067"/>
            </a:xfrm>
            <a:prstGeom prst="ellipse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부분 원형 43">
              <a:extLst>
                <a:ext uri="{FF2B5EF4-FFF2-40B4-BE49-F238E27FC236}">
                  <a16:creationId xmlns:a16="http://schemas.microsoft.com/office/drawing/2014/main" id="{155F4D51-D81D-46C3-9E4C-C36EDB338740}"/>
                </a:ext>
              </a:extLst>
            </p:cNvPr>
            <p:cNvSpPr/>
            <p:nvPr/>
          </p:nvSpPr>
          <p:spPr>
            <a:xfrm>
              <a:off x="8032613" y="1569424"/>
              <a:ext cx="1061067" cy="1061067"/>
            </a:xfrm>
            <a:prstGeom prst="pie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3662311-8910-46BA-B2AA-C6C9E01DA920}"/>
                </a:ext>
              </a:extLst>
            </p:cNvPr>
            <p:cNvSpPr/>
            <p:nvPr/>
          </p:nvSpPr>
          <p:spPr>
            <a:xfrm>
              <a:off x="7894740" y="1766288"/>
              <a:ext cx="660786" cy="660786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rgbClr val="F9F48C"/>
                  </a:solidFill>
                </a:rPr>
                <a:t>P</a:t>
              </a:r>
              <a:endParaRPr lang="ko-KR" altLang="en-US" sz="4400" b="1" dirty="0">
                <a:solidFill>
                  <a:srgbClr val="F9F48C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8B6CD56-CF5B-48D0-893C-A9E673EE08E7}"/>
              </a:ext>
            </a:extLst>
          </p:cNvPr>
          <p:cNvGrpSpPr/>
          <p:nvPr/>
        </p:nvGrpSpPr>
        <p:grpSpPr>
          <a:xfrm>
            <a:off x="2972498" y="3161359"/>
            <a:ext cx="1419931" cy="1189661"/>
            <a:chOff x="2812478" y="3176599"/>
            <a:chExt cx="1419931" cy="118966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FC8BA34-466F-49C6-93CB-885D5CCA5FD5}"/>
                </a:ext>
              </a:extLst>
            </p:cNvPr>
            <p:cNvSpPr/>
            <p:nvPr/>
          </p:nvSpPr>
          <p:spPr>
            <a:xfrm flipH="1">
              <a:off x="3065520" y="3550886"/>
              <a:ext cx="74592" cy="815374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71F7565-0400-4096-8335-BEEB3CD6E134}"/>
                </a:ext>
              </a:extLst>
            </p:cNvPr>
            <p:cNvSpPr/>
            <p:nvPr/>
          </p:nvSpPr>
          <p:spPr>
            <a:xfrm flipH="1">
              <a:off x="3065520" y="3475286"/>
              <a:ext cx="255550" cy="75600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AF3972-BBA4-4564-B417-AFF8FBA84264}"/>
                </a:ext>
              </a:extLst>
            </p:cNvPr>
            <p:cNvSpPr/>
            <p:nvPr/>
          </p:nvSpPr>
          <p:spPr>
            <a:xfrm flipH="1">
              <a:off x="3319584" y="3475286"/>
              <a:ext cx="74592" cy="214577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947EC7-D650-4A04-825C-F43B2B6C9B8E}"/>
                </a:ext>
              </a:extLst>
            </p:cNvPr>
            <p:cNvSpPr/>
            <p:nvPr/>
          </p:nvSpPr>
          <p:spPr>
            <a:xfrm rot="2700000" flipH="1">
              <a:off x="3465105" y="3336784"/>
              <a:ext cx="74592" cy="381122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1FF9BCDA-3FAA-4771-8113-6A947C7CFB0D}"/>
                </a:ext>
              </a:extLst>
            </p:cNvPr>
            <p:cNvSpPr/>
            <p:nvPr/>
          </p:nvSpPr>
          <p:spPr>
            <a:xfrm rot="10800000" flipH="1">
              <a:off x="3319582" y="3688465"/>
              <a:ext cx="74592" cy="75600"/>
            </a:xfrm>
            <a:prstGeom prst="rtTriangle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83DE939-5688-42CC-B377-89B2DCC663E7}"/>
                </a:ext>
              </a:extLst>
            </p:cNvPr>
            <p:cNvSpPr/>
            <p:nvPr/>
          </p:nvSpPr>
          <p:spPr>
            <a:xfrm rot="8100000" flipH="1">
              <a:off x="3995187" y="3176599"/>
              <a:ext cx="74592" cy="1119426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1C2E837-3DBB-4FF0-A913-E638DD644735}"/>
                </a:ext>
              </a:extLst>
            </p:cNvPr>
            <p:cNvGrpSpPr/>
            <p:nvPr/>
          </p:nvGrpSpPr>
          <p:grpSpPr>
            <a:xfrm rot="13500000">
              <a:off x="2918347" y="3904351"/>
              <a:ext cx="76278" cy="288015"/>
              <a:chOff x="2940132" y="3889120"/>
              <a:chExt cx="76278" cy="2880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7A01918-73A5-4D30-B5EF-1A06857341CB}"/>
                  </a:ext>
                </a:extLst>
              </p:cNvPr>
              <p:cNvSpPr/>
              <p:nvPr/>
            </p:nvSpPr>
            <p:spPr>
              <a:xfrm flipH="1">
                <a:off x="2941818" y="3889120"/>
                <a:ext cx="74592" cy="214577"/>
              </a:xfrm>
              <a:prstGeom prst="rect">
                <a:avLst/>
              </a:prstGeom>
              <a:solidFill>
                <a:srgbClr val="F9F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각 삼각형 60">
                <a:extLst>
                  <a:ext uri="{FF2B5EF4-FFF2-40B4-BE49-F238E27FC236}">
                    <a16:creationId xmlns:a16="http://schemas.microsoft.com/office/drawing/2014/main" id="{E7273AE2-0733-431E-A8EF-689B4C8DD354}"/>
                  </a:ext>
                </a:extLst>
              </p:cNvPr>
              <p:cNvSpPr/>
              <p:nvPr/>
            </p:nvSpPr>
            <p:spPr>
              <a:xfrm rot="16200000" flipH="1">
                <a:off x="2940636" y="4102039"/>
                <a:ext cx="74592" cy="75600"/>
              </a:xfrm>
              <a:prstGeom prst="rtTriangle">
                <a:avLst/>
              </a:prstGeom>
              <a:solidFill>
                <a:srgbClr val="F9F4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5797340-3262-4F42-B326-558D0F2640E7}"/>
                </a:ext>
              </a:extLst>
            </p:cNvPr>
            <p:cNvSpPr/>
            <p:nvPr/>
          </p:nvSpPr>
          <p:spPr>
            <a:xfrm flipH="1">
              <a:off x="4157817" y="4045967"/>
              <a:ext cx="74592" cy="320293"/>
            </a:xfrm>
            <a:prstGeom prst="rect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F83FC6ED-D3D6-4438-8E27-591F8B8F4304}"/>
                </a:ext>
              </a:extLst>
            </p:cNvPr>
            <p:cNvSpPr/>
            <p:nvPr/>
          </p:nvSpPr>
          <p:spPr>
            <a:xfrm rot="5400000" flipH="1">
              <a:off x="4157313" y="3970871"/>
              <a:ext cx="74592" cy="75600"/>
            </a:xfrm>
            <a:prstGeom prst="rtTriangle">
              <a:avLst/>
            </a:pr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7CB7ED7-335E-4063-BC15-C4B1D5447F68}"/>
                </a:ext>
              </a:extLst>
            </p:cNvPr>
            <p:cNvSpPr/>
            <p:nvPr/>
          </p:nvSpPr>
          <p:spPr>
            <a:xfrm>
              <a:off x="3277949" y="3894369"/>
              <a:ext cx="574156" cy="423207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F07833E-157E-4C8F-869C-FC4C13029F51}"/>
                </a:ext>
              </a:extLst>
            </p:cNvPr>
            <p:cNvSpPr/>
            <p:nvPr/>
          </p:nvSpPr>
          <p:spPr>
            <a:xfrm>
              <a:off x="3445813" y="3968042"/>
              <a:ext cx="348089" cy="280372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0095ED0-FE43-437A-9D5F-9B11D849B170}"/>
                </a:ext>
              </a:extLst>
            </p:cNvPr>
            <p:cNvSpPr/>
            <p:nvPr/>
          </p:nvSpPr>
          <p:spPr>
            <a:xfrm>
              <a:off x="3339698" y="3968987"/>
              <a:ext cx="74832" cy="45719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C925AE6-0EAD-402A-8253-2ECABA70BE54}"/>
                </a:ext>
              </a:extLst>
            </p:cNvPr>
            <p:cNvSpPr/>
            <p:nvPr/>
          </p:nvSpPr>
          <p:spPr>
            <a:xfrm>
              <a:off x="3339698" y="4045967"/>
              <a:ext cx="74832" cy="45719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BA755D7-03DC-4EDC-AE59-57D392DF7C72}"/>
                </a:ext>
              </a:extLst>
            </p:cNvPr>
            <p:cNvSpPr/>
            <p:nvPr/>
          </p:nvSpPr>
          <p:spPr>
            <a:xfrm>
              <a:off x="3339698" y="4122947"/>
              <a:ext cx="74832" cy="45719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B8F7B2-63E4-4E0D-99F0-E53819E0B5CD}"/>
                </a:ext>
              </a:extLst>
            </p:cNvPr>
            <p:cNvSpPr/>
            <p:nvPr/>
          </p:nvSpPr>
          <p:spPr>
            <a:xfrm>
              <a:off x="3339698" y="4202695"/>
              <a:ext cx="74832" cy="45719"/>
            </a:xfrm>
            <a:prstGeom prst="rect">
              <a:avLst/>
            </a:prstGeom>
            <a:solidFill>
              <a:srgbClr val="1C4A98"/>
            </a:solidFill>
            <a:ln w="1270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dirty="0">
                <a:solidFill>
                  <a:srgbClr val="F9F48C"/>
                </a:solidFill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8FA485C0-0F1B-41AE-B4D7-3B029A7FCAD1}"/>
                </a:ext>
              </a:extLst>
            </p:cNvPr>
            <p:cNvSpPr/>
            <p:nvPr/>
          </p:nvSpPr>
          <p:spPr>
            <a:xfrm rot="19800000">
              <a:off x="3545525" y="4032954"/>
              <a:ext cx="129621" cy="171698"/>
            </a:xfrm>
            <a:custGeom>
              <a:avLst/>
              <a:gdLst>
                <a:gd name="connsiteX0" fmla="*/ 141287 w 282574"/>
                <a:gd name="connsiteY0" fmla="*/ 0 h 374302"/>
                <a:gd name="connsiteX1" fmla="*/ 282574 w 282574"/>
                <a:gd name="connsiteY1" fmla="*/ 374302 h 374302"/>
                <a:gd name="connsiteX2" fmla="*/ 282572 w 282574"/>
                <a:gd name="connsiteY2" fmla="*/ 374302 h 374302"/>
                <a:gd name="connsiteX3" fmla="*/ 141285 w 282574"/>
                <a:gd name="connsiteY3" fmla="*/ 288324 h 374302"/>
                <a:gd name="connsiteX4" fmla="*/ 0 w 282574"/>
                <a:gd name="connsiteY4" fmla="*/ 374301 h 37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4" h="374302">
                  <a:moveTo>
                    <a:pt x="141287" y="0"/>
                  </a:moveTo>
                  <a:lnTo>
                    <a:pt x="282574" y="374302"/>
                  </a:lnTo>
                  <a:lnTo>
                    <a:pt x="282572" y="374302"/>
                  </a:lnTo>
                  <a:lnTo>
                    <a:pt x="141285" y="288324"/>
                  </a:lnTo>
                  <a:lnTo>
                    <a:pt x="0" y="374301"/>
                  </a:lnTo>
                  <a:close/>
                </a:path>
              </a:pathLst>
            </a:custGeom>
            <a:solidFill>
              <a:srgbClr val="F9F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9" name="직각 삼각형 88">
            <a:extLst>
              <a:ext uri="{FF2B5EF4-FFF2-40B4-BE49-F238E27FC236}">
                <a16:creationId xmlns:a16="http://schemas.microsoft.com/office/drawing/2014/main" id="{630D59EF-DF63-450B-BE6A-2FEC148A6335}"/>
              </a:ext>
            </a:extLst>
          </p:cNvPr>
          <p:cNvSpPr/>
          <p:nvPr/>
        </p:nvSpPr>
        <p:spPr>
          <a:xfrm rot="20275912">
            <a:off x="2991674" y="1165849"/>
            <a:ext cx="870485" cy="368535"/>
          </a:xfrm>
          <a:custGeom>
            <a:avLst/>
            <a:gdLst>
              <a:gd name="connsiteX0" fmla="*/ 0 w 1330677"/>
              <a:gd name="connsiteY0" fmla="*/ 251507 h 251507"/>
              <a:gd name="connsiteX1" fmla="*/ 0 w 1330677"/>
              <a:gd name="connsiteY1" fmla="*/ 0 h 251507"/>
              <a:gd name="connsiteX2" fmla="*/ 1330677 w 1330677"/>
              <a:gd name="connsiteY2" fmla="*/ 251507 h 251507"/>
              <a:gd name="connsiteX3" fmla="*/ 0 w 1330677"/>
              <a:gd name="connsiteY3" fmla="*/ 251507 h 251507"/>
              <a:gd name="connsiteX0" fmla="*/ 0 w 1457281"/>
              <a:gd name="connsiteY0" fmla="*/ 597596 h 597596"/>
              <a:gd name="connsiteX1" fmla="*/ 126604 w 1457281"/>
              <a:gd name="connsiteY1" fmla="*/ 0 h 597596"/>
              <a:gd name="connsiteX2" fmla="*/ 1457281 w 1457281"/>
              <a:gd name="connsiteY2" fmla="*/ 251507 h 597596"/>
              <a:gd name="connsiteX3" fmla="*/ 0 w 1457281"/>
              <a:gd name="connsiteY3" fmla="*/ 597596 h 597596"/>
              <a:gd name="connsiteX0" fmla="*/ 394248 w 1330677"/>
              <a:gd name="connsiteY0" fmla="*/ 570305 h 570305"/>
              <a:gd name="connsiteX1" fmla="*/ 0 w 1330677"/>
              <a:gd name="connsiteY1" fmla="*/ 0 h 570305"/>
              <a:gd name="connsiteX2" fmla="*/ 1330677 w 1330677"/>
              <a:gd name="connsiteY2" fmla="*/ 251507 h 570305"/>
              <a:gd name="connsiteX3" fmla="*/ 394248 w 1330677"/>
              <a:gd name="connsiteY3" fmla="*/ 570305 h 570305"/>
              <a:gd name="connsiteX0" fmla="*/ 573082 w 1330677"/>
              <a:gd name="connsiteY0" fmla="*/ 453692 h 453692"/>
              <a:gd name="connsiteX1" fmla="*/ 0 w 1330677"/>
              <a:gd name="connsiteY1" fmla="*/ 0 h 453692"/>
              <a:gd name="connsiteX2" fmla="*/ 1330677 w 1330677"/>
              <a:gd name="connsiteY2" fmla="*/ 251507 h 453692"/>
              <a:gd name="connsiteX3" fmla="*/ 573082 w 1330677"/>
              <a:gd name="connsiteY3" fmla="*/ 453692 h 453692"/>
              <a:gd name="connsiteX0" fmla="*/ 116549 w 874144"/>
              <a:gd name="connsiteY0" fmla="*/ 342610 h 342610"/>
              <a:gd name="connsiteX1" fmla="*/ 0 w 874144"/>
              <a:gd name="connsiteY1" fmla="*/ 0 h 342610"/>
              <a:gd name="connsiteX2" fmla="*/ 874144 w 874144"/>
              <a:gd name="connsiteY2" fmla="*/ 140425 h 342610"/>
              <a:gd name="connsiteX3" fmla="*/ 116549 w 874144"/>
              <a:gd name="connsiteY3" fmla="*/ 342610 h 342610"/>
              <a:gd name="connsiteX0" fmla="*/ 112890 w 870485"/>
              <a:gd name="connsiteY0" fmla="*/ 368535 h 368535"/>
              <a:gd name="connsiteX1" fmla="*/ 0 w 870485"/>
              <a:gd name="connsiteY1" fmla="*/ 0 h 368535"/>
              <a:gd name="connsiteX2" fmla="*/ 870485 w 870485"/>
              <a:gd name="connsiteY2" fmla="*/ 166350 h 368535"/>
              <a:gd name="connsiteX3" fmla="*/ 112890 w 870485"/>
              <a:gd name="connsiteY3" fmla="*/ 368535 h 36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485" h="368535">
                <a:moveTo>
                  <a:pt x="112890" y="368535"/>
                </a:moveTo>
                <a:lnTo>
                  <a:pt x="0" y="0"/>
                </a:lnTo>
                <a:lnTo>
                  <a:pt x="870485" y="166350"/>
                </a:lnTo>
                <a:lnTo>
                  <a:pt x="112890" y="368535"/>
                </a:ln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67261849-817E-47AB-A06D-736FF30D9E6F}"/>
              </a:ext>
            </a:extLst>
          </p:cNvPr>
          <p:cNvSpPr/>
          <p:nvPr/>
        </p:nvSpPr>
        <p:spPr>
          <a:xfrm rot="14608588">
            <a:off x="2908460" y="605638"/>
            <a:ext cx="629486" cy="1032647"/>
          </a:xfrm>
          <a:prstGeom prst="trapezoid">
            <a:avLst>
              <a:gd name="adj" fmla="val 1219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19411A30-966D-43C8-A2E9-C4E216E38E9D}"/>
              </a:ext>
            </a:extLst>
          </p:cNvPr>
          <p:cNvSpPr/>
          <p:nvPr/>
        </p:nvSpPr>
        <p:spPr>
          <a:xfrm rot="15300000">
            <a:off x="2701328" y="302757"/>
            <a:ext cx="733985" cy="1371600"/>
          </a:xfrm>
          <a:prstGeom prst="trapezoid">
            <a:avLst>
              <a:gd name="adj" fmla="val 1219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A3C874-3A3E-43DA-87E6-B6E4ADC26D26}"/>
              </a:ext>
            </a:extLst>
          </p:cNvPr>
          <p:cNvSpPr txBox="1"/>
          <p:nvPr/>
        </p:nvSpPr>
        <p:spPr>
          <a:xfrm rot="20589028">
            <a:off x="2590988" y="760545"/>
            <a:ext cx="1062654" cy="442499"/>
          </a:xfrm>
          <a:prstGeom prst="rect">
            <a:avLst/>
          </a:prstGeom>
          <a:noFill/>
        </p:spPr>
        <p:txBody>
          <a:bodyPr wrap="square" anchor="ctr">
            <a:prstTxWarp prst="textFadeLeft">
              <a:avLst>
                <a:gd name="adj" fmla="val 6560"/>
              </a:avLst>
            </a:prstTxWarp>
            <a:spAutoFit/>
          </a:bodyPr>
          <a:lstStyle/>
          <a:p>
            <a:pPr algn="ctr"/>
            <a:r>
              <a:rPr lang="ko-KR" altLang="en-US" b="1" kern="0" dirty="0" smtClean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집 잡 자</a:t>
            </a:r>
            <a:endParaRPr lang="ko-KR" altLang="en-US" sz="1200" dirty="0">
              <a:solidFill>
                <a:srgbClr val="14356A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1019" y="5809525"/>
            <a:ext cx="20429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야놀자 야체 B" panose="02020603020101020101"/>
              </a:rPr>
              <a:t>팀원 </a:t>
            </a:r>
            <a:r>
              <a:rPr lang="en-US" altLang="ko-KR" sz="1500" dirty="0" smtClean="0">
                <a:ea typeface="야놀자 야체 B" panose="02020603020101020101"/>
              </a:rPr>
              <a:t>: </a:t>
            </a:r>
            <a:r>
              <a:rPr lang="ko-KR" altLang="en-US" sz="1500" dirty="0" err="1" smtClean="0">
                <a:ea typeface="야놀자 야체 B" panose="02020603020101020101"/>
              </a:rPr>
              <a:t>김다윤</a:t>
            </a:r>
            <a:r>
              <a:rPr lang="en-US" altLang="ko-KR" sz="1500" dirty="0" smtClean="0">
                <a:ea typeface="야놀자 야체 B" panose="02020603020101020101"/>
              </a:rPr>
              <a:t>,</a:t>
            </a:r>
            <a:r>
              <a:rPr lang="ko-KR" altLang="en-US" sz="1500" dirty="0" smtClean="0">
                <a:ea typeface="야놀자 야체 B" panose="02020603020101020101"/>
              </a:rPr>
              <a:t> 유진이</a:t>
            </a:r>
            <a:endParaRPr lang="ko-KR" altLang="en-US" sz="1500" dirty="0"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4058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en-US" altLang="ko-KR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1653" y="1514221"/>
            <a:ext cx="2383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🏠 개발 후기</a:t>
            </a:r>
            <a:endParaRPr lang="ko-KR" altLang="en-US" sz="3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2" descr="사람 아이콘 | 공용 도메인 벡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인간 사진, 이미지, 일러스트, 캘리그라피 - 크라우드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7" y="1687324"/>
            <a:ext cx="2666720" cy="17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외국인 사진, 이미지, 일러스트, 캘리그라피 - 크라우드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85" y="3686800"/>
            <a:ext cx="2966663" cy="19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3844410" y="2343084"/>
            <a:ext cx="6310705" cy="1424244"/>
          </a:xfrm>
          <a:prstGeom prst="wedgeRoundRectCallout">
            <a:avLst>
              <a:gd name="adj1" fmla="val -60145"/>
              <a:gd name="adj2" fmla="val 1780"/>
              <a:gd name="adj3" fmla="val 16667"/>
            </a:avLst>
          </a:prstGeom>
          <a:solidFill>
            <a:srgbClr val="FDFBCF"/>
          </a:solidFill>
          <a:ln w="31750">
            <a:solidFill>
              <a:srgbClr val="FFC000"/>
            </a:solidFill>
          </a:ln>
          <a:effectLst>
            <a:outerShdw blurRad="50800" dist="38100" dir="2700000" sx="101000" sy="101000" algn="tl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1696915" y="4203753"/>
            <a:ext cx="6258596" cy="1460821"/>
          </a:xfrm>
          <a:prstGeom prst="wedgeRoundRectCallout">
            <a:avLst>
              <a:gd name="adj1" fmla="val 63233"/>
              <a:gd name="adj2" fmla="val 8200"/>
              <a:gd name="adj3" fmla="val 16667"/>
            </a:avLst>
          </a:prstGeom>
          <a:solidFill>
            <a:srgbClr val="FDFBCF"/>
          </a:solidFill>
          <a:ln w="31750">
            <a:solidFill>
              <a:srgbClr val="FFC000"/>
            </a:solidFill>
          </a:ln>
          <a:effectLst>
            <a:outerShdw blurRad="50800" dist="38100" dir="8100000" sx="101000" sy="101000" algn="tr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70838" y="2505808"/>
            <a:ext cx="5855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sz="1600" b="1" dirty="0" smtClean="0"/>
              <a:t>팀원과 도우며 협동심을 기를 수 있었으며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배운 </a:t>
            </a:r>
            <a:r>
              <a:rPr lang="en-US" altLang="ko-KR" sz="1600" b="1" dirty="0" err="1" smtClean="0"/>
              <a:t>Vue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Spring</a:t>
            </a:r>
            <a:r>
              <a:rPr lang="ko-KR" altLang="en-US" sz="1600" b="1" dirty="0" smtClean="0"/>
              <a:t>을 활용할 수 있는 능력을 기를 수 있었습니다</a:t>
            </a:r>
            <a:r>
              <a:rPr lang="en-US" altLang="ko-KR" sz="1600" b="1" dirty="0" smtClean="0"/>
              <a:t>. </a:t>
            </a:r>
          </a:p>
          <a:p>
            <a:r>
              <a:rPr lang="ko-KR" altLang="en-US" sz="1600" b="1" dirty="0" smtClean="0"/>
              <a:t> 다소 시간이 부족하여 더 많은 기능을 구현하지 못한 아쉬움이 남았지만 뿌듯한 프로젝트 활동이었습니다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96915" y="3569676"/>
            <a:ext cx="1302317" cy="331885"/>
          </a:xfrm>
          <a:prstGeom prst="roundRect">
            <a:avLst/>
          </a:prstGeom>
          <a:solidFill>
            <a:schemeClr val="bg1"/>
          </a:solidFill>
          <a:ln>
            <a:solidFill>
              <a:srgbClr val="1C4A98"/>
            </a:solidFill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유진이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054787" y="5783929"/>
            <a:ext cx="1302317" cy="331885"/>
          </a:xfrm>
          <a:prstGeom prst="roundRect">
            <a:avLst/>
          </a:prstGeom>
          <a:solidFill>
            <a:schemeClr val="bg1"/>
          </a:solidFill>
          <a:ln>
            <a:solidFill>
              <a:srgbClr val="1C4A98"/>
            </a:solidFill>
          </a:ln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김다윤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3814" y="4493691"/>
            <a:ext cx="585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관통프로젝트를 통해 팀원과 커뮤니케이션을 통해 협력하는 방법을 기를 수 있었습니다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지금까지 배웠던 웹의 전체적인 틀을 이해하는데 많은 도움이 된 프로젝트였습니다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0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118105" y="2560321"/>
            <a:ext cx="6071616" cy="1106424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6998" y="2605701"/>
            <a:ext cx="40961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6000" dirty="0" smtClean="0">
                <a:solidFill>
                  <a:schemeClr val="bg1"/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1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3200" b="1" i="1" kern="0" dirty="0" smtClean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759" y="2419966"/>
            <a:ext cx="609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5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1679346" y="3267531"/>
            <a:ext cx="1195754" cy="4571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1931" y="3484486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기획 배경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및 목표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1901" y="2419966"/>
            <a:ext cx="5623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5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3168173" y="3270461"/>
            <a:ext cx="1195754" cy="4571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37291" y="3487218"/>
            <a:ext cx="71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일정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1448" y="2415443"/>
            <a:ext cx="659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5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4698030" y="3270462"/>
            <a:ext cx="1195754" cy="4571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700615" y="3487417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시장분석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및 차별화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037" y="2415443"/>
            <a:ext cx="7118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5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6210300" y="3270463"/>
            <a:ext cx="1195754" cy="4571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12885" y="3487418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개발 환경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41464" y="2410872"/>
            <a:ext cx="594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5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7713780" y="3270463"/>
            <a:ext cx="1195754" cy="4571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16365" y="3487418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기대효과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5592" y="2410872"/>
            <a:ext cx="606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5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대각선 방향의 모서리가 둥근 사각형 34"/>
          <p:cNvSpPr/>
          <p:nvPr/>
        </p:nvSpPr>
        <p:spPr>
          <a:xfrm>
            <a:off x="9208463" y="3270460"/>
            <a:ext cx="1195754" cy="4571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211048" y="3487415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 후기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2667" y="3889676"/>
            <a:ext cx="1547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bg1"/>
                </a:solidFill>
              </a:rPr>
              <a:t>간트차트</a:t>
            </a:r>
            <a:endParaRPr lang="en-US" altLang="ko-KR" sz="15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</a:rPr>
              <a:t>개인별 업무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en-US" altLang="ko-KR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439" y="1540220"/>
            <a:ext cx="975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사용자에게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설정한 지역을 기반으로 </a:t>
            </a:r>
            <a:r>
              <a:rPr lang="ko-KR" altLang="en-US" b="1" dirty="0" err="1" smtClean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주거정보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ko-KR" altLang="en-US" b="1" dirty="0" smtClean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의료정보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조회하는 서비스를 제공합니다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87276"/>
              </p:ext>
            </p:extLst>
          </p:nvPr>
        </p:nvGraphicFramePr>
        <p:xfrm>
          <a:off x="858275" y="2796450"/>
          <a:ext cx="5166254" cy="328719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535030">
                  <a:extLst>
                    <a:ext uri="{9D8B030D-6E8A-4147-A177-3AD203B41FA5}">
                      <a16:colId xmlns:a16="http://schemas.microsoft.com/office/drawing/2014/main" val="2043778752"/>
                    </a:ext>
                  </a:extLst>
                </a:gridCol>
                <a:gridCol w="3631224">
                  <a:extLst>
                    <a:ext uri="{9D8B030D-6E8A-4147-A177-3AD203B41FA5}">
                      <a16:colId xmlns:a16="http://schemas.microsoft.com/office/drawing/2014/main" val="113980958"/>
                    </a:ext>
                  </a:extLst>
                </a:gridCol>
              </a:tblGrid>
              <a:tr h="689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주거정보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아파트 이름 검색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매매별</a:t>
                      </a:r>
                      <a:r>
                        <a:rPr lang="ko-KR" altLang="en-US" sz="1200" baseline="0" dirty="0" smtClean="0"/>
                        <a:t> 검색</a:t>
                      </a:r>
                      <a:endParaRPr lang="en-US" altLang="ko-KR" sz="12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구글 지도로 위치 정보 제공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36566"/>
                  </a:ext>
                </a:extLst>
              </a:tr>
              <a:tr h="494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의료정보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설정한 지역의 코로나 의료기관 위치 및 정보       제공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선별 진료소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안심병원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46856"/>
                  </a:ext>
                </a:extLst>
              </a:tr>
              <a:tr h="503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마이페이지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로그인 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자신의 정보</a:t>
                      </a:r>
                      <a:r>
                        <a:rPr lang="ko-KR" altLang="en-US" sz="1200" baseline="0" dirty="0" smtClean="0"/>
                        <a:t> 수정</a:t>
                      </a:r>
                      <a:endParaRPr lang="ko-KR" altLang="en-US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회원 탈퇴하기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로그인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이용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24575"/>
                  </a:ext>
                </a:extLst>
              </a:tr>
              <a:tr h="515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찜하기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상세보기 </a:t>
                      </a:r>
                      <a:r>
                        <a:rPr lang="ko-KR" altLang="en-US" sz="1200" dirty="0" err="1" smtClean="0"/>
                        <a:t>모달에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찜하기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관심매물</a:t>
                      </a:r>
                      <a:r>
                        <a:rPr lang="ko-KR" altLang="en-US" sz="1200" dirty="0" smtClean="0"/>
                        <a:t> 페이지에 저장하여 목록 조회 가능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</a:t>
                      </a:r>
                      <a:r>
                        <a:rPr lang="ko-KR" altLang="en-US" sz="1200" dirty="0" err="1" smtClean="0"/>
                        <a:t>삭제가능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13337"/>
                  </a:ext>
                </a:extLst>
              </a:tr>
              <a:tr h="620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최근 본 목록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</a:t>
                      </a:r>
                      <a:r>
                        <a:rPr lang="ko-KR" altLang="en-US" sz="1200" dirty="0" err="1" smtClean="0"/>
                        <a:t>상세보기를</a:t>
                      </a:r>
                      <a:r>
                        <a:rPr lang="ko-KR" altLang="en-US" sz="1200" dirty="0" smtClean="0"/>
                        <a:t> 눌렀던 </a:t>
                      </a:r>
                      <a:r>
                        <a:rPr lang="ko-KR" altLang="en-US" sz="1200" dirty="0" err="1" smtClean="0"/>
                        <a:t>매물목록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사이드바</a:t>
                      </a:r>
                      <a:r>
                        <a:rPr lang="ko-KR" altLang="en-US" sz="1200" baseline="0" dirty="0" smtClean="0"/>
                        <a:t> 이용</a:t>
                      </a:r>
                      <a:endParaRPr lang="ko-KR" altLang="en-US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2798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10424"/>
              </p:ext>
            </p:extLst>
          </p:nvPr>
        </p:nvGraphicFramePr>
        <p:xfrm>
          <a:off x="6286194" y="2796450"/>
          <a:ext cx="5166254" cy="3244634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535030">
                  <a:extLst>
                    <a:ext uri="{9D8B030D-6E8A-4147-A177-3AD203B41FA5}">
                      <a16:colId xmlns:a16="http://schemas.microsoft.com/office/drawing/2014/main" val="2043778752"/>
                    </a:ext>
                  </a:extLst>
                </a:gridCol>
                <a:gridCol w="3631224">
                  <a:extLst>
                    <a:ext uri="{9D8B030D-6E8A-4147-A177-3AD203B41FA5}">
                      <a16:colId xmlns:a16="http://schemas.microsoft.com/office/drawing/2014/main" val="113980958"/>
                    </a:ext>
                  </a:extLst>
                </a:gridCol>
              </a:tblGrid>
              <a:tr h="592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공지사항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공지사항 등록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삭제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수정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관리자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공지사항 </a:t>
                      </a:r>
                      <a:r>
                        <a:rPr lang="ko-KR" altLang="en-US" sz="1200" dirty="0" err="1" smtClean="0"/>
                        <a:t>상세조회</a:t>
                      </a:r>
                      <a:r>
                        <a:rPr lang="ko-KR" altLang="en-US" sz="1200" dirty="0" smtClean="0"/>
                        <a:t> 및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36566"/>
                  </a:ext>
                </a:extLst>
              </a:tr>
              <a:tr h="602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FQA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자주하는 질문 리스트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</a:t>
                      </a:r>
                      <a:r>
                        <a:rPr lang="en-US" altLang="ko-KR" sz="1200" dirty="0" smtClean="0"/>
                        <a:t>FQA</a:t>
                      </a:r>
                      <a:r>
                        <a:rPr lang="ko-KR" altLang="en-US" sz="1200" dirty="0" smtClean="0"/>
                        <a:t> 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삭제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</a:t>
                      </a:r>
                      <a:r>
                        <a:rPr lang="en-US" altLang="ko-KR" sz="1200" dirty="0" smtClean="0"/>
                        <a:t>FQA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상세조회</a:t>
                      </a:r>
                      <a:r>
                        <a:rPr lang="ko-KR" altLang="en-US" sz="1200" baseline="0" dirty="0" smtClean="0"/>
                        <a:t> 및 검색</a:t>
                      </a:r>
                      <a:endParaRPr lang="ko-KR" altLang="en-US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46856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뉴스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✔ 네이버 </a:t>
                      </a:r>
                      <a:r>
                        <a:rPr lang="en-US" altLang="ko-KR" sz="1200" dirty="0" err="1" smtClean="0"/>
                        <a:t>api</a:t>
                      </a:r>
                      <a:r>
                        <a:rPr lang="ko-KR" altLang="en-US" sz="1200" dirty="0" err="1" smtClean="0"/>
                        <a:t>를</a:t>
                      </a:r>
                      <a:r>
                        <a:rPr lang="ko-KR" altLang="en-US" sz="1200" dirty="0" smtClean="0"/>
                        <a:t> 활용한 부동산 관련 뉴스 제공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 ✔ 키워드로 검색 가능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24575"/>
                  </a:ext>
                </a:extLst>
              </a:tr>
              <a:tr h="514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회원관리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</a:t>
                      </a:r>
                      <a:r>
                        <a:rPr lang="ko-KR" altLang="en-US" sz="1200" baseline="0" dirty="0" smtClean="0"/>
                        <a:t> 회원 등록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삭제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수정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검색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관리자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회원가입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13337"/>
                  </a:ext>
                </a:extLst>
              </a:tr>
              <a:tr h="376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지도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✔ </a:t>
                      </a:r>
                      <a:r>
                        <a:rPr lang="ko-KR" altLang="en-US" sz="1200" dirty="0" err="1" smtClean="0"/>
                        <a:t>마커</a:t>
                      </a:r>
                      <a:r>
                        <a:rPr lang="ko-KR" altLang="en-US" sz="1200" dirty="0" smtClean="0"/>
                        <a:t> 및 라벨 추가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✔ </a:t>
                      </a:r>
                      <a:r>
                        <a:rPr lang="ko-KR" altLang="en-US" sz="1200" dirty="0" err="1" smtClean="0"/>
                        <a:t>마커</a:t>
                      </a:r>
                      <a:r>
                        <a:rPr lang="ko-KR" altLang="en-US" sz="1200" dirty="0" smtClean="0"/>
                        <a:t> 클릭 시 </a:t>
                      </a:r>
                      <a:r>
                        <a:rPr lang="ko-KR" altLang="en-US" sz="1200" dirty="0" err="1" smtClean="0"/>
                        <a:t>윈도우창</a:t>
                      </a:r>
                      <a:endParaRPr lang="en-US" altLang="ko-KR" sz="12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✔ </a:t>
                      </a:r>
                      <a:r>
                        <a:rPr lang="ko-KR" altLang="en-US" sz="1200" dirty="0" err="1" smtClean="0"/>
                        <a:t>윈도우창에</a:t>
                      </a:r>
                      <a:r>
                        <a:rPr lang="ko-KR" altLang="en-US" sz="1200" dirty="0" smtClean="0"/>
                        <a:t> 상세정보</a:t>
                      </a:r>
                      <a:r>
                        <a:rPr lang="ko-KR" altLang="en-US" sz="1200" baseline="0" dirty="0" smtClean="0"/>
                        <a:t> 클릭 시 상세 정보 및 </a:t>
                      </a:r>
                      <a:r>
                        <a:rPr lang="ko-KR" altLang="en-US" sz="1200" baseline="0" dirty="0" err="1" smtClean="0"/>
                        <a:t>찜하기</a:t>
                      </a:r>
                      <a:r>
                        <a:rPr lang="ko-KR" altLang="en-US" sz="1200" baseline="0" dirty="0" smtClean="0"/>
                        <a:t> 가능한 </a:t>
                      </a:r>
                      <a:r>
                        <a:rPr lang="ko-KR" altLang="en-US" sz="1200" baseline="0" dirty="0" err="1" smtClean="0"/>
                        <a:t>모달</a:t>
                      </a:r>
                      <a:r>
                        <a:rPr lang="ko-KR" altLang="en-US" sz="1200" baseline="0" dirty="0" smtClean="0"/>
                        <a:t> 팝업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526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3285" y="2143643"/>
            <a:ext cx="1609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🏠 </a:t>
            </a:r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ko-KR" altLang="en-US" sz="3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6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en-US" altLang="ko-KR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81" y="1709300"/>
            <a:ext cx="8460585" cy="43981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8273" y="1789134"/>
            <a:ext cx="2293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🏠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전체일정</a:t>
            </a:r>
            <a:endParaRPr lang="ko-KR" altLang="en-US" sz="3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en-US" altLang="ko-KR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개인용 컴퓨터 강사의 일러스트(여성) | KuKuKeKe(쿠쿠케케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74" y="1897955"/>
            <a:ext cx="4102462" cy="479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31362" y="3548238"/>
            <a:ext cx="25725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🏻 ‍팀원 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유진이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담당 </a:t>
            </a:r>
            <a:r>
              <a:rPr lang="en-US" altLang="ko-KR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Front-End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endParaRPr lang="en-US" altLang="ko-KR" sz="1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4493" y="1523229"/>
            <a:ext cx="2853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🏠 </a:t>
            </a:r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업무</a:t>
            </a:r>
            <a:endParaRPr lang="ko-KR" altLang="en-US" sz="3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38447" y="3588345"/>
            <a:ext cx="234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🏻 ‍팀원 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김다윤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담당 </a:t>
            </a:r>
            <a:r>
              <a:rPr lang="en-US" altLang="ko-KR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Back-End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endParaRPr lang="en-US" altLang="ko-KR" sz="15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4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en-US" altLang="ko-KR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0901" y="1678154"/>
            <a:ext cx="2401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🏠 </a:t>
            </a:r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분석</a:t>
            </a:r>
            <a:endParaRPr lang="ko-KR" altLang="en-US" sz="3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53834"/>
              </p:ext>
            </p:extLst>
          </p:nvPr>
        </p:nvGraphicFramePr>
        <p:xfrm>
          <a:off x="2288765" y="2487537"/>
          <a:ext cx="7275859" cy="3015449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376510">
                  <a:extLst>
                    <a:ext uri="{9D8B030D-6E8A-4147-A177-3AD203B41FA5}">
                      <a16:colId xmlns:a16="http://schemas.microsoft.com/office/drawing/2014/main" val="3794077919"/>
                    </a:ext>
                  </a:extLst>
                </a:gridCol>
                <a:gridCol w="5899349">
                  <a:extLst>
                    <a:ext uri="{9D8B030D-6E8A-4147-A177-3AD203B41FA5}">
                      <a16:colId xmlns:a16="http://schemas.microsoft.com/office/drawing/2014/main" val="1279616358"/>
                    </a:ext>
                  </a:extLst>
                </a:gridCol>
              </a:tblGrid>
              <a:tr h="912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유사 제품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및 서비스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1697"/>
                  </a:ext>
                </a:extLst>
              </a:tr>
              <a:tr h="138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 ✔ 맞춤 검색 가능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 ✔ 다양한 정보 제공 </a:t>
                      </a:r>
                      <a:r>
                        <a:rPr lang="en-US" altLang="ko-KR" dirty="0" smtClean="0"/>
                        <a:t>–&gt; </a:t>
                      </a:r>
                      <a:r>
                        <a:rPr lang="ko-KR" altLang="en-US" dirty="0" smtClean="0"/>
                        <a:t>위치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시세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매물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등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 ✔ 지도에 표시해주어 직관적으로 보이도록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 ✔ 상용화된 </a:t>
                      </a:r>
                      <a:r>
                        <a:rPr lang="ko-KR" altLang="en-US" dirty="0" err="1" smtClean="0"/>
                        <a:t>어플</a:t>
                      </a:r>
                      <a:r>
                        <a:rPr lang="ko-KR" altLang="en-US" dirty="0" smtClean="0"/>
                        <a:t> 서비스 제공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모바일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96899"/>
                  </a:ext>
                </a:extLst>
              </a:tr>
              <a:tr h="60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✔ 허위매물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미끼매물의</a:t>
                      </a:r>
                      <a:r>
                        <a:rPr lang="ko-KR" altLang="en-US" dirty="0" smtClean="0"/>
                        <a:t> 가능성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31630"/>
                  </a:ext>
                </a:extLst>
              </a:tr>
            </a:tbl>
          </a:graphicData>
        </a:graphic>
      </p:graphicFrame>
      <p:pic>
        <p:nvPicPr>
          <p:cNvPr id="2052" name="Picture 4" descr="직방다방허위매물문제(펌) 2017년 1월 29일 일 설날연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5" y="2555019"/>
            <a:ext cx="1473643" cy="73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평택대 원룸 다방으로 비교해보기 ㅎㅎ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06" y="2555019"/>
            <a:ext cx="1324432" cy="80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라인드로잉 부터 고퀄리티 디자인 작업까지 그림이 필요한 작업 해드립니다 | 10,000원부터 시작 가능한 총 평점 4.7점의 디자인,  일러스트·캐리커쳐, 일러스트·캐리커쳐 서비스 | 프리랜서마켓 No. 1 크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53" y="4121934"/>
            <a:ext cx="3336549" cy="237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en-US" altLang="ko-KR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0901" y="1678154"/>
            <a:ext cx="2401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🏠 </a:t>
            </a:r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차별화</a:t>
            </a:r>
            <a:endParaRPr lang="ko-KR" altLang="en-US" sz="3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Picture 8" descr="좋은 아이디어를 요구하고 검지 손가락을 올리는 남자의 일러스트 | KuKuKeKe(쿠쿠케케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510" y="2752344"/>
            <a:ext cx="3402764" cy="38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병원 - 무료 의료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72" y="3209491"/>
            <a:ext cx="1739723" cy="173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벡터 위치 지도, 벡터, 위치, 지도무료 다운로드를위한 PNG 및 PSD 파일 | 지도, 세계지도,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34" y="1043467"/>
            <a:ext cx="3727086" cy="37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 rot="18932344">
            <a:off x="3292881" y="2785851"/>
            <a:ext cx="1353750" cy="386132"/>
          </a:xfrm>
          <a:prstGeom prst="rightArrow">
            <a:avLst>
              <a:gd name="adj1" fmla="val 33562"/>
              <a:gd name="adj2" fmla="val 42764"/>
            </a:avLst>
          </a:prstGeom>
          <a:solidFill>
            <a:srgbClr val="F9F4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76434" y="4805811"/>
            <a:ext cx="4786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✔ 원하는 지역별 의료정보 및 위치정보 제공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✔ 코로나 선별 진료소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✔ 안심 병원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en-US" altLang="ko-KR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0901" y="1678154"/>
            <a:ext cx="2401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🏠 </a:t>
            </a:r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sz="3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6" name="Picture 2" descr="Spring]SpringFramework란 무엇일까?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21" y="3213301"/>
            <a:ext cx="3654135" cy="15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uex - 1 - 시작하기 / Vuex 설치 | HER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80" y="2355729"/>
            <a:ext cx="3419253" cy="18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ySQL: How to Write a Query That Returns the Top Records in a Group | by  Casey McMullen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47" y="3103315"/>
            <a:ext cx="1563840" cy="17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BootstrapVue ·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85" y="4352771"/>
            <a:ext cx="1398905" cy="13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8992" y="2417887"/>
            <a:ext cx="2084070" cy="35169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174523" y="3867049"/>
            <a:ext cx="1116438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67546" y="3833245"/>
            <a:ext cx="1009643" cy="1971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>
            <a:off x="6761285" y="3392264"/>
            <a:ext cx="1116438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29097" y="3392267"/>
            <a:ext cx="1116438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7" y="440681"/>
            <a:ext cx="11451962" cy="741943"/>
          </a:xfrm>
          <a:prstGeom prst="rect">
            <a:avLst/>
          </a:prstGeom>
          <a:solidFill>
            <a:srgbClr val="1C4A98"/>
          </a:solidFill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구해줘 </a:t>
            </a:r>
            <a:r>
              <a:rPr lang="en-US" altLang="ko-KR" sz="3200" b="1" i="1" kern="0" dirty="0">
                <a:solidFill>
                  <a:prstClr val="white">
                    <a:lumMod val="95000"/>
                  </a:prstClr>
                </a:solidFill>
                <a:effectLst>
                  <a:outerShdw dist="127000" dir="1800000" algn="tl" rotWithShape="0">
                    <a:prstClr val="black">
                      <a:alpha val="40000"/>
                    </a:prst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HAPPYHOUSE</a:t>
            </a:r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010549" y="440681"/>
            <a:ext cx="811993" cy="729305"/>
            <a:chOff x="11010549" y="440681"/>
            <a:chExt cx="811993" cy="7293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C277FC-FB8F-4AE4-ACB3-5A425FD66139}"/>
                </a:ext>
              </a:extLst>
            </p:cNvPr>
            <p:cNvSpPr/>
            <p:nvPr/>
          </p:nvSpPr>
          <p:spPr>
            <a:xfrm>
              <a:off x="11010549" y="440681"/>
              <a:ext cx="811993" cy="729305"/>
            </a:xfrm>
            <a:prstGeom prst="rect">
              <a:avLst/>
            </a:prstGeom>
            <a:solidFill>
              <a:srgbClr val="1C4A98"/>
            </a:solidFill>
            <a:ln w="69850">
              <a:solidFill>
                <a:srgbClr val="F9F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155849" y="567199"/>
              <a:ext cx="538153" cy="476268"/>
              <a:chOff x="10238929" y="701142"/>
              <a:chExt cx="1198940" cy="106106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040D868-B581-448E-9973-EFE17831BE77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ellips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155F4D51-D81D-46C3-9E4C-C36EDB338740}"/>
                  </a:ext>
                </a:extLst>
              </p:cNvPr>
              <p:cNvSpPr/>
              <p:nvPr/>
            </p:nvSpPr>
            <p:spPr>
              <a:xfrm>
                <a:off x="10376802" y="701142"/>
                <a:ext cx="1061067" cy="1061067"/>
              </a:xfrm>
              <a:prstGeom prst="pie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62311-8910-46BA-B2AA-C6C9E01DA920}"/>
                  </a:ext>
                </a:extLst>
              </p:cNvPr>
              <p:cNvSpPr/>
              <p:nvPr/>
            </p:nvSpPr>
            <p:spPr>
              <a:xfrm>
                <a:off x="10238929" y="898006"/>
                <a:ext cx="660786" cy="660786"/>
              </a:xfrm>
              <a:prstGeom prst="rect">
                <a:avLst/>
              </a:prstGeom>
              <a:solidFill>
                <a:srgbClr val="1C4A98"/>
              </a:solidFill>
              <a:ln w="47625">
                <a:solidFill>
                  <a:srgbClr val="F9F4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rgbClr val="F9F48C"/>
                    </a:solidFill>
                  </a:rPr>
                  <a:t>P</a:t>
                </a:r>
                <a:endParaRPr lang="ko-KR" altLang="en-US" sz="2000" b="1" dirty="0">
                  <a:solidFill>
                    <a:srgbClr val="F9F48C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80412" y="95192"/>
            <a:ext cx="796636" cy="545861"/>
            <a:chOff x="2260601" y="621564"/>
            <a:chExt cx="1479638" cy="1013860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6AD16A-3002-45B4-89AD-E85645EC39F6}"/>
                </a:ext>
              </a:extLst>
            </p:cNvPr>
            <p:cNvSpPr/>
            <p:nvPr/>
          </p:nvSpPr>
          <p:spPr>
            <a:xfrm rot="6723524">
              <a:off x="2830774" y="1354389"/>
              <a:ext cx="229763" cy="332308"/>
            </a:xfrm>
            <a:prstGeom prst="triangle">
              <a:avLst>
                <a:gd name="adj" fmla="val 765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630D59EF-DF63-450B-BE6A-2FEC148A6335}"/>
                </a:ext>
              </a:extLst>
            </p:cNvPr>
            <p:cNvSpPr/>
            <p:nvPr/>
          </p:nvSpPr>
          <p:spPr>
            <a:xfrm rot="20275912">
              <a:off x="2869754" y="1165849"/>
              <a:ext cx="870485" cy="368535"/>
            </a:xfrm>
            <a:custGeom>
              <a:avLst/>
              <a:gdLst>
                <a:gd name="connsiteX0" fmla="*/ 0 w 1330677"/>
                <a:gd name="connsiteY0" fmla="*/ 251507 h 251507"/>
                <a:gd name="connsiteX1" fmla="*/ 0 w 1330677"/>
                <a:gd name="connsiteY1" fmla="*/ 0 h 251507"/>
                <a:gd name="connsiteX2" fmla="*/ 1330677 w 1330677"/>
                <a:gd name="connsiteY2" fmla="*/ 251507 h 251507"/>
                <a:gd name="connsiteX3" fmla="*/ 0 w 1330677"/>
                <a:gd name="connsiteY3" fmla="*/ 251507 h 251507"/>
                <a:gd name="connsiteX0" fmla="*/ 0 w 1457281"/>
                <a:gd name="connsiteY0" fmla="*/ 597596 h 597596"/>
                <a:gd name="connsiteX1" fmla="*/ 126604 w 1457281"/>
                <a:gd name="connsiteY1" fmla="*/ 0 h 597596"/>
                <a:gd name="connsiteX2" fmla="*/ 1457281 w 1457281"/>
                <a:gd name="connsiteY2" fmla="*/ 251507 h 597596"/>
                <a:gd name="connsiteX3" fmla="*/ 0 w 1457281"/>
                <a:gd name="connsiteY3" fmla="*/ 597596 h 597596"/>
                <a:gd name="connsiteX0" fmla="*/ 394248 w 1330677"/>
                <a:gd name="connsiteY0" fmla="*/ 570305 h 570305"/>
                <a:gd name="connsiteX1" fmla="*/ 0 w 1330677"/>
                <a:gd name="connsiteY1" fmla="*/ 0 h 570305"/>
                <a:gd name="connsiteX2" fmla="*/ 1330677 w 1330677"/>
                <a:gd name="connsiteY2" fmla="*/ 251507 h 570305"/>
                <a:gd name="connsiteX3" fmla="*/ 394248 w 1330677"/>
                <a:gd name="connsiteY3" fmla="*/ 570305 h 570305"/>
                <a:gd name="connsiteX0" fmla="*/ 573082 w 1330677"/>
                <a:gd name="connsiteY0" fmla="*/ 453692 h 453692"/>
                <a:gd name="connsiteX1" fmla="*/ 0 w 1330677"/>
                <a:gd name="connsiteY1" fmla="*/ 0 h 453692"/>
                <a:gd name="connsiteX2" fmla="*/ 1330677 w 1330677"/>
                <a:gd name="connsiteY2" fmla="*/ 251507 h 453692"/>
                <a:gd name="connsiteX3" fmla="*/ 573082 w 1330677"/>
                <a:gd name="connsiteY3" fmla="*/ 453692 h 453692"/>
                <a:gd name="connsiteX0" fmla="*/ 116549 w 874144"/>
                <a:gd name="connsiteY0" fmla="*/ 342610 h 342610"/>
                <a:gd name="connsiteX1" fmla="*/ 0 w 874144"/>
                <a:gd name="connsiteY1" fmla="*/ 0 h 342610"/>
                <a:gd name="connsiteX2" fmla="*/ 874144 w 874144"/>
                <a:gd name="connsiteY2" fmla="*/ 140425 h 342610"/>
                <a:gd name="connsiteX3" fmla="*/ 116549 w 874144"/>
                <a:gd name="connsiteY3" fmla="*/ 342610 h 342610"/>
                <a:gd name="connsiteX0" fmla="*/ 112890 w 870485"/>
                <a:gd name="connsiteY0" fmla="*/ 368535 h 368535"/>
                <a:gd name="connsiteX1" fmla="*/ 0 w 870485"/>
                <a:gd name="connsiteY1" fmla="*/ 0 h 368535"/>
                <a:gd name="connsiteX2" fmla="*/ 870485 w 870485"/>
                <a:gd name="connsiteY2" fmla="*/ 166350 h 368535"/>
                <a:gd name="connsiteX3" fmla="*/ 112890 w 870485"/>
                <a:gd name="connsiteY3" fmla="*/ 368535 h 3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485" h="368535">
                  <a:moveTo>
                    <a:pt x="112890" y="368535"/>
                  </a:moveTo>
                  <a:lnTo>
                    <a:pt x="0" y="0"/>
                  </a:lnTo>
                  <a:lnTo>
                    <a:pt x="870485" y="166350"/>
                  </a:lnTo>
                  <a:lnTo>
                    <a:pt x="112890" y="36853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7261849-817E-47AB-A06D-736FF30D9E6F}"/>
                </a:ext>
              </a:extLst>
            </p:cNvPr>
            <p:cNvSpPr/>
            <p:nvPr/>
          </p:nvSpPr>
          <p:spPr>
            <a:xfrm rot="14608588">
              <a:off x="2786540" y="605638"/>
              <a:ext cx="629486" cy="1032647"/>
            </a:xfrm>
            <a:prstGeom prst="trapezoid">
              <a:avLst>
                <a:gd name="adj" fmla="val 1219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19411A30-966D-43C8-A2E9-C4E216E38E9D}"/>
                </a:ext>
              </a:extLst>
            </p:cNvPr>
            <p:cNvSpPr/>
            <p:nvPr/>
          </p:nvSpPr>
          <p:spPr>
            <a:xfrm rot="15300000">
              <a:off x="2579408" y="302757"/>
              <a:ext cx="733985" cy="1371600"/>
            </a:xfrm>
            <a:prstGeom prst="trapezoid">
              <a:avLst>
                <a:gd name="adj" fmla="val 121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A3C874-3A3E-43DA-87E6-B6E4ADC26D26}"/>
                </a:ext>
              </a:extLst>
            </p:cNvPr>
            <p:cNvSpPr txBox="1"/>
            <p:nvPr/>
          </p:nvSpPr>
          <p:spPr>
            <a:xfrm rot="20589028">
              <a:off x="2514170" y="762939"/>
              <a:ext cx="862968" cy="442499"/>
            </a:xfrm>
            <a:prstGeom prst="rect">
              <a:avLst/>
            </a:prstGeom>
            <a:noFill/>
          </p:spPr>
          <p:txBody>
            <a:bodyPr wrap="square" anchor="ctr">
              <a:prstTxWarp prst="textFadeLeft">
                <a:avLst>
                  <a:gd name="adj" fmla="val 6560"/>
                </a:avLst>
              </a:prstTxWarp>
              <a:spAutoFit/>
            </a:bodyPr>
            <a:lstStyle/>
            <a:p>
              <a:pPr algn="ctr"/>
              <a:r>
                <a:rPr lang="ko-KR" altLang="en-US" sz="700" b="1" kern="0" dirty="0" err="1" smtClean="0">
                  <a:solidFill>
                    <a:srgbClr val="14356A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집잡자</a:t>
              </a:r>
              <a:endParaRPr lang="ko-KR" altLang="en-US" sz="400" dirty="0">
                <a:solidFill>
                  <a:srgbClr val="14356A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E6AF88-1155-4518-907D-18AD1A6E6578}"/>
              </a:ext>
            </a:extLst>
          </p:cNvPr>
          <p:cNvSpPr/>
          <p:nvPr/>
        </p:nvSpPr>
        <p:spPr>
          <a:xfrm>
            <a:off x="361346" y="1167044"/>
            <a:ext cx="11461195" cy="5400011"/>
          </a:xfrm>
          <a:prstGeom prst="rect">
            <a:avLst/>
          </a:prstGeom>
          <a:noFill/>
          <a:ln w="69850">
            <a:solidFill>
              <a:srgbClr val="F9F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000" dirty="0">
              <a:solidFill>
                <a:prstClr val="black"/>
              </a:solidFill>
              <a:effectLst>
                <a:outerShdw dist="127000" dir="1800000" algn="tl" rotWithShape="0">
                  <a:prstClr val="black">
                    <a:alpha val="40000"/>
                  </a:prst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1653" y="1514221"/>
            <a:ext cx="2246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🏠 기대효과</a:t>
            </a:r>
            <a:endParaRPr lang="ko-KR" altLang="en-US" sz="3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4039" y="4855072"/>
            <a:ext cx="967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b="1" dirty="0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다수의</a:t>
            </a:r>
            <a:r>
              <a:rPr lang="ko-KR" altLang="en-US" dirty="0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사람들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자신의 </a:t>
            </a:r>
            <a:r>
              <a:rPr lang="ko-KR" altLang="en-US" b="1" dirty="0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조건에 맞는 매물을 쉽게 찾을 수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지역에 대한 </a:t>
            </a:r>
            <a:r>
              <a:rPr lang="ko-KR" altLang="en-US" b="1" dirty="0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의료정보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제공할 수 있다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찜하기</a:t>
            </a:r>
            <a:r>
              <a:rPr lang="ko-KR" altLang="en-US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통해 </a:t>
            </a:r>
            <a:r>
              <a:rPr lang="ko-KR" altLang="en-US" b="1" dirty="0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자신만의 페이지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b="1" dirty="0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만들고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비교하여 매물을 찾는 </a:t>
            </a:r>
            <a:r>
              <a:rPr lang="ko-KR" altLang="en-US" b="1" dirty="0" smtClean="0">
                <a:solidFill>
                  <a:srgbClr val="F9F48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효율을 높일 수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2" descr="사람 아이콘 | 공용 도메인 벡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6" name="Picture 8" descr="티스토리 방명록 &amp; 댓글 아이콘 꾸미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90" y="2615660"/>
            <a:ext cx="1082698" cy="11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티스토리 방명록 &amp; 댓글 아이콘 꾸미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40" y="3207932"/>
            <a:ext cx="1005036" cy="100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티스토리 방명록 &amp; 댓글 아이콘 꾸미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99" y="3194017"/>
            <a:ext cx="1082698" cy="108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집 - 무료 건물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88" y="2337691"/>
            <a:ext cx="2110318" cy="21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검색 엔진 최적화 웹 사이트 디자인 현서 - Pixabay의 무료 이미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06" y="2283101"/>
            <a:ext cx="2340894" cy="234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474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Adobe 고딕 Std B</vt:lpstr>
      <vt:lpstr>HY견고딕</vt:lpstr>
      <vt:lpstr>HY헤드라인M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Jinyi</cp:lastModifiedBy>
  <cp:revision>23</cp:revision>
  <dcterms:created xsi:type="dcterms:W3CDTF">2020-11-03T02:50:24Z</dcterms:created>
  <dcterms:modified xsi:type="dcterms:W3CDTF">2020-11-26T07:14:36Z</dcterms:modified>
</cp:coreProperties>
</file>