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4/15/2024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4/15/2024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4/15/2024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4/15/2024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4/15/2024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4/15/2024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4/15/2024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shashwatwork/cerebral-stroke-predictionimbalaced-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F5C58-42A1-3BCE-43FC-10ACCC57A178}"/>
              </a:ext>
            </a:extLst>
          </p:cNvPr>
          <p:cNvSpPr>
            <a:spLocks noGrp="1"/>
          </p:cNvSpPr>
          <p:nvPr>
            <p:ph type="ctrTitle"/>
          </p:nvPr>
        </p:nvSpPr>
        <p:spPr>
          <a:xfrm>
            <a:off x="2676043" y="2729086"/>
            <a:ext cx="5933881" cy="3062113"/>
          </a:xfrm>
        </p:spPr>
        <p:txBody>
          <a:bodyPr>
            <a:normAutofit fontScale="90000"/>
          </a:bodyPr>
          <a:lstStyle/>
          <a:p>
            <a:r>
              <a:rPr lang="en-US" dirty="0"/>
              <a:t>Proyecto final de Data Science</a:t>
            </a:r>
            <a:br>
              <a:rPr lang="en-US" dirty="0"/>
            </a:br>
            <a:br>
              <a:rPr lang="en-US" dirty="0"/>
            </a:br>
            <a:r>
              <a:rPr lang="en-US" sz="4900" dirty="0"/>
              <a:t>Segunda </a:t>
            </a:r>
            <a:r>
              <a:rPr lang="en-US" sz="4900" dirty="0" err="1"/>
              <a:t>entrega</a:t>
            </a:r>
            <a:endParaRPr lang="es-AR" sz="4900" dirty="0"/>
          </a:p>
        </p:txBody>
      </p:sp>
      <p:sp>
        <p:nvSpPr>
          <p:cNvPr id="3" name="Subtítulo 2">
            <a:extLst>
              <a:ext uri="{FF2B5EF4-FFF2-40B4-BE49-F238E27FC236}">
                <a16:creationId xmlns:a16="http://schemas.microsoft.com/office/drawing/2014/main" id="{0C7ADC81-05B0-C44A-F929-6B2A43C4D129}"/>
              </a:ext>
            </a:extLst>
          </p:cNvPr>
          <p:cNvSpPr>
            <a:spLocks noGrp="1"/>
          </p:cNvSpPr>
          <p:nvPr>
            <p:ph type="subTitle" idx="1"/>
          </p:nvPr>
        </p:nvSpPr>
        <p:spPr>
          <a:xfrm>
            <a:off x="3043207" y="248075"/>
            <a:ext cx="5357600" cy="1160213"/>
          </a:xfrm>
        </p:spPr>
        <p:txBody>
          <a:bodyPr/>
          <a:lstStyle/>
          <a:p>
            <a:r>
              <a:rPr lang="en-US" dirty="0" err="1"/>
              <a:t>Alumno</a:t>
            </a:r>
            <a:r>
              <a:rPr lang="en-US" dirty="0"/>
              <a:t>: Rodrigo </a:t>
            </a:r>
            <a:r>
              <a:rPr lang="en-US" dirty="0" err="1"/>
              <a:t>Caparrós</a:t>
            </a:r>
            <a:endParaRPr lang="en-US" dirty="0"/>
          </a:p>
          <a:p>
            <a:r>
              <a:rPr lang="en-US" dirty="0" err="1"/>
              <a:t>Comisión</a:t>
            </a:r>
            <a:r>
              <a:rPr lang="en-US" dirty="0"/>
              <a:t>: 49150</a:t>
            </a:r>
            <a:endParaRPr lang="es-AR" dirty="0"/>
          </a:p>
        </p:txBody>
      </p:sp>
    </p:spTree>
    <p:extLst>
      <p:ext uri="{BB962C8B-B14F-4D97-AF65-F5344CB8AC3E}">
        <p14:creationId xmlns:p14="http://schemas.microsoft.com/office/powerpoint/2010/main" val="3111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749142" y="1133549"/>
            <a:ext cx="7604636" cy="411143"/>
          </a:xfrm>
        </p:spPr>
        <p:txBody>
          <a:bodyPr>
            <a:normAutofit fontScale="90000"/>
          </a:bodyPr>
          <a:lstStyle/>
          <a:p>
            <a:r>
              <a:rPr lang="es-AR" sz="2400" dirty="0"/>
              <a:t>Evaluación de ocurrencia de ACV según tipo de empleo</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292244" y="5919456"/>
            <a:ext cx="9961191" cy="938543"/>
          </a:xfrm>
          <a:prstGeom prst="rect">
            <a:avLst/>
          </a:prstGeom>
        </p:spPr>
        <p:txBody>
          <a:bodyPr vert="horz" lIns="91440" tIns="45720" rIns="91440" bIns="45720" rtlCol="0" anchor="t">
            <a:normAutofit fontScale="75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Aquí vemos que hay más casos en personas en relación de dependencia, aunque es probable que la mayor parte de las muestras sean de empleados por lo que no hay una conclusión clara de que el tipo de trabajo aumente el riesgo de ACV. También se observa que hay más casos en mujeres que en hombres.</a:t>
            </a:r>
          </a:p>
        </p:txBody>
      </p:sp>
      <p:pic>
        <p:nvPicPr>
          <p:cNvPr id="4" name="Imagen 3">
            <a:extLst>
              <a:ext uri="{FF2B5EF4-FFF2-40B4-BE49-F238E27FC236}">
                <a16:creationId xmlns:a16="http://schemas.microsoft.com/office/drawing/2014/main" id="{441B83D4-C681-CB27-AFEF-8AB8496DDEC6}"/>
              </a:ext>
            </a:extLst>
          </p:cNvPr>
          <p:cNvPicPr>
            <a:picLocks noChangeAspect="1"/>
          </p:cNvPicPr>
          <p:nvPr/>
        </p:nvPicPr>
        <p:blipFill>
          <a:blip r:embed="rId2"/>
          <a:stretch>
            <a:fillRect/>
          </a:stretch>
        </p:blipFill>
        <p:spPr>
          <a:xfrm>
            <a:off x="2875853" y="1544692"/>
            <a:ext cx="6128280" cy="4192589"/>
          </a:xfrm>
          <a:prstGeom prst="rect">
            <a:avLst/>
          </a:prstGeom>
        </p:spPr>
      </p:pic>
    </p:spTree>
    <p:extLst>
      <p:ext uri="{BB962C8B-B14F-4D97-AF65-F5344CB8AC3E}">
        <p14:creationId xmlns:p14="http://schemas.microsoft.com/office/powerpoint/2010/main" val="35656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099098" y="1223860"/>
            <a:ext cx="5730680" cy="723981"/>
          </a:xfrm>
        </p:spPr>
        <p:txBody>
          <a:bodyPr>
            <a:normAutofit fontScale="90000"/>
          </a:bodyPr>
          <a:lstStyle/>
          <a:p>
            <a:pPr algn="l"/>
            <a:r>
              <a:rPr lang="es-AR" sz="2400" dirty="0"/>
              <a:t>Compruebo si las mujeres son más propensas a tener un ACV que los hombres: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099098" y="4544764"/>
            <a:ext cx="9151213" cy="1158094"/>
          </a:xfrm>
          <a:prstGeom prst="rect">
            <a:avLst/>
          </a:prstGeom>
        </p:spPr>
        <p:txBody>
          <a:bodyPr vert="horz" lIns="91440" tIns="45720" rIns="91440" bIns="45720" rtlCol="0" anchor="t">
            <a:normAutofit fontScale="900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200" dirty="0"/>
              <a:t>Se realiza un análisis estadístico mediante t de </a:t>
            </a:r>
            <a:r>
              <a:rPr lang="es-AR" sz="2200" dirty="0" err="1"/>
              <a:t>student</a:t>
            </a:r>
            <a:r>
              <a:rPr lang="es-AR" sz="2200" dirty="0"/>
              <a:t>.</a:t>
            </a:r>
          </a:p>
          <a:p>
            <a:pPr algn="l"/>
            <a:r>
              <a:rPr lang="es-AR" sz="2200" dirty="0"/>
              <a:t>La conclusión de este análisis es que para la muestra suministrada los hombres tuvieron más casos de ACV en promedio que las mujeres, aunque en un primer análisis gráfico parecía lo contrario</a:t>
            </a:r>
          </a:p>
        </p:txBody>
      </p:sp>
      <p:sp>
        <p:nvSpPr>
          <p:cNvPr id="3" name="Marcador de contenido 2">
            <a:extLst>
              <a:ext uri="{FF2B5EF4-FFF2-40B4-BE49-F238E27FC236}">
                <a16:creationId xmlns:a16="http://schemas.microsoft.com/office/drawing/2014/main" id="{313C8D6E-1FBA-8518-9A52-00EB82D58E51}"/>
              </a:ext>
            </a:extLst>
          </p:cNvPr>
          <p:cNvSpPr>
            <a:spLocks noGrp="1"/>
          </p:cNvSpPr>
          <p:nvPr>
            <p:ph idx="1"/>
          </p:nvPr>
        </p:nvSpPr>
        <p:spPr>
          <a:xfrm>
            <a:off x="1271253" y="1947842"/>
            <a:ext cx="8437191" cy="2003270"/>
          </a:xfrm>
        </p:spPr>
        <p:txBody>
          <a:bodyPr>
            <a:normAutofit/>
          </a:bodyPr>
          <a:lstStyle/>
          <a:p>
            <a:pPr marL="0" indent="0" algn="l">
              <a:spcBef>
                <a:spcPts val="0"/>
              </a:spcBef>
              <a:buNone/>
            </a:pPr>
            <a:r>
              <a:rPr lang="es-AR" dirty="0"/>
              <a:t>Hipótesis = Hay más casos de ACV en mujeres que en hombres</a:t>
            </a:r>
          </a:p>
          <a:p>
            <a:pPr algn="l">
              <a:spcBef>
                <a:spcPts val="0"/>
              </a:spcBef>
              <a:buFont typeface="Arial" panose="020B0604020202020204" pitchFamily="34" charset="0"/>
              <a:buChar char="•"/>
            </a:pPr>
            <a:r>
              <a:rPr lang="es-AR" dirty="0"/>
              <a:t>H0 = El promedio de casos de mujeres es igual al de hombres.</a:t>
            </a:r>
          </a:p>
          <a:p>
            <a:pPr algn="l">
              <a:spcBef>
                <a:spcPts val="0"/>
              </a:spcBef>
              <a:buFont typeface="Arial" panose="020B0604020202020204" pitchFamily="34" charset="0"/>
              <a:buChar char="•"/>
            </a:pPr>
            <a:r>
              <a:rPr lang="es-AR" dirty="0"/>
              <a:t>H0 = </a:t>
            </a:r>
            <a:r>
              <a:rPr lang="es-AR" dirty="0" err="1"/>
              <a:t>Mu_hombres</a:t>
            </a:r>
            <a:r>
              <a:rPr lang="es-AR" dirty="0"/>
              <a:t> = </a:t>
            </a:r>
            <a:r>
              <a:rPr lang="es-AR" dirty="0" err="1"/>
              <a:t>Mu_mujeres</a:t>
            </a:r>
            <a:endParaRPr lang="es-AR" dirty="0"/>
          </a:p>
          <a:p>
            <a:pPr algn="l">
              <a:spcBef>
                <a:spcPts val="0"/>
              </a:spcBef>
              <a:buFont typeface="Arial" panose="020B0604020202020204" pitchFamily="34" charset="0"/>
              <a:buChar char="•"/>
            </a:pPr>
            <a:r>
              <a:rPr lang="es-AR" dirty="0"/>
              <a:t>H1 = </a:t>
            </a:r>
            <a:r>
              <a:rPr lang="es-AR" dirty="0" err="1"/>
              <a:t>Mu_hombres</a:t>
            </a:r>
            <a:r>
              <a:rPr lang="es-AR" dirty="0"/>
              <a:t> &gt; </a:t>
            </a:r>
            <a:r>
              <a:rPr lang="es-AR" dirty="0" err="1"/>
              <a:t>Mu_mujeresid</a:t>
            </a:r>
            <a:r>
              <a:rPr lang="es-AR" dirty="0"/>
              <a:t>: Identificación única del paciente</a:t>
            </a:r>
          </a:p>
        </p:txBody>
      </p:sp>
    </p:spTree>
    <p:extLst>
      <p:ext uri="{BB962C8B-B14F-4D97-AF65-F5344CB8AC3E}">
        <p14:creationId xmlns:p14="http://schemas.microsoft.com/office/powerpoint/2010/main" val="181837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670801" y="1063778"/>
            <a:ext cx="10600265" cy="625432"/>
          </a:xfrm>
        </p:spPr>
        <p:txBody>
          <a:bodyPr>
            <a:noAutofit/>
          </a:bodyPr>
          <a:lstStyle/>
          <a:p>
            <a:r>
              <a:rPr lang="es-AR" sz="2000" dirty="0"/>
              <a:t>Evaluación de ocurrencia de ACV según el índice de masa corporal e hipertensión arterial</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65955" y="6032399"/>
            <a:ext cx="9209958" cy="723981"/>
          </a:xfrm>
          <a:prstGeom prst="rect">
            <a:avLst/>
          </a:prstGeom>
        </p:spPr>
        <p:txBody>
          <a:bodyPr vert="horz" lIns="91440" tIns="45720" rIns="91440" bIns="45720" rtlCol="0" anchor="t">
            <a:normAutofit fontScale="75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En este análisis multivariado no se sacan conclusiones concluyentes de manera visual, es decir los pacientes con antecedentes de índice de masa corporal alto e hipertensión no concluyen en un ACV en este gráfico </a:t>
            </a:r>
          </a:p>
        </p:txBody>
      </p:sp>
      <p:pic>
        <p:nvPicPr>
          <p:cNvPr id="4" name="Imagen 3">
            <a:extLst>
              <a:ext uri="{FF2B5EF4-FFF2-40B4-BE49-F238E27FC236}">
                <a16:creationId xmlns:a16="http://schemas.microsoft.com/office/drawing/2014/main" id="{B501C5FF-2FA4-9ABD-C996-60EE715DC1BD}"/>
              </a:ext>
            </a:extLst>
          </p:cNvPr>
          <p:cNvPicPr>
            <a:picLocks noChangeAspect="1"/>
          </p:cNvPicPr>
          <p:nvPr/>
        </p:nvPicPr>
        <p:blipFill>
          <a:blip r:embed="rId2"/>
          <a:stretch>
            <a:fillRect/>
          </a:stretch>
        </p:blipFill>
        <p:spPr>
          <a:xfrm>
            <a:off x="3225271" y="1689210"/>
            <a:ext cx="5286552" cy="4224101"/>
          </a:xfrm>
          <a:prstGeom prst="rect">
            <a:avLst/>
          </a:prstGeom>
        </p:spPr>
      </p:pic>
    </p:spTree>
    <p:extLst>
      <p:ext uri="{BB962C8B-B14F-4D97-AF65-F5344CB8AC3E}">
        <p14:creationId xmlns:p14="http://schemas.microsoft.com/office/powerpoint/2010/main" val="384524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099098" y="1223861"/>
            <a:ext cx="5730680" cy="480762"/>
          </a:xfrm>
        </p:spPr>
        <p:txBody>
          <a:bodyPr>
            <a:normAutofit/>
          </a:bodyPr>
          <a:lstStyle/>
          <a:p>
            <a:pPr algn="l"/>
            <a:r>
              <a:rPr lang="es-AR" sz="2400" dirty="0"/>
              <a:t>Correlación:</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271253" y="4579467"/>
            <a:ext cx="9467302" cy="1482666"/>
          </a:xfrm>
          <a:prstGeom prst="rect">
            <a:avLst/>
          </a:prstGeom>
        </p:spPr>
        <p:txBody>
          <a:bodyPr vert="horz" lIns="91440" tIns="45720" rIns="91440" bIns="45720" rtlCol="0" anchor="t">
            <a:normAutofit fontScale="90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200" dirty="0"/>
              <a:t>Se puede concluir que no hay correlación lineal significativa entre variables, pero si se nota una leve correlación entre la edad de las personas y la ocurrencia de ACV, también una correlación leve entre las personas que tuvieron ataques cardiacos y los que tuvieron ACV. Analizando otras variables se ve que hay correlación leve entre edad e índice de masa corporal y nivel de glucosa en sangre</a:t>
            </a:r>
          </a:p>
        </p:txBody>
      </p:sp>
      <p:sp>
        <p:nvSpPr>
          <p:cNvPr id="3" name="Marcador de contenido 2">
            <a:extLst>
              <a:ext uri="{FF2B5EF4-FFF2-40B4-BE49-F238E27FC236}">
                <a16:creationId xmlns:a16="http://schemas.microsoft.com/office/drawing/2014/main" id="{313C8D6E-1FBA-8518-9A52-00EB82D58E51}"/>
              </a:ext>
            </a:extLst>
          </p:cNvPr>
          <p:cNvSpPr>
            <a:spLocks noGrp="1"/>
          </p:cNvSpPr>
          <p:nvPr>
            <p:ph idx="1"/>
          </p:nvPr>
        </p:nvSpPr>
        <p:spPr>
          <a:xfrm>
            <a:off x="1271253" y="1947842"/>
            <a:ext cx="8437191" cy="2003270"/>
          </a:xfrm>
        </p:spPr>
        <p:txBody>
          <a:bodyPr>
            <a:normAutofit fontScale="92500" lnSpcReduction="10000"/>
          </a:bodyPr>
          <a:lstStyle/>
          <a:p>
            <a:pPr marL="0" indent="0" algn="l">
              <a:spcBef>
                <a:spcPts val="0"/>
              </a:spcBef>
              <a:buNone/>
            </a:pPr>
            <a:r>
              <a:rPr lang="es-AR" dirty="0"/>
              <a:t>Mediante el cálculo de los coeficientes de correlación:</a:t>
            </a:r>
          </a:p>
          <a:p>
            <a:pPr algn="l">
              <a:spcBef>
                <a:spcPts val="0"/>
              </a:spcBef>
              <a:buFont typeface="Arial" panose="020B0604020202020204" pitchFamily="34" charset="0"/>
              <a:buChar char="•"/>
            </a:pPr>
            <a:r>
              <a:rPr lang="pt-BR" dirty="0" err="1"/>
              <a:t>Phi</a:t>
            </a:r>
            <a:r>
              <a:rPr lang="pt-BR" dirty="0"/>
              <a:t> para Variable Nominal </a:t>
            </a:r>
            <a:r>
              <a:rPr lang="pt-BR" dirty="0" err="1"/>
              <a:t>vs</a:t>
            </a:r>
            <a:r>
              <a:rPr lang="pt-BR" dirty="0"/>
              <a:t> Variable Nominal</a:t>
            </a:r>
          </a:p>
          <a:p>
            <a:pPr algn="l">
              <a:spcBef>
                <a:spcPts val="0"/>
              </a:spcBef>
              <a:buFont typeface="Arial" panose="020B0604020202020204" pitchFamily="34" charset="0"/>
              <a:buChar char="•"/>
            </a:pPr>
            <a:r>
              <a:rPr lang="es-AR" dirty="0" err="1"/>
              <a:t>Biserial</a:t>
            </a:r>
            <a:r>
              <a:rPr lang="es-AR" dirty="0"/>
              <a:t> para variable Nominal vs variable Numérica</a:t>
            </a:r>
          </a:p>
          <a:p>
            <a:pPr algn="l">
              <a:spcBef>
                <a:spcPts val="0"/>
              </a:spcBef>
              <a:buFont typeface="Arial" panose="020B0604020202020204" pitchFamily="34" charset="0"/>
              <a:buChar char="•"/>
            </a:pPr>
            <a:r>
              <a:rPr lang="es-AR" dirty="0"/>
              <a:t>Spearman para variable Ordinal vs variable Ordinal</a:t>
            </a:r>
          </a:p>
          <a:p>
            <a:pPr algn="l">
              <a:spcBef>
                <a:spcPts val="0"/>
              </a:spcBef>
              <a:buFont typeface="Arial" panose="020B0604020202020204" pitchFamily="34" charset="0"/>
              <a:buChar char="•"/>
            </a:pPr>
            <a:r>
              <a:rPr lang="es-AR" dirty="0"/>
              <a:t>Pearson para variable Numérica vs variable Numérica</a:t>
            </a:r>
          </a:p>
        </p:txBody>
      </p:sp>
    </p:spTree>
    <p:extLst>
      <p:ext uri="{BB962C8B-B14F-4D97-AF65-F5344CB8AC3E}">
        <p14:creationId xmlns:p14="http://schemas.microsoft.com/office/powerpoint/2010/main" val="176653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670801" y="1063778"/>
            <a:ext cx="6396043" cy="625432"/>
          </a:xfrm>
        </p:spPr>
        <p:txBody>
          <a:bodyPr>
            <a:noAutofit/>
          </a:bodyPr>
          <a:lstStyle/>
          <a:p>
            <a:r>
              <a:rPr lang="es-AR" sz="2000" dirty="0"/>
              <a:t>Análisis de correlación entre variables numéricas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65955" y="6032399"/>
            <a:ext cx="9209958" cy="723981"/>
          </a:xfrm>
          <a:prstGeom prst="rect">
            <a:avLst/>
          </a:prstGeom>
        </p:spPr>
        <p:txBody>
          <a:bodyPr vert="horz" lIns="91440" tIns="45720" rIns="91440" bIns="45720" rtlCol="0" anchor="t">
            <a:normAutofit fontScale="75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En este análisis multivariado no se encuentran relaciones lineales entre las variables numéricas. Tampoco diferencias entre hombres y mujeres. Si se pueden observar dos grandes grupos en los niveles de glucosa altos y normales</a:t>
            </a:r>
          </a:p>
        </p:txBody>
      </p:sp>
      <p:pic>
        <p:nvPicPr>
          <p:cNvPr id="6" name="Imagen 5">
            <a:extLst>
              <a:ext uri="{FF2B5EF4-FFF2-40B4-BE49-F238E27FC236}">
                <a16:creationId xmlns:a16="http://schemas.microsoft.com/office/drawing/2014/main" id="{DF2B13D6-9CD5-0F11-3235-1E213557D3AA}"/>
              </a:ext>
            </a:extLst>
          </p:cNvPr>
          <p:cNvPicPr>
            <a:picLocks noChangeAspect="1"/>
          </p:cNvPicPr>
          <p:nvPr/>
        </p:nvPicPr>
        <p:blipFill>
          <a:blip r:embed="rId2"/>
          <a:stretch>
            <a:fillRect/>
          </a:stretch>
        </p:blipFill>
        <p:spPr>
          <a:xfrm>
            <a:off x="3063514" y="1496540"/>
            <a:ext cx="5088616" cy="4535859"/>
          </a:xfrm>
          <a:prstGeom prst="rect">
            <a:avLst/>
          </a:prstGeom>
        </p:spPr>
      </p:pic>
    </p:spTree>
    <p:extLst>
      <p:ext uri="{BB962C8B-B14F-4D97-AF65-F5344CB8AC3E}">
        <p14:creationId xmlns:p14="http://schemas.microsoft.com/office/powerpoint/2010/main" val="3114772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670801" y="1063778"/>
            <a:ext cx="5775155" cy="625432"/>
          </a:xfrm>
        </p:spPr>
        <p:txBody>
          <a:bodyPr>
            <a:noAutofit/>
          </a:bodyPr>
          <a:lstStyle/>
          <a:p>
            <a:r>
              <a:rPr lang="es-AR" sz="2000" dirty="0"/>
              <a:t>Análisis de padecimiento por tipo de vivienda</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65955" y="5484310"/>
            <a:ext cx="9209958" cy="1256449"/>
          </a:xfrm>
          <a:prstGeom prst="rect">
            <a:avLst/>
          </a:prstGeom>
        </p:spPr>
        <p:txBody>
          <a:bodyPr vert="horz" lIns="91440" tIns="45720" rIns="91440" bIns="45720" rtlCol="0" anchor="t">
            <a:normAutofit fontScale="75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Se observa que prácticamente no hay diferencia entre personas que viven en la ciudad o en el campo pero que si son muy distintas la graficas de personas que tuvieron un ACV y las que no. Es decir, la media de niveles de glucosa de personas que tuvieron ACV es mayor y además el rango es más amplio hacia la parte superior, lo que significa que muchas personas con diabetes padecieron la enfermedad. </a:t>
            </a:r>
          </a:p>
        </p:txBody>
      </p:sp>
      <p:pic>
        <p:nvPicPr>
          <p:cNvPr id="4" name="Imagen 3">
            <a:extLst>
              <a:ext uri="{FF2B5EF4-FFF2-40B4-BE49-F238E27FC236}">
                <a16:creationId xmlns:a16="http://schemas.microsoft.com/office/drawing/2014/main" id="{259353EB-8719-DEB3-A4B4-95AE2FC4CA0C}"/>
              </a:ext>
            </a:extLst>
          </p:cNvPr>
          <p:cNvPicPr>
            <a:picLocks noChangeAspect="1"/>
          </p:cNvPicPr>
          <p:nvPr/>
        </p:nvPicPr>
        <p:blipFill>
          <a:blip r:embed="rId2"/>
          <a:stretch>
            <a:fillRect/>
          </a:stretch>
        </p:blipFill>
        <p:spPr>
          <a:xfrm>
            <a:off x="3466217" y="1534156"/>
            <a:ext cx="4842405" cy="3746011"/>
          </a:xfrm>
          <a:prstGeom prst="rect">
            <a:avLst/>
          </a:prstGeom>
        </p:spPr>
      </p:pic>
    </p:spTree>
    <p:extLst>
      <p:ext uri="{BB962C8B-B14F-4D97-AF65-F5344CB8AC3E}">
        <p14:creationId xmlns:p14="http://schemas.microsoft.com/office/powerpoint/2010/main" val="237518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032046" y="1017297"/>
            <a:ext cx="3302888" cy="625432"/>
          </a:xfrm>
        </p:spPr>
        <p:txBody>
          <a:bodyPr>
            <a:noAutofit/>
          </a:bodyPr>
          <a:lstStyle/>
          <a:p>
            <a:r>
              <a:rPr lang="es-AR" sz="2000" dirty="0"/>
              <a:t>Algoritmo de clasificación:</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65955" y="5484310"/>
            <a:ext cx="9209958" cy="1256449"/>
          </a:xfrm>
          <a:prstGeom prst="rect">
            <a:avLst/>
          </a:prstGeom>
        </p:spPr>
        <p:txBody>
          <a:bodyPr vert="horz" lIns="91440" tIns="45720" rIns="91440" bIns="45720" rtlCol="0" anchor="t">
            <a:normAutofit fontScale="975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Utilizando el algoritmo más eficiente encontrado podemos predecir 17 casos de ACV. En este caso se utilizó un árbol de decisión. Se probaron otros algoritmos sin resultados satisfactorios hasta </a:t>
            </a:r>
            <a:r>
              <a:rPr lang="es-AR" sz="2400"/>
              <a:t>el momento</a:t>
            </a:r>
            <a:endParaRPr lang="es-AR" sz="2400" dirty="0"/>
          </a:p>
        </p:txBody>
      </p:sp>
      <p:pic>
        <p:nvPicPr>
          <p:cNvPr id="8" name="Imagen 7">
            <a:extLst>
              <a:ext uri="{FF2B5EF4-FFF2-40B4-BE49-F238E27FC236}">
                <a16:creationId xmlns:a16="http://schemas.microsoft.com/office/drawing/2014/main" id="{1FA05CDA-DA47-C946-7647-32B12EE0952B}"/>
              </a:ext>
            </a:extLst>
          </p:cNvPr>
          <p:cNvPicPr>
            <a:picLocks noChangeAspect="1"/>
          </p:cNvPicPr>
          <p:nvPr/>
        </p:nvPicPr>
        <p:blipFill>
          <a:blip r:embed="rId2"/>
          <a:stretch>
            <a:fillRect/>
          </a:stretch>
        </p:blipFill>
        <p:spPr>
          <a:xfrm>
            <a:off x="3560762" y="1471881"/>
            <a:ext cx="4778546" cy="3630697"/>
          </a:xfrm>
          <a:prstGeom prst="rect">
            <a:avLst/>
          </a:prstGeom>
        </p:spPr>
      </p:pic>
    </p:spTree>
    <p:extLst>
      <p:ext uri="{BB962C8B-B14F-4D97-AF65-F5344CB8AC3E}">
        <p14:creationId xmlns:p14="http://schemas.microsoft.com/office/powerpoint/2010/main" val="229635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C1A27-E015-9381-B148-4A1D84C300C4}"/>
              </a:ext>
            </a:extLst>
          </p:cNvPr>
          <p:cNvSpPr>
            <a:spLocks noGrp="1"/>
          </p:cNvSpPr>
          <p:nvPr>
            <p:ph type="title"/>
          </p:nvPr>
        </p:nvSpPr>
        <p:spPr>
          <a:xfrm>
            <a:off x="1388533" y="269441"/>
            <a:ext cx="9651999" cy="723981"/>
          </a:xfrm>
        </p:spPr>
        <p:txBody>
          <a:bodyPr>
            <a:normAutofit/>
          </a:bodyPr>
          <a:lstStyle/>
          <a:p>
            <a:r>
              <a:rPr lang="es-AR" dirty="0"/>
              <a:t>Prevención de ACV – Accidente cerebro vascular</a:t>
            </a:r>
          </a:p>
        </p:txBody>
      </p:sp>
      <p:sp>
        <p:nvSpPr>
          <p:cNvPr id="3" name="Marcador de contenido 2">
            <a:extLst>
              <a:ext uri="{FF2B5EF4-FFF2-40B4-BE49-F238E27FC236}">
                <a16:creationId xmlns:a16="http://schemas.microsoft.com/office/drawing/2014/main" id="{C33FF623-2DB4-EAB1-E632-0AA565CD670B}"/>
              </a:ext>
            </a:extLst>
          </p:cNvPr>
          <p:cNvSpPr>
            <a:spLocks noGrp="1"/>
          </p:cNvSpPr>
          <p:nvPr>
            <p:ph idx="1"/>
          </p:nvPr>
        </p:nvSpPr>
        <p:spPr>
          <a:xfrm>
            <a:off x="1388533" y="1126426"/>
            <a:ext cx="9651999" cy="5462133"/>
          </a:xfrm>
        </p:spPr>
        <p:txBody>
          <a:bodyPr>
            <a:normAutofit/>
          </a:bodyPr>
          <a:lstStyle/>
          <a:p>
            <a:r>
              <a:rPr lang="es-AR" sz="1800" dirty="0" err="1"/>
              <a:t>Abstract</a:t>
            </a:r>
            <a:r>
              <a:rPr lang="es-AR" sz="1800" dirty="0"/>
              <a:t>: La prevención de enfermedades mediante un análisis de grandes volúmenes de datos es posible gracias las nuevas herramientas que nos brinda la ciencia de Datos. En el presente trabajo se utilizan dichas herramientas para identificar cuales son los factores que aumentan el riesgo de tener un ACV</a:t>
            </a:r>
          </a:p>
          <a:p>
            <a:r>
              <a:rPr lang="es-AR" sz="1800" dirty="0"/>
              <a:t>Contexto: Un derrame cerebral, también conocido como accidente cerebrovascular o ACV, se produce cuando una parte del cerebro pierde su suministro de sangre y la parte del cuerpo que controlan las células cerebrales privadas de sangre deja de funcionar. Esta pérdida de suministro de sangre puede ser isquémica debido a la falta de flujo sanguíneo o hemorrágica debido a una hemorragia en el tejido cerebral. Un accidente cerebrovascular es una emergencia médica porque puede provocar la muerte o una discapacidad permanente. Existen oportunidades para tratar los accidentes cerebrovasculares isquémicos, pero el tratamiento debe iniciarse en las primeras horas después de que comiencen los signos de un accidente cerebrovascular. Por ello es sumamente importante identificar a pacientes con alto riesgo de tener un accidente para poder tomar medidas preventivas y capacitaciones para poder actuar rápidamente.</a:t>
            </a:r>
          </a:p>
          <a:p>
            <a:endParaRPr lang="es-AR" dirty="0"/>
          </a:p>
        </p:txBody>
      </p:sp>
    </p:spTree>
    <p:extLst>
      <p:ext uri="{BB962C8B-B14F-4D97-AF65-F5344CB8AC3E}">
        <p14:creationId xmlns:p14="http://schemas.microsoft.com/office/powerpoint/2010/main" val="304690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200698" y="1282190"/>
            <a:ext cx="1429613" cy="490165"/>
          </a:xfrm>
        </p:spPr>
        <p:txBody>
          <a:bodyPr>
            <a:normAutofit/>
          </a:bodyPr>
          <a:lstStyle/>
          <a:p>
            <a:r>
              <a:rPr lang="es-AR" sz="2400" dirty="0"/>
              <a:t>Objetivo</a:t>
            </a:r>
          </a:p>
        </p:txBody>
      </p:sp>
      <p:sp>
        <p:nvSpPr>
          <p:cNvPr id="3" name="Marcador de contenido 2">
            <a:extLst>
              <a:ext uri="{FF2B5EF4-FFF2-40B4-BE49-F238E27FC236}">
                <a16:creationId xmlns:a16="http://schemas.microsoft.com/office/drawing/2014/main" id="{88F9497C-E5E2-77DD-AAEE-6BD334EBB8D4}"/>
              </a:ext>
            </a:extLst>
          </p:cNvPr>
          <p:cNvSpPr>
            <a:spLocks noGrp="1"/>
          </p:cNvSpPr>
          <p:nvPr>
            <p:ph idx="1"/>
          </p:nvPr>
        </p:nvSpPr>
        <p:spPr>
          <a:xfrm>
            <a:off x="1365954" y="1596630"/>
            <a:ext cx="9000983" cy="1376884"/>
          </a:xfrm>
        </p:spPr>
        <p:txBody>
          <a:bodyPr>
            <a:normAutofit fontScale="92500"/>
          </a:bodyPr>
          <a:lstStyle/>
          <a:p>
            <a:r>
              <a:rPr lang="es-AR" dirty="0"/>
              <a:t>El objetivo final de presente trabajo es identificar los factores o combinación de factores que aumentan el riesgo de tener un ACV para poder actuar anticipadamente informando a pacientes de puedan padecerlo</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6" name="Marcador de contenido 2">
            <a:extLst>
              <a:ext uri="{FF2B5EF4-FFF2-40B4-BE49-F238E27FC236}">
                <a16:creationId xmlns:a16="http://schemas.microsoft.com/office/drawing/2014/main" id="{19BBAED7-3859-D5C7-FFDC-CB4EEC5624EF}"/>
              </a:ext>
            </a:extLst>
          </p:cNvPr>
          <p:cNvSpPr txBox="1">
            <a:spLocks/>
          </p:cNvSpPr>
          <p:nvPr/>
        </p:nvSpPr>
        <p:spPr>
          <a:xfrm>
            <a:off x="1365954" y="3884486"/>
            <a:ext cx="9000983" cy="718108"/>
          </a:xfrm>
          <a:prstGeom prst="rect">
            <a:avLst/>
          </a:prstGeom>
        </p:spPr>
        <p:txBody>
          <a:bodyPr vert="horz" lIns="91440" tIns="45720" rIns="91440" bIns="45720" rtlCol="0" anchor="ctr">
            <a:normAutofit fontScale="925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s-AR" dirty="0"/>
              <a:t>¿Que combinación de características o enfermedades previas aumentan más el riesgo de padecer un ACV?</a:t>
            </a:r>
          </a:p>
        </p:txBody>
      </p:sp>
      <p:sp>
        <p:nvSpPr>
          <p:cNvPr id="7" name="Título 1">
            <a:extLst>
              <a:ext uri="{FF2B5EF4-FFF2-40B4-BE49-F238E27FC236}">
                <a16:creationId xmlns:a16="http://schemas.microsoft.com/office/drawing/2014/main" id="{0EFC726F-C5C7-A333-748E-0D7BFDEC6081}"/>
              </a:ext>
            </a:extLst>
          </p:cNvPr>
          <p:cNvSpPr txBox="1">
            <a:spLocks/>
          </p:cNvSpPr>
          <p:nvPr/>
        </p:nvSpPr>
        <p:spPr>
          <a:xfrm>
            <a:off x="1279720" y="3394321"/>
            <a:ext cx="2490769" cy="490165"/>
          </a:xfrm>
          <a:prstGeom prst="rect">
            <a:avLst/>
          </a:prstGeom>
        </p:spPr>
        <p:txBody>
          <a:bodyPr vert="horz" lIns="91440" tIns="45720" rIns="91440" bIns="45720" rtlCol="0" anchor="t">
            <a:normAutofit fontScale="925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sz="2400" dirty="0"/>
              <a:t>Pregunta Objetivo</a:t>
            </a:r>
          </a:p>
        </p:txBody>
      </p:sp>
    </p:spTree>
    <p:extLst>
      <p:ext uri="{BB962C8B-B14F-4D97-AF65-F5344CB8AC3E}">
        <p14:creationId xmlns:p14="http://schemas.microsoft.com/office/powerpoint/2010/main" val="141682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986209" y="1100743"/>
            <a:ext cx="3405169" cy="411143"/>
          </a:xfrm>
        </p:spPr>
        <p:txBody>
          <a:bodyPr>
            <a:normAutofit fontScale="90000"/>
          </a:bodyPr>
          <a:lstStyle/>
          <a:p>
            <a:r>
              <a:rPr lang="es-AR" sz="2400" dirty="0"/>
              <a:t>Preguntas a responder</a:t>
            </a:r>
          </a:p>
        </p:txBody>
      </p:sp>
      <p:sp>
        <p:nvSpPr>
          <p:cNvPr id="3" name="Marcador de contenido 2">
            <a:extLst>
              <a:ext uri="{FF2B5EF4-FFF2-40B4-BE49-F238E27FC236}">
                <a16:creationId xmlns:a16="http://schemas.microsoft.com/office/drawing/2014/main" id="{88F9497C-E5E2-77DD-AAEE-6BD334EBB8D4}"/>
              </a:ext>
            </a:extLst>
          </p:cNvPr>
          <p:cNvSpPr>
            <a:spLocks noGrp="1"/>
          </p:cNvSpPr>
          <p:nvPr>
            <p:ph idx="1"/>
          </p:nvPr>
        </p:nvSpPr>
        <p:spPr>
          <a:xfrm>
            <a:off x="1365955" y="1516781"/>
            <a:ext cx="9000983" cy="4969351"/>
          </a:xfrm>
        </p:spPr>
        <p:txBody>
          <a:bodyPr>
            <a:normAutofit fontScale="77500" lnSpcReduction="20000"/>
          </a:bodyPr>
          <a:lstStyle/>
          <a:p>
            <a:pPr algn="l">
              <a:spcBef>
                <a:spcPts val="0"/>
              </a:spcBef>
              <a:buFont typeface="Arial" panose="020B0604020202020204" pitchFamily="34" charset="0"/>
              <a:buChar char="•"/>
            </a:pPr>
            <a:r>
              <a:rPr lang="es-AR" b="0" i="0" dirty="0">
                <a:solidFill>
                  <a:srgbClr val="D5D5D5"/>
                </a:solidFill>
                <a:effectLst/>
                <a:highlight>
                  <a:srgbClr val="383838"/>
                </a:highlight>
                <a:latin typeface="Roboto" panose="02000000000000000000" pitchFamily="2" charset="0"/>
              </a:rPr>
              <a:t>¿</a:t>
            </a:r>
            <a:r>
              <a:rPr lang="es-AR" sz="2200" dirty="0"/>
              <a:t>Que rango etario tiene mas riesgo de ACV? </a:t>
            </a:r>
          </a:p>
          <a:p>
            <a:pPr algn="l">
              <a:spcBef>
                <a:spcPts val="0"/>
              </a:spcBef>
              <a:buFont typeface="Arial" panose="020B0604020202020204" pitchFamily="34" charset="0"/>
              <a:buChar char="•"/>
            </a:pPr>
            <a:r>
              <a:rPr lang="es-AR" sz="2200" dirty="0"/>
              <a:t>¿Como afecta el tabaquismo en el riesgo de ACV?</a:t>
            </a:r>
          </a:p>
          <a:p>
            <a:pPr algn="l">
              <a:spcBef>
                <a:spcPts val="0"/>
              </a:spcBef>
              <a:buFont typeface="Arial" panose="020B0604020202020204" pitchFamily="34" charset="0"/>
              <a:buChar char="•"/>
            </a:pPr>
            <a:r>
              <a:rPr lang="es-AR" sz="2200" dirty="0"/>
              <a:t>¿Como influye la hipertensión en el riesgo de ACV?</a:t>
            </a:r>
          </a:p>
          <a:p>
            <a:pPr algn="l">
              <a:spcBef>
                <a:spcPts val="0"/>
              </a:spcBef>
              <a:buFont typeface="Arial" panose="020B0604020202020204" pitchFamily="34" charset="0"/>
              <a:buChar char="•"/>
            </a:pPr>
            <a:r>
              <a:rPr lang="es-AR" sz="2200" dirty="0"/>
              <a:t>¿Como afecta el tipo de trabajo en el riesgo de ACV</a:t>
            </a:r>
          </a:p>
          <a:p>
            <a:pPr algn="l">
              <a:spcBef>
                <a:spcPts val="0"/>
              </a:spcBef>
              <a:buFont typeface="Arial" panose="020B0604020202020204" pitchFamily="34" charset="0"/>
              <a:buChar char="•"/>
            </a:pPr>
            <a:r>
              <a:rPr lang="es-AR" sz="2200" dirty="0"/>
              <a:t>¿Existe correlación entre </a:t>
            </a:r>
            <a:r>
              <a:rPr lang="es-AR" sz="2200" dirty="0" err="1"/>
              <a:t>bmi</a:t>
            </a:r>
            <a:r>
              <a:rPr lang="es-AR" sz="2200" dirty="0"/>
              <a:t> y nivel de glucemia?</a:t>
            </a:r>
          </a:p>
          <a:p>
            <a:pPr algn="l">
              <a:spcBef>
                <a:spcPts val="0"/>
              </a:spcBef>
              <a:buFont typeface="Arial" panose="020B0604020202020204" pitchFamily="34" charset="0"/>
              <a:buChar char="•"/>
            </a:pPr>
            <a:r>
              <a:rPr lang="es-AR" sz="2200" dirty="0"/>
              <a:t>¿Existe correlación entre el tipo de trabajo y el </a:t>
            </a:r>
            <a:r>
              <a:rPr lang="es-AR" sz="2200" dirty="0" err="1"/>
              <a:t>bmi</a:t>
            </a:r>
            <a:r>
              <a:rPr lang="es-AR" sz="2200" dirty="0"/>
              <a:t>?</a:t>
            </a:r>
          </a:p>
          <a:p>
            <a:pPr algn="l">
              <a:spcBef>
                <a:spcPts val="0"/>
              </a:spcBef>
              <a:buFont typeface="Arial" panose="020B0604020202020204" pitchFamily="34" charset="0"/>
              <a:buChar char="•"/>
            </a:pPr>
            <a:r>
              <a:rPr lang="es-AR" sz="2200" dirty="0"/>
              <a:t>¿Existe correlación entre </a:t>
            </a:r>
            <a:r>
              <a:rPr lang="es-AR" sz="2200" dirty="0" err="1"/>
              <a:t>bmi</a:t>
            </a:r>
            <a:r>
              <a:rPr lang="es-AR" sz="2200" dirty="0"/>
              <a:t> e hipertensión?</a:t>
            </a:r>
          </a:p>
          <a:p>
            <a:pPr algn="l">
              <a:spcBef>
                <a:spcPts val="0"/>
              </a:spcBef>
              <a:buFont typeface="Arial" panose="020B0604020202020204" pitchFamily="34" charset="0"/>
              <a:buChar char="•"/>
            </a:pPr>
            <a:r>
              <a:rPr lang="es-AR" sz="2200" dirty="0"/>
              <a:t>¿Existe correlación entre tipo de residencia y </a:t>
            </a:r>
            <a:r>
              <a:rPr lang="es-AR" sz="2200" dirty="0" err="1"/>
              <a:t>bmi</a:t>
            </a:r>
            <a:r>
              <a:rPr lang="es-AR" sz="2200" dirty="0"/>
              <a:t>?</a:t>
            </a:r>
          </a:p>
          <a:p>
            <a:pPr algn="l">
              <a:spcBef>
                <a:spcPts val="0"/>
              </a:spcBef>
              <a:buFont typeface="Arial" panose="020B0604020202020204" pitchFamily="34" charset="0"/>
              <a:buChar char="•"/>
            </a:pPr>
            <a:r>
              <a:rPr lang="es-AR" sz="2200" dirty="0"/>
              <a:t>H0 Las mujeres son mas propensas a sufrir un ACV Respuesta: Según la muestra analizada, los hombres tienen mas probabilidades de contraer un ACV que las mujeres. ¿Cual es la combinación de parámetros que aumenta el riesgo de padecer un ACV?</a:t>
            </a:r>
          </a:p>
          <a:p>
            <a:pPr algn="l">
              <a:spcBef>
                <a:spcPts val="0"/>
              </a:spcBef>
              <a:buFont typeface="Arial" panose="020B0604020202020204" pitchFamily="34" charset="0"/>
              <a:buChar char="•"/>
            </a:pPr>
            <a:r>
              <a:rPr lang="es-AR" sz="2200" dirty="0"/>
              <a:t>¿Cuales son las 3 afecciones que aumentan más el riesgo de tener la enfermedad?</a:t>
            </a:r>
          </a:p>
          <a:p>
            <a:pPr algn="l">
              <a:spcBef>
                <a:spcPts val="0"/>
              </a:spcBef>
              <a:buFont typeface="Arial" panose="020B0604020202020204" pitchFamily="34" charset="0"/>
              <a:buChar char="•"/>
            </a:pPr>
            <a:r>
              <a:rPr lang="es-AR" sz="2200" dirty="0"/>
              <a:t>¿Como podemos prevenir que suceda un ACV?</a:t>
            </a:r>
          </a:p>
          <a:p>
            <a:pPr algn="l">
              <a:spcBef>
                <a:spcPts val="0"/>
              </a:spcBef>
              <a:buFont typeface="Arial" panose="020B0604020202020204" pitchFamily="34" charset="0"/>
              <a:buChar char="•"/>
            </a:pPr>
            <a:r>
              <a:rPr lang="es-AR" sz="2200" dirty="0"/>
              <a:t>¿Que conocimientos debería tener el paciente de alto riesgo para poder actuar rápidamente y evitar secuelas?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Tree>
    <p:extLst>
      <p:ext uri="{BB962C8B-B14F-4D97-AF65-F5344CB8AC3E}">
        <p14:creationId xmlns:p14="http://schemas.microsoft.com/office/powerpoint/2010/main" val="315076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986209" y="1100743"/>
            <a:ext cx="3405169" cy="411143"/>
          </a:xfrm>
        </p:spPr>
        <p:txBody>
          <a:bodyPr>
            <a:normAutofit fontScale="90000"/>
          </a:bodyPr>
          <a:lstStyle/>
          <a:p>
            <a:r>
              <a:rPr lang="es-AR" sz="2400" dirty="0"/>
              <a:t>Descripción del </a:t>
            </a:r>
            <a:r>
              <a:rPr lang="es-AR" sz="2400" dirty="0" err="1"/>
              <a:t>dataset</a:t>
            </a:r>
            <a:endParaRPr lang="es-AR" sz="2400" dirty="0"/>
          </a:p>
        </p:txBody>
      </p:sp>
      <p:sp>
        <p:nvSpPr>
          <p:cNvPr id="3" name="Marcador de contenido 2">
            <a:extLst>
              <a:ext uri="{FF2B5EF4-FFF2-40B4-BE49-F238E27FC236}">
                <a16:creationId xmlns:a16="http://schemas.microsoft.com/office/drawing/2014/main" id="{88F9497C-E5E2-77DD-AAEE-6BD334EBB8D4}"/>
              </a:ext>
            </a:extLst>
          </p:cNvPr>
          <p:cNvSpPr>
            <a:spLocks noGrp="1"/>
          </p:cNvSpPr>
          <p:nvPr>
            <p:ph idx="1"/>
          </p:nvPr>
        </p:nvSpPr>
        <p:spPr>
          <a:xfrm>
            <a:off x="1275644" y="1426470"/>
            <a:ext cx="9000983" cy="1677975"/>
          </a:xfrm>
        </p:spPr>
        <p:txBody>
          <a:bodyPr>
            <a:normAutofit fontScale="92500"/>
          </a:bodyPr>
          <a:lstStyle/>
          <a:p>
            <a:pPr algn="l">
              <a:spcBef>
                <a:spcPts val="0"/>
              </a:spcBef>
              <a:buFont typeface="Arial" panose="020B0604020202020204" pitchFamily="34" charset="0"/>
              <a:buChar char="•"/>
            </a:pPr>
            <a:r>
              <a:rPr lang="es-AR" dirty="0"/>
              <a:t>El </a:t>
            </a:r>
            <a:r>
              <a:rPr lang="es-AR" dirty="0" err="1"/>
              <a:t>dataset</a:t>
            </a:r>
            <a:r>
              <a:rPr lang="es-AR" dirty="0"/>
              <a:t> seleccionado corresponde a la base de datos de 43.400 pacientes de un hospital. Algunos de ellos han tenido un ACV (Accidente cerebro vascular). El conjunto de datos de accidentes cerebrovasculares cerebrales consta de 12 </a:t>
            </a:r>
            <a:r>
              <a:rPr lang="es-AR" dirty="0" err="1"/>
              <a:t>features</a:t>
            </a:r>
            <a:r>
              <a:rPr lang="es-AR" dirty="0"/>
              <a:t>, incluida la columna de destino que está desequilibrada</a:t>
            </a:r>
            <a:r>
              <a:rPr lang="es-AR" sz="1900" dirty="0"/>
              <a:t>.</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4" name="Marcador de contenido 2">
            <a:extLst>
              <a:ext uri="{FF2B5EF4-FFF2-40B4-BE49-F238E27FC236}">
                <a16:creationId xmlns:a16="http://schemas.microsoft.com/office/drawing/2014/main" id="{EC9AC172-F088-677B-0017-5CB10C322887}"/>
              </a:ext>
            </a:extLst>
          </p:cNvPr>
          <p:cNvSpPr txBox="1">
            <a:spLocks/>
          </p:cNvSpPr>
          <p:nvPr/>
        </p:nvSpPr>
        <p:spPr>
          <a:xfrm>
            <a:off x="1365955" y="3394502"/>
            <a:ext cx="9000983" cy="718108"/>
          </a:xfrm>
          <a:prstGeom prst="rect">
            <a:avLst/>
          </a:prstGeom>
        </p:spPr>
        <p:txBody>
          <a:bodyPr vert="horz" lIns="91440" tIns="45720" rIns="91440" bIns="45720" rtlCol="0" anchor="ctr">
            <a:normAutofit fontScale="925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s-AR" dirty="0"/>
              <a:t>Fuente: </a:t>
            </a:r>
            <a:r>
              <a:rPr lang="es-AR" dirty="0">
                <a:hlinkClick r:id="rId2"/>
              </a:rPr>
              <a:t>https://www.kaggle.com/datasets/shashwatwork/cerebral-stroke-predictionimbalaced-dataset/</a:t>
            </a:r>
            <a:r>
              <a:rPr lang="es-AR" dirty="0"/>
              <a:t> </a:t>
            </a:r>
          </a:p>
        </p:txBody>
      </p:sp>
    </p:spTree>
    <p:extLst>
      <p:ext uri="{BB962C8B-B14F-4D97-AF65-F5344CB8AC3E}">
        <p14:creationId xmlns:p14="http://schemas.microsoft.com/office/powerpoint/2010/main" val="63710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986209" y="1100743"/>
            <a:ext cx="3879302" cy="411143"/>
          </a:xfrm>
        </p:spPr>
        <p:txBody>
          <a:bodyPr>
            <a:normAutofit fontScale="90000"/>
          </a:bodyPr>
          <a:lstStyle/>
          <a:p>
            <a:r>
              <a:rPr lang="es-AR" sz="2400" dirty="0"/>
              <a:t>Descripción de las variables</a:t>
            </a:r>
          </a:p>
        </p:txBody>
      </p:sp>
      <p:sp>
        <p:nvSpPr>
          <p:cNvPr id="3" name="Marcador de contenido 2">
            <a:extLst>
              <a:ext uri="{FF2B5EF4-FFF2-40B4-BE49-F238E27FC236}">
                <a16:creationId xmlns:a16="http://schemas.microsoft.com/office/drawing/2014/main" id="{88F9497C-E5E2-77DD-AAEE-6BD334EBB8D4}"/>
              </a:ext>
            </a:extLst>
          </p:cNvPr>
          <p:cNvSpPr>
            <a:spLocks noGrp="1"/>
          </p:cNvSpPr>
          <p:nvPr>
            <p:ph idx="1"/>
          </p:nvPr>
        </p:nvSpPr>
        <p:spPr>
          <a:xfrm>
            <a:off x="1286933" y="1511886"/>
            <a:ext cx="9651998" cy="5121086"/>
          </a:xfrm>
        </p:spPr>
        <p:txBody>
          <a:bodyPr>
            <a:normAutofit fontScale="92500" lnSpcReduction="20000"/>
          </a:bodyPr>
          <a:lstStyle/>
          <a:p>
            <a:pPr algn="l">
              <a:spcBef>
                <a:spcPts val="0"/>
              </a:spcBef>
              <a:buFont typeface="Arial" panose="020B0604020202020204" pitchFamily="34" charset="0"/>
              <a:buChar char="•"/>
            </a:pPr>
            <a:r>
              <a:rPr lang="es-AR" dirty="0"/>
              <a:t>id: Identificación única del paciente</a:t>
            </a:r>
          </a:p>
          <a:p>
            <a:pPr algn="l">
              <a:spcBef>
                <a:spcPts val="0"/>
              </a:spcBef>
              <a:buFont typeface="Arial" panose="020B0604020202020204" pitchFamily="34" charset="0"/>
              <a:buChar char="•"/>
            </a:pPr>
            <a:r>
              <a:rPr lang="es-AR" dirty="0" err="1"/>
              <a:t>gender</a:t>
            </a:r>
            <a:r>
              <a:rPr lang="es-AR" dirty="0"/>
              <a:t>: género</a:t>
            </a:r>
          </a:p>
          <a:p>
            <a:pPr algn="l">
              <a:spcBef>
                <a:spcPts val="0"/>
              </a:spcBef>
              <a:buFont typeface="Arial" panose="020B0604020202020204" pitchFamily="34" charset="0"/>
              <a:buChar char="•"/>
            </a:pPr>
            <a:r>
              <a:rPr lang="es-AR" dirty="0" err="1"/>
              <a:t>age</a:t>
            </a:r>
            <a:r>
              <a:rPr lang="es-AR" dirty="0"/>
              <a:t>: Edad</a:t>
            </a:r>
          </a:p>
          <a:p>
            <a:pPr algn="l">
              <a:spcBef>
                <a:spcPts val="0"/>
              </a:spcBef>
              <a:buFont typeface="Arial" panose="020B0604020202020204" pitchFamily="34" charset="0"/>
              <a:buChar char="•"/>
            </a:pPr>
            <a:r>
              <a:rPr lang="es-AR" dirty="0" err="1"/>
              <a:t>hypertension</a:t>
            </a:r>
            <a:r>
              <a:rPr lang="es-AR" dirty="0"/>
              <a:t>: Si padece hipertensión arterial (0 No padece / 1 Si padece)</a:t>
            </a:r>
          </a:p>
          <a:p>
            <a:pPr algn="l">
              <a:spcBef>
                <a:spcPts val="0"/>
              </a:spcBef>
              <a:buFont typeface="Arial" panose="020B0604020202020204" pitchFamily="34" charset="0"/>
              <a:buChar char="•"/>
            </a:pPr>
            <a:r>
              <a:rPr lang="es-AR" dirty="0" err="1"/>
              <a:t>heart_disease</a:t>
            </a:r>
            <a:r>
              <a:rPr lang="es-AR" dirty="0"/>
              <a:t>: Si padece alguna enfermedad cardíaca (0 No padece / 1 Si padece)</a:t>
            </a:r>
          </a:p>
          <a:p>
            <a:pPr algn="l">
              <a:spcBef>
                <a:spcPts val="0"/>
              </a:spcBef>
              <a:buFont typeface="Arial" panose="020B0604020202020204" pitchFamily="34" charset="0"/>
              <a:buChar char="•"/>
            </a:pPr>
            <a:r>
              <a:rPr lang="es-AR" dirty="0" err="1"/>
              <a:t>ever_married</a:t>
            </a:r>
            <a:r>
              <a:rPr lang="es-AR" dirty="0"/>
              <a:t>: Si padeció el casamiento (Yes / No)</a:t>
            </a:r>
          </a:p>
          <a:p>
            <a:pPr algn="l">
              <a:spcBef>
                <a:spcPts val="0"/>
              </a:spcBef>
              <a:buFont typeface="Arial" panose="020B0604020202020204" pitchFamily="34" charset="0"/>
              <a:buChar char="•"/>
            </a:pPr>
            <a:r>
              <a:rPr lang="es-AR" dirty="0" err="1"/>
              <a:t>work_type</a:t>
            </a:r>
            <a:r>
              <a:rPr lang="es-AR" dirty="0"/>
              <a:t>: Tipo de trabajo (</a:t>
            </a:r>
            <a:r>
              <a:rPr lang="es-AR" dirty="0" err="1"/>
              <a:t>Private</a:t>
            </a:r>
            <a:r>
              <a:rPr lang="es-AR" dirty="0"/>
              <a:t>: Empleado; </a:t>
            </a:r>
            <a:r>
              <a:rPr lang="es-AR" dirty="0" err="1"/>
              <a:t>Govt_job</a:t>
            </a:r>
            <a:r>
              <a:rPr lang="es-AR" dirty="0"/>
              <a:t>: Empleado del gobierno; </a:t>
            </a:r>
            <a:r>
              <a:rPr lang="es-AR" dirty="0" err="1"/>
              <a:t>Self-employed</a:t>
            </a:r>
            <a:r>
              <a:rPr lang="es-AR" dirty="0"/>
              <a:t>: Independiente, </a:t>
            </a:r>
            <a:r>
              <a:rPr lang="es-AR" dirty="0" err="1"/>
              <a:t>etc</a:t>
            </a:r>
            <a:r>
              <a:rPr lang="es-AR" dirty="0"/>
              <a:t>)</a:t>
            </a:r>
          </a:p>
          <a:p>
            <a:pPr algn="l">
              <a:spcBef>
                <a:spcPts val="0"/>
              </a:spcBef>
              <a:buFont typeface="Arial" panose="020B0604020202020204" pitchFamily="34" charset="0"/>
              <a:buChar char="•"/>
            </a:pPr>
            <a:r>
              <a:rPr lang="es-AR" dirty="0" err="1"/>
              <a:t>Residence_type</a:t>
            </a:r>
            <a:r>
              <a:rPr lang="es-AR" dirty="0"/>
              <a:t>: Tipo de </a:t>
            </a:r>
            <a:r>
              <a:rPr lang="es-AR" dirty="0" err="1"/>
              <a:t>recidencia</a:t>
            </a:r>
            <a:r>
              <a:rPr lang="es-AR" dirty="0"/>
              <a:t> (Rural / Urban)</a:t>
            </a:r>
          </a:p>
          <a:p>
            <a:pPr algn="l">
              <a:spcBef>
                <a:spcPts val="0"/>
              </a:spcBef>
              <a:buFont typeface="Arial" panose="020B0604020202020204" pitchFamily="34" charset="0"/>
              <a:buChar char="•"/>
            </a:pPr>
            <a:r>
              <a:rPr lang="es-AR" dirty="0" err="1"/>
              <a:t>avg_glucose_level</a:t>
            </a:r>
            <a:r>
              <a:rPr lang="es-AR" dirty="0"/>
              <a:t>: </a:t>
            </a:r>
            <a:r>
              <a:rPr lang="es-AR" dirty="0" err="1"/>
              <a:t>Nievel</a:t>
            </a:r>
            <a:r>
              <a:rPr lang="es-AR" dirty="0"/>
              <a:t> medio de glucosa</a:t>
            </a:r>
          </a:p>
          <a:p>
            <a:pPr algn="l">
              <a:spcBef>
                <a:spcPts val="0"/>
              </a:spcBef>
              <a:buFont typeface="Arial" panose="020B0604020202020204" pitchFamily="34" charset="0"/>
              <a:buChar char="•"/>
            </a:pPr>
            <a:r>
              <a:rPr lang="es-AR" dirty="0" err="1"/>
              <a:t>bmi</a:t>
            </a:r>
            <a:r>
              <a:rPr lang="es-AR" dirty="0"/>
              <a:t>: </a:t>
            </a:r>
            <a:r>
              <a:rPr lang="es-AR" dirty="0" err="1"/>
              <a:t>Indice</a:t>
            </a:r>
            <a:r>
              <a:rPr lang="es-AR" dirty="0"/>
              <a:t> de masa corporal</a:t>
            </a:r>
          </a:p>
          <a:p>
            <a:pPr algn="l">
              <a:spcBef>
                <a:spcPts val="0"/>
              </a:spcBef>
              <a:buFont typeface="Arial" panose="020B0604020202020204" pitchFamily="34" charset="0"/>
              <a:buChar char="•"/>
            </a:pPr>
            <a:r>
              <a:rPr lang="es-AR" dirty="0" err="1"/>
              <a:t>smoking_status</a:t>
            </a:r>
            <a:r>
              <a:rPr lang="es-AR" dirty="0"/>
              <a:t>: Condición de fumador (</a:t>
            </a:r>
            <a:r>
              <a:rPr lang="es-AR" dirty="0" err="1"/>
              <a:t>smokes</a:t>
            </a:r>
            <a:r>
              <a:rPr lang="es-AR" dirty="0"/>
              <a:t>: fuma ; </a:t>
            </a:r>
            <a:r>
              <a:rPr lang="es-AR" dirty="0" err="1"/>
              <a:t>never</a:t>
            </a:r>
            <a:r>
              <a:rPr lang="es-AR" dirty="0"/>
              <a:t> </a:t>
            </a:r>
            <a:r>
              <a:rPr lang="es-AR" dirty="0" err="1"/>
              <a:t>smoked</a:t>
            </a:r>
            <a:r>
              <a:rPr lang="es-AR" dirty="0"/>
              <a:t>: Nunca fumó; </a:t>
            </a:r>
            <a:r>
              <a:rPr lang="es-AR" dirty="0" err="1"/>
              <a:t>formerly</a:t>
            </a:r>
            <a:r>
              <a:rPr lang="es-AR" dirty="0"/>
              <a:t> </a:t>
            </a:r>
            <a:r>
              <a:rPr lang="es-AR" dirty="0" err="1"/>
              <a:t>smoked</a:t>
            </a:r>
            <a:r>
              <a:rPr lang="es-AR" dirty="0"/>
              <a:t>: Ex fumador)</a:t>
            </a:r>
          </a:p>
          <a:p>
            <a:pPr algn="l">
              <a:spcBef>
                <a:spcPts val="0"/>
              </a:spcBef>
              <a:buFont typeface="Arial" panose="020B0604020202020204" pitchFamily="34" charset="0"/>
              <a:buChar char="•"/>
            </a:pPr>
            <a:r>
              <a:rPr lang="es-AR" dirty="0" err="1"/>
              <a:t>stroke</a:t>
            </a:r>
            <a:r>
              <a:rPr lang="es-AR" dirty="0"/>
              <a:t>: Si tuvo o no tuvo un ACV (0 = No tuvo ; 1 = Si tuvo)</a:t>
            </a:r>
            <a:r>
              <a:rPr lang="es-AR" sz="1900" dirty="0"/>
              <a:t>.</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Tree>
    <p:extLst>
      <p:ext uri="{BB962C8B-B14F-4D97-AF65-F5344CB8AC3E}">
        <p14:creationId xmlns:p14="http://schemas.microsoft.com/office/powerpoint/2010/main" val="379253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365320" y="1147889"/>
            <a:ext cx="9162502" cy="411143"/>
          </a:xfrm>
        </p:spPr>
        <p:txBody>
          <a:bodyPr>
            <a:normAutofit fontScale="90000"/>
          </a:bodyPr>
          <a:lstStyle/>
          <a:p>
            <a:r>
              <a:rPr lang="es-AR" sz="2400" dirty="0"/>
              <a:t>Las primeras filas de la base de datos se muestran a continuación</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pic>
        <p:nvPicPr>
          <p:cNvPr id="8" name="Imagen 7">
            <a:extLst>
              <a:ext uri="{FF2B5EF4-FFF2-40B4-BE49-F238E27FC236}">
                <a16:creationId xmlns:a16="http://schemas.microsoft.com/office/drawing/2014/main" id="{17EE9B34-E8A8-C99F-F7C2-9004F1F38E72}"/>
              </a:ext>
            </a:extLst>
          </p:cNvPr>
          <p:cNvPicPr>
            <a:picLocks noChangeAspect="1"/>
          </p:cNvPicPr>
          <p:nvPr/>
        </p:nvPicPr>
        <p:blipFill>
          <a:blip r:embed="rId2"/>
          <a:stretch>
            <a:fillRect/>
          </a:stretch>
        </p:blipFill>
        <p:spPr>
          <a:xfrm>
            <a:off x="1209538" y="1769944"/>
            <a:ext cx="9964832" cy="1955390"/>
          </a:xfrm>
          <a:prstGeom prst="rect">
            <a:avLst/>
          </a:prstGeom>
        </p:spPr>
      </p:pic>
      <p:sp>
        <p:nvSpPr>
          <p:cNvPr id="9" name="Título 1">
            <a:extLst>
              <a:ext uri="{FF2B5EF4-FFF2-40B4-BE49-F238E27FC236}">
                <a16:creationId xmlns:a16="http://schemas.microsoft.com/office/drawing/2014/main" id="{8866A8D1-F505-52A9-C14F-A54D30454BED}"/>
              </a:ext>
            </a:extLst>
          </p:cNvPr>
          <p:cNvSpPr txBox="1">
            <a:spLocks/>
          </p:cNvSpPr>
          <p:nvPr/>
        </p:nvSpPr>
        <p:spPr>
          <a:xfrm>
            <a:off x="687054" y="4147157"/>
            <a:ext cx="6628146" cy="411143"/>
          </a:xfrm>
          <a:prstGeom prst="rect">
            <a:avLst/>
          </a:prstGeom>
        </p:spPr>
        <p:txBody>
          <a:bodyPr vert="horz" lIns="91440" tIns="45720" rIns="91440" bIns="45720" rtlCol="0" anchor="t">
            <a:normAutofit fontScale="975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sz="2400" dirty="0"/>
              <a:t>De los 43.400 pacientes 783 sufrieron un ACV</a:t>
            </a:r>
          </a:p>
        </p:txBody>
      </p:sp>
    </p:spTree>
    <p:extLst>
      <p:ext uri="{BB962C8B-B14F-4D97-AF65-F5344CB8AC3E}">
        <p14:creationId xmlns:p14="http://schemas.microsoft.com/office/powerpoint/2010/main" val="220589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365320" y="1147889"/>
            <a:ext cx="6949880" cy="411143"/>
          </a:xfrm>
        </p:spPr>
        <p:txBody>
          <a:bodyPr>
            <a:normAutofit fontScale="90000"/>
          </a:bodyPr>
          <a:lstStyle/>
          <a:p>
            <a:r>
              <a:rPr lang="es-AR" sz="2400" dirty="0"/>
              <a:t>Evaluación de ocurrencia de ACV según la edad</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526186" y="6021112"/>
            <a:ext cx="10491767" cy="411143"/>
          </a:xfrm>
          <a:prstGeom prst="rect">
            <a:avLst/>
          </a:prstGeom>
        </p:spPr>
        <p:txBody>
          <a:bodyPr vert="horz" lIns="91440" tIns="45720" rIns="91440" bIns="45720" rtlCol="0" anchor="t">
            <a:normAutofit fontScale="975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sz="2400" dirty="0"/>
              <a:t>Aquí vemos que los casos de ACV aumentan para personas mas longevas </a:t>
            </a:r>
          </a:p>
        </p:txBody>
      </p:sp>
      <p:pic>
        <p:nvPicPr>
          <p:cNvPr id="4" name="Imagen 3">
            <a:extLst>
              <a:ext uri="{FF2B5EF4-FFF2-40B4-BE49-F238E27FC236}">
                <a16:creationId xmlns:a16="http://schemas.microsoft.com/office/drawing/2014/main" id="{2DF1FF38-5287-B088-BC68-F4AFCCB1D50B}"/>
              </a:ext>
            </a:extLst>
          </p:cNvPr>
          <p:cNvPicPr>
            <a:picLocks noChangeAspect="1"/>
          </p:cNvPicPr>
          <p:nvPr/>
        </p:nvPicPr>
        <p:blipFill>
          <a:blip r:embed="rId2"/>
          <a:stretch>
            <a:fillRect/>
          </a:stretch>
        </p:blipFill>
        <p:spPr>
          <a:xfrm>
            <a:off x="2094972" y="1733254"/>
            <a:ext cx="7308673" cy="3939570"/>
          </a:xfrm>
          <a:prstGeom prst="rect">
            <a:avLst/>
          </a:prstGeom>
        </p:spPr>
      </p:pic>
    </p:spTree>
    <p:extLst>
      <p:ext uri="{BB962C8B-B14F-4D97-AF65-F5344CB8AC3E}">
        <p14:creationId xmlns:p14="http://schemas.microsoft.com/office/powerpoint/2010/main" val="199189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365320" y="1147889"/>
            <a:ext cx="6949880" cy="411143"/>
          </a:xfrm>
        </p:spPr>
        <p:txBody>
          <a:bodyPr>
            <a:normAutofit fontScale="90000"/>
          </a:bodyPr>
          <a:lstStyle/>
          <a:p>
            <a:r>
              <a:rPr lang="es-AR" sz="2400" dirty="0"/>
              <a:t>Evaluación de ocurrencia de ACV según la edad</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526186" y="6021112"/>
            <a:ext cx="10491767" cy="411143"/>
          </a:xfrm>
          <a:prstGeom prst="rect">
            <a:avLst/>
          </a:prstGeom>
        </p:spPr>
        <p:txBody>
          <a:bodyPr vert="horz" lIns="91440" tIns="45720" rIns="91440" bIns="45720" rtlCol="0" anchor="t">
            <a:normAutofit fontScale="975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sz="2400" dirty="0"/>
              <a:t>Aquí vemos que los casos de ACV aumentan para personas más longevas </a:t>
            </a:r>
          </a:p>
        </p:txBody>
      </p:sp>
      <p:pic>
        <p:nvPicPr>
          <p:cNvPr id="6" name="Imagen 5">
            <a:extLst>
              <a:ext uri="{FF2B5EF4-FFF2-40B4-BE49-F238E27FC236}">
                <a16:creationId xmlns:a16="http://schemas.microsoft.com/office/drawing/2014/main" id="{F61B699A-1682-A104-4BF7-76CA72F22FAC}"/>
              </a:ext>
            </a:extLst>
          </p:cNvPr>
          <p:cNvPicPr>
            <a:picLocks noChangeAspect="1"/>
          </p:cNvPicPr>
          <p:nvPr/>
        </p:nvPicPr>
        <p:blipFill>
          <a:blip r:embed="rId2"/>
          <a:stretch>
            <a:fillRect/>
          </a:stretch>
        </p:blipFill>
        <p:spPr>
          <a:xfrm>
            <a:off x="3461814" y="1769943"/>
            <a:ext cx="5085451" cy="4046931"/>
          </a:xfrm>
          <a:prstGeom prst="rect">
            <a:avLst/>
          </a:prstGeom>
        </p:spPr>
      </p:pic>
    </p:spTree>
    <p:extLst>
      <p:ext uri="{BB962C8B-B14F-4D97-AF65-F5344CB8AC3E}">
        <p14:creationId xmlns:p14="http://schemas.microsoft.com/office/powerpoint/2010/main" val="3944199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{70B13EFB-7808-422B-A215-68A756E1946B}tf16401375</Template>
  <TotalTime>2522</TotalTime>
  <Words>1327</Words>
  <Application>Microsoft Office PowerPoint</Application>
  <PresentationFormat>Panorámica</PresentationFormat>
  <Paragraphs>83</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MS Shell Dlg 2</vt:lpstr>
      <vt:lpstr>Roboto</vt:lpstr>
      <vt:lpstr>Wingdings</vt:lpstr>
      <vt:lpstr>Wingdings 3</vt:lpstr>
      <vt:lpstr>Madison</vt:lpstr>
      <vt:lpstr>Proyecto final de Data Science  Segunda entrega</vt:lpstr>
      <vt:lpstr>Prevención de ACV – Accidente cerebro vascular</vt:lpstr>
      <vt:lpstr>Objetivo</vt:lpstr>
      <vt:lpstr>Preguntas a responder</vt:lpstr>
      <vt:lpstr>Descripción del dataset</vt:lpstr>
      <vt:lpstr>Descripción de las variables</vt:lpstr>
      <vt:lpstr>Las primeras filas de la base de datos se muestran a continuación</vt:lpstr>
      <vt:lpstr>Evaluación de ocurrencia de ACV según la edad</vt:lpstr>
      <vt:lpstr>Evaluación de ocurrencia de ACV según la edad</vt:lpstr>
      <vt:lpstr>Evaluación de ocurrencia de ACV según tipo de empleo</vt:lpstr>
      <vt:lpstr>Compruebo si las mujeres son más propensas a tener un ACV que los hombres:</vt:lpstr>
      <vt:lpstr>Evaluación de ocurrencia de ACV según el índice de masa corporal e hipertensión arterial</vt:lpstr>
      <vt:lpstr>Correlación:</vt:lpstr>
      <vt:lpstr>Análisis de correlación entre variables numéricas</vt:lpstr>
      <vt:lpstr>Análisis de padecimiento por tipo de vivienda</vt:lpstr>
      <vt:lpstr>Algoritmo de clasificación: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 Caparros</dc:creator>
  <cp:lastModifiedBy>Rodrigo Caparros</cp:lastModifiedBy>
  <cp:revision>3</cp:revision>
  <dcterms:created xsi:type="dcterms:W3CDTF">2024-04-16T02:02:48Z</dcterms:created>
  <dcterms:modified xsi:type="dcterms:W3CDTF">2024-04-17T20:05:37Z</dcterms:modified>
</cp:coreProperties>
</file>