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6" r:id="rId20"/>
    <p:sldId id="278" r:id="rId21"/>
    <p:sldId id="277"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3" d="100"/>
          <a:sy n="83" d="100"/>
        </p:scale>
        <p:origin x="14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D2D50-B5E0-43BA-9B44-2A5A3B0DBBAF}" type="datetimeFigureOut">
              <a:rPr lang="es-AR" smtClean="0"/>
              <a:t>30/6/2024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547A2-0D64-46FE-BE07-CE65BA260DD5}" type="slidenum">
              <a:rPr lang="es-AR" smtClean="0"/>
              <a:t>‹Nº›</a:t>
            </a:fld>
            <a:endParaRPr lang="es-AR"/>
          </a:p>
        </p:txBody>
      </p:sp>
    </p:spTree>
    <p:extLst>
      <p:ext uri="{BB962C8B-B14F-4D97-AF65-F5344CB8AC3E}">
        <p14:creationId xmlns:p14="http://schemas.microsoft.com/office/powerpoint/2010/main" val="380577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E5547A2-0D64-46FE-BE07-CE65BA260DD5}" type="slidenum">
              <a:rPr lang="es-AR" smtClean="0"/>
              <a:t>24</a:t>
            </a:fld>
            <a:endParaRPr lang="es-AR"/>
          </a:p>
        </p:txBody>
      </p:sp>
    </p:spTree>
    <p:extLst>
      <p:ext uri="{BB962C8B-B14F-4D97-AF65-F5344CB8AC3E}">
        <p14:creationId xmlns:p14="http://schemas.microsoft.com/office/powerpoint/2010/main" val="38008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E5547A2-0D64-46FE-BE07-CE65BA260DD5}" type="slidenum">
              <a:rPr lang="es-AR" smtClean="0"/>
              <a:t>25</a:t>
            </a:fld>
            <a:endParaRPr lang="es-AR"/>
          </a:p>
        </p:txBody>
      </p:sp>
    </p:spTree>
    <p:extLst>
      <p:ext uri="{BB962C8B-B14F-4D97-AF65-F5344CB8AC3E}">
        <p14:creationId xmlns:p14="http://schemas.microsoft.com/office/powerpoint/2010/main" val="15489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E5547A2-0D64-46FE-BE07-CE65BA260DD5}" type="slidenum">
              <a:rPr lang="es-AR" smtClean="0"/>
              <a:t>26</a:t>
            </a:fld>
            <a:endParaRPr lang="es-AR"/>
          </a:p>
        </p:txBody>
      </p:sp>
    </p:spTree>
    <p:extLst>
      <p:ext uri="{BB962C8B-B14F-4D97-AF65-F5344CB8AC3E}">
        <p14:creationId xmlns:p14="http://schemas.microsoft.com/office/powerpoint/2010/main" val="1072288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E5547A2-0D64-46FE-BE07-CE65BA260DD5}" type="slidenum">
              <a:rPr lang="es-AR" smtClean="0"/>
              <a:t>27</a:t>
            </a:fld>
            <a:endParaRPr lang="es-AR"/>
          </a:p>
        </p:txBody>
      </p:sp>
    </p:spTree>
    <p:extLst>
      <p:ext uri="{BB962C8B-B14F-4D97-AF65-F5344CB8AC3E}">
        <p14:creationId xmlns:p14="http://schemas.microsoft.com/office/powerpoint/2010/main" val="333618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6/30/2024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6/30/2024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6/30/2024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6/30/2024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6/30/2024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6/30/2024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6/30/2024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6/30/2024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rive.google.com/file/d/1Gyl1MVX3vdAHTOQ4dcpiit9Z6P3Z9VUK/view?usp=shar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hashwatwork/cerebral-stroke-predictionimbalaced-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F5C58-42A1-3BCE-43FC-10ACCC57A178}"/>
              </a:ext>
            </a:extLst>
          </p:cNvPr>
          <p:cNvSpPr>
            <a:spLocks noGrp="1"/>
          </p:cNvSpPr>
          <p:nvPr>
            <p:ph type="ctrTitle"/>
          </p:nvPr>
        </p:nvSpPr>
        <p:spPr>
          <a:xfrm>
            <a:off x="1145894" y="1897943"/>
            <a:ext cx="7254914" cy="4491282"/>
          </a:xfrm>
        </p:spPr>
        <p:txBody>
          <a:bodyPr>
            <a:normAutofit fontScale="90000"/>
          </a:bodyPr>
          <a:lstStyle/>
          <a:p>
            <a:r>
              <a:rPr lang="en-US" dirty="0"/>
              <a:t>Proyecto final de Data Science</a:t>
            </a:r>
            <a:br>
              <a:rPr lang="en-US" dirty="0"/>
            </a:br>
            <a:br>
              <a:rPr lang="en-US" dirty="0"/>
            </a:br>
            <a:br>
              <a:rPr lang="en-US" dirty="0"/>
            </a:br>
            <a:r>
              <a:rPr lang="en-US" sz="4900" dirty="0" err="1"/>
              <a:t>Prevención</a:t>
            </a:r>
            <a:r>
              <a:rPr lang="en-US" sz="4900" dirty="0"/>
              <a:t> y </a:t>
            </a:r>
            <a:r>
              <a:rPr lang="en-US" sz="4900" dirty="0" err="1"/>
              <a:t>predicción</a:t>
            </a:r>
            <a:r>
              <a:rPr lang="en-US" sz="4900" dirty="0"/>
              <a:t> de </a:t>
            </a:r>
            <a:r>
              <a:rPr lang="en-US" sz="4900" dirty="0" err="1"/>
              <a:t>Accidente</a:t>
            </a:r>
            <a:r>
              <a:rPr lang="en-US" sz="4900" dirty="0"/>
              <a:t> </a:t>
            </a:r>
            <a:r>
              <a:rPr lang="en-US" sz="4900" dirty="0" err="1"/>
              <a:t>Cerebro</a:t>
            </a:r>
            <a:r>
              <a:rPr lang="en-US" sz="4900" dirty="0"/>
              <a:t> Vascular</a:t>
            </a:r>
            <a:endParaRPr lang="es-AR" sz="4900" dirty="0"/>
          </a:p>
        </p:txBody>
      </p:sp>
      <p:sp>
        <p:nvSpPr>
          <p:cNvPr id="3" name="Subtítulo 2">
            <a:extLst>
              <a:ext uri="{FF2B5EF4-FFF2-40B4-BE49-F238E27FC236}">
                <a16:creationId xmlns:a16="http://schemas.microsoft.com/office/drawing/2014/main" id="{0C7ADC81-05B0-C44A-F929-6B2A43C4D129}"/>
              </a:ext>
            </a:extLst>
          </p:cNvPr>
          <p:cNvSpPr>
            <a:spLocks noGrp="1"/>
          </p:cNvSpPr>
          <p:nvPr>
            <p:ph type="subTitle" idx="1"/>
          </p:nvPr>
        </p:nvSpPr>
        <p:spPr>
          <a:xfrm>
            <a:off x="3043207" y="248075"/>
            <a:ext cx="5357600" cy="1160213"/>
          </a:xfrm>
        </p:spPr>
        <p:txBody>
          <a:bodyPr/>
          <a:lstStyle/>
          <a:p>
            <a:r>
              <a:rPr lang="en-US" dirty="0" err="1"/>
              <a:t>Alumno</a:t>
            </a:r>
            <a:r>
              <a:rPr lang="en-US" dirty="0"/>
              <a:t>: Rodrigo </a:t>
            </a:r>
            <a:r>
              <a:rPr lang="en-US" dirty="0" err="1"/>
              <a:t>Caparrós</a:t>
            </a:r>
            <a:endParaRPr lang="en-US" dirty="0"/>
          </a:p>
          <a:p>
            <a:r>
              <a:rPr lang="en-US" dirty="0" err="1"/>
              <a:t>Comisión</a:t>
            </a:r>
            <a:r>
              <a:rPr lang="en-US" dirty="0"/>
              <a:t>: 49150</a:t>
            </a:r>
            <a:endParaRPr lang="es-AR" dirty="0"/>
          </a:p>
        </p:txBody>
      </p:sp>
    </p:spTree>
    <p:extLst>
      <p:ext uri="{BB962C8B-B14F-4D97-AF65-F5344CB8AC3E}">
        <p14:creationId xmlns:p14="http://schemas.microsoft.com/office/powerpoint/2010/main" val="3111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749142" y="1133549"/>
            <a:ext cx="7604636" cy="411143"/>
          </a:xfrm>
        </p:spPr>
        <p:txBody>
          <a:bodyPr>
            <a:normAutofit fontScale="90000"/>
          </a:bodyPr>
          <a:lstStyle/>
          <a:p>
            <a:r>
              <a:rPr lang="es-AR" sz="2400" dirty="0"/>
              <a:t>Evaluación de ocurrencia de ACV según tipo de empleo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292244" y="5919456"/>
            <a:ext cx="9961191" cy="938543"/>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Aquí vemos que hay más casos en personas en relación de dependencia, aunque es probable que la mayor parte de las muestras sean de empleados por lo que no hay una conclusión clara de que el tipo de trabajo aumente el riesgo de ACV. También se observa que hay más casos en mujeres que en hombres.</a:t>
            </a:r>
          </a:p>
        </p:txBody>
      </p:sp>
      <p:pic>
        <p:nvPicPr>
          <p:cNvPr id="4" name="Imagen 3">
            <a:extLst>
              <a:ext uri="{FF2B5EF4-FFF2-40B4-BE49-F238E27FC236}">
                <a16:creationId xmlns:a16="http://schemas.microsoft.com/office/drawing/2014/main" id="{441B83D4-C681-CB27-AFEF-8AB8496DDEC6}"/>
              </a:ext>
            </a:extLst>
          </p:cNvPr>
          <p:cNvPicPr>
            <a:picLocks noChangeAspect="1"/>
          </p:cNvPicPr>
          <p:nvPr/>
        </p:nvPicPr>
        <p:blipFill>
          <a:blip r:embed="rId2"/>
          <a:stretch>
            <a:fillRect/>
          </a:stretch>
        </p:blipFill>
        <p:spPr>
          <a:xfrm>
            <a:off x="2875853" y="1544692"/>
            <a:ext cx="6128280" cy="4192589"/>
          </a:xfrm>
          <a:prstGeom prst="rect">
            <a:avLst/>
          </a:prstGeom>
        </p:spPr>
      </p:pic>
    </p:spTree>
    <p:extLst>
      <p:ext uri="{BB962C8B-B14F-4D97-AF65-F5344CB8AC3E}">
        <p14:creationId xmlns:p14="http://schemas.microsoft.com/office/powerpoint/2010/main" val="35656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099098" y="1223860"/>
            <a:ext cx="5730680" cy="723981"/>
          </a:xfrm>
        </p:spPr>
        <p:txBody>
          <a:bodyPr>
            <a:normAutofit fontScale="90000"/>
          </a:bodyPr>
          <a:lstStyle/>
          <a:p>
            <a:pPr algn="l"/>
            <a:r>
              <a:rPr lang="es-AR" sz="2400" dirty="0"/>
              <a:t>Compruebo si las mujeres son más propensas a tener un ACV que los hombres: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099098" y="4544764"/>
            <a:ext cx="9051899" cy="1089376"/>
          </a:xfrm>
          <a:prstGeom prst="rect">
            <a:avLst/>
          </a:prstGeom>
        </p:spPr>
        <p:txBody>
          <a:bodyPr vert="horz" lIns="91440" tIns="45720" rIns="91440" bIns="45720" rtlCol="0" anchor="t">
            <a:normAutofit fontScale="900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200" dirty="0"/>
              <a:t>Se realiza un análisis estadístico mediante t de </a:t>
            </a:r>
            <a:r>
              <a:rPr lang="es-AR" sz="2200" dirty="0" err="1"/>
              <a:t>student</a:t>
            </a:r>
            <a:r>
              <a:rPr lang="es-AR" sz="2200" dirty="0"/>
              <a:t>.</a:t>
            </a:r>
          </a:p>
          <a:p>
            <a:pPr algn="l"/>
            <a:r>
              <a:rPr lang="es-AR" sz="2200" dirty="0"/>
              <a:t>La conclusión de este análisis es que para la muestra suministrada los hombres tuvieron más casos de ACV en promedio que las mujeres, aunque en un primer análisis gráfico parecía lo contrario</a:t>
            </a:r>
          </a:p>
        </p:txBody>
      </p:sp>
      <p:sp>
        <p:nvSpPr>
          <p:cNvPr id="3" name="Marcador de contenido 2">
            <a:extLst>
              <a:ext uri="{FF2B5EF4-FFF2-40B4-BE49-F238E27FC236}">
                <a16:creationId xmlns:a16="http://schemas.microsoft.com/office/drawing/2014/main" id="{313C8D6E-1FBA-8518-9A52-00EB82D58E51}"/>
              </a:ext>
            </a:extLst>
          </p:cNvPr>
          <p:cNvSpPr>
            <a:spLocks noGrp="1"/>
          </p:cNvSpPr>
          <p:nvPr>
            <p:ph idx="1"/>
          </p:nvPr>
        </p:nvSpPr>
        <p:spPr>
          <a:xfrm>
            <a:off x="1271253" y="1947842"/>
            <a:ext cx="8437191" cy="2003270"/>
          </a:xfrm>
        </p:spPr>
        <p:txBody>
          <a:bodyPr>
            <a:normAutofit/>
          </a:bodyPr>
          <a:lstStyle/>
          <a:p>
            <a:pPr marL="0" indent="0" algn="l">
              <a:spcBef>
                <a:spcPts val="0"/>
              </a:spcBef>
              <a:buNone/>
            </a:pPr>
            <a:r>
              <a:rPr lang="es-AR" dirty="0"/>
              <a:t>Hipótesis = Hay más casos de ACV en mujeres que en hombres</a:t>
            </a:r>
          </a:p>
          <a:p>
            <a:pPr algn="l">
              <a:spcBef>
                <a:spcPts val="0"/>
              </a:spcBef>
              <a:buFont typeface="Arial" panose="020B0604020202020204" pitchFamily="34" charset="0"/>
              <a:buChar char="•"/>
            </a:pPr>
            <a:r>
              <a:rPr lang="es-AR" dirty="0"/>
              <a:t>H0 = El promedio de casos de mujeres es igual al de hombres.</a:t>
            </a:r>
          </a:p>
          <a:p>
            <a:pPr algn="l">
              <a:spcBef>
                <a:spcPts val="0"/>
              </a:spcBef>
              <a:buFont typeface="Arial" panose="020B0604020202020204" pitchFamily="34" charset="0"/>
              <a:buChar char="•"/>
            </a:pPr>
            <a:r>
              <a:rPr lang="es-AR" dirty="0"/>
              <a:t>H0 = </a:t>
            </a:r>
            <a:r>
              <a:rPr lang="es-AR" dirty="0" err="1"/>
              <a:t>Mu_hombres</a:t>
            </a:r>
            <a:r>
              <a:rPr lang="es-AR" dirty="0"/>
              <a:t> = </a:t>
            </a:r>
            <a:r>
              <a:rPr lang="es-AR" dirty="0" err="1"/>
              <a:t>Mu_mujeres</a:t>
            </a:r>
            <a:endParaRPr lang="es-AR" dirty="0"/>
          </a:p>
          <a:p>
            <a:pPr algn="l">
              <a:spcBef>
                <a:spcPts val="0"/>
              </a:spcBef>
              <a:buFont typeface="Arial" panose="020B0604020202020204" pitchFamily="34" charset="0"/>
              <a:buChar char="•"/>
            </a:pPr>
            <a:r>
              <a:rPr lang="es-AR" dirty="0"/>
              <a:t>H1 = </a:t>
            </a:r>
            <a:r>
              <a:rPr lang="es-AR" dirty="0" err="1"/>
              <a:t>Mu_hombres</a:t>
            </a:r>
            <a:r>
              <a:rPr lang="es-AR" dirty="0"/>
              <a:t> &gt; </a:t>
            </a:r>
            <a:r>
              <a:rPr lang="es-AR" dirty="0" err="1"/>
              <a:t>Mu_mujeresid</a:t>
            </a:r>
            <a:r>
              <a:rPr lang="es-AR" dirty="0"/>
              <a:t>: Identificación única del paciente</a:t>
            </a:r>
          </a:p>
        </p:txBody>
      </p:sp>
    </p:spTree>
    <p:extLst>
      <p:ext uri="{BB962C8B-B14F-4D97-AF65-F5344CB8AC3E}">
        <p14:creationId xmlns:p14="http://schemas.microsoft.com/office/powerpoint/2010/main" val="181837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670801" y="1063778"/>
            <a:ext cx="10600265" cy="625432"/>
          </a:xfrm>
        </p:spPr>
        <p:txBody>
          <a:bodyPr>
            <a:noAutofit/>
          </a:bodyPr>
          <a:lstStyle/>
          <a:p>
            <a:r>
              <a:rPr lang="es-AR" sz="2000" dirty="0"/>
              <a:t>Evaluación de ocurrencia de ACV según el índice de masa corporal e hipertensión arterial</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6032399"/>
            <a:ext cx="9209958" cy="723981"/>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En este análisis multivariado no se sacan conclusiones concluyentes de manera visual, es decir los pacientes con antecedentes de índice de masa corporal alto e hipertensión no concluyen en un ACV en este gráfico </a:t>
            </a:r>
          </a:p>
        </p:txBody>
      </p:sp>
      <p:pic>
        <p:nvPicPr>
          <p:cNvPr id="4" name="Imagen 3">
            <a:extLst>
              <a:ext uri="{FF2B5EF4-FFF2-40B4-BE49-F238E27FC236}">
                <a16:creationId xmlns:a16="http://schemas.microsoft.com/office/drawing/2014/main" id="{B501C5FF-2FA4-9ABD-C996-60EE715DC1BD}"/>
              </a:ext>
            </a:extLst>
          </p:cNvPr>
          <p:cNvPicPr>
            <a:picLocks noChangeAspect="1"/>
          </p:cNvPicPr>
          <p:nvPr/>
        </p:nvPicPr>
        <p:blipFill>
          <a:blip r:embed="rId2"/>
          <a:stretch>
            <a:fillRect/>
          </a:stretch>
        </p:blipFill>
        <p:spPr>
          <a:xfrm>
            <a:off x="3225271" y="1689210"/>
            <a:ext cx="5286552" cy="4224101"/>
          </a:xfrm>
          <a:prstGeom prst="rect">
            <a:avLst/>
          </a:prstGeom>
        </p:spPr>
      </p:pic>
    </p:spTree>
    <p:extLst>
      <p:ext uri="{BB962C8B-B14F-4D97-AF65-F5344CB8AC3E}">
        <p14:creationId xmlns:p14="http://schemas.microsoft.com/office/powerpoint/2010/main" val="384524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099098" y="1223861"/>
            <a:ext cx="5730680" cy="480762"/>
          </a:xfrm>
        </p:spPr>
        <p:txBody>
          <a:bodyPr>
            <a:normAutofit/>
          </a:bodyPr>
          <a:lstStyle/>
          <a:p>
            <a:pPr algn="l"/>
            <a:r>
              <a:rPr lang="es-AR" sz="2400" dirty="0"/>
              <a:t>Correlación:</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271253" y="5393417"/>
            <a:ext cx="9296433" cy="1254173"/>
          </a:xfrm>
          <a:prstGeom prst="rect">
            <a:avLst/>
          </a:prstGeom>
        </p:spPr>
        <p:txBody>
          <a:bodyPr vert="horz" lIns="91440" tIns="45720" rIns="91440" bIns="45720" rtlCol="0" anchor="t">
            <a:normAutofit fontScale="825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200" dirty="0"/>
              <a:t>Se puede concluir que no hay correlación lineal significativa entre variables, pero si se nota una leve correlación entre la edad de las personas y la ocurrencia de ACV, también una correlación leve entre las personas que tuvieron ataques cardiacos y los que tuvieron ACV. Analizando otras variables se ve que hay correlación leve entre edad e índice de masa corporal y nivel de glucosa en sangre</a:t>
            </a:r>
          </a:p>
        </p:txBody>
      </p:sp>
      <p:sp>
        <p:nvSpPr>
          <p:cNvPr id="3" name="Marcador de contenido 2">
            <a:extLst>
              <a:ext uri="{FF2B5EF4-FFF2-40B4-BE49-F238E27FC236}">
                <a16:creationId xmlns:a16="http://schemas.microsoft.com/office/drawing/2014/main" id="{313C8D6E-1FBA-8518-9A52-00EB82D58E51}"/>
              </a:ext>
            </a:extLst>
          </p:cNvPr>
          <p:cNvSpPr>
            <a:spLocks noGrp="1"/>
          </p:cNvSpPr>
          <p:nvPr>
            <p:ph idx="1"/>
          </p:nvPr>
        </p:nvSpPr>
        <p:spPr>
          <a:xfrm>
            <a:off x="1271253" y="1606769"/>
            <a:ext cx="8382033" cy="1992958"/>
          </a:xfrm>
        </p:spPr>
        <p:txBody>
          <a:bodyPr>
            <a:normAutofit lnSpcReduction="10000"/>
          </a:bodyPr>
          <a:lstStyle/>
          <a:p>
            <a:pPr marL="0" indent="0" algn="l">
              <a:spcBef>
                <a:spcPts val="0"/>
              </a:spcBef>
              <a:buNone/>
            </a:pPr>
            <a:r>
              <a:rPr lang="es-AR" sz="1800" dirty="0"/>
              <a:t>Mediante el cálculo de los coeficientes de correlación:</a:t>
            </a:r>
          </a:p>
          <a:p>
            <a:pPr algn="l">
              <a:spcBef>
                <a:spcPts val="0"/>
              </a:spcBef>
              <a:buFont typeface="Arial" panose="020B0604020202020204" pitchFamily="34" charset="0"/>
              <a:buChar char="•"/>
            </a:pPr>
            <a:r>
              <a:rPr lang="pt-BR" sz="1800" dirty="0" err="1"/>
              <a:t>Phi</a:t>
            </a:r>
            <a:r>
              <a:rPr lang="pt-BR" sz="1800" dirty="0"/>
              <a:t> para Variable Nominal </a:t>
            </a:r>
            <a:r>
              <a:rPr lang="pt-BR" sz="1800" dirty="0" err="1"/>
              <a:t>vs</a:t>
            </a:r>
            <a:r>
              <a:rPr lang="pt-BR" sz="1800" dirty="0"/>
              <a:t> Variable Nominal</a:t>
            </a:r>
          </a:p>
          <a:p>
            <a:pPr algn="l">
              <a:spcBef>
                <a:spcPts val="0"/>
              </a:spcBef>
              <a:buFont typeface="Arial" panose="020B0604020202020204" pitchFamily="34" charset="0"/>
              <a:buChar char="•"/>
            </a:pPr>
            <a:r>
              <a:rPr lang="es-AR" sz="1800" dirty="0" err="1"/>
              <a:t>Biserial</a:t>
            </a:r>
            <a:r>
              <a:rPr lang="es-AR" sz="1800" dirty="0"/>
              <a:t> para variable Nominal vs variable Numérica</a:t>
            </a:r>
          </a:p>
          <a:p>
            <a:pPr algn="l">
              <a:spcBef>
                <a:spcPts val="0"/>
              </a:spcBef>
              <a:buFont typeface="Arial" panose="020B0604020202020204" pitchFamily="34" charset="0"/>
              <a:buChar char="•"/>
            </a:pPr>
            <a:r>
              <a:rPr lang="es-AR" sz="1800" dirty="0"/>
              <a:t>Spearman para variable Ordinal vs variable Ordinal</a:t>
            </a:r>
          </a:p>
          <a:p>
            <a:pPr algn="l">
              <a:spcBef>
                <a:spcPts val="0"/>
              </a:spcBef>
              <a:buFont typeface="Arial" panose="020B0604020202020204" pitchFamily="34" charset="0"/>
              <a:buChar char="•"/>
            </a:pPr>
            <a:r>
              <a:rPr lang="es-AR" sz="1800" dirty="0"/>
              <a:t>Pearson para variable Numérica vs variable Numérica</a:t>
            </a:r>
          </a:p>
        </p:txBody>
      </p:sp>
      <p:sp>
        <p:nvSpPr>
          <p:cNvPr id="6" name="CuadroTexto 5">
            <a:extLst>
              <a:ext uri="{FF2B5EF4-FFF2-40B4-BE49-F238E27FC236}">
                <a16:creationId xmlns:a16="http://schemas.microsoft.com/office/drawing/2014/main" id="{E013869E-533E-E5BD-49CD-82FD9E25F7B5}"/>
              </a:ext>
            </a:extLst>
          </p:cNvPr>
          <p:cNvSpPr txBox="1"/>
          <p:nvPr/>
        </p:nvSpPr>
        <p:spPr>
          <a:xfrm>
            <a:off x="1271253" y="3757908"/>
            <a:ext cx="8833446" cy="1477328"/>
          </a:xfrm>
          <a:prstGeom prst="rect">
            <a:avLst/>
          </a:prstGeom>
          <a:noFill/>
        </p:spPr>
        <p:txBody>
          <a:bodyPr wrap="square">
            <a:spAutoFit/>
          </a:bodyPr>
          <a:lstStyle/>
          <a:p>
            <a:r>
              <a:rPr lang="es-AR" dirty="0"/>
              <a:t>Los valores de correlación mas altos son los siguientes:</a:t>
            </a:r>
          </a:p>
          <a:p>
            <a:pPr marL="285750" indent="-285750">
              <a:buFont typeface="Arial" panose="020B0604020202020204" pitchFamily="34" charset="0"/>
              <a:buChar char="•"/>
            </a:pPr>
            <a:r>
              <a:rPr lang="es-AR" dirty="0" err="1"/>
              <a:t>biserial_coefficient</a:t>
            </a:r>
            <a:r>
              <a:rPr lang="es-AR" dirty="0"/>
              <a:t> </a:t>
            </a:r>
            <a:r>
              <a:rPr lang="es-AR" dirty="0" err="1"/>
              <a:t>age</a:t>
            </a:r>
            <a:r>
              <a:rPr lang="es-AR" dirty="0"/>
              <a:t>:  0.156</a:t>
            </a:r>
          </a:p>
          <a:p>
            <a:pPr marL="285750" indent="-285750">
              <a:buFont typeface="Arial" panose="020B0604020202020204" pitchFamily="34" charset="0"/>
              <a:buChar char="•"/>
            </a:pPr>
            <a:r>
              <a:rPr lang="en-US" dirty="0" err="1"/>
              <a:t>phi_coefficient</a:t>
            </a:r>
            <a:r>
              <a:rPr lang="en-US" dirty="0"/>
              <a:t> </a:t>
            </a:r>
            <a:r>
              <a:rPr lang="en-US" dirty="0" err="1"/>
              <a:t>heart_disease</a:t>
            </a:r>
            <a:r>
              <a:rPr lang="en-US" dirty="0"/>
              <a:t>:  0.114</a:t>
            </a:r>
            <a:endParaRPr lang="es-AR" dirty="0"/>
          </a:p>
          <a:p>
            <a:pPr marL="285750" indent="-285750">
              <a:buFont typeface="Arial" panose="020B0604020202020204" pitchFamily="34" charset="0"/>
              <a:buChar char="•"/>
            </a:pPr>
            <a:r>
              <a:rPr lang="es-AR" dirty="0" err="1"/>
              <a:t>spearman_coefficient</a:t>
            </a:r>
            <a:r>
              <a:rPr lang="es-AR" dirty="0"/>
              <a:t> </a:t>
            </a:r>
            <a:r>
              <a:rPr lang="es-AR" dirty="0" err="1"/>
              <a:t>bmi</a:t>
            </a:r>
            <a:r>
              <a:rPr lang="es-AR" dirty="0"/>
              <a:t>/</a:t>
            </a:r>
            <a:r>
              <a:rPr lang="es-AR" dirty="0" err="1"/>
              <a:t>age</a:t>
            </a:r>
            <a:r>
              <a:rPr lang="es-AR" dirty="0"/>
              <a:t>:  0.383</a:t>
            </a:r>
          </a:p>
          <a:p>
            <a:pPr marL="285750" indent="-285750">
              <a:buFont typeface="Arial" panose="020B0604020202020204" pitchFamily="34" charset="0"/>
              <a:buChar char="•"/>
            </a:pPr>
            <a:r>
              <a:rPr lang="es-AR" dirty="0" err="1"/>
              <a:t>pearson_coefficient</a:t>
            </a:r>
            <a:r>
              <a:rPr lang="es-AR" dirty="0"/>
              <a:t> </a:t>
            </a:r>
            <a:r>
              <a:rPr lang="es-AR" dirty="0" err="1"/>
              <a:t>age</a:t>
            </a:r>
            <a:r>
              <a:rPr lang="es-AR" dirty="0"/>
              <a:t>/</a:t>
            </a:r>
            <a:r>
              <a:rPr lang="es-AR" dirty="0" err="1"/>
              <a:t>avg_glucose_level</a:t>
            </a:r>
            <a:r>
              <a:rPr lang="es-AR" dirty="0"/>
              <a:t>:  0.238</a:t>
            </a:r>
          </a:p>
        </p:txBody>
      </p:sp>
    </p:spTree>
    <p:extLst>
      <p:ext uri="{BB962C8B-B14F-4D97-AF65-F5344CB8AC3E}">
        <p14:creationId xmlns:p14="http://schemas.microsoft.com/office/powerpoint/2010/main" val="176653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670801" y="1063778"/>
            <a:ext cx="6396043" cy="625432"/>
          </a:xfrm>
        </p:spPr>
        <p:txBody>
          <a:bodyPr>
            <a:noAutofit/>
          </a:bodyPr>
          <a:lstStyle/>
          <a:p>
            <a:r>
              <a:rPr lang="es-AR" sz="2000" dirty="0"/>
              <a:t>Análisis de correlación entre variables numéricas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6032399"/>
            <a:ext cx="9209958" cy="723981"/>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En este análisis multivariado no se encuentran relaciones lineales entre las variables numéricas. Tampoco diferencias entre hombres y mujeres. Sí se pueden observar dos grandes grupos en los niveles de glucosa altos y normales</a:t>
            </a:r>
          </a:p>
        </p:txBody>
      </p:sp>
      <p:pic>
        <p:nvPicPr>
          <p:cNvPr id="6" name="Imagen 5">
            <a:extLst>
              <a:ext uri="{FF2B5EF4-FFF2-40B4-BE49-F238E27FC236}">
                <a16:creationId xmlns:a16="http://schemas.microsoft.com/office/drawing/2014/main" id="{DF2B13D6-9CD5-0F11-3235-1E213557D3AA}"/>
              </a:ext>
            </a:extLst>
          </p:cNvPr>
          <p:cNvPicPr>
            <a:picLocks noChangeAspect="1"/>
          </p:cNvPicPr>
          <p:nvPr/>
        </p:nvPicPr>
        <p:blipFill>
          <a:blip r:embed="rId2"/>
          <a:stretch>
            <a:fillRect/>
          </a:stretch>
        </p:blipFill>
        <p:spPr>
          <a:xfrm>
            <a:off x="3063514" y="1496540"/>
            <a:ext cx="5088616" cy="4535859"/>
          </a:xfrm>
          <a:prstGeom prst="rect">
            <a:avLst/>
          </a:prstGeom>
        </p:spPr>
      </p:pic>
    </p:spTree>
    <p:extLst>
      <p:ext uri="{BB962C8B-B14F-4D97-AF65-F5344CB8AC3E}">
        <p14:creationId xmlns:p14="http://schemas.microsoft.com/office/powerpoint/2010/main" val="311477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670801" y="1063778"/>
            <a:ext cx="5775155" cy="625432"/>
          </a:xfrm>
        </p:spPr>
        <p:txBody>
          <a:bodyPr>
            <a:noAutofit/>
          </a:bodyPr>
          <a:lstStyle/>
          <a:p>
            <a:r>
              <a:rPr lang="es-AR" sz="2000" dirty="0"/>
              <a:t>Análisis de padecimiento por tipo de vivienda</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5422896"/>
            <a:ext cx="9491098" cy="1348293"/>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Se observa que prácticamente no hay diferencia entre personas que viven en la ciudad o en el campo pero que si son muy distintas la graficas de personas que tuvieron un ACV y las que no. Es decir, la media de niveles de glucosa de personas que tuvieron ACV es mayor y además el rango es más amplio hacia la parte superior, lo que significa que muchas personas con diabetes padecieron la enfermedad. </a:t>
            </a:r>
          </a:p>
        </p:txBody>
      </p:sp>
      <p:pic>
        <p:nvPicPr>
          <p:cNvPr id="4" name="Imagen 3">
            <a:extLst>
              <a:ext uri="{FF2B5EF4-FFF2-40B4-BE49-F238E27FC236}">
                <a16:creationId xmlns:a16="http://schemas.microsoft.com/office/drawing/2014/main" id="{259353EB-8719-DEB3-A4B4-95AE2FC4CA0C}"/>
              </a:ext>
            </a:extLst>
          </p:cNvPr>
          <p:cNvPicPr>
            <a:picLocks noChangeAspect="1"/>
          </p:cNvPicPr>
          <p:nvPr/>
        </p:nvPicPr>
        <p:blipFill>
          <a:blip r:embed="rId2"/>
          <a:stretch>
            <a:fillRect/>
          </a:stretch>
        </p:blipFill>
        <p:spPr>
          <a:xfrm>
            <a:off x="3466217" y="1534156"/>
            <a:ext cx="4842405" cy="3746011"/>
          </a:xfrm>
          <a:prstGeom prst="rect">
            <a:avLst/>
          </a:prstGeom>
        </p:spPr>
      </p:pic>
    </p:spTree>
    <p:extLst>
      <p:ext uri="{BB962C8B-B14F-4D97-AF65-F5344CB8AC3E}">
        <p14:creationId xmlns:p14="http://schemas.microsoft.com/office/powerpoint/2010/main" val="237518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219236" y="1078711"/>
            <a:ext cx="5775155" cy="625432"/>
          </a:xfrm>
        </p:spPr>
        <p:txBody>
          <a:bodyPr>
            <a:noAutofit/>
          </a:bodyPr>
          <a:lstStyle/>
          <a:p>
            <a:r>
              <a:rPr lang="es-AR" sz="2000" dirty="0"/>
              <a:t>Conclusión de los datos analizados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1704142"/>
            <a:ext cx="9491098" cy="4546187"/>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200000"/>
              </a:lnSpc>
            </a:pPr>
            <a:r>
              <a:rPr lang="es-AR" sz="1800" dirty="0"/>
              <a:t>Con lo expuesto anteriormente podemos sacar las siguientes conclusiones:</a:t>
            </a:r>
          </a:p>
          <a:p>
            <a:pPr marL="342900" indent="-342900" algn="l">
              <a:lnSpc>
                <a:spcPct val="200000"/>
              </a:lnSpc>
              <a:buFont typeface="Arial" panose="020B0604020202020204" pitchFamily="34" charset="0"/>
              <a:buChar char="•"/>
            </a:pPr>
            <a:r>
              <a:rPr lang="es-AR" sz="1800" dirty="0"/>
              <a:t>La edad es un gran factor de riesgo de contraer un ACV</a:t>
            </a:r>
          </a:p>
          <a:p>
            <a:pPr marL="342900" indent="-342900" algn="l">
              <a:lnSpc>
                <a:spcPct val="200000"/>
              </a:lnSpc>
              <a:buFont typeface="Arial" panose="020B0604020202020204" pitchFamily="34" charset="0"/>
              <a:buChar char="•"/>
            </a:pPr>
            <a:r>
              <a:rPr lang="es-AR" sz="1800" dirty="0"/>
              <a:t>El nivel de glucemia en sangre tiene una cierta incidencia, aunque menor que la edad.</a:t>
            </a:r>
          </a:p>
          <a:p>
            <a:pPr marL="342900" indent="-342900" algn="l">
              <a:lnSpc>
                <a:spcPct val="200000"/>
              </a:lnSpc>
              <a:buFont typeface="Arial" panose="020B0604020202020204" pitchFamily="34" charset="0"/>
              <a:buChar char="•"/>
            </a:pPr>
            <a:r>
              <a:rPr lang="es-AR" sz="1800" dirty="0"/>
              <a:t>La hipertensión no parece un factor determinante, aunque en la realidad sabemos que sí. Este parámetro puede estar sesgado pues al ser listado de personas que tienen un control médico, si se detecta hipertensión seguramente los pacientes estarán medicados y eso evita que pueda tener otras afectaciones más graves </a:t>
            </a:r>
          </a:p>
        </p:txBody>
      </p:sp>
    </p:spTree>
    <p:extLst>
      <p:ext uri="{BB962C8B-B14F-4D97-AF65-F5344CB8AC3E}">
        <p14:creationId xmlns:p14="http://schemas.microsoft.com/office/powerpoint/2010/main" val="280843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416799" y="1194458"/>
            <a:ext cx="5775155" cy="625432"/>
          </a:xfrm>
        </p:spPr>
        <p:txBody>
          <a:bodyPr>
            <a:noAutofit/>
          </a:bodyPr>
          <a:lstStyle/>
          <a:p>
            <a:r>
              <a:rPr lang="es-AR" sz="2000" dirty="0"/>
              <a:t>Ingeniería de variables – Sobre muestreo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65955" y="1704142"/>
            <a:ext cx="9491098" cy="4546187"/>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200000"/>
              </a:lnSpc>
            </a:pPr>
            <a:r>
              <a:rPr lang="es-AR" sz="1800" dirty="0"/>
              <a:t>Como se vio anteriormente la proporción de casos positivos respecto al total de la muestra es mucho menor:</a:t>
            </a:r>
          </a:p>
          <a:p>
            <a:pPr marL="285750" indent="-285750" algn="l">
              <a:lnSpc>
                <a:spcPct val="200000"/>
              </a:lnSpc>
              <a:buFont typeface="Arial" panose="020B0604020202020204" pitchFamily="34" charset="0"/>
              <a:buChar char="•"/>
            </a:pPr>
            <a:r>
              <a:rPr lang="es-AR" sz="1800" dirty="0"/>
              <a:t>De los 43.400 pacientes 783 sufrieron un ACV</a:t>
            </a:r>
          </a:p>
          <a:p>
            <a:pPr marL="285750" indent="-285750" algn="l">
              <a:lnSpc>
                <a:spcPct val="200000"/>
              </a:lnSpc>
              <a:buFont typeface="Arial" panose="020B0604020202020204" pitchFamily="34" charset="0"/>
              <a:buChar char="•"/>
            </a:pPr>
            <a:endParaRPr lang="es-AR" sz="1800" dirty="0"/>
          </a:p>
          <a:p>
            <a:pPr algn="l">
              <a:lnSpc>
                <a:spcPct val="200000"/>
              </a:lnSpc>
            </a:pPr>
            <a:r>
              <a:rPr lang="es-AR" sz="1800" dirty="0"/>
              <a:t>Aplicando la técnica de </a:t>
            </a:r>
            <a:r>
              <a:rPr lang="es-AR" sz="1800" dirty="0" err="1"/>
              <a:t>sobre-muestreo</a:t>
            </a:r>
            <a:r>
              <a:rPr lang="es-AR" sz="1800" dirty="0"/>
              <a:t> “</a:t>
            </a:r>
            <a:r>
              <a:rPr lang="es-AR" sz="1800" dirty="0" err="1"/>
              <a:t>Oversampler</a:t>
            </a:r>
            <a:r>
              <a:rPr lang="es-AR" sz="1800" dirty="0"/>
              <a:t>” para mejorar la performance de los modelos predictivos. La nueva proporción es:</a:t>
            </a:r>
          </a:p>
          <a:p>
            <a:pPr marL="285750" indent="-285750" algn="l">
              <a:lnSpc>
                <a:spcPct val="200000"/>
              </a:lnSpc>
              <a:buFont typeface="Arial" panose="020B0604020202020204" pitchFamily="34" charset="0"/>
              <a:buChar char="•"/>
            </a:pPr>
            <a:r>
              <a:rPr lang="es-AR" sz="1800" dirty="0"/>
              <a:t>85.234 pacientes en total</a:t>
            </a:r>
          </a:p>
          <a:p>
            <a:pPr marL="285750" indent="-285750" algn="l">
              <a:lnSpc>
                <a:spcPct val="200000"/>
              </a:lnSpc>
              <a:buFont typeface="Arial" panose="020B0604020202020204" pitchFamily="34" charset="0"/>
              <a:buChar char="•"/>
            </a:pPr>
            <a:r>
              <a:rPr lang="es-AR" sz="1800" dirty="0"/>
              <a:t>42.617 casos positivos de ACV</a:t>
            </a:r>
          </a:p>
          <a:p>
            <a:pPr algn="l">
              <a:lnSpc>
                <a:spcPct val="200000"/>
              </a:lnSpc>
            </a:pPr>
            <a:endParaRPr lang="es-AR" sz="1800" dirty="0"/>
          </a:p>
          <a:p>
            <a:pPr algn="l">
              <a:lnSpc>
                <a:spcPct val="200000"/>
              </a:lnSpc>
            </a:pPr>
            <a:endParaRPr lang="es-AR" sz="1800" dirty="0"/>
          </a:p>
        </p:txBody>
      </p:sp>
    </p:spTree>
    <p:extLst>
      <p:ext uri="{BB962C8B-B14F-4D97-AF65-F5344CB8AC3E}">
        <p14:creationId xmlns:p14="http://schemas.microsoft.com/office/powerpoint/2010/main" val="104706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863414" y="1229182"/>
            <a:ext cx="5775155" cy="625432"/>
          </a:xfrm>
        </p:spPr>
        <p:txBody>
          <a:bodyPr>
            <a:noAutofit/>
          </a:bodyPr>
          <a:lstStyle/>
          <a:p>
            <a:r>
              <a:rPr lang="es-AR" sz="2000" dirty="0"/>
              <a:t>Selección del modelo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186086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200000"/>
              </a:lnSpc>
            </a:pPr>
            <a:r>
              <a:rPr lang="es-AR" sz="1800" dirty="0"/>
              <a:t>Al tener que predecir casos positivos o negativos, se selecciona un modelo de clasificación. Para elegir el modelo que mejores métricas tenga se utiliza un pipeline y se comparan resultados: </a:t>
            </a:r>
          </a:p>
          <a:p>
            <a:pPr algn="l">
              <a:lnSpc>
                <a:spcPct val="200000"/>
              </a:lnSpc>
            </a:pPr>
            <a:endParaRPr lang="es-AR" sz="1800" dirty="0"/>
          </a:p>
          <a:p>
            <a:pPr algn="l">
              <a:lnSpc>
                <a:spcPct val="200000"/>
              </a:lnSpc>
            </a:pPr>
            <a:endParaRPr lang="es-AR" sz="1800" dirty="0"/>
          </a:p>
        </p:txBody>
      </p:sp>
      <p:pic>
        <p:nvPicPr>
          <p:cNvPr id="4" name="Imagen 3">
            <a:extLst>
              <a:ext uri="{FF2B5EF4-FFF2-40B4-BE49-F238E27FC236}">
                <a16:creationId xmlns:a16="http://schemas.microsoft.com/office/drawing/2014/main" id="{45A4E42B-B201-4D62-E50F-4C05689C8F76}"/>
              </a:ext>
            </a:extLst>
          </p:cNvPr>
          <p:cNvPicPr>
            <a:picLocks noChangeAspect="1"/>
          </p:cNvPicPr>
          <p:nvPr/>
        </p:nvPicPr>
        <p:blipFill>
          <a:blip r:embed="rId2"/>
          <a:stretch>
            <a:fillRect/>
          </a:stretch>
        </p:blipFill>
        <p:spPr>
          <a:xfrm>
            <a:off x="1426956" y="3617319"/>
            <a:ext cx="9338088" cy="2401517"/>
          </a:xfrm>
          <a:prstGeom prst="rect">
            <a:avLst/>
          </a:prstGeom>
        </p:spPr>
      </p:pic>
    </p:spTree>
    <p:extLst>
      <p:ext uri="{BB962C8B-B14F-4D97-AF65-F5344CB8AC3E}">
        <p14:creationId xmlns:p14="http://schemas.microsoft.com/office/powerpoint/2010/main" val="310039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863414" y="1229182"/>
            <a:ext cx="5775155" cy="625432"/>
          </a:xfrm>
        </p:spPr>
        <p:txBody>
          <a:bodyPr>
            <a:noAutofit/>
          </a:bodyPr>
          <a:lstStyle/>
          <a:p>
            <a:r>
              <a:rPr lang="es-AR" sz="2000" dirty="0"/>
              <a:t>Selección del modelo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72398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Es importante identificar los casos positivos reales, además, como el </a:t>
            </a:r>
            <a:r>
              <a:rPr lang="es-AR" sz="1800" dirty="0" err="1"/>
              <a:t>dataset</a:t>
            </a:r>
            <a:r>
              <a:rPr lang="es-AR" sz="1800" dirty="0"/>
              <a:t> está desequilibrado elijo la métrica f1-score para comparar modelos</a:t>
            </a:r>
          </a:p>
          <a:p>
            <a:pPr algn="l">
              <a:lnSpc>
                <a:spcPct val="200000"/>
              </a:lnSpc>
            </a:pPr>
            <a:endParaRPr lang="es-AR" sz="1800" dirty="0"/>
          </a:p>
          <a:p>
            <a:pPr algn="l">
              <a:lnSpc>
                <a:spcPct val="200000"/>
              </a:lnSpc>
            </a:pPr>
            <a:endParaRPr lang="es-AR" sz="1800" dirty="0"/>
          </a:p>
        </p:txBody>
      </p:sp>
      <p:pic>
        <p:nvPicPr>
          <p:cNvPr id="6" name="Imagen 5">
            <a:extLst>
              <a:ext uri="{FF2B5EF4-FFF2-40B4-BE49-F238E27FC236}">
                <a16:creationId xmlns:a16="http://schemas.microsoft.com/office/drawing/2014/main" id="{3C6893EF-E7F7-8499-979B-0251C3594498}"/>
              </a:ext>
            </a:extLst>
          </p:cNvPr>
          <p:cNvPicPr>
            <a:picLocks noChangeAspect="1"/>
          </p:cNvPicPr>
          <p:nvPr/>
        </p:nvPicPr>
        <p:blipFill>
          <a:blip r:embed="rId2"/>
          <a:stretch>
            <a:fillRect/>
          </a:stretch>
        </p:blipFill>
        <p:spPr>
          <a:xfrm>
            <a:off x="1683101" y="2496135"/>
            <a:ext cx="4457279" cy="4148868"/>
          </a:xfrm>
          <a:prstGeom prst="rect">
            <a:avLst/>
          </a:prstGeom>
        </p:spPr>
      </p:pic>
      <p:sp>
        <p:nvSpPr>
          <p:cNvPr id="7" name="Título 1">
            <a:extLst>
              <a:ext uri="{FF2B5EF4-FFF2-40B4-BE49-F238E27FC236}">
                <a16:creationId xmlns:a16="http://schemas.microsoft.com/office/drawing/2014/main" id="{6305B28A-0FA9-A77F-8B2B-E946798090A7}"/>
              </a:ext>
            </a:extLst>
          </p:cNvPr>
          <p:cNvSpPr txBox="1">
            <a:spLocks/>
          </p:cNvSpPr>
          <p:nvPr/>
        </p:nvSpPr>
        <p:spPr>
          <a:xfrm>
            <a:off x="6308346" y="2507079"/>
            <a:ext cx="4618156" cy="1659807"/>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Se observa que las mejores métricas son para los modelos </a:t>
            </a:r>
            <a:r>
              <a:rPr lang="es-AR" sz="1800" dirty="0" err="1"/>
              <a:t>Random</a:t>
            </a:r>
            <a:r>
              <a:rPr lang="es-AR" sz="1800" dirty="0"/>
              <a:t> Forest </a:t>
            </a:r>
            <a:r>
              <a:rPr lang="es-AR" sz="1800" dirty="0" err="1"/>
              <a:t>Classifier</a:t>
            </a:r>
            <a:r>
              <a:rPr lang="es-AR" sz="1800" dirty="0"/>
              <a:t> y </a:t>
            </a:r>
            <a:r>
              <a:rPr lang="es-AR" sz="1800" dirty="0" err="1"/>
              <a:t>lgbm</a:t>
            </a:r>
            <a:endParaRPr lang="es-AR" sz="1800" dirty="0"/>
          </a:p>
          <a:p>
            <a:pPr algn="l">
              <a:lnSpc>
                <a:spcPct val="100000"/>
              </a:lnSpc>
            </a:pPr>
            <a:r>
              <a:rPr lang="es-AR" sz="1800" dirty="0"/>
              <a:t>Se elije el modelo </a:t>
            </a:r>
            <a:r>
              <a:rPr lang="es-AR" sz="1800" dirty="0" err="1"/>
              <a:t>lgbm</a:t>
            </a:r>
            <a:r>
              <a:rPr lang="es-AR" sz="1800" dirty="0"/>
              <a:t> pues se considera más eficiente. </a:t>
            </a:r>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spTree>
    <p:extLst>
      <p:ext uri="{BB962C8B-B14F-4D97-AF65-F5344CB8AC3E}">
        <p14:creationId xmlns:p14="http://schemas.microsoft.com/office/powerpoint/2010/main" val="169280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C1A27-E015-9381-B148-4A1D84C300C4}"/>
              </a:ext>
            </a:extLst>
          </p:cNvPr>
          <p:cNvSpPr>
            <a:spLocks noGrp="1"/>
          </p:cNvSpPr>
          <p:nvPr>
            <p:ph type="title"/>
          </p:nvPr>
        </p:nvSpPr>
        <p:spPr>
          <a:xfrm>
            <a:off x="1388533" y="269441"/>
            <a:ext cx="9651999" cy="723981"/>
          </a:xfrm>
        </p:spPr>
        <p:txBody>
          <a:bodyPr>
            <a:normAutofit/>
          </a:bodyPr>
          <a:lstStyle/>
          <a:p>
            <a:r>
              <a:rPr lang="es-AR" dirty="0"/>
              <a:t>Prevención de ACV – Accidente cerebro vascular</a:t>
            </a:r>
          </a:p>
        </p:txBody>
      </p:sp>
      <p:sp>
        <p:nvSpPr>
          <p:cNvPr id="3" name="Marcador de contenido 2">
            <a:extLst>
              <a:ext uri="{FF2B5EF4-FFF2-40B4-BE49-F238E27FC236}">
                <a16:creationId xmlns:a16="http://schemas.microsoft.com/office/drawing/2014/main" id="{C33FF623-2DB4-EAB1-E632-0AA565CD670B}"/>
              </a:ext>
            </a:extLst>
          </p:cNvPr>
          <p:cNvSpPr>
            <a:spLocks noGrp="1"/>
          </p:cNvSpPr>
          <p:nvPr>
            <p:ph idx="1"/>
          </p:nvPr>
        </p:nvSpPr>
        <p:spPr>
          <a:xfrm>
            <a:off x="1284791" y="993422"/>
            <a:ext cx="9755742" cy="5864577"/>
          </a:xfrm>
        </p:spPr>
        <p:txBody>
          <a:bodyPr>
            <a:normAutofit fontScale="92500" lnSpcReduction="10000"/>
          </a:bodyPr>
          <a:lstStyle/>
          <a:p>
            <a:r>
              <a:rPr lang="es-AR" sz="1800" dirty="0" err="1"/>
              <a:t>Abstract</a:t>
            </a:r>
            <a:r>
              <a:rPr lang="es-AR" sz="1800" dirty="0"/>
              <a:t>: La prevención de enfermedades mediante un análisis de grandes volúmenes de datos es posible gracias las nuevas herramientas que nos brinda la ciencia de Datos. En el presente trabajo se utilizan dichas herramientas para identificar cuáles son los factores que aumentan el riesgo de tener un ACV</a:t>
            </a:r>
          </a:p>
          <a:p>
            <a:r>
              <a:rPr lang="es-AR" sz="1800" dirty="0"/>
              <a:t>Contexto: Un derrame cerebral, también conocido como accidente cerebrovascular o ACV, se produce cuando una parte del cerebro pierde su suministro de sangre y la parte del cuerpo que controlan las células cerebrales privadas de sangre deja de funcionar. Esta pérdida de suministro de sangre puede ser isquémica debido a la falta de flujo sanguíneo o hemorrágica debido a una hemorragia en el tejido cerebral. Un accidente cerebrovascular es una emergencia médica porque puede provocar la muerte o una discapacidad permanente. Según la Organización Mundial de Accidentes Cerebro- vasculares (WSO, por sus siglas en inglés), el ACV es la segunda causa de muerte y la primera de discapacidad a nivel mundial. Cada año se registran 12.2 millones de nuevos casos, de los cuales 6.6 millones son fatales</a:t>
            </a:r>
          </a:p>
          <a:p>
            <a:r>
              <a:rPr lang="es-AR" sz="1800" dirty="0"/>
              <a:t>Existen oportunidades para tratar los accidentes cerebrovasculares isquémicos, pero el tratamiento debe iniciarse en las primeras horas después de que comiencen los signos de un accidente cerebrovascular. Por ello es sumamente importante identificar a pacientes con alto riesgo de tener un accidente para poder tomar medidas preventivas y capacitaciones para poder actuar rápidamente.</a:t>
            </a:r>
          </a:p>
          <a:p>
            <a:endParaRPr lang="es-AR" dirty="0"/>
          </a:p>
        </p:txBody>
      </p:sp>
    </p:spTree>
    <p:extLst>
      <p:ext uri="{BB962C8B-B14F-4D97-AF65-F5344CB8AC3E}">
        <p14:creationId xmlns:p14="http://schemas.microsoft.com/office/powerpoint/2010/main" val="3046908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320845" y="1219872"/>
            <a:ext cx="5775155" cy="625432"/>
          </a:xfrm>
        </p:spPr>
        <p:txBody>
          <a:bodyPr>
            <a:noAutofit/>
          </a:bodyPr>
          <a:lstStyle/>
          <a:p>
            <a:r>
              <a:rPr lang="es-AR" sz="2000" dirty="0"/>
              <a:t>Entrenamiento del modelo elegido LGBM:</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234705" y="1658399"/>
            <a:ext cx="9491098" cy="72398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Vuelvo a entrenar el modelo LGBM con el set </a:t>
            </a:r>
            <a:r>
              <a:rPr lang="es-AR" sz="1800" dirty="0" err="1"/>
              <a:t>oversampleado</a:t>
            </a:r>
            <a:r>
              <a:rPr lang="es-AR" sz="1800" dirty="0"/>
              <a:t> y grafico la matriz de confusión:</a:t>
            </a:r>
          </a:p>
          <a:p>
            <a:pPr algn="l">
              <a:lnSpc>
                <a:spcPct val="200000"/>
              </a:lnSpc>
            </a:pPr>
            <a:endParaRPr lang="es-AR" sz="1800" dirty="0"/>
          </a:p>
          <a:p>
            <a:pPr algn="l">
              <a:lnSpc>
                <a:spcPct val="200000"/>
              </a:lnSpc>
            </a:pPr>
            <a:endParaRPr lang="es-AR" sz="1800" dirty="0"/>
          </a:p>
        </p:txBody>
      </p:sp>
      <p:sp>
        <p:nvSpPr>
          <p:cNvPr id="7" name="Título 1">
            <a:extLst>
              <a:ext uri="{FF2B5EF4-FFF2-40B4-BE49-F238E27FC236}">
                <a16:creationId xmlns:a16="http://schemas.microsoft.com/office/drawing/2014/main" id="{6305B28A-0FA9-A77F-8B2B-E946798090A7}"/>
              </a:ext>
            </a:extLst>
          </p:cNvPr>
          <p:cNvSpPr txBox="1">
            <a:spLocks/>
          </p:cNvSpPr>
          <p:nvPr/>
        </p:nvSpPr>
        <p:spPr>
          <a:xfrm>
            <a:off x="6308346" y="2507079"/>
            <a:ext cx="4618156" cy="1659807"/>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Se observa que, si bien el modelo predice muy bien, aún hay algunos casos que los predice como positivos, pero sin embargo en la realidad fueron negativos</a:t>
            </a:r>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pic>
        <p:nvPicPr>
          <p:cNvPr id="4" name="Imagen 3">
            <a:extLst>
              <a:ext uri="{FF2B5EF4-FFF2-40B4-BE49-F238E27FC236}">
                <a16:creationId xmlns:a16="http://schemas.microsoft.com/office/drawing/2014/main" id="{1CE69EA1-2671-4E77-D3DC-E009DED0D077}"/>
              </a:ext>
            </a:extLst>
          </p:cNvPr>
          <p:cNvPicPr>
            <a:picLocks noChangeAspect="1"/>
          </p:cNvPicPr>
          <p:nvPr/>
        </p:nvPicPr>
        <p:blipFill>
          <a:blip r:embed="rId2"/>
          <a:stretch>
            <a:fillRect/>
          </a:stretch>
        </p:blipFill>
        <p:spPr>
          <a:xfrm>
            <a:off x="1458552" y="2818683"/>
            <a:ext cx="4310614" cy="3314987"/>
          </a:xfrm>
          <a:prstGeom prst="rect">
            <a:avLst/>
          </a:prstGeom>
        </p:spPr>
      </p:pic>
    </p:spTree>
    <p:extLst>
      <p:ext uri="{BB962C8B-B14F-4D97-AF65-F5344CB8AC3E}">
        <p14:creationId xmlns:p14="http://schemas.microsoft.com/office/powerpoint/2010/main" val="135815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409734" y="1249694"/>
            <a:ext cx="5775155" cy="625432"/>
          </a:xfrm>
        </p:spPr>
        <p:txBody>
          <a:bodyPr>
            <a:noAutofit/>
          </a:bodyPr>
          <a:lstStyle/>
          <a:p>
            <a:r>
              <a:rPr lang="es-AR" sz="2000" dirty="0"/>
              <a:t>Optimización del modelo: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72398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Utilizo Bayes </a:t>
            </a:r>
            <a:r>
              <a:rPr lang="es-AR" sz="1800" dirty="0" err="1"/>
              <a:t>search</a:t>
            </a:r>
            <a:r>
              <a:rPr lang="es-AR" sz="1800" dirty="0"/>
              <a:t> para encontrar los mejores </a:t>
            </a:r>
            <a:r>
              <a:rPr lang="es-AR" sz="1800" dirty="0" err="1"/>
              <a:t>hiperparámetros</a:t>
            </a:r>
            <a:r>
              <a:rPr lang="es-AR" sz="1800" dirty="0"/>
              <a:t> del modelo LGBM</a:t>
            </a:r>
          </a:p>
        </p:txBody>
      </p:sp>
      <p:sp>
        <p:nvSpPr>
          <p:cNvPr id="7" name="Título 1">
            <a:extLst>
              <a:ext uri="{FF2B5EF4-FFF2-40B4-BE49-F238E27FC236}">
                <a16:creationId xmlns:a16="http://schemas.microsoft.com/office/drawing/2014/main" id="{6305B28A-0FA9-A77F-8B2B-E946798090A7}"/>
              </a:ext>
            </a:extLst>
          </p:cNvPr>
          <p:cNvSpPr txBox="1">
            <a:spLocks/>
          </p:cNvSpPr>
          <p:nvPr/>
        </p:nvSpPr>
        <p:spPr>
          <a:xfrm>
            <a:off x="1477844" y="2283275"/>
            <a:ext cx="9055118" cy="362659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Luego de varias corridas de búsqueda y ajuste de los límites de cada </a:t>
            </a:r>
            <a:r>
              <a:rPr lang="es-AR" sz="1800" dirty="0" err="1"/>
              <a:t>hiperparámetro</a:t>
            </a:r>
            <a:r>
              <a:rPr lang="es-AR" sz="1800" dirty="0"/>
              <a:t> a optimizar, se pasa el código a una PC de escritorio mediante el IDE Visual Studio </a:t>
            </a:r>
            <a:r>
              <a:rPr lang="es-AR" sz="1800" dirty="0" err="1"/>
              <a:t>Code</a:t>
            </a:r>
            <a:r>
              <a:rPr lang="es-AR" sz="1800" dirty="0"/>
              <a:t>. Luego de varias horas de búsqueda se logran encontrar valores óptimos de </a:t>
            </a:r>
            <a:r>
              <a:rPr lang="es-AR" sz="1800" dirty="0" err="1"/>
              <a:t>hiperparámetros</a:t>
            </a:r>
            <a:r>
              <a:rPr lang="es-AR" sz="1800" dirty="0"/>
              <a:t>:</a:t>
            </a:r>
          </a:p>
          <a:p>
            <a:pPr algn="l">
              <a:lnSpc>
                <a:spcPct val="100000"/>
              </a:lnSpc>
            </a:pPr>
            <a:endParaRPr lang="es-AR" sz="1800" dirty="0"/>
          </a:p>
          <a:p>
            <a:pPr marL="342900" indent="-342900" algn="l">
              <a:lnSpc>
                <a:spcPct val="100000"/>
              </a:lnSpc>
              <a:buFont typeface="+mj-lt"/>
              <a:buAutoNum type="arabicPeriod"/>
            </a:pPr>
            <a:r>
              <a:rPr lang="en-US" sz="1800" dirty="0" err="1"/>
              <a:t>num_iterations</a:t>
            </a:r>
            <a:r>
              <a:rPr lang="en-US" sz="1800" dirty="0"/>
              <a:t>=1500,</a:t>
            </a:r>
          </a:p>
          <a:p>
            <a:pPr marL="342900" indent="-342900" algn="l">
              <a:lnSpc>
                <a:spcPct val="100000"/>
              </a:lnSpc>
              <a:buFont typeface="+mj-lt"/>
              <a:buAutoNum type="arabicPeriod"/>
            </a:pPr>
            <a:r>
              <a:rPr lang="en-US" sz="1800" dirty="0" err="1"/>
              <a:t>learning_rate</a:t>
            </a:r>
            <a:r>
              <a:rPr lang="en-US" sz="1800" dirty="0"/>
              <a:t>=0.1,</a:t>
            </a:r>
          </a:p>
          <a:p>
            <a:pPr marL="342900" indent="-342900" algn="l">
              <a:lnSpc>
                <a:spcPct val="100000"/>
              </a:lnSpc>
              <a:buFont typeface="+mj-lt"/>
              <a:buAutoNum type="arabicPeriod"/>
            </a:pPr>
            <a:r>
              <a:rPr lang="en-US" sz="1800" dirty="0" err="1"/>
              <a:t>num_leaves</a:t>
            </a:r>
            <a:r>
              <a:rPr lang="en-US" sz="1800" dirty="0"/>
              <a:t> = 250,</a:t>
            </a:r>
          </a:p>
          <a:p>
            <a:pPr marL="342900" indent="-342900" algn="l">
              <a:lnSpc>
                <a:spcPct val="100000"/>
              </a:lnSpc>
              <a:buFont typeface="+mj-lt"/>
              <a:buAutoNum type="arabicPeriod"/>
            </a:pPr>
            <a:r>
              <a:rPr lang="en-US" sz="1800" dirty="0" err="1"/>
              <a:t>min_data_in_leaf</a:t>
            </a:r>
            <a:r>
              <a:rPr lang="en-US" sz="1800" dirty="0"/>
              <a:t> = 1,</a:t>
            </a:r>
          </a:p>
          <a:p>
            <a:pPr marL="342900" indent="-342900" algn="l">
              <a:lnSpc>
                <a:spcPct val="100000"/>
              </a:lnSpc>
              <a:buFont typeface="+mj-lt"/>
              <a:buAutoNum type="arabicPeriod"/>
            </a:pPr>
            <a:r>
              <a:rPr lang="en-US" sz="1800" dirty="0" err="1"/>
              <a:t>max_depth</a:t>
            </a:r>
            <a:r>
              <a:rPr lang="en-US" sz="1800" dirty="0"/>
              <a:t> = 80,</a:t>
            </a:r>
          </a:p>
          <a:p>
            <a:pPr marL="342900" indent="-342900" algn="l">
              <a:lnSpc>
                <a:spcPct val="100000"/>
              </a:lnSpc>
              <a:buFont typeface="+mj-lt"/>
              <a:buAutoNum type="arabicPeriod"/>
            </a:pPr>
            <a:r>
              <a:rPr lang="en-US" sz="1800" dirty="0" err="1"/>
              <a:t>max_bin</a:t>
            </a:r>
            <a:r>
              <a:rPr lang="en-US" sz="1800" dirty="0"/>
              <a:t> = 45,</a:t>
            </a:r>
          </a:p>
          <a:p>
            <a:pPr marL="342900" indent="-342900" algn="l">
              <a:lnSpc>
                <a:spcPct val="100000"/>
              </a:lnSpc>
              <a:buFont typeface="+mj-lt"/>
              <a:buAutoNum type="arabicPeriod"/>
            </a:pPr>
            <a:r>
              <a:rPr lang="en-US" sz="1800" dirty="0" err="1"/>
              <a:t>feature_fraction</a:t>
            </a:r>
            <a:r>
              <a:rPr lang="en-US" sz="1800" dirty="0"/>
              <a:t> = 0.684,</a:t>
            </a:r>
          </a:p>
          <a:p>
            <a:pPr marL="342900" indent="-342900" algn="l">
              <a:lnSpc>
                <a:spcPct val="100000"/>
              </a:lnSpc>
              <a:buFont typeface="+mj-lt"/>
              <a:buAutoNum type="arabicPeriod"/>
            </a:pPr>
            <a:r>
              <a:rPr lang="en-US" sz="1800" dirty="0" err="1"/>
              <a:t>bagging_fraction</a:t>
            </a:r>
            <a:r>
              <a:rPr lang="en-US" sz="1800" dirty="0"/>
              <a:t> = 0.5,</a:t>
            </a:r>
            <a:endParaRPr lang="es-AR" sz="1800" dirty="0"/>
          </a:p>
          <a:p>
            <a:pPr algn="l">
              <a:lnSpc>
                <a:spcPct val="100000"/>
              </a:lnSpc>
            </a:pPr>
            <a:endParaRPr lang="es-AR" sz="1800" dirty="0"/>
          </a:p>
          <a:p>
            <a:pPr algn="l">
              <a:lnSpc>
                <a:spcPct val="100000"/>
              </a:lnSpc>
            </a:pPr>
            <a:endParaRPr lang="es-AR" sz="1800" dirty="0"/>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spTree>
    <p:extLst>
      <p:ext uri="{BB962C8B-B14F-4D97-AF65-F5344CB8AC3E}">
        <p14:creationId xmlns:p14="http://schemas.microsoft.com/office/powerpoint/2010/main" val="357802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625142" y="1219872"/>
            <a:ext cx="5775155" cy="625432"/>
          </a:xfrm>
        </p:spPr>
        <p:txBody>
          <a:bodyPr>
            <a:noAutofit/>
          </a:bodyPr>
          <a:lstStyle/>
          <a:p>
            <a:r>
              <a:rPr lang="es-AR" sz="2000" dirty="0"/>
              <a:t>Nuevas métricas con el modelo optimizado: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127055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Con los nuevos </a:t>
            </a:r>
            <a:r>
              <a:rPr lang="es-AR" sz="1800" dirty="0" err="1"/>
              <a:t>hiperparámetros</a:t>
            </a:r>
            <a:r>
              <a:rPr lang="es-AR" sz="1800" dirty="0"/>
              <a:t> se vuelve a correr el modelo LGBM. </a:t>
            </a:r>
          </a:p>
          <a:p>
            <a:pPr algn="l">
              <a:lnSpc>
                <a:spcPct val="100000"/>
              </a:lnSpc>
            </a:pPr>
            <a:endParaRPr lang="es-AR" sz="1800" dirty="0"/>
          </a:p>
          <a:p>
            <a:pPr algn="l">
              <a:lnSpc>
                <a:spcPct val="100000"/>
              </a:lnSpc>
            </a:pPr>
            <a:r>
              <a:rPr lang="es-AR" sz="1800" dirty="0"/>
              <a:t> Se genera la matriz de confusión con la parte de prueba del </a:t>
            </a:r>
            <a:r>
              <a:rPr lang="es-AR" sz="1800" dirty="0" err="1"/>
              <a:t>dataset</a:t>
            </a:r>
            <a:r>
              <a:rPr lang="es-AR" sz="1800" dirty="0"/>
              <a:t> origina, es decir sin </a:t>
            </a:r>
            <a:r>
              <a:rPr lang="es-AR" sz="1800" dirty="0" err="1"/>
              <a:t>oversampling</a:t>
            </a:r>
            <a:r>
              <a:rPr lang="es-AR" sz="1800" dirty="0"/>
              <a:t>:</a:t>
            </a:r>
          </a:p>
          <a:p>
            <a:pPr algn="l">
              <a:lnSpc>
                <a:spcPct val="200000"/>
              </a:lnSpc>
            </a:pPr>
            <a:endParaRPr lang="es-AR" sz="1800" dirty="0"/>
          </a:p>
          <a:p>
            <a:pPr algn="l">
              <a:lnSpc>
                <a:spcPct val="200000"/>
              </a:lnSpc>
            </a:pPr>
            <a:endParaRPr lang="es-AR" sz="1800" dirty="0"/>
          </a:p>
        </p:txBody>
      </p:sp>
      <p:sp>
        <p:nvSpPr>
          <p:cNvPr id="7" name="Título 1">
            <a:extLst>
              <a:ext uri="{FF2B5EF4-FFF2-40B4-BE49-F238E27FC236}">
                <a16:creationId xmlns:a16="http://schemas.microsoft.com/office/drawing/2014/main" id="{6305B28A-0FA9-A77F-8B2B-E946798090A7}"/>
              </a:ext>
            </a:extLst>
          </p:cNvPr>
          <p:cNvSpPr txBox="1">
            <a:spLocks/>
          </p:cNvSpPr>
          <p:nvPr/>
        </p:nvSpPr>
        <p:spPr>
          <a:xfrm>
            <a:off x="6223393" y="3102689"/>
            <a:ext cx="4618156" cy="1659807"/>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Se observa que el modelo predice sin errores por lo que sus métricas de clasificación serán optimas.</a:t>
            </a:r>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pic>
        <p:nvPicPr>
          <p:cNvPr id="10" name="Imagen 9">
            <a:extLst>
              <a:ext uri="{FF2B5EF4-FFF2-40B4-BE49-F238E27FC236}">
                <a16:creationId xmlns:a16="http://schemas.microsoft.com/office/drawing/2014/main" id="{66B5059E-E97C-BD13-5B7E-D6D000B1D5C7}"/>
              </a:ext>
            </a:extLst>
          </p:cNvPr>
          <p:cNvPicPr>
            <a:picLocks noChangeAspect="1"/>
          </p:cNvPicPr>
          <p:nvPr/>
        </p:nvPicPr>
        <p:blipFill>
          <a:blip r:embed="rId2"/>
          <a:stretch>
            <a:fillRect/>
          </a:stretch>
        </p:blipFill>
        <p:spPr>
          <a:xfrm>
            <a:off x="1349306" y="3102689"/>
            <a:ext cx="4534349" cy="3427261"/>
          </a:xfrm>
          <a:prstGeom prst="rect">
            <a:avLst/>
          </a:prstGeom>
        </p:spPr>
      </p:pic>
    </p:spTree>
    <p:extLst>
      <p:ext uri="{BB962C8B-B14F-4D97-AF65-F5344CB8AC3E}">
        <p14:creationId xmlns:p14="http://schemas.microsoft.com/office/powerpoint/2010/main" val="197393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428155" y="1257980"/>
            <a:ext cx="5775155" cy="625432"/>
          </a:xfrm>
        </p:spPr>
        <p:txBody>
          <a:bodyPr>
            <a:noAutofit/>
          </a:bodyPr>
          <a:lstStyle/>
          <a:p>
            <a:r>
              <a:rPr lang="es-AR" sz="2000" dirty="0"/>
              <a:t>Guardado del modelo optimizado:</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127055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El modelo encontrado predice satisfactoriamente los posibles casos de ACV. Para poder utilizarlo en un futuro en nuevos pacientes o en los mismos pacientes que se realicen chequeos periódicos se guarda el modelo de predicción utilizando “</a:t>
            </a:r>
            <a:r>
              <a:rPr lang="es-AR" sz="1800" dirty="0" err="1"/>
              <a:t>dump</a:t>
            </a:r>
            <a:r>
              <a:rPr lang="es-AR" sz="1800" dirty="0"/>
              <a:t>” de la librería  “</a:t>
            </a:r>
            <a:r>
              <a:rPr lang="es-AR" sz="1800" dirty="0" err="1"/>
              <a:t>joblib</a:t>
            </a:r>
            <a:r>
              <a:rPr lang="es-AR" sz="1800" dirty="0"/>
              <a:t>” mediante el cual se procesaran los futuros datos de entrada</a:t>
            </a:r>
          </a:p>
          <a:p>
            <a:pPr algn="l">
              <a:lnSpc>
                <a:spcPct val="200000"/>
              </a:lnSpc>
            </a:pPr>
            <a:endParaRPr lang="es-AR" sz="1800" dirty="0"/>
          </a:p>
          <a:p>
            <a:pPr algn="l">
              <a:lnSpc>
                <a:spcPct val="200000"/>
              </a:lnSpc>
            </a:pPr>
            <a:endParaRPr lang="es-AR" sz="1800" dirty="0"/>
          </a:p>
        </p:txBody>
      </p:sp>
      <p:sp>
        <p:nvSpPr>
          <p:cNvPr id="7" name="Título 1">
            <a:extLst>
              <a:ext uri="{FF2B5EF4-FFF2-40B4-BE49-F238E27FC236}">
                <a16:creationId xmlns:a16="http://schemas.microsoft.com/office/drawing/2014/main" id="{6305B28A-0FA9-A77F-8B2B-E946798090A7}"/>
              </a:ext>
            </a:extLst>
          </p:cNvPr>
          <p:cNvSpPr txBox="1">
            <a:spLocks/>
          </p:cNvSpPr>
          <p:nvPr/>
        </p:nvSpPr>
        <p:spPr>
          <a:xfrm>
            <a:off x="1365955" y="3328259"/>
            <a:ext cx="9491098" cy="140578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El modelo está disponible en:</a:t>
            </a:r>
          </a:p>
          <a:p>
            <a:pPr algn="l">
              <a:lnSpc>
                <a:spcPct val="100000"/>
              </a:lnSpc>
            </a:pPr>
            <a:endParaRPr lang="es-AR" sz="1800" dirty="0"/>
          </a:p>
          <a:p>
            <a:pPr algn="l">
              <a:lnSpc>
                <a:spcPct val="100000"/>
              </a:lnSpc>
            </a:pPr>
            <a:r>
              <a:rPr lang="es-AR" sz="1800" dirty="0">
                <a:hlinkClick r:id="rId2"/>
              </a:rPr>
              <a:t>https://drive.google.com/file/d/1Gyl1MVX3vdAHTOQ4dcpiit9Z6P3Z9VUK/view?usp=sharing</a:t>
            </a:r>
            <a:r>
              <a:rPr lang="es-AR" sz="1800" dirty="0"/>
              <a:t> </a:t>
            </a:r>
          </a:p>
        </p:txBody>
      </p:sp>
      <p:sp>
        <p:nvSpPr>
          <p:cNvPr id="3" name="Título 1">
            <a:extLst>
              <a:ext uri="{FF2B5EF4-FFF2-40B4-BE49-F238E27FC236}">
                <a16:creationId xmlns:a16="http://schemas.microsoft.com/office/drawing/2014/main" id="{5CB74AEF-59ED-0BD0-A978-637E34F1A3DF}"/>
              </a:ext>
            </a:extLst>
          </p:cNvPr>
          <p:cNvSpPr txBox="1">
            <a:spLocks/>
          </p:cNvSpPr>
          <p:nvPr/>
        </p:nvSpPr>
        <p:spPr>
          <a:xfrm>
            <a:off x="1350451" y="4734047"/>
            <a:ext cx="8599882" cy="140578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2000" dirty="0"/>
              <a:t>Queda a disposición para ser utilizado en un entorno de producción o bien para procesar cualquier base de datos en busca de pacientes que potencialmente puedan tener un ACV</a:t>
            </a:r>
          </a:p>
        </p:txBody>
      </p:sp>
    </p:spTree>
    <p:extLst>
      <p:ext uri="{BB962C8B-B14F-4D97-AF65-F5344CB8AC3E}">
        <p14:creationId xmlns:p14="http://schemas.microsoft.com/office/powerpoint/2010/main" val="212504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967588" y="1257979"/>
            <a:ext cx="5775155" cy="625432"/>
          </a:xfrm>
        </p:spPr>
        <p:txBody>
          <a:bodyPr>
            <a:noAutofit/>
          </a:bodyPr>
          <a:lstStyle/>
          <a:p>
            <a:r>
              <a:rPr lang="es-AR" sz="2000" dirty="0"/>
              <a:t>Prevención de ACV:</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106826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El modelo encontrado puede ser también utilizado para detectar anticipadamente pacientes que no hayan sufrido la enfermedad, pero por sus análisis diagnostiquen que tiene altas posibilidades de padecerla.</a:t>
            </a:r>
          </a:p>
          <a:p>
            <a:pPr algn="l">
              <a:lnSpc>
                <a:spcPct val="100000"/>
              </a:lnSpc>
            </a:pPr>
            <a:endParaRPr lang="es-AR" sz="1800" dirty="0"/>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sp>
        <p:nvSpPr>
          <p:cNvPr id="7" name="Título 1">
            <a:extLst>
              <a:ext uri="{FF2B5EF4-FFF2-40B4-BE49-F238E27FC236}">
                <a16:creationId xmlns:a16="http://schemas.microsoft.com/office/drawing/2014/main" id="{6305B28A-0FA9-A77F-8B2B-E946798090A7}"/>
              </a:ext>
            </a:extLst>
          </p:cNvPr>
          <p:cNvSpPr txBox="1">
            <a:spLocks/>
          </p:cNvSpPr>
          <p:nvPr/>
        </p:nvSpPr>
        <p:spPr>
          <a:xfrm>
            <a:off x="1334947" y="2726106"/>
            <a:ext cx="9491098" cy="1681990"/>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Para encontrar esta posibilidad se utiliza movimiento de umbral, calculando en primer término la probabilidad de ocurrencia de un ACV mediante el método “.</a:t>
            </a:r>
            <a:r>
              <a:rPr lang="es-AR" sz="1800" dirty="0" err="1"/>
              <a:t>predict_proba</a:t>
            </a:r>
            <a:r>
              <a:rPr lang="es-AR" sz="1800" dirty="0"/>
              <a:t>”.</a:t>
            </a:r>
          </a:p>
          <a:p>
            <a:pPr algn="l">
              <a:lnSpc>
                <a:spcPct val="100000"/>
              </a:lnSpc>
            </a:pPr>
            <a:r>
              <a:rPr lang="es-AR" sz="1800" dirty="0"/>
              <a:t>Luego filtro a quienes tienen más de un 90% de padecer la enfermedad pero aún no la tuvieron.</a:t>
            </a:r>
          </a:p>
          <a:p>
            <a:pPr algn="l">
              <a:lnSpc>
                <a:spcPct val="100000"/>
              </a:lnSpc>
            </a:pPr>
            <a:r>
              <a:rPr lang="es-AR" sz="1800" dirty="0"/>
              <a:t>El resultado es el siguiente:</a:t>
            </a:r>
          </a:p>
        </p:txBody>
      </p:sp>
      <p:sp>
        <p:nvSpPr>
          <p:cNvPr id="3" name="Título 1">
            <a:extLst>
              <a:ext uri="{FF2B5EF4-FFF2-40B4-BE49-F238E27FC236}">
                <a16:creationId xmlns:a16="http://schemas.microsoft.com/office/drawing/2014/main" id="{5CB74AEF-59ED-0BD0-A978-637E34F1A3DF}"/>
              </a:ext>
            </a:extLst>
          </p:cNvPr>
          <p:cNvSpPr txBox="1">
            <a:spLocks/>
          </p:cNvSpPr>
          <p:nvPr/>
        </p:nvSpPr>
        <p:spPr>
          <a:xfrm>
            <a:off x="1334947" y="5250791"/>
            <a:ext cx="8599882" cy="140578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endParaRPr lang="es-AR" sz="2000" dirty="0"/>
          </a:p>
        </p:txBody>
      </p:sp>
      <p:pic>
        <p:nvPicPr>
          <p:cNvPr id="6" name="Imagen 5">
            <a:extLst>
              <a:ext uri="{FF2B5EF4-FFF2-40B4-BE49-F238E27FC236}">
                <a16:creationId xmlns:a16="http://schemas.microsoft.com/office/drawing/2014/main" id="{535951CC-F186-B65D-AD5B-6BF92731F73D}"/>
              </a:ext>
            </a:extLst>
          </p:cNvPr>
          <p:cNvPicPr>
            <a:picLocks noChangeAspect="1"/>
          </p:cNvPicPr>
          <p:nvPr/>
        </p:nvPicPr>
        <p:blipFill>
          <a:blip r:embed="rId3"/>
          <a:stretch>
            <a:fillRect/>
          </a:stretch>
        </p:blipFill>
        <p:spPr>
          <a:xfrm>
            <a:off x="1610575" y="4400320"/>
            <a:ext cx="8739473" cy="723980"/>
          </a:xfrm>
          <a:prstGeom prst="rect">
            <a:avLst/>
          </a:prstGeom>
        </p:spPr>
      </p:pic>
      <p:sp>
        <p:nvSpPr>
          <p:cNvPr id="11" name="Título 1">
            <a:extLst>
              <a:ext uri="{FF2B5EF4-FFF2-40B4-BE49-F238E27FC236}">
                <a16:creationId xmlns:a16="http://schemas.microsoft.com/office/drawing/2014/main" id="{D005EC7C-C393-B35D-A959-C07920B81F9A}"/>
              </a:ext>
            </a:extLst>
          </p:cNvPr>
          <p:cNvSpPr txBox="1">
            <a:spLocks/>
          </p:cNvSpPr>
          <p:nvPr/>
        </p:nvSpPr>
        <p:spPr>
          <a:xfrm>
            <a:off x="1365955" y="5432863"/>
            <a:ext cx="9491098" cy="106826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Aquí se ve que hay una persona con ID 1274 con un 93.8% de posibilidades de tener un ACV por lo que se debe generar una alerta a su médico de cabecera y generar un plan de contingencia con sus familiares y allegados para poder actuar rápidamente</a:t>
            </a:r>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spTree>
    <p:extLst>
      <p:ext uri="{BB962C8B-B14F-4D97-AF65-F5344CB8AC3E}">
        <p14:creationId xmlns:p14="http://schemas.microsoft.com/office/powerpoint/2010/main" val="2524620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967588" y="1257979"/>
            <a:ext cx="5775155" cy="625432"/>
          </a:xfrm>
        </p:spPr>
        <p:txBody>
          <a:bodyPr>
            <a:noAutofit/>
          </a:bodyPr>
          <a:lstStyle/>
          <a:p>
            <a:r>
              <a:rPr lang="es-AR" sz="2000" dirty="0"/>
              <a:t>Prevención de ACV:</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106826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Realizo lo anterior para pacientes cuyas probabilidades de tener un ACV están entre 80% y 90% obteniendo el siguiente resultado:</a:t>
            </a:r>
          </a:p>
          <a:p>
            <a:pPr algn="l">
              <a:lnSpc>
                <a:spcPct val="100000"/>
              </a:lnSpc>
            </a:pPr>
            <a:endParaRPr lang="es-AR" sz="1800" dirty="0"/>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sp>
        <p:nvSpPr>
          <p:cNvPr id="7" name="Título 1">
            <a:extLst>
              <a:ext uri="{FF2B5EF4-FFF2-40B4-BE49-F238E27FC236}">
                <a16:creationId xmlns:a16="http://schemas.microsoft.com/office/drawing/2014/main" id="{6305B28A-0FA9-A77F-8B2B-E946798090A7}"/>
              </a:ext>
            </a:extLst>
          </p:cNvPr>
          <p:cNvSpPr txBox="1">
            <a:spLocks/>
          </p:cNvSpPr>
          <p:nvPr/>
        </p:nvSpPr>
        <p:spPr>
          <a:xfrm>
            <a:off x="1334947" y="3516309"/>
            <a:ext cx="9491098" cy="35675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Los pacientes con probabilidades entre 70% y 80% son:</a:t>
            </a:r>
          </a:p>
        </p:txBody>
      </p:sp>
      <p:sp>
        <p:nvSpPr>
          <p:cNvPr id="3" name="Título 1">
            <a:extLst>
              <a:ext uri="{FF2B5EF4-FFF2-40B4-BE49-F238E27FC236}">
                <a16:creationId xmlns:a16="http://schemas.microsoft.com/office/drawing/2014/main" id="{5CB74AEF-59ED-0BD0-A978-637E34F1A3DF}"/>
              </a:ext>
            </a:extLst>
          </p:cNvPr>
          <p:cNvSpPr txBox="1">
            <a:spLocks/>
          </p:cNvSpPr>
          <p:nvPr/>
        </p:nvSpPr>
        <p:spPr>
          <a:xfrm>
            <a:off x="1334947" y="5250791"/>
            <a:ext cx="8599882" cy="140578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endParaRPr lang="es-AR" sz="2000" dirty="0"/>
          </a:p>
        </p:txBody>
      </p:sp>
      <p:sp>
        <p:nvSpPr>
          <p:cNvPr id="11" name="Título 1">
            <a:extLst>
              <a:ext uri="{FF2B5EF4-FFF2-40B4-BE49-F238E27FC236}">
                <a16:creationId xmlns:a16="http://schemas.microsoft.com/office/drawing/2014/main" id="{D005EC7C-C393-B35D-A959-C07920B81F9A}"/>
              </a:ext>
            </a:extLst>
          </p:cNvPr>
          <p:cNvSpPr txBox="1">
            <a:spLocks/>
          </p:cNvSpPr>
          <p:nvPr/>
        </p:nvSpPr>
        <p:spPr>
          <a:xfrm>
            <a:off x="1365955" y="5432863"/>
            <a:ext cx="9491098" cy="106826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Con esta información podemos también advertir a pacientes que pueden ser de riesgo para tomar las medidas preventivas necesarias</a:t>
            </a:r>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pic>
        <p:nvPicPr>
          <p:cNvPr id="8" name="Imagen 7">
            <a:extLst>
              <a:ext uri="{FF2B5EF4-FFF2-40B4-BE49-F238E27FC236}">
                <a16:creationId xmlns:a16="http://schemas.microsoft.com/office/drawing/2014/main" id="{972519ED-CDF9-77F4-4BBA-8F003025ACCE}"/>
              </a:ext>
            </a:extLst>
          </p:cNvPr>
          <p:cNvPicPr>
            <a:picLocks noChangeAspect="1"/>
          </p:cNvPicPr>
          <p:nvPr/>
        </p:nvPicPr>
        <p:blipFill>
          <a:blip r:embed="rId3"/>
          <a:stretch>
            <a:fillRect/>
          </a:stretch>
        </p:blipFill>
        <p:spPr>
          <a:xfrm>
            <a:off x="2012910" y="2368650"/>
            <a:ext cx="7448550" cy="1019175"/>
          </a:xfrm>
          <a:prstGeom prst="rect">
            <a:avLst/>
          </a:prstGeom>
        </p:spPr>
      </p:pic>
      <p:pic>
        <p:nvPicPr>
          <p:cNvPr id="12" name="Imagen 11">
            <a:extLst>
              <a:ext uri="{FF2B5EF4-FFF2-40B4-BE49-F238E27FC236}">
                <a16:creationId xmlns:a16="http://schemas.microsoft.com/office/drawing/2014/main" id="{97E99F76-3B4D-61CE-2B36-026FCBC58561}"/>
              </a:ext>
            </a:extLst>
          </p:cNvPr>
          <p:cNvPicPr>
            <a:picLocks noChangeAspect="1"/>
          </p:cNvPicPr>
          <p:nvPr/>
        </p:nvPicPr>
        <p:blipFill>
          <a:blip r:embed="rId4"/>
          <a:stretch>
            <a:fillRect/>
          </a:stretch>
        </p:blipFill>
        <p:spPr>
          <a:xfrm>
            <a:off x="2012910" y="4016755"/>
            <a:ext cx="6629400" cy="1143000"/>
          </a:xfrm>
          <a:prstGeom prst="rect">
            <a:avLst/>
          </a:prstGeom>
        </p:spPr>
      </p:pic>
    </p:spTree>
    <p:extLst>
      <p:ext uri="{BB962C8B-B14F-4D97-AF65-F5344CB8AC3E}">
        <p14:creationId xmlns:p14="http://schemas.microsoft.com/office/powerpoint/2010/main" val="10655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666646" y="1254091"/>
            <a:ext cx="5775155" cy="625432"/>
          </a:xfrm>
        </p:spPr>
        <p:txBody>
          <a:bodyPr>
            <a:noAutofit/>
          </a:bodyPr>
          <a:lstStyle/>
          <a:p>
            <a:r>
              <a:rPr lang="es-AR" sz="2000" dirty="0"/>
              <a:t>Ingeniería de variables: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3"/>
            <a:ext cx="9491098" cy="106826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Aplico ingeniería de variables para identificar </a:t>
            </a:r>
            <a:r>
              <a:rPr lang="es-AR" sz="1800" dirty="0" err="1"/>
              <a:t>features</a:t>
            </a:r>
            <a:r>
              <a:rPr lang="es-AR" sz="1800" dirty="0"/>
              <a:t> influyen más sobre el resultado final </a:t>
            </a:r>
          </a:p>
          <a:p>
            <a:pPr algn="l">
              <a:lnSpc>
                <a:spcPct val="100000"/>
              </a:lnSpc>
            </a:pPr>
            <a:r>
              <a:rPr lang="es-AR" sz="1800" dirty="0" err="1"/>
              <a:t>feature_importances</a:t>
            </a:r>
            <a:r>
              <a:rPr lang="es-AR" sz="1800" dirty="0"/>
              <a:t>_:</a:t>
            </a:r>
          </a:p>
          <a:p>
            <a:pPr algn="l">
              <a:lnSpc>
                <a:spcPct val="200000"/>
              </a:lnSpc>
            </a:pPr>
            <a:endParaRPr lang="es-AR" sz="1800" dirty="0"/>
          </a:p>
          <a:p>
            <a:pPr algn="l">
              <a:lnSpc>
                <a:spcPct val="200000"/>
              </a:lnSpc>
            </a:pPr>
            <a:endParaRPr lang="es-AR" sz="1800" dirty="0"/>
          </a:p>
        </p:txBody>
      </p:sp>
      <p:sp>
        <p:nvSpPr>
          <p:cNvPr id="7" name="Título 1">
            <a:extLst>
              <a:ext uri="{FF2B5EF4-FFF2-40B4-BE49-F238E27FC236}">
                <a16:creationId xmlns:a16="http://schemas.microsoft.com/office/drawing/2014/main" id="{6305B28A-0FA9-A77F-8B2B-E946798090A7}"/>
              </a:ext>
            </a:extLst>
          </p:cNvPr>
          <p:cNvSpPr txBox="1">
            <a:spLocks/>
          </p:cNvSpPr>
          <p:nvPr/>
        </p:nvSpPr>
        <p:spPr>
          <a:xfrm>
            <a:off x="1365955" y="4359918"/>
            <a:ext cx="9491098" cy="35675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err="1"/>
              <a:t>permutation_importance</a:t>
            </a:r>
            <a:r>
              <a:rPr lang="es-AR" sz="1800" dirty="0"/>
              <a:t>:</a:t>
            </a:r>
          </a:p>
        </p:txBody>
      </p:sp>
      <p:sp>
        <p:nvSpPr>
          <p:cNvPr id="3" name="Título 1">
            <a:extLst>
              <a:ext uri="{FF2B5EF4-FFF2-40B4-BE49-F238E27FC236}">
                <a16:creationId xmlns:a16="http://schemas.microsoft.com/office/drawing/2014/main" id="{5CB74AEF-59ED-0BD0-A978-637E34F1A3DF}"/>
              </a:ext>
            </a:extLst>
          </p:cNvPr>
          <p:cNvSpPr txBox="1">
            <a:spLocks/>
          </p:cNvSpPr>
          <p:nvPr/>
        </p:nvSpPr>
        <p:spPr>
          <a:xfrm>
            <a:off x="1334947" y="5250791"/>
            <a:ext cx="8599882" cy="140578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endParaRPr lang="es-AR" sz="2000" dirty="0"/>
          </a:p>
        </p:txBody>
      </p:sp>
      <p:sp>
        <p:nvSpPr>
          <p:cNvPr id="11" name="Título 1">
            <a:extLst>
              <a:ext uri="{FF2B5EF4-FFF2-40B4-BE49-F238E27FC236}">
                <a16:creationId xmlns:a16="http://schemas.microsoft.com/office/drawing/2014/main" id="{D005EC7C-C393-B35D-A959-C07920B81F9A}"/>
              </a:ext>
            </a:extLst>
          </p:cNvPr>
          <p:cNvSpPr txBox="1">
            <a:spLocks/>
          </p:cNvSpPr>
          <p:nvPr/>
        </p:nvSpPr>
        <p:spPr>
          <a:xfrm>
            <a:off x="5496295" y="4531618"/>
            <a:ext cx="4155204" cy="211338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Aquí se confirma que las variables más importantes para el modelo son las detalladas anteriormente por lo que habrá que prestar mayor importancia a los pacientes que presentes desvíos en los valores normales de </a:t>
            </a:r>
            <a:r>
              <a:rPr lang="es-AR" sz="1800" dirty="0" err="1"/>
              <a:t>bmi</a:t>
            </a:r>
            <a:r>
              <a:rPr lang="es-AR" sz="1800" dirty="0"/>
              <a:t> y nivel de glucosa en sangre</a:t>
            </a:r>
          </a:p>
          <a:p>
            <a:pPr algn="l">
              <a:lnSpc>
                <a:spcPct val="100000"/>
              </a:lnSpc>
            </a:pPr>
            <a:endParaRPr lang="es-AR" sz="1800" dirty="0"/>
          </a:p>
          <a:p>
            <a:pPr algn="l">
              <a:lnSpc>
                <a:spcPct val="200000"/>
              </a:lnSpc>
            </a:pPr>
            <a:endParaRPr lang="es-AR" sz="1800" dirty="0"/>
          </a:p>
          <a:p>
            <a:pPr algn="l">
              <a:lnSpc>
                <a:spcPct val="200000"/>
              </a:lnSpc>
            </a:pPr>
            <a:endParaRPr lang="es-AR" sz="1800" dirty="0"/>
          </a:p>
        </p:txBody>
      </p:sp>
      <p:pic>
        <p:nvPicPr>
          <p:cNvPr id="6" name="Imagen 5">
            <a:extLst>
              <a:ext uri="{FF2B5EF4-FFF2-40B4-BE49-F238E27FC236}">
                <a16:creationId xmlns:a16="http://schemas.microsoft.com/office/drawing/2014/main" id="{7FCD8379-AA61-0891-1A78-343F86BC5738}"/>
              </a:ext>
            </a:extLst>
          </p:cNvPr>
          <p:cNvPicPr>
            <a:picLocks noChangeAspect="1"/>
          </p:cNvPicPr>
          <p:nvPr/>
        </p:nvPicPr>
        <p:blipFill>
          <a:blip r:embed="rId3"/>
          <a:stretch>
            <a:fillRect/>
          </a:stretch>
        </p:blipFill>
        <p:spPr>
          <a:xfrm>
            <a:off x="1453300" y="2480675"/>
            <a:ext cx="3429000" cy="1762125"/>
          </a:xfrm>
          <a:prstGeom prst="rect">
            <a:avLst/>
          </a:prstGeom>
        </p:spPr>
      </p:pic>
      <p:sp>
        <p:nvSpPr>
          <p:cNvPr id="10" name="Título 1">
            <a:extLst>
              <a:ext uri="{FF2B5EF4-FFF2-40B4-BE49-F238E27FC236}">
                <a16:creationId xmlns:a16="http://schemas.microsoft.com/office/drawing/2014/main" id="{BCC64978-A7D3-58AA-87BB-DCB201E84023}"/>
              </a:ext>
            </a:extLst>
          </p:cNvPr>
          <p:cNvSpPr txBox="1">
            <a:spLocks/>
          </p:cNvSpPr>
          <p:nvPr/>
        </p:nvSpPr>
        <p:spPr>
          <a:xfrm>
            <a:off x="5496295" y="2444031"/>
            <a:ext cx="4731259" cy="1196460"/>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Se observa que además de la edad, el índice de masa corporal y el nivel de glucosa en sangre influyen significativamente </a:t>
            </a:r>
          </a:p>
        </p:txBody>
      </p:sp>
      <p:pic>
        <p:nvPicPr>
          <p:cNvPr id="14" name="Imagen 13">
            <a:extLst>
              <a:ext uri="{FF2B5EF4-FFF2-40B4-BE49-F238E27FC236}">
                <a16:creationId xmlns:a16="http://schemas.microsoft.com/office/drawing/2014/main" id="{A2871CE3-88EE-3B2C-7096-50C8CEE646C8}"/>
              </a:ext>
            </a:extLst>
          </p:cNvPr>
          <p:cNvPicPr>
            <a:picLocks noChangeAspect="1"/>
          </p:cNvPicPr>
          <p:nvPr/>
        </p:nvPicPr>
        <p:blipFill>
          <a:blip r:embed="rId4"/>
          <a:stretch>
            <a:fillRect/>
          </a:stretch>
        </p:blipFill>
        <p:spPr>
          <a:xfrm>
            <a:off x="1449833" y="4867123"/>
            <a:ext cx="3982367" cy="1281923"/>
          </a:xfrm>
          <a:prstGeom prst="rect">
            <a:avLst/>
          </a:prstGeom>
        </p:spPr>
      </p:pic>
    </p:spTree>
    <p:extLst>
      <p:ext uri="{BB962C8B-B14F-4D97-AF65-F5344CB8AC3E}">
        <p14:creationId xmlns:p14="http://schemas.microsoft.com/office/powerpoint/2010/main" val="3553459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2708369" y="1205175"/>
            <a:ext cx="5775155" cy="625432"/>
          </a:xfrm>
        </p:spPr>
        <p:txBody>
          <a:bodyPr>
            <a:noAutofit/>
          </a:bodyPr>
          <a:lstStyle/>
          <a:p>
            <a:r>
              <a:rPr lang="es-AR" sz="2000" dirty="0"/>
              <a:t>Conclusiones: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350451" y="1657842"/>
            <a:ext cx="9491098" cy="488185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r>
              <a:rPr lang="es-AR" sz="1800" dirty="0"/>
              <a:t>Como resultado del presente estudio de Ciencia de Datos podemos concluir lo siguiente:</a:t>
            </a:r>
          </a:p>
          <a:p>
            <a:pPr marL="285750" indent="-285750" algn="l">
              <a:lnSpc>
                <a:spcPct val="100000"/>
              </a:lnSpc>
              <a:buFont typeface="Arial" panose="020B0604020202020204" pitchFamily="34" charset="0"/>
              <a:buChar char="•"/>
            </a:pPr>
            <a:r>
              <a:rPr lang="es-AR" sz="1800" dirty="0"/>
              <a:t>La edad es un factor de riesgo importante por lo que debemos tomar medidas preventivas con las personas mayores.</a:t>
            </a:r>
          </a:p>
          <a:p>
            <a:pPr marL="285750" indent="-285750" algn="l">
              <a:lnSpc>
                <a:spcPct val="100000"/>
              </a:lnSpc>
              <a:buFont typeface="Arial" panose="020B0604020202020204" pitchFamily="34" charset="0"/>
              <a:buChar char="•"/>
            </a:pPr>
            <a:r>
              <a:rPr lang="es-AR" sz="1800" dirty="0"/>
              <a:t>Los niveles de glucosa en sangre e índice de masa corporal también influyen significativamente en el riesgo de padecer un ACV por lo que se deberá controlar y advertir a los pacientes que presenten desvíos</a:t>
            </a:r>
          </a:p>
          <a:p>
            <a:pPr marL="285750" indent="-285750" algn="l">
              <a:lnSpc>
                <a:spcPct val="100000"/>
              </a:lnSpc>
              <a:buFont typeface="Arial" panose="020B0604020202020204" pitchFamily="34" charset="0"/>
              <a:buChar char="•"/>
            </a:pPr>
            <a:r>
              <a:rPr lang="es-AR" sz="1800" dirty="0"/>
              <a:t>El modelo encontrado puede predecir certeramente la enfermedad con nuevas variables de entrada. Es decir, si hay una actualización de datos de los pacientes o bien ingresan nuevos pacientes, el modelo puede informar la probabilidad de padecer un ACV de la persona</a:t>
            </a:r>
          </a:p>
          <a:p>
            <a:pPr marL="285750" indent="-285750" algn="l">
              <a:lnSpc>
                <a:spcPct val="100000"/>
              </a:lnSpc>
              <a:buFont typeface="Arial" panose="020B0604020202020204" pitchFamily="34" charset="0"/>
              <a:buChar char="•"/>
            </a:pPr>
            <a:r>
              <a:rPr lang="es-AR" sz="1800" dirty="0"/>
              <a:t>Del total de pacientes del hospital se clasificó a personas que no tuvieron un ACV pero tienen altas posibilidades de tenerlo. Se deberá generar un plan preventivo y de contingencia para, en primer lugar, mejorar las condiciones de salud para evitar que ocurra un ACV y, en segundo lugar, capacitar a familiares y allegados sobre las acciones inmediatas a tomar en caso de que el paciente sufra un ACV. De esta manera se reducen significativamente los riesgos de muerte y de secuelas </a:t>
            </a:r>
          </a:p>
          <a:p>
            <a:pPr marL="285750" indent="-285750" algn="l">
              <a:lnSpc>
                <a:spcPct val="100000"/>
              </a:lnSpc>
              <a:buFont typeface="Arial" panose="020B0604020202020204" pitchFamily="34" charset="0"/>
              <a:buChar char="•"/>
            </a:pPr>
            <a:endParaRPr lang="es-AR" sz="1800" dirty="0"/>
          </a:p>
          <a:p>
            <a:pPr algn="l">
              <a:lnSpc>
                <a:spcPct val="200000"/>
              </a:lnSpc>
            </a:pPr>
            <a:endParaRPr lang="es-AR" sz="1800" dirty="0"/>
          </a:p>
          <a:p>
            <a:pPr algn="l">
              <a:lnSpc>
                <a:spcPct val="200000"/>
              </a:lnSpc>
            </a:pPr>
            <a:endParaRPr lang="es-AR" sz="1800" dirty="0"/>
          </a:p>
        </p:txBody>
      </p:sp>
      <p:sp>
        <p:nvSpPr>
          <p:cNvPr id="3" name="Título 1">
            <a:extLst>
              <a:ext uri="{FF2B5EF4-FFF2-40B4-BE49-F238E27FC236}">
                <a16:creationId xmlns:a16="http://schemas.microsoft.com/office/drawing/2014/main" id="{5CB74AEF-59ED-0BD0-A978-637E34F1A3DF}"/>
              </a:ext>
            </a:extLst>
          </p:cNvPr>
          <p:cNvSpPr txBox="1">
            <a:spLocks/>
          </p:cNvSpPr>
          <p:nvPr/>
        </p:nvSpPr>
        <p:spPr>
          <a:xfrm>
            <a:off x="1334947" y="5250791"/>
            <a:ext cx="8599882" cy="140578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lnSpc>
                <a:spcPct val="100000"/>
              </a:lnSpc>
            </a:pPr>
            <a:endParaRPr lang="es-AR" sz="2000" dirty="0"/>
          </a:p>
        </p:txBody>
      </p:sp>
    </p:spTree>
    <p:extLst>
      <p:ext uri="{BB962C8B-B14F-4D97-AF65-F5344CB8AC3E}">
        <p14:creationId xmlns:p14="http://schemas.microsoft.com/office/powerpoint/2010/main" val="121590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200698" y="1282190"/>
            <a:ext cx="1429613" cy="490165"/>
          </a:xfrm>
        </p:spPr>
        <p:txBody>
          <a:bodyPr>
            <a:normAutofit/>
          </a:bodyPr>
          <a:lstStyle/>
          <a:p>
            <a:r>
              <a:rPr lang="es-AR" sz="2400" dirty="0"/>
              <a:t>Objetivo</a:t>
            </a:r>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365955" y="1596629"/>
            <a:ext cx="8785042" cy="1725305"/>
          </a:xfrm>
        </p:spPr>
        <p:txBody>
          <a:bodyPr>
            <a:normAutofit fontScale="92500"/>
          </a:bodyPr>
          <a:lstStyle/>
          <a:p>
            <a:r>
              <a:rPr lang="es-AR" dirty="0"/>
              <a:t>El objetivo final de presente trabajo es alertar a los pacientes del hospital que tengan altos riesgos de padecer un ACV y brindarles herramientas para prevenirlo. Además, dar las pautas de alarma a cada paciente y a su grupo familiar para poder actuar adecuadamente ante los primeros síntomas.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6" name="Marcador de contenido 2">
            <a:extLst>
              <a:ext uri="{FF2B5EF4-FFF2-40B4-BE49-F238E27FC236}">
                <a16:creationId xmlns:a16="http://schemas.microsoft.com/office/drawing/2014/main" id="{19BBAED7-3859-D5C7-FFDC-CB4EEC5624EF}"/>
              </a:ext>
            </a:extLst>
          </p:cNvPr>
          <p:cNvSpPr txBox="1">
            <a:spLocks/>
          </p:cNvSpPr>
          <p:nvPr/>
        </p:nvSpPr>
        <p:spPr>
          <a:xfrm>
            <a:off x="1365954" y="4325255"/>
            <a:ext cx="9000983" cy="1621966"/>
          </a:xfrm>
          <a:prstGeom prst="rect">
            <a:avLst/>
          </a:prstGeom>
        </p:spPr>
        <p:txBody>
          <a:bodyPr vert="horz" lIns="91440" tIns="45720" rIns="91440" bIns="45720" rtlCol="0" anchor="ctr">
            <a:normAutofit fontScale="925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s-AR" dirty="0"/>
              <a:t>¿Qué combinación de características o enfermedades previas aumentan más el riesgo de padecer un ACV?</a:t>
            </a:r>
          </a:p>
          <a:p>
            <a:r>
              <a:rPr lang="es-AR" dirty="0"/>
              <a:t>¿ Qué posibilidad tiene un paciente que no haya padecido la enfermedad de sufrir un ACV en función de las variables encontradas en el punto anterior?</a:t>
            </a:r>
          </a:p>
        </p:txBody>
      </p:sp>
      <p:sp>
        <p:nvSpPr>
          <p:cNvPr id="7" name="Título 1">
            <a:extLst>
              <a:ext uri="{FF2B5EF4-FFF2-40B4-BE49-F238E27FC236}">
                <a16:creationId xmlns:a16="http://schemas.microsoft.com/office/drawing/2014/main" id="{0EFC726F-C5C7-A333-748E-0D7BFDEC6081}"/>
              </a:ext>
            </a:extLst>
          </p:cNvPr>
          <p:cNvSpPr txBox="1">
            <a:spLocks/>
          </p:cNvSpPr>
          <p:nvPr/>
        </p:nvSpPr>
        <p:spPr>
          <a:xfrm>
            <a:off x="1200698" y="3830483"/>
            <a:ext cx="2490769" cy="490165"/>
          </a:xfrm>
          <a:prstGeom prst="rect">
            <a:avLst/>
          </a:prstGeom>
        </p:spPr>
        <p:txBody>
          <a:bodyPr vert="horz" lIns="91440" tIns="45720" rIns="91440" bIns="45720" rtlCol="0" anchor="t">
            <a:normAutofit fontScale="850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sz="2400" dirty="0"/>
              <a:t>Preguntas Objetivo</a:t>
            </a:r>
          </a:p>
        </p:txBody>
      </p:sp>
    </p:spTree>
    <p:extLst>
      <p:ext uri="{BB962C8B-B14F-4D97-AF65-F5344CB8AC3E}">
        <p14:creationId xmlns:p14="http://schemas.microsoft.com/office/powerpoint/2010/main" val="141682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113531" y="1106135"/>
            <a:ext cx="4152950" cy="411143"/>
          </a:xfrm>
        </p:spPr>
        <p:txBody>
          <a:bodyPr>
            <a:normAutofit fontScale="90000"/>
          </a:bodyPr>
          <a:lstStyle/>
          <a:p>
            <a:r>
              <a:rPr lang="es-AR" sz="2400" dirty="0"/>
              <a:t>Otras preguntas por responder:</a:t>
            </a:r>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365955" y="1516781"/>
            <a:ext cx="9155432" cy="5128222"/>
          </a:xfrm>
        </p:spPr>
        <p:txBody>
          <a:bodyPr>
            <a:normAutofit fontScale="77500" lnSpcReduction="20000"/>
          </a:bodyPr>
          <a:lstStyle/>
          <a:p>
            <a:pPr algn="l">
              <a:spcBef>
                <a:spcPts val="0"/>
              </a:spcBef>
              <a:buFont typeface="Arial" panose="020B0604020202020204" pitchFamily="34" charset="0"/>
              <a:buChar char="•"/>
            </a:pPr>
            <a:r>
              <a:rPr lang="es-AR" b="0" i="0" dirty="0">
                <a:solidFill>
                  <a:srgbClr val="D5D5D5"/>
                </a:solidFill>
                <a:effectLst/>
                <a:highlight>
                  <a:srgbClr val="383838"/>
                </a:highlight>
                <a:latin typeface="Roboto" panose="02000000000000000000" pitchFamily="2" charset="0"/>
              </a:rPr>
              <a:t>¿</a:t>
            </a:r>
            <a:r>
              <a:rPr lang="es-AR" sz="2200" dirty="0"/>
              <a:t>Qué rango etario tiene más riesgo de ACV? </a:t>
            </a:r>
          </a:p>
          <a:p>
            <a:pPr algn="l">
              <a:spcBef>
                <a:spcPts val="0"/>
              </a:spcBef>
              <a:buFont typeface="Arial" panose="020B0604020202020204" pitchFamily="34" charset="0"/>
              <a:buChar char="•"/>
            </a:pPr>
            <a:r>
              <a:rPr lang="es-AR" sz="2200" dirty="0"/>
              <a:t>¿Como afecta el tabaquismo en el riesgo de ACV?</a:t>
            </a:r>
          </a:p>
          <a:p>
            <a:pPr algn="l">
              <a:spcBef>
                <a:spcPts val="0"/>
              </a:spcBef>
              <a:buFont typeface="Arial" panose="020B0604020202020204" pitchFamily="34" charset="0"/>
              <a:buChar char="•"/>
            </a:pPr>
            <a:r>
              <a:rPr lang="es-AR" sz="2200" dirty="0"/>
              <a:t>¿Como influye la hipertensión en el riesgo de ACV?</a:t>
            </a:r>
          </a:p>
          <a:p>
            <a:pPr algn="l">
              <a:spcBef>
                <a:spcPts val="0"/>
              </a:spcBef>
              <a:buFont typeface="Arial" panose="020B0604020202020204" pitchFamily="34" charset="0"/>
              <a:buChar char="•"/>
            </a:pPr>
            <a:r>
              <a:rPr lang="es-AR" sz="2200" dirty="0"/>
              <a:t>¿Como afecta el tipo de trabajo en el riesgo de ACV</a:t>
            </a:r>
          </a:p>
          <a:p>
            <a:pPr algn="l">
              <a:spcBef>
                <a:spcPts val="0"/>
              </a:spcBef>
              <a:buFont typeface="Arial" panose="020B0604020202020204" pitchFamily="34" charset="0"/>
              <a:buChar char="•"/>
            </a:pPr>
            <a:r>
              <a:rPr lang="es-AR" sz="2200" dirty="0"/>
              <a:t>¿Existe correlación entre </a:t>
            </a:r>
            <a:r>
              <a:rPr lang="es-AR" sz="2200" dirty="0" err="1"/>
              <a:t>bmi</a:t>
            </a:r>
            <a:r>
              <a:rPr lang="es-AR" sz="2200" dirty="0"/>
              <a:t> y nivel de glucemia?</a:t>
            </a:r>
          </a:p>
          <a:p>
            <a:pPr algn="l">
              <a:spcBef>
                <a:spcPts val="0"/>
              </a:spcBef>
              <a:buFont typeface="Arial" panose="020B0604020202020204" pitchFamily="34" charset="0"/>
              <a:buChar char="•"/>
            </a:pPr>
            <a:r>
              <a:rPr lang="es-AR" sz="2200" dirty="0"/>
              <a:t>¿Existe correlación entre el tipo de trabajo y el </a:t>
            </a:r>
            <a:r>
              <a:rPr lang="es-AR" sz="2200" dirty="0" err="1"/>
              <a:t>bmi</a:t>
            </a:r>
            <a:r>
              <a:rPr lang="es-AR" sz="2200" dirty="0"/>
              <a:t>?</a:t>
            </a:r>
          </a:p>
          <a:p>
            <a:pPr algn="l">
              <a:spcBef>
                <a:spcPts val="0"/>
              </a:spcBef>
              <a:buFont typeface="Arial" panose="020B0604020202020204" pitchFamily="34" charset="0"/>
              <a:buChar char="•"/>
            </a:pPr>
            <a:r>
              <a:rPr lang="es-AR" sz="2200" dirty="0"/>
              <a:t>¿Existe correlación entre </a:t>
            </a:r>
            <a:r>
              <a:rPr lang="es-AR" sz="2200" dirty="0" err="1"/>
              <a:t>bmi</a:t>
            </a:r>
            <a:r>
              <a:rPr lang="es-AR" sz="2200" dirty="0"/>
              <a:t> e hipertensión?</a:t>
            </a:r>
          </a:p>
          <a:p>
            <a:pPr algn="l">
              <a:spcBef>
                <a:spcPts val="0"/>
              </a:spcBef>
              <a:buFont typeface="Arial" panose="020B0604020202020204" pitchFamily="34" charset="0"/>
              <a:buChar char="•"/>
            </a:pPr>
            <a:r>
              <a:rPr lang="es-AR" sz="2200" dirty="0"/>
              <a:t>¿Existe correlación entre tipo de residencia y </a:t>
            </a:r>
            <a:r>
              <a:rPr lang="es-AR" sz="2200" dirty="0" err="1"/>
              <a:t>bmi</a:t>
            </a:r>
            <a:r>
              <a:rPr lang="es-AR" sz="2200" dirty="0"/>
              <a:t>?</a:t>
            </a:r>
          </a:p>
          <a:p>
            <a:pPr algn="l">
              <a:spcBef>
                <a:spcPts val="0"/>
              </a:spcBef>
              <a:buFont typeface="Arial" panose="020B0604020202020204" pitchFamily="34" charset="0"/>
              <a:buChar char="•"/>
            </a:pPr>
            <a:r>
              <a:rPr lang="es-AR" sz="2200" dirty="0"/>
              <a:t>Hipótesis: Las mujeres son más propensas a sufrir un ACV </a:t>
            </a:r>
          </a:p>
          <a:p>
            <a:pPr algn="l">
              <a:spcBef>
                <a:spcPts val="0"/>
              </a:spcBef>
              <a:buFont typeface="Arial" panose="020B0604020202020204" pitchFamily="34" charset="0"/>
              <a:buChar char="•"/>
            </a:pPr>
            <a:r>
              <a:rPr lang="es-AR" sz="2200" dirty="0"/>
              <a:t>¿Cuál es la combinación de parámetros que aumenta el riesgo de padecer un ACV?</a:t>
            </a:r>
          </a:p>
          <a:p>
            <a:pPr algn="l">
              <a:spcBef>
                <a:spcPts val="0"/>
              </a:spcBef>
              <a:buFont typeface="Arial" panose="020B0604020202020204" pitchFamily="34" charset="0"/>
              <a:buChar char="•"/>
            </a:pPr>
            <a:r>
              <a:rPr lang="es-AR" sz="2200" dirty="0"/>
              <a:t>¿Cuáles son las 3 afecciones que aumentan más el riesgo de tener la enfermedad?</a:t>
            </a:r>
          </a:p>
          <a:p>
            <a:pPr algn="l">
              <a:spcBef>
                <a:spcPts val="0"/>
              </a:spcBef>
              <a:buFont typeface="Arial" panose="020B0604020202020204" pitchFamily="34" charset="0"/>
              <a:buChar char="•"/>
            </a:pPr>
            <a:r>
              <a:rPr lang="es-AR" sz="2200" dirty="0"/>
              <a:t>¿Como podemos prevenir que suceda un ACV?</a:t>
            </a:r>
          </a:p>
          <a:p>
            <a:pPr algn="l">
              <a:spcBef>
                <a:spcPts val="0"/>
              </a:spcBef>
              <a:buFont typeface="Arial" panose="020B0604020202020204" pitchFamily="34" charset="0"/>
              <a:buChar char="•"/>
            </a:pPr>
            <a:r>
              <a:rPr lang="es-AR" sz="2200" dirty="0"/>
              <a:t>¿Qué conocimientos debería tener el paciente de alto riesgo para poder actuar rápidamente y evitar secuelas?</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Tree>
    <p:extLst>
      <p:ext uri="{BB962C8B-B14F-4D97-AF65-F5344CB8AC3E}">
        <p14:creationId xmlns:p14="http://schemas.microsoft.com/office/powerpoint/2010/main" val="315076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986209" y="1100743"/>
            <a:ext cx="3405169" cy="411143"/>
          </a:xfrm>
        </p:spPr>
        <p:txBody>
          <a:bodyPr>
            <a:normAutofit fontScale="90000"/>
          </a:bodyPr>
          <a:lstStyle/>
          <a:p>
            <a:r>
              <a:rPr lang="es-AR" sz="2400" dirty="0"/>
              <a:t>Descripción del </a:t>
            </a:r>
            <a:r>
              <a:rPr lang="es-AR" sz="2400" dirty="0" err="1"/>
              <a:t>dataset</a:t>
            </a:r>
            <a:endParaRPr lang="es-AR" sz="2400" dirty="0"/>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275644" y="1426469"/>
            <a:ext cx="9000983" cy="2925611"/>
          </a:xfrm>
        </p:spPr>
        <p:txBody>
          <a:bodyPr>
            <a:normAutofit fontScale="92500" lnSpcReduction="20000"/>
          </a:bodyPr>
          <a:lstStyle/>
          <a:p>
            <a:pPr algn="l">
              <a:spcBef>
                <a:spcPts val="0"/>
              </a:spcBef>
              <a:buFont typeface="Arial" panose="020B0604020202020204" pitchFamily="34" charset="0"/>
              <a:buChar char="•"/>
            </a:pPr>
            <a:r>
              <a:rPr lang="es-AR" dirty="0"/>
              <a:t>El </a:t>
            </a:r>
            <a:r>
              <a:rPr lang="es-AR" dirty="0" err="1"/>
              <a:t>dataset</a:t>
            </a:r>
            <a:r>
              <a:rPr lang="es-AR" dirty="0"/>
              <a:t> seleccionado corresponde a la base de datos de 43.400 pacientes de varios hospitales. Algunos de ellos han tenido un ACV (Accidente cerebro vascular). </a:t>
            </a:r>
          </a:p>
          <a:p>
            <a:pPr algn="l">
              <a:spcBef>
                <a:spcPts val="0"/>
              </a:spcBef>
              <a:buFont typeface="Arial" panose="020B0604020202020204" pitchFamily="34" charset="0"/>
              <a:buChar char="•"/>
            </a:pPr>
            <a:r>
              <a:rPr lang="es-AR" dirty="0"/>
              <a:t>Los datos originarios fueron extraídos de “HealthData.gov” que como menciona en su página, sus </a:t>
            </a:r>
            <a:r>
              <a:rPr lang="es-AR" dirty="0" err="1"/>
              <a:t>datasets</a:t>
            </a:r>
            <a:r>
              <a:rPr lang="es-AR" dirty="0"/>
              <a:t> son recopilaciones de datos provenientes de instituciones médicas, centros de control y prevención y el Departamento de Salud de EEUU</a:t>
            </a:r>
          </a:p>
          <a:p>
            <a:pPr algn="l">
              <a:spcBef>
                <a:spcPts val="0"/>
              </a:spcBef>
              <a:buFont typeface="Arial" panose="020B0604020202020204" pitchFamily="34" charset="0"/>
              <a:buChar char="•"/>
            </a:pPr>
            <a:r>
              <a:rPr lang="es-AR" dirty="0"/>
              <a:t>El conjunto de datos de accidentes cerebrovasculares cerebrales consta de 12 </a:t>
            </a:r>
            <a:r>
              <a:rPr lang="es-AR" dirty="0" err="1"/>
              <a:t>features</a:t>
            </a:r>
            <a:r>
              <a:rPr lang="es-AR" dirty="0"/>
              <a:t>, incluida la columna objetivo “</a:t>
            </a:r>
            <a:r>
              <a:rPr lang="es-AR" dirty="0" err="1"/>
              <a:t>stroke</a:t>
            </a:r>
            <a:r>
              <a:rPr lang="es-AR" dirty="0"/>
              <a:t>” que está desequilibrada</a:t>
            </a:r>
            <a:r>
              <a:rPr lang="es-AR" sz="1900" dirty="0"/>
              <a:t>.</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4" name="Marcador de contenido 2">
            <a:extLst>
              <a:ext uri="{FF2B5EF4-FFF2-40B4-BE49-F238E27FC236}">
                <a16:creationId xmlns:a16="http://schemas.microsoft.com/office/drawing/2014/main" id="{EC9AC172-F088-677B-0017-5CB10C322887}"/>
              </a:ext>
            </a:extLst>
          </p:cNvPr>
          <p:cNvSpPr txBox="1">
            <a:spLocks/>
          </p:cNvSpPr>
          <p:nvPr/>
        </p:nvSpPr>
        <p:spPr>
          <a:xfrm>
            <a:off x="1275643" y="5072476"/>
            <a:ext cx="9000983" cy="718108"/>
          </a:xfrm>
          <a:prstGeom prst="rect">
            <a:avLst/>
          </a:prstGeom>
        </p:spPr>
        <p:txBody>
          <a:bodyPr vert="horz" lIns="91440" tIns="45720" rIns="91440" bIns="45720" rtlCol="0" anchor="ctr">
            <a:normAutofit fontScale="925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Font typeface="Arial" panose="020B0604020202020204" pitchFamily="34" charset="0"/>
              <a:buChar char="•"/>
            </a:pPr>
            <a:r>
              <a:rPr lang="es-AR" dirty="0"/>
              <a:t>Fuente: </a:t>
            </a:r>
            <a:r>
              <a:rPr lang="es-AR" dirty="0">
                <a:hlinkClick r:id="rId2"/>
              </a:rPr>
              <a:t>https://www.kaggle.com/datasets/shashwatwork/cerebral-stroke-predictionimbalaced-dataset/</a:t>
            </a:r>
            <a:r>
              <a:rPr lang="es-AR" dirty="0"/>
              <a:t> </a:t>
            </a:r>
          </a:p>
        </p:txBody>
      </p:sp>
    </p:spTree>
    <p:extLst>
      <p:ext uri="{BB962C8B-B14F-4D97-AF65-F5344CB8AC3E}">
        <p14:creationId xmlns:p14="http://schemas.microsoft.com/office/powerpoint/2010/main" val="63710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986209" y="1100743"/>
            <a:ext cx="3879302" cy="411143"/>
          </a:xfrm>
        </p:spPr>
        <p:txBody>
          <a:bodyPr>
            <a:normAutofit fontScale="90000"/>
          </a:bodyPr>
          <a:lstStyle/>
          <a:p>
            <a:r>
              <a:rPr lang="es-AR" sz="2400" dirty="0"/>
              <a:t>Descripción de las variables</a:t>
            </a:r>
          </a:p>
        </p:txBody>
      </p:sp>
      <p:sp>
        <p:nvSpPr>
          <p:cNvPr id="3" name="Marcador de contenido 2">
            <a:extLst>
              <a:ext uri="{FF2B5EF4-FFF2-40B4-BE49-F238E27FC236}">
                <a16:creationId xmlns:a16="http://schemas.microsoft.com/office/drawing/2014/main" id="{88F9497C-E5E2-77DD-AAEE-6BD334EBB8D4}"/>
              </a:ext>
            </a:extLst>
          </p:cNvPr>
          <p:cNvSpPr>
            <a:spLocks noGrp="1"/>
          </p:cNvSpPr>
          <p:nvPr>
            <p:ph idx="1"/>
          </p:nvPr>
        </p:nvSpPr>
        <p:spPr>
          <a:xfrm>
            <a:off x="1286933" y="1511886"/>
            <a:ext cx="9651998" cy="5121086"/>
          </a:xfrm>
        </p:spPr>
        <p:txBody>
          <a:bodyPr>
            <a:normAutofit fontScale="92500" lnSpcReduction="20000"/>
          </a:bodyPr>
          <a:lstStyle/>
          <a:p>
            <a:pPr algn="l">
              <a:spcBef>
                <a:spcPts val="0"/>
              </a:spcBef>
              <a:buFont typeface="Arial" panose="020B0604020202020204" pitchFamily="34" charset="0"/>
              <a:buChar char="•"/>
            </a:pPr>
            <a:r>
              <a:rPr lang="es-AR" dirty="0"/>
              <a:t>id: Identificación única del paciente</a:t>
            </a:r>
          </a:p>
          <a:p>
            <a:pPr algn="l">
              <a:spcBef>
                <a:spcPts val="0"/>
              </a:spcBef>
              <a:buFont typeface="Arial" panose="020B0604020202020204" pitchFamily="34" charset="0"/>
              <a:buChar char="•"/>
            </a:pPr>
            <a:r>
              <a:rPr lang="es-AR" dirty="0" err="1"/>
              <a:t>gender</a:t>
            </a:r>
            <a:r>
              <a:rPr lang="es-AR" dirty="0"/>
              <a:t>: género</a:t>
            </a:r>
          </a:p>
          <a:p>
            <a:pPr algn="l">
              <a:spcBef>
                <a:spcPts val="0"/>
              </a:spcBef>
              <a:buFont typeface="Arial" panose="020B0604020202020204" pitchFamily="34" charset="0"/>
              <a:buChar char="•"/>
            </a:pPr>
            <a:r>
              <a:rPr lang="es-AR" dirty="0" err="1"/>
              <a:t>age</a:t>
            </a:r>
            <a:r>
              <a:rPr lang="es-AR" dirty="0"/>
              <a:t>: Edad</a:t>
            </a:r>
          </a:p>
          <a:p>
            <a:pPr algn="l">
              <a:spcBef>
                <a:spcPts val="0"/>
              </a:spcBef>
              <a:buFont typeface="Arial" panose="020B0604020202020204" pitchFamily="34" charset="0"/>
              <a:buChar char="•"/>
            </a:pPr>
            <a:r>
              <a:rPr lang="es-AR" dirty="0" err="1"/>
              <a:t>hypertension</a:t>
            </a:r>
            <a:r>
              <a:rPr lang="es-AR" dirty="0"/>
              <a:t>: Si padece hipertensión arterial (0 No padece / 1 Si padece)</a:t>
            </a:r>
          </a:p>
          <a:p>
            <a:pPr algn="l">
              <a:spcBef>
                <a:spcPts val="0"/>
              </a:spcBef>
              <a:buFont typeface="Arial" panose="020B0604020202020204" pitchFamily="34" charset="0"/>
              <a:buChar char="•"/>
            </a:pPr>
            <a:r>
              <a:rPr lang="es-AR" dirty="0" err="1"/>
              <a:t>heart_disease</a:t>
            </a:r>
            <a:r>
              <a:rPr lang="es-AR" dirty="0"/>
              <a:t>: Si padece alguna enfermedad cardíaca (0 No padece / 1 Si padece)</a:t>
            </a:r>
          </a:p>
          <a:p>
            <a:pPr algn="l">
              <a:spcBef>
                <a:spcPts val="0"/>
              </a:spcBef>
              <a:buFont typeface="Arial" panose="020B0604020202020204" pitchFamily="34" charset="0"/>
              <a:buChar char="•"/>
            </a:pPr>
            <a:r>
              <a:rPr lang="es-AR" dirty="0" err="1"/>
              <a:t>ever_married</a:t>
            </a:r>
            <a:r>
              <a:rPr lang="es-AR" dirty="0"/>
              <a:t>: Si alguna vez estuvo casado (Yes / No)</a:t>
            </a:r>
          </a:p>
          <a:p>
            <a:pPr algn="l">
              <a:spcBef>
                <a:spcPts val="0"/>
              </a:spcBef>
              <a:buFont typeface="Arial" panose="020B0604020202020204" pitchFamily="34" charset="0"/>
              <a:buChar char="•"/>
            </a:pPr>
            <a:r>
              <a:rPr lang="es-AR" dirty="0" err="1"/>
              <a:t>work_type</a:t>
            </a:r>
            <a:r>
              <a:rPr lang="es-AR" dirty="0"/>
              <a:t>: Tipo de trabajo (</a:t>
            </a:r>
            <a:r>
              <a:rPr lang="es-AR" dirty="0" err="1"/>
              <a:t>Private</a:t>
            </a:r>
            <a:r>
              <a:rPr lang="es-AR" dirty="0"/>
              <a:t>: Empleado; </a:t>
            </a:r>
            <a:r>
              <a:rPr lang="es-AR" dirty="0" err="1"/>
              <a:t>Govt_job</a:t>
            </a:r>
            <a:r>
              <a:rPr lang="es-AR" dirty="0"/>
              <a:t>: Empleado del gobierno; </a:t>
            </a:r>
            <a:r>
              <a:rPr lang="es-AR" dirty="0" err="1"/>
              <a:t>Self-employed</a:t>
            </a:r>
            <a:r>
              <a:rPr lang="es-AR" dirty="0"/>
              <a:t>: Independiente, </a:t>
            </a:r>
            <a:r>
              <a:rPr lang="es-AR" dirty="0" err="1"/>
              <a:t>etc</a:t>
            </a:r>
            <a:r>
              <a:rPr lang="es-AR" dirty="0"/>
              <a:t>)</a:t>
            </a:r>
          </a:p>
          <a:p>
            <a:pPr algn="l">
              <a:spcBef>
                <a:spcPts val="0"/>
              </a:spcBef>
              <a:buFont typeface="Arial" panose="020B0604020202020204" pitchFamily="34" charset="0"/>
              <a:buChar char="•"/>
            </a:pPr>
            <a:r>
              <a:rPr lang="es-AR" dirty="0" err="1"/>
              <a:t>Residence_type</a:t>
            </a:r>
            <a:r>
              <a:rPr lang="es-AR" dirty="0"/>
              <a:t>: Tipo de residencia (Rural / Urban)</a:t>
            </a:r>
          </a:p>
          <a:p>
            <a:pPr algn="l">
              <a:spcBef>
                <a:spcPts val="0"/>
              </a:spcBef>
              <a:buFont typeface="Arial" panose="020B0604020202020204" pitchFamily="34" charset="0"/>
              <a:buChar char="•"/>
            </a:pPr>
            <a:r>
              <a:rPr lang="es-AR" dirty="0" err="1"/>
              <a:t>avg_glucose_level</a:t>
            </a:r>
            <a:r>
              <a:rPr lang="es-AR" dirty="0"/>
              <a:t>: </a:t>
            </a:r>
            <a:r>
              <a:rPr lang="es-AR" dirty="0" err="1"/>
              <a:t>Nievel</a:t>
            </a:r>
            <a:r>
              <a:rPr lang="es-AR" dirty="0"/>
              <a:t> medio de glucosa</a:t>
            </a:r>
          </a:p>
          <a:p>
            <a:pPr algn="l">
              <a:spcBef>
                <a:spcPts val="0"/>
              </a:spcBef>
              <a:buFont typeface="Arial" panose="020B0604020202020204" pitchFamily="34" charset="0"/>
              <a:buChar char="•"/>
            </a:pPr>
            <a:r>
              <a:rPr lang="es-AR" dirty="0" err="1"/>
              <a:t>bmi</a:t>
            </a:r>
            <a:r>
              <a:rPr lang="es-AR" dirty="0"/>
              <a:t>: </a:t>
            </a:r>
            <a:r>
              <a:rPr lang="es-AR" dirty="0" err="1"/>
              <a:t>Indice</a:t>
            </a:r>
            <a:r>
              <a:rPr lang="es-AR" dirty="0"/>
              <a:t> de masa corporal</a:t>
            </a:r>
          </a:p>
          <a:p>
            <a:pPr algn="l">
              <a:spcBef>
                <a:spcPts val="0"/>
              </a:spcBef>
              <a:buFont typeface="Arial" panose="020B0604020202020204" pitchFamily="34" charset="0"/>
              <a:buChar char="•"/>
            </a:pPr>
            <a:r>
              <a:rPr lang="es-AR" dirty="0" err="1"/>
              <a:t>smoking_status</a:t>
            </a:r>
            <a:r>
              <a:rPr lang="es-AR" dirty="0"/>
              <a:t>: Condición de fumador (</a:t>
            </a:r>
            <a:r>
              <a:rPr lang="es-AR" dirty="0" err="1"/>
              <a:t>smokes</a:t>
            </a:r>
            <a:r>
              <a:rPr lang="es-AR" dirty="0"/>
              <a:t>: fuma ; </a:t>
            </a:r>
            <a:r>
              <a:rPr lang="es-AR" dirty="0" err="1"/>
              <a:t>never</a:t>
            </a:r>
            <a:r>
              <a:rPr lang="es-AR" dirty="0"/>
              <a:t> </a:t>
            </a:r>
            <a:r>
              <a:rPr lang="es-AR" dirty="0" err="1"/>
              <a:t>smoked</a:t>
            </a:r>
            <a:r>
              <a:rPr lang="es-AR" dirty="0"/>
              <a:t>: Nunca fumó; </a:t>
            </a:r>
            <a:r>
              <a:rPr lang="es-AR" dirty="0" err="1"/>
              <a:t>formerly</a:t>
            </a:r>
            <a:r>
              <a:rPr lang="es-AR" dirty="0"/>
              <a:t> </a:t>
            </a:r>
            <a:r>
              <a:rPr lang="es-AR" dirty="0" err="1"/>
              <a:t>smoked</a:t>
            </a:r>
            <a:r>
              <a:rPr lang="es-AR" dirty="0"/>
              <a:t>: Ex fumador)</a:t>
            </a:r>
          </a:p>
          <a:p>
            <a:pPr algn="l">
              <a:spcBef>
                <a:spcPts val="0"/>
              </a:spcBef>
              <a:buFont typeface="Arial" panose="020B0604020202020204" pitchFamily="34" charset="0"/>
              <a:buChar char="•"/>
            </a:pPr>
            <a:r>
              <a:rPr lang="es-AR" dirty="0" err="1"/>
              <a:t>stroke</a:t>
            </a:r>
            <a:r>
              <a:rPr lang="es-AR" dirty="0"/>
              <a:t>: Si tuvo o no tuvo un ACV (0 = No tuvo ; 1 = Si tuvo)</a:t>
            </a:r>
            <a:r>
              <a:rPr lang="es-AR" sz="1900" dirty="0"/>
              <a:t>.</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Tree>
    <p:extLst>
      <p:ext uri="{BB962C8B-B14F-4D97-AF65-F5344CB8AC3E}">
        <p14:creationId xmlns:p14="http://schemas.microsoft.com/office/powerpoint/2010/main" val="379253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365320" y="1147889"/>
            <a:ext cx="9162502" cy="411143"/>
          </a:xfrm>
        </p:spPr>
        <p:txBody>
          <a:bodyPr>
            <a:normAutofit fontScale="90000"/>
          </a:bodyPr>
          <a:lstStyle/>
          <a:p>
            <a:r>
              <a:rPr lang="es-AR" sz="2400" dirty="0"/>
              <a:t>Las primeras filas de la base de datos se muestran a continuación</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pic>
        <p:nvPicPr>
          <p:cNvPr id="8" name="Imagen 7">
            <a:extLst>
              <a:ext uri="{FF2B5EF4-FFF2-40B4-BE49-F238E27FC236}">
                <a16:creationId xmlns:a16="http://schemas.microsoft.com/office/drawing/2014/main" id="{17EE9B34-E8A8-C99F-F7C2-9004F1F38E72}"/>
              </a:ext>
            </a:extLst>
          </p:cNvPr>
          <p:cNvPicPr>
            <a:picLocks noChangeAspect="1"/>
          </p:cNvPicPr>
          <p:nvPr/>
        </p:nvPicPr>
        <p:blipFill>
          <a:blip r:embed="rId2"/>
          <a:stretch>
            <a:fillRect/>
          </a:stretch>
        </p:blipFill>
        <p:spPr>
          <a:xfrm>
            <a:off x="1209538" y="1769944"/>
            <a:ext cx="9964832" cy="1955390"/>
          </a:xfrm>
          <a:prstGeom prst="rect">
            <a:avLst/>
          </a:prstGeom>
        </p:spPr>
      </p:pic>
      <p:sp>
        <p:nvSpPr>
          <p:cNvPr id="9" name="Título 1">
            <a:extLst>
              <a:ext uri="{FF2B5EF4-FFF2-40B4-BE49-F238E27FC236}">
                <a16:creationId xmlns:a16="http://schemas.microsoft.com/office/drawing/2014/main" id="{8866A8D1-F505-52A9-C14F-A54D30454BED}"/>
              </a:ext>
            </a:extLst>
          </p:cNvPr>
          <p:cNvSpPr txBox="1">
            <a:spLocks/>
          </p:cNvSpPr>
          <p:nvPr/>
        </p:nvSpPr>
        <p:spPr>
          <a:xfrm>
            <a:off x="802801" y="4019835"/>
            <a:ext cx="5760045" cy="411143"/>
          </a:xfrm>
          <a:prstGeom prst="rect">
            <a:avLst/>
          </a:prstGeom>
        </p:spPr>
        <p:txBody>
          <a:bodyPr vert="horz" lIns="91440" tIns="45720" rIns="91440" bIns="45720" rtlCol="0" anchor="t">
            <a:normAutofit fontScale="825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sz="2400" dirty="0"/>
              <a:t>De los 43.400 pacientes 783 sufrieron un ACV</a:t>
            </a:r>
          </a:p>
        </p:txBody>
      </p:sp>
    </p:spTree>
    <p:extLst>
      <p:ext uri="{BB962C8B-B14F-4D97-AF65-F5344CB8AC3E}">
        <p14:creationId xmlns:p14="http://schemas.microsoft.com/office/powerpoint/2010/main" val="220589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365320" y="1147889"/>
            <a:ext cx="6949880" cy="411143"/>
          </a:xfrm>
        </p:spPr>
        <p:txBody>
          <a:bodyPr>
            <a:normAutofit fontScale="90000"/>
          </a:bodyPr>
          <a:lstStyle/>
          <a:p>
            <a:r>
              <a:rPr lang="es-AR" sz="2400" dirty="0"/>
              <a:t>Evaluación de ocurrencia de ACV según la edad</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526186" y="6021112"/>
            <a:ext cx="10491767" cy="623891"/>
          </a:xfrm>
          <a:prstGeom prst="rect">
            <a:avLst/>
          </a:prstGeom>
        </p:spPr>
        <p:txBody>
          <a:bodyPr vert="horz" lIns="91440" tIns="45720" rIns="91440" bIns="45720" rtlCol="0" anchor="t">
            <a:normAutofit fontScale="90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sz="2400" dirty="0"/>
              <a:t>Aquí vemos que los casos de ACV aumentan para personas más longevas. El promedio de edad de las personas que sufrieron la enfermedad es de 68 años </a:t>
            </a:r>
          </a:p>
        </p:txBody>
      </p:sp>
      <p:pic>
        <p:nvPicPr>
          <p:cNvPr id="4" name="Imagen 3">
            <a:extLst>
              <a:ext uri="{FF2B5EF4-FFF2-40B4-BE49-F238E27FC236}">
                <a16:creationId xmlns:a16="http://schemas.microsoft.com/office/drawing/2014/main" id="{2DF1FF38-5287-B088-BC68-F4AFCCB1D50B}"/>
              </a:ext>
            </a:extLst>
          </p:cNvPr>
          <p:cNvPicPr>
            <a:picLocks noChangeAspect="1"/>
          </p:cNvPicPr>
          <p:nvPr/>
        </p:nvPicPr>
        <p:blipFill>
          <a:blip r:embed="rId2"/>
          <a:stretch>
            <a:fillRect/>
          </a:stretch>
        </p:blipFill>
        <p:spPr>
          <a:xfrm>
            <a:off x="2094972" y="1733254"/>
            <a:ext cx="7308673" cy="3939570"/>
          </a:xfrm>
          <a:prstGeom prst="rect">
            <a:avLst/>
          </a:prstGeom>
        </p:spPr>
      </p:pic>
    </p:spTree>
    <p:extLst>
      <p:ext uri="{BB962C8B-B14F-4D97-AF65-F5344CB8AC3E}">
        <p14:creationId xmlns:p14="http://schemas.microsoft.com/office/powerpoint/2010/main" val="199189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0624-B5C1-93A0-F857-EA103EEBE8DD}"/>
              </a:ext>
            </a:extLst>
          </p:cNvPr>
          <p:cNvSpPr>
            <a:spLocks noGrp="1"/>
          </p:cNvSpPr>
          <p:nvPr>
            <p:ph type="title"/>
          </p:nvPr>
        </p:nvSpPr>
        <p:spPr>
          <a:xfrm>
            <a:off x="1094526" y="1141216"/>
            <a:ext cx="8095774" cy="411143"/>
          </a:xfrm>
        </p:spPr>
        <p:txBody>
          <a:bodyPr>
            <a:normAutofit fontScale="90000"/>
          </a:bodyPr>
          <a:lstStyle/>
          <a:p>
            <a:r>
              <a:rPr lang="es-AR" sz="2400" dirty="0"/>
              <a:t>Evaluación de ocurrencia de ACV según condición de fumador</a:t>
            </a:r>
          </a:p>
        </p:txBody>
      </p:sp>
      <p:sp>
        <p:nvSpPr>
          <p:cNvPr id="5" name="Título 1">
            <a:extLst>
              <a:ext uri="{FF2B5EF4-FFF2-40B4-BE49-F238E27FC236}">
                <a16:creationId xmlns:a16="http://schemas.microsoft.com/office/drawing/2014/main" id="{B0B6F2B3-0BF0-A653-A6FB-69E1D6E87992}"/>
              </a:ext>
            </a:extLst>
          </p:cNvPr>
          <p:cNvSpPr txBox="1">
            <a:spLocks/>
          </p:cNvSpPr>
          <p:nvPr/>
        </p:nvSpPr>
        <p:spPr>
          <a:xfrm>
            <a:off x="1365955" y="212997"/>
            <a:ext cx="9651999" cy="72398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s-AR" dirty="0"/>
              <a:t>Prevención de ACV – Accidente cerebro vascular</a:t>
            </a:r>
          </a:p>
        </p:txBody>
      </p:sp>
      <p:sp>
        <p:nvSpPr>
          <p:cNvPr id="9" name="Título 1">
            <a:extLst>
              <a:ext uri="{FF2B5EF4-FFF2-40B4-BE49-F238E27FC236}">
                <a16:creationId xmlns:a16="http://schemas.microsoft.com/office/drawing/2014/main" id="{8866A8D1-F505-52A9-C14F-A54D30454BED}"/>
              </a:ext>
            </a:extLst>
          </p:cNvPr>
          <p:cNvSpPr txBox="1">
            <a:spLocks/>
          </p:cNvSpPr>
          <p:nvPr/>
        </p:nvSpPr>
        <p:spPr>
          <a:xfrm>
            <a:off x="1270000" y="6074969"/>
            <a:ext cx="9652000" cy="723981"/>
          </a:xfrm>
          <a:prstGeom prst="rect">
            <a:avLst/>
          </a:prstGeom>
        </p:spPr>
        <p:txBody>
          <a:bodyPr vert="horz" lIns="91440" tIns="45720" rIns="91440" bIns="45720" rtlCol="0" anchor="t">
            <a:normAutofit fontScale="75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s-AR" sz="2400" dirty="0"/>
              <a:t>No se pueden sacar conclusiones válidas sobre este aspecto. La mayor cantidad de casos se da en personas que nunca han fumado lo cual no es información concluyente ya que es probable que la mayor cantidad de personas no fumadoras sea mayor en toda la muestra</a:t>
            </a:r>
          </a:p>
        </p:txBody>
      </p:sp>
      <p:pic>
        <p:nvPicPr>
          <p:cNvPr id="6" name="Imagen 5">
            <a:extLst>
              <a:ext uri="{FF2B5EF4-FFF2-40B4-BE49-F238E27FC236}">
                <a16:creationId xmlns:a16="http://schemas.microsoft.com/office/drawing/2014/main" id="{F61B699A-1682-A104-4BF7-76CA72F22FAC}"/>
              </a:ext>
            </a:extLst>
          </p:cNvPr>
          <p:cNvPicPr>
            <a:picLocks noChangeAspect="1"/>
          </p:cNvPicPr>
          <p:nvPr/>
        </p:nvPicPr>
        <p:blipFill>
          <a:blip r:embed="rId2"/>
          <a:stretch>
            <a:fillRect/>
          </a:stretch>
        </p:blipFill>
        <p:spPr>
          <a:xfrm>
            <a:off x="3461814" y="1769943"/>
            <a:ext cx="5085451" cy="4046931"/>
          </a:xfrm>
          <a:prstGeom prst="rect">
            <a:avLst/>
          </a:prstGeom>
        </p:spPr>
      </p:pic>
    </p:spTree>
    <p:extLst>
      <p:ext uri="{BB962C8B-B14F-4D97-AF65-F5344CB8AC3E}">
        <p14:creationId xmlns:p14="http://schemas.microsoft.com/office/powerpoint/2010/main" val="3944199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{70B13EFB-7808-422B-A215-68A756E1946B}tf16401375</Template>
  <TotalTime>5884</TotalTime>
  <Words>2671</Words>
  <Application>Microsoft Office PowerPoint</Application>
  <PresentationFormat>Panorámica</PresentationFormat>
  <Paragraphs>186</Paragraphs>
  <Slides>27</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Aptos</vt:lpstr>
      <vt:lpstr>Arial</vt:lpstr>
      <vt:lpstr>MS Shell Dlg 2</vt:lpstr>
      <vt:lpstr>Roboto</vt:lpstr>
      <vt:lpstr>Wingdings</vt:lpstr>
      <vt:lpstr>Wingdings 3</vt:lpstr>
      <vt:lpstr>Madison</vt:lpstr>
      <vt:lpstr>Proyecto final de Data Science   Prevención y predicción de Accidente Cerebro Vascular</vt:lpstr>
      <vt:lpstr>Prevención de ACV – Accidente cerebro vascular</vt:lpstr>
      <vt:lpstr>Objetivo</vt:lpstr>
      <vt:lpstr>Otras preguntas por responder:</vt:lpstr>
      <vt:lpstr>Descripción del dataset</vt:lpstr>
      <vt:lpstr>Descripción de las variables</vt:lpstr>
      <vt:lpstr>Las primeras filas de la base de datos se muestran a continuación</vt:lpstr>
      <vt:lpstr>Evaluación de ocurrencia de ACV según la edad</vt:lpstr>
      <vt:lpstr>Evaluación de ocurrencia de ACV según condición de fumador</vt:lpstr>
      <vt:lpstr>Evaluación de ocurrencia de ACV según tipo de empleo</vt:lpstr>
      <vt:lpstr>Compruebo si las mujeres son más propensas a tener un ACV que los hombres:</vt:lpstr>
      <vt:lpstr>Evaluación de ocurrencia de ACV según el índice de masa corporal e hipertensión arterial</vt:lpstr>
      <vt:lpstr>Correlación:</vt:lpstr>
      <vt:lpstr>Análisis de correlación entre variables numéricas</vt:lpstr>
      <vt:lpstr>Análisis de padecimiento por tipo de vivienda</vt:lpstr>
      <vt:lpstr>Conclusión de los datos analizados</vt:lpstr>
      <vt:lpstr>Ingeniería de variables – Sobre muestreo</vt:lpstr>
      <vt:lpstr>Selección del modelo</vt:lpstr>
      <vt:lpstr>Selección del modelo</vt:lpstr>
      <vt:lpstr>Entrenamiento del modelo elegido LGBM:</vt:lpstr>
      <vt:lpstr>Optimización del modelo:</vt:lpstr>
      <vt:lpstr>Nuevas métricas con el modelo optimizado:</vt:lpstr>
      <vt:lpstr>Guardado del modelo optimizado:</vt:lpstr>
      <vt:lpstr>Prevención de ACV:</vt:lpstr>
      <vt:lpstr>Prevención de ACV:</vt:lpstr>
      <vt:lpstr>Ingeniería de variables: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Caparros</dc:creator>
  <cp:lastModifiedBy>Rodrigo Caparros</cp:lastModifiedBy>
  <cp:revision>8</cp:revision>
  <dcterms:created xsi:type="dcterms:W3CDTF">2024-04-16T02:02:48Z</dcterms:created>
  <dcterms:modified xsi:type="dcterms:W3CDTF">2024-07-01T01:25:58Z</dcterms:modified>
</cp:coreProperties>
</file>