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71" r:id="rId5"/>
    <p:sldId id="272" r:id="rId6"/>
    <p:sldId id="273" r:id="rId7"/>
    <p:sldId id="274" r:id="rId8"/>
    <p:sldId id="282" r:id="rId9"/>
    <p:sldId id="275" r:id="rId10"/>
    <p:sldId id="284" r:id="rId11"/>
    <p:sldId id="283" r:id="rId12"/>
    <p:sldId id="28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2018-10-09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gpu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5392971" y="7462"/>
            <a:ext cx="169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DS101-2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7D9F-7B6A-4827-8B35-BC981AF2BDA4}"/>
              </a:ext>
            </a:extLst>
          </p:cNvPr>
          <p:cNvSpPr txBox="1"/>
          <p:nvPr/>
        </p:nvSpPr>
        <p:spPr>
          <a:xfrm>
            <a:off x="7760474" y="6204207"/>
            <a:ext cx="270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As. </a:t>
            </a:r>
            <a:r>
              <a:rPr lang="en-US" sz="2000" b="1" dirty="0" err="1"/>
              <a:t>Laurentiu</a:t>
            </a:r>
            <a:r>
              <a:rPr lang="en-US" sz="2000" b="1" dirty="0"/>
              <a:t> PICIU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14BB-B38F-4E57-9CC6-B9E772C1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97" y="1758778"/>
            <a:ext cx="7631205" cy="48983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7E29-CD30-4938-BFAF-8668F1101F52}"/>
              </a:ext>
            </a:extLst>
          </p:cNvPr>
          <p:cNvSpPr txBox="1"/>
          <p:nvPr/>
        </p:nvSpPr>
        <p:spPr>
          <a:xfrm>
            <a:off x="2669241" y="1277471"/>
            <a:ext cx="5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Plot of FR from RFM clustering</a:t>
            </a:r>
          </a:p>
        </p:txBody>
      </p:sp>
    </p:spTree>
    <p:extLst>
      <p:ext uri="{BB962C8B-B14F-4D97-AF65-F5344CB8AC3E}">
        <p14:creationId xmlns:p14="http://schemas.microsoft.com/office/powerpoint/2010/main" val="40281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BB90-AF89-473D-B560-6D2B4CBF6407}"/>
              </a:ext>
            </a:extLst>
          </p:cNvPr>
          <p:cNvSpPr txBox="1"/>
          <p:nvPr/>
        </p:nvSpPr>
        <p:spPr>
          <a:xfrm>
            <a:off x="4128247" y="1069041"/>
            <a:ext cx="47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projection of the clustering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516C1-DB13-4B94-AF48-F46523FE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" y="1563407"/>
            <a:ext cx="10855000" cy="5193740"/>
          </a:xfrm>
        </p:spPr>
      </p:pic>
    </p:spTree>
    <p:extLst>
      <p:ext uri="{BB962C8B-B14F-4D97-AF65-F5344CB8AC3E}">
        <p14:creationId xmlns:p14="http://schemas.microsoft.com/office/powerpoint/2010/main" val="24280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176-726D-41BB-980E-21F40F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augmented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CCE-75E9-4957-9E05-3B95B85E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AC80-D2B3-4B20-AC89-7BF4744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" y="1060292"/>
            <a:ext cx="10719546" cy="5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Baseline recommender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Regression time!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You get what you engineer…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Get more features – Can we “mine” text data ?</a:t>
            </a:r>
          </a:p>
        </p:txBody>
      </p:sp>
    </p:spTree>
    <p:extLst>
      <p:ext uri="{BB962C8B-B14F-4D97-AF65-F5344CB8AC3E}">
        <p14:creationId xmlns:p14="http://schemas.microsoft.com/office/powerpoint/2010/main" val="26186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FAE8-CA9F-4539-A191-B13E743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AD7-38E8-4D8F-96AB-0BCFEB3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More feature engineering..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Business Text Corpus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Top features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Retrain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420697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29C-1A5E-411D-934A-FC7AD44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 and modeling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A20C-74EA-4B24-8242-12F5641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Project – Real estate revisited!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Add more features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…?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TensorFlow</a:t>
            </a:r>
          </a:p>
          <a:p>
            <a:pPr lvl="1">
              <a:lnSpc>
                <a:spcPct val="110000"/>
              </a:lnSpc>
            </a:pPr>
            <a:r>
              <a:rPr lang="en-US" sz="3600" dirty="0" err="1"/>
              <a:t>Keras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 err="1"/>
              <a:t>Sklearn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Compare!</a:t>
            </a:r>
          </a:p>
        </p:txBody>
      </p:sp>
    </p:spTree>
    <p:extLst>
      <p:ext uri="{BB962C8B-B14F-4D97-AF65-F5344CB8AC3E}">
        <p14:creationId xmlns:p14="http://schemas.microsoft.com/office/powerpoint/2010/main" val="389578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DE9-F2E6-4A81-BB57-1CEA4B5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D26B-B7F6-4B98-9664-057EF41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Next level of feature engineering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Get secondary results out of your training process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DAG-only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Word2Vect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Visualization t-SNE</a:t>
            </a:r>
          </a:p>
        </p:txBody>
      </p:sp>
    </p:spTree>
    <p:extLst>
      <p:ext uri="{BB962C8B-B14F-4D97-AF65-F5344CB8AC3E}">
        <p14:creationId xmlns:p14="http://schemas.microsoft.com/office/powerpoint/2010/main" val="181144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9D-7C9F-41A5-BD8F-4A4C00B0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158775"/>
            <a:ext cx="7434470" cy="5575853"/>
          </a:xfrm>
        </p:spPr>
      </p:pic>
    </p:spTree>
    <p:extLst>
      <p:ext uri="{BB962C8B-B14F-4D97-AF65-F5344CB8AC3E}">
        <p14:creationId xmlns:p14="http://schemas.microsoft.com/office/powerpoint/2010/main" val="275214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2C475-CFD5-4B06-A01D-E38313A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Democracy but organized: vote for </a:t>
            </a:r>
            <a:r>
              <a:rPr lang="en-US" sz="3600" dirty="0" err="1"/>
              <a:t>WhatsUp</a:t>
            </a:r>
            <a:r>
              <a:rPr lang="en-US" sz="3600" dirty="0"/>
              <a:t> or Slack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Project: assigned or based on work data decision 16.10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research reviews: lists until 16.10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research highlight: lists until 16.10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Everything related to project data, mandatory research, optional research can be discussed on group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0F1-1234-4930-8EE2-81F1A8F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B8BA-7B5A-4362-B51F-74BCA37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51702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Environment: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Anaconda with TensorFlow </a:t>
            </a:r>
            <a:r>
              <a:rPr lang="en-US" sz="3200" dirty="0">
                <a:hlinkClick r:id="rId2"/>
              </a:rPr>
              <a:t>https://www.anaconda.com/download/</a:t>
            </a:r>
            <a:r>
              <a:rPr lang="en-US" sz="3200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sz="3200" dirty="0" err="1"/>
              <a:t>Keras</a:t>
            </a:r>
            <a:r>
              <a:rPr lang="en-US" sz="3200" dirty="0"/>
              <a:t> (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conda install -c anaconda keras</a:t>
            </a:r>
            <a:r>
              <a:rPr lang="sv-SE" sz="3200" dirty="0"/>
              <a:t>)</a:t>
            </a:r>
            <a:endParaRPr lang="en-US" sz="3200" dirty="0"/>
          </a:p>
          <a:p>
            <a:pPr>
              <a:lnSpc>
                <a:spcPct val="200000"/>
              </a:lnSpc>
            </a:pPr>
            <a:r>
              <a:rPr lang="en-US" sz="3600" dirty="0"/>
              <a:t>Optional: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CUDA support (CUDA + </a:t>
            </a:r>
            <a:r>
              <a:rPr lang="en-US" sz="3200" dirty="0" err="1"/>
              <a:t>CuDNN</a:t>
            </a:r>
            <a:r>
              <a:rPr lang="en-US" sz="3200" dirty="0"/>
              <a:t>) </a:t>
            </a:r>
            <a:r>
              <a:rPr lang="en-US" dirty="0">
                <a:hlinkClick r:id="rId3"/>
              </a:rPr>
              <a:t>https://www.tensorflow.org/install/gpu</a:t>
            </a:r>
            <a:r>
              <a:rPr lang="en-US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Purpose of data and how it looks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Track transactions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Accounting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Legal/compliance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Big Data 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ID, CUSTOMER_ID, TRAN, PROD_ID, QTY, VALUE …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Objectives of analysis: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metrics for analyzing the underlining business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Benchmark?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Over time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Executive decisions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BEST: Actionable insights!</a:t>
            </a:r>
          </a:p>
        </p:txBody>
      </p:sp>
    </p:spTree>
    <p:extLst>
      <p:ext uri="{BB962C8B-B14F-4D97-AF65-F5344CB8AC3E}">
        <p14:creationId xmlns:p14="http://schemas.microsoft.com/office/powerpoint/2010/main" val="5671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Observations separation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Fundamental question: “What makes tick …”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How can we measure the pharma customers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Vertical vs horizontal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approach</a:t>
            </a:r>
          </a:p>
        </p:txBody>
      </p:sp>
    </p:spTree>
    <p:extLst>
      <p:ext uri="{BB962C8B-B14F-4D97-AF65-F5344CB8AC3E}">
        <p14:creationId xmlns:p14="http://schemas.microsoft.com/office/powerpoint/2010/main" val="30301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Preprocessing – from transactional data to actual variables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RFM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Other features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NLP ?</a:t>
            </a:r>
          </a:p>
        </p:txBody>
      </p:sp>
    </p:spTree>
    <p:extLst>
      <p:ext uri="{BB962C8B-B14F-4D97-AF65-F5344CB8AC3E}">
        <p14:creationId xmlns:p14="http://schemas.microsoft.com/office/powerpoint/2010/main" val="21467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C945-E90A-42EE-976A-DCC19BA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002442"/>
            <a:ext cx="6124779" cy="5855558"/>
          </a:xfrm>
        </p:spPr>
      </p:pic>
    </p:spTree>
    <p:extLst>
      <p:ext uri="{BB962C8B-B14F-4D97-AF65-F5344CB8AC3E}">
        <p14:creationId xmlns:p14="http://schemas.microsoft.com/office/powerpoint/2010/main" val="57016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3F76-088A-40A9-ABF5-AD033E1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US" sz="3200" dirty="0"/>
              <a:t>Clustering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Finally some Machine Learning: </a:t>
            </a:r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Curse of dimensionality? Use t-SNE visualization!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Do we need dimensionality reduction?</a:t>
            </a:r>
          </a:p>
          <a:p>
            <a:pPr lvl="1">
              <a:lnSpc>
                <a:spcPct val="210000"/>
              </a:lnSpc>
            </a:pPr>
            <a:r>
              <a:rPr lang="en-US" sz="2800" b="1" dirty="0"/>
              <a:t>How can we actually get valuable information</a:t>
            </a:r>
          </a:p>
          <a:p>
            <a:pPr lvl="1">
              <a:lnSpc>
                <a:spcPct val="2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0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401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Courier New</vt:lpstr>
      <vt:lpstr>Office Theme</vt:lpstr>
      <vt:lpstr>Data Science  with  Deep Learning</vt:lpstr>
      <vt:lpstr>Operational stuff</vt:lpstr>
      <vt:lpstr>More operational stuff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Basic Machine Learning – Pharma Industry</vt:lpstr>
      <vt:lpstr>Basic Machine Learning – Pharma Industry</vt:lpstr>
      <vt:lpstr>Basic Machine Learning – Pharma Industry</vt:lpstr>
      <vt:lpstr>Visualization with augmented t-SNE</vt:lpstr>
      <vt:lpstr>Basic Machine Learning – Pharma Industry</vt:lpstr>
      <vt:lpstr>Basic Machine Learning – Pharma Industry</vt:lpstr>
      <vt:lpstr>Engineered features and modeling on them</vt:lpstr>
      <vt:lpstr>Neural Embeddings</vt:lpstr>
      <vt:lpstr>Neural Embeddings</vt:lpstr>
      <vt:lpstr>Neural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48</cp:revision>
  <dcterms:created xsi:type="dcterms:W3CDTF">2018-10-02T06:38:21Z</dcterms:created>
  <dcterms:modified xsi:type="dcterms:W3CDTF">2018-10-09T04:32:04Z</dcterms:modified>
</cp:coreProperties>
</file>