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86" r:id="rId4"/>
    <p:sldId id="271" r:id="rId5"/>
    <p:sldId id="272" r:id="rId6"/>
    <p:sldId id="273" r:id="rId7"/>
    <p:sldId id="274" r:id="rId8"/>
    <p:sldId id="284" r:id="rId9"/>
    <p:sldId id="282" r:id="rId10"/>
    <p:sldId id="275" r:id="rId11"/>
    <p:sldId id="283" r:id="rId12"/>
    <p:sldId id="285" r:id="rId13"/>
    <p:sldId id="276" r:id="rId14"/>
    <p:sldId id="288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4558453" y="7462"/>
            <a:ext cx="295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DS103-2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4772255" y="6299034"/>
            <a:ext cx="366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3F76-088A-40A9-ABF5-AD033E13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10000"/>
              </a:lnSpc>
            </a:pPr>
            <a:r>
              <a:rPr lang="en-US" sz="3200" dirty="0"/>
              <a:t>Clustering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Finally some Machine Learning: </a:t>
            </a:r>
            <a:r>
              <a:rPr lang="en-US" sz="2800" dirty="0" err="1"/>
              <a:t>kMeans</a:t>
            </a:r>
            <a:r>
              <a:rPr lang="en-US" sz="2800" dirty="0"/>
              <a:t> 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Curse of dimensionality? Use t-SNE visualization!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Do we need dimensionality reduction?</a:t>
            </a:r>
          </a:p>
          <a:p>
            <a:pPr lvl="1">
              <a:lnSpc>
                <a:spcPct val="210000"/>
              </a:lnSpc>
            </a:pPr>
            <a:r>
              <a:rPr lang="en-US" sz="2800" b="1" dirty="0"/>
              <a:t>How can we actually get valuable information</a:t>
            </a:r>
          </a:p>
          <a:p>
            <a:pPr lvl="1">
              <a:lnSpc>
                <a:spcPct val="2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480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EBB90-AF89-473D-B560-6D2B4CBF6407}"/>
              </a:ext>
            </a:extLst>
          </p:cNvPr>
          <p:cNvSpPr txBox="1"/>
          <p:nvPr/>
        </p:nvSpPr>
        <p:spPr>
          <a:xfrm>
            <a:off x="4128247" y="1069041"/>
            <a:ext cx="47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T-SNE projection of the clustering results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7516C1-DB13-4B94-AF48-F46523FE1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6" y="1563407"/>
            <a:ext cx="10855000" cy="5193740"/>
          </a:xfrm>
        </p:spPr>
      </p:pic>
    </p:spTree>
    <p:extLst>
      <p:ext uri="{BB962C8B-B14F-4D97-AF65-F5344CB8AC3E}">
        <p14:creationId xmlns:p14="http://schemas.microsoft.com/office/powerpoint/2010/main" val="242802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9176-726D-41BB-980E-21F40FE5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with augmented 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DCCE-75E9-4957-9E05-3B95B85E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AAC80-D2B3-4B20-AC89-7BF4744B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30" y="1060292"/>
            <a:ext cx="10719546" cy="57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1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DEBB-CAA5-4CD7-A5C5-F2B46F4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3331-82C6-4CA0-84D7-580A44B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Baseline recommender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Regression time!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You get what you engineer…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Get more features – Can we “mine” text data ?</a:t>
            </a:r>
          </a:p>
        </p:txBody>
      </p:sp>
    </p:spTree>
    <p:extLst>
      <p:ext uri="{BB962C8B-B14F-4D97-AF65-F5344CB8AC3E}">
        <p14:creationId xmlns:p14="http://schemas.microsoft.com/office/powerpoint/2010/main" val="261867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DEBB-CAA5-4CD7-A5C5-F2B46F4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3331-82C6-4CA0-84D7-580A44B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Hands-on Experiment: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Regression for imobiliare.ro basically the same as for a buying propensity prediction system (pharma recommender)</a:t>
            </a:r>
          </a:p>
        </p:txBody>
      </p:sp>
    </p:spTree>
    <p:extLst>
      <p:ext uri="{BB962C8B-B14F-4D97-AF65-F5344CB8AC3E}">
        <p14:creationId xmlns:p14="http://schemas.microsoft.com/office/powerpoint/2010/main" val="396176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FAE8-CA9F-4539-A191-B13E7436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CAD7-38E8-4D8F-96AB-0BCFEB3A1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More feature engineering..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Business Text Corpus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Tokenization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Top features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Retrain 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420697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D29C-1A5E-411D-934A-FC7AD44B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Engineered features and modeling on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A20C-74EA-4B24-8242-12F564166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47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Project – Real estate revisited!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Add more features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Location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…?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TensorFlow</a:t>
            </a:r>
          </a:p>
          <a:p>
            <a:pPr lvl="1">
              <a:lnSpc>
                <a:spcPct val="110000"/>
              </a:lnSpc>
            </a:pPr>
            <a:r>
              <a:rPr lang="en-US" sz="3600" dirty="0" err="1"/>
              <a:t>Keras</a:t>
            </a:r>
            <a:endParaRPr lang="en-US" sz="3600" dirty="0"/>
          </a:p>
          <a:p>
            <a:pPr lvl="1">
              <a:lnSpc>
                <a:spcPct val="110000"/>
              </a:lnSpc>
            </a:pPr>
            <a:r>
              <a:rPr lang="en-US" sz="3600" dirty="0" err="1"/>
              <a:t>Sklearn</a:t>
            </a:r>
            <a:endParaRPr lang="en-US" sz="3600" dirty="0"/>
          </a:p>
          <a:p>
            <a:pPr lvl="1">
              <a:lnSpc>
                <a:spcPct val="110000"/>
              </a:lnSpc>
            </a:pPr>
            <a:r>
              <a:rPr lang="en-US" sz="3600" dirty="0"/>
              <a:t>Compare!</a:t>
            </a:r>
          </a:p>
        </p:txBody>
      </p:sp>
    </p:spTree>
    <p:extLst>
      <p:ext uri="{BB962C8B-B14F-4D97-AF65-F5344CB8AC3E}">
        <p14:creationId xmlns:p14="http://schemas.microsoft.com/office/powerpoint/2010/main" val="389578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BDE9-F2E6-4A81-BB57-1CEA4B56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D26B-B7F6-4B98-9664-057EF415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4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Next level of feature engineering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Get secondary results out of your training process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DAG-only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Word2Vect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Visualization t-SNE</a:t>
            </a:r>
          </a:p>
        </p:txBody>
      </p:sp>
    </p:spTree>
    <p:extLst>
      <p:ext uri="{BB962C8B-B14F-4D97-AF65-F5344CB8AC3E}">
        <p14:creationId xmlns:p14="http://schemas.microsoft.com/office/powerpoint/2010/main" val="181144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7655-4BFD-4DF3-A52F-F43FDB57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6759D-7C9F-41A5-BD8F-4A4C00B0B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158775"/>
            <a:ext cx="7434470" cy="5575853"/>
          </a:xfrm>
        </p:spPr>
      </p:pic>
    </p:spTree>
    <p:extLst>
      <p:ext uri="{BB962C8B-B14F-4D97-AF65-F5344CB8AC3E}">
        <p14:creationId xmlns:p14="http://schemas.microsoft.com/office/powerpoint/2010/main" val="275214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7655-4BFD-4DF3-A52F-F43FDB57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6501-C63D-4745-9588-850019B5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2C475-CFD5-4B06-A01D-E38313A8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095477"/>
            <a:ext cx="12192000" cy="56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5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BD7-C57C-42BB-ABC1-ECE6B66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86EA-B1AC-4E9E-BCDE-D930F34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1624726"/>
            <a:ext cx="11353800" cy="5032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Project: assigned or based on work data decision 19.11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Mandatory research reviews: lists until 12.11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Optional research highlight: lists until 12.11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Everything related to project data, mandatory research, optional research can be discussed on group</a:t>
            </a:r>
          </a:p>
        </p:txBody>
      </p:sp>
    </p:spTree>
    <p:extLst>
      <p:ext uri="{BB962C8B-B14F-4D97-AF65-F5344CB8AC3E}">
        <p14:creationId xmlns:p14="http://schemas.microsoft.com/office/powerpoint/2010/main" val="1258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20F1-1234-4930-8EE2-81F1A8F0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B8BA-7B5A-4362-B51F-74BCA371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94"/>
            <a:ext cx="10515600" cy="517020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Environment: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Anaconda with TensorFlow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Anaconda with </a:t>
            </a:r>
            <a:r>
              <a:rPr lang="en-US" sz="3200" dirty="0" err="1"/>
              <a:t>PyTorch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847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Purpose of data and how it looks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Track transactions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Accounting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Legal/compliance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Big Data 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ID, CUSTOMER_ID, TRAN, PROD_ID, QTY, VALUE …</a:t>
            </a:r>
          </a:p>
        </p:txBody>
      </p:sp>
    </p:spTree>
    <p:extLst>
      <p:ext uri="{BB962C8B-B14F-4D97-AF65-F5344CB8AC3E}">
        <p14:creationId xmlns:p14="http://schemas.microsoft.com/office/powerpoint/2010/main" val="408698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Objectives of analysis: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Simple metrics for analyzing the underlining business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Benchmark?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Over time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Executive decisions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BEST: Actionable insights!</a:t>
            </a:r>
          </a:p>
        </p:txBody>
      </p:sp>
    </p:spTree>
    <p:extLst>
      <p:ext uri="{BB962C8B-B14F-4D97-AF65-F5344CB8AC3E}">
        <p14:creationId xmlns:p14="http://schemas.microsoft.com/office/powerpoint/2010/main" val="56717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Observations separation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Fundamental question: “What makes tick …”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How can we measure the pharma customers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Vertical vs horizontal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Simple approach</a:t>
            </a:r>
          </a:p>
        </p:txBody>
      </p:sp>
    </p:spTree>
    <p:extLst>
      <p:ext uri="{BB962C8B-B14F-4D97-AF65-F5344CB8AC3E}">
        <p14:creationId xmlns:p14="http://schemas.microsoft.com/office/powerpoint/2010/main" val="303012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Preprocessing – from transactional data to actual variables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RFM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Other features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NLP ?</a:t>
            </a:r>
          </a:p>
        </p:txBody>
      </p:sp>
    </p:spTree>
    <p:extLst>
      <p:ext uri="{BB962C8B-B14F-4D97-AF65-F5344CB8AC3E}">
        <p14:creationId xmlns:p14="http://schemas.microsoft.com/office/powerpoint/2010/main" val="214671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E14BB-B38F-4E57-9CC6-B9E772C13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397" y="1758778"/>
            <a:ext cx="7631205" cy="48983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67E29-CD30-4938-BFAF-8668F1101F52}"/>
              </a:ext>
            </a:extLst>
          </p:cNvPr>
          <p:cNvSpPr txBox="1"/>
          <p:nvPr/>
        </p:nvSpPr>
        <p:spPr>
          <a:xfrm>
            <a:off x="2669241" y="1277471"/>
            <a:ext cx="56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2D Plot of FR from RFM clustering</a:t>
            </a:r>
          </a:p>
        </p:txBody>
      </p:sp>
    </p:spTree>
    <p:extLst>
      <p:ext uri="{BB962C8B-B14F-4D97-AF65-F5344CB8AC3E}">
        <p14:creationId xmlns:p14="http://schemas.microsoft.com/office/powerpoint/2010/main" val="40281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0C945-E90A-42EE-976A-DCC19BA21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94" y="1002442"/>
            <a:ext cx="6124779" cy="5855558"/>
          </a:xfrm>
        </p:spPr>
      </p:pic>
    </p:spTree>
    <p:extLst>
      <p:ext uri="{BB962C8B-B14F-4D97-AF65-F5344CB8AC3E}">
        <p14:creationId xmlns:p14="http://schemas.microsoft.com/office/powerpoint/2010/main" val="57016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385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Operational stuff</vt:lpstr>
      <vt:lpstr>More operational stuff</vt:lpstr>
      <vt:lpstr>Data Case Study – Pharma Industry</vt:lpstr>
      <vt:lpstr>Data Case Study – Pharma Industry</vt:lpstr>
      <vt:lpstr>Data Case Study – Pharma Industry</vt:lpstr>
      <vt:lpstr>Data Case Study – Pharma Industry</vt:lpstr>
      <vt:lpstr>Basic Machine Learning – Pharma Industry</vt:lpstr>
      <vt:lpstr>Data Case Study – Pharma Industry</vt:lpstr>
      <vt:lpstr>Basic Machine Learning – Pharma Industry</vt:lpstr>
      <vt:lpstr>Basic Machine Learning – Pharma Industry</vt:lpstr>
      <vt:lpstr>Visualization with augmented t-SNE</vt:lpstr>
      <vt:lpstr>Basic Machine Learning – Pharma Industry</vt:lpstr>
      <vt:lpstr>Basic Machine Learning – Pharma Industry</vt:lpstr>
      <vt:lpstr>Basic Machine Learning – Pharma Industry</vt:lpstr>
      <vt:lpstr>Engineered features and modeling on them</vt:lpstr>
      <vt:lpstr>Neural Embeddings</vt:lpstr>
      <vt:lpstr>Neural Embeddings</vt:lpstr>
      <vt:lpstr>Neural Embeddings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Andrei Damian</cp:lastModifiedBy>
  <cp:revision>53</cp:revision>
  <dcterms:created xsi:type="dcterms:W3CDTF">2018-10-02T06:38:21Z</dcterms:created>
  <dcterms:modified xsi:type="dcterms:W3CDTF">2020-10-22T07:16:04Z</dcterms:modified>
</cp:coreProperties>
</file>